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41" r:id="rId2"/>
    <p:sldId id="347" r:id="rId3"/>
    <p:sldId id="672" r:id="rId4"/>
    <p:sldId id="644" r:id="rId5"/>
    <p:sldId id="620" r:id="rId6"/>
    <p:sldId id="673" r:id="rId7"/>
    <p:sldId id="641" r:id="rId8"/>
    <p:sldId id="616" r:id="rId9"/>
    <p:sldId id="669" r:id="rId10"/>
    <p:sldId id="640" r:id="rId11"/>
    <p:sldId id="645" r:id="rId12"/>
    <p:sldId id="674" r:id="rId13"/>
    <p:sldId id="643" r:id="rId14"/>
    <p:sldId id="657" r:id="rId15"/>
    <p:sldId id="622" r:id="rId16"/>
    <p:sldId id="639" r:id="rId17"/>
    <p:sldId id="670" r:id="rId18"/>
    <p:sldId id="646" r:id="rId19"/>
    <p:sldId id="650" r:id="rId20"/>
    <p:sldId id="647" r:id="rId21"/>
    <p:sldId id="659" r:id="rId22"/>
    <p:sldId id="675" r:id="rId23"/>
    <p:sldId id="642" r:id="rId24"/>
    <p:sldId id="660" r:id="rId25"/>
    <p:sldId id="637" r:id="rId26"/>
    <p:sldId id="664" r:id="rId27"/>
    <p:sldId id="677" r:id="rId28"/>
    <p:sldId id="671" r:id="rId29"/>
    <p:sldId id="661" r:id="rId30"/>
    <p:sldId id="676" r:id="rId31"/>
    <p:sldId id="636" r:id="rId32"/>
    <p:sldId id="667" r:id="rId33"/>
    <p:sldId id="678" r:id="rId34"/>
    <p:sldId id="668" r:id="rId35"/>
  </p:sldIdLst>
  <p:sldSz cx="9144000" cy="6858000" type="screen4x3"/>
  <p:notesSz cx="6807200" cy="99393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9242"/>
    <a:srgbClr val="CC3300"/>
    <a:srgbClr val="CC3399"/>
    <a:srgbClr val="CC00CC"/>
    <a:srgbClr val="0066CC"/>
    <a:srgbClr val="FF33CC"/>
    <a:srgbClr val="FF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72" autoAdjust="0"/>
  </p:normalViewPr>
  <p:slideViewPr>
    <p:cSldViewPr>
      <p:cViewPr varScale="1">
        <p:scale>
          <a:sx n="61" d="100"/>
          <a:sy n="61" d="100"/>
        </p:scale>
        <p:origin x="-13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38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6038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38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38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6038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4CADD0B-C26E-43E7-B8ED-307FDA3B492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038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7288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21225"/>
            <a:ext cx="5445125" cy="447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038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FB308DE-0DCE-4F97-9F31-1B9CE323D38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0CC23A-7F75-4915-8D44-4BF095A0B9E4}" type="slidenum">
              <a:rPr lang="en-US" altLang="zh-TW" smtClean="0"/>
              <a:pPr/>
              <a:t>1</a:t>
            </a:fld>
            <a:endParaRPr lang="en-US" altLang="zh-TW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B308DE-0DCE-4F97-9F31-1B9CE323D38E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71255-82B7-41BC-B9ED-15FEDE2981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51C76-5C20-4089-A192-AD3FAA800C7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09C2B-0890-44F7-9405-B3AC58A0CAA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D1C16-727A-4D4A-A378-E97904739C1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13727-DB97-4659-8A5C-0E4F984AD02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E09F1-4350-47FB-ACCC-FA0A40A037D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F5725-D4B1-4C29-9FBF-08878F8EDF4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BBC86-6329-4EA0-AD08-192F2E90171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31D41-1137-49B8-8707-0E9CEB0F6BE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2518E-1CAA-4CBD-B174-38534CAFD92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D23D1-4CEB-4A55-8D75-9796D11D4E2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9688F9F8-B90E-4ED4-BD29-14E574F3F69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3.pn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&#38468;&#20214;05-106-2&#26085;&#24120;&#29983;&#27963;&#34920;&#29694;&#35413;&#37327;&#34920;.doc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5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&#38468;&#20214;01-106-1&#26399;&#21021;&#32102;&#23478;&#38263;&#30340;&#19968;&#23553;&#20449;0818.doc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&#38468;&#20214;04-106-1&#36035;&#23621;&#29983;&#31199;&#23627;&#35370;&#35222;&#27298;&#26680;&#34920;-&#33521;&#19968;&#30002;2&#27146;&#20350;.doc" TargetMode="External"/><Relationship Id="rId5" Type="http://schemas.openxmlformats.org/officeDocument/2006/relationships/hyperlink" Target="&#38468;&#20214;03-106-1&#26657;&#22806;&#24037;&#35712;&#35519;&#26597;&#35370;&#35222;&#34920;-&#33521;&#19968;&#30002;3&#40643;&#22825;&#23431;.doc" TargetMode="External"/><Relationship Id="rId4" Type="http://schemas.openxmlformats.org/officeDocument/2006/relationships/hyperlink" Target="&#38468;&#20214;02-106-9-10&#26376;&#20221;&#33521;&#19968;&#30002;&#23478;&#38651;&#35370;&#32000;&#37636;1061029%20-%20&#35079;&#35069;.doc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8"/>
          <p:cNvSpPr txBox="1">
            <a:spLocks noChangeArrowheads="1"/>
          </p:cNvSpPr>
          <p:nvPr/>
        </p:nvSpPr>
        <p:spPr bwMode="auto">
          <a:xfrm>
            <a:off x="7380288" y="260350"/>
            <a:ext cx="15128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zh-TW"/>
          </a:p>
        </p:txBody>
      </p:sp>
      <p:pic>
        <p:nvPicPr>
          <p:cNvPr id="2051" name="Picture 9" descr="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288" y="0"/>
            <a:ext cx="17637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ext Box 10"/>
          <p:cNvSpPr txBox="1">
            <a:spLocks noChangeArrowheads="1"/>
          </p:cNvSpPr>
          <p:nvPr/>
        </p:nvSpPr>
        <p:spPr bwMode="auto">
          <a:xfrm>
            <a:off x="5487988" y="59721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zh-TW" altLang="zh-TW"/>
          </a:p>
        </p:txBody>
      </p:sp>
      <p:sp>
        <p:nvSpPr>
          <p:cNvPr id="2053" name="Text Box 18"/>
          <p:cNvSpPr txBox="1">
            <a:spLocks noChangeArrowheads="1"/>
          </p:cNvSpPr>
          <p:nvPr/>
        </p:nvSpPr>
        <p:spPr bwMode="auto">
          <a:xfrm>
            <a:off x="6372225" y="6491288"/>
            <a:ext cx="2771775" cy="369887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solidFill>
                  <a:schemeClr val="bg1"/>
                </a:solidFill>
                <a:ea typeface="文鼎中粗隸" pitchFamily="49" charset="-120"/>
              </a:rPr>
              <a:t>中華民國</a:t>
            </a:r>
            <a:r>
              <a:rPr lang="en-US" altLang="zh-TW" b="1">
                <a:solidFill>
                  <a:schemeClr val="bg1"/>
                </a:solidFill>
                <a:ea typeface="文鼎中粗隸" pitchFamily="49" charset="-120"/>
              </a:rPr>
              <a:t>107</a:t>
            </a:r>
            <a:r>
              <a:rPr lang="zh-TW" altLang="en-US" b="1">
                <a:solidFill>
                  <a:schemeClr val="bg1"/>
                </a:solidFill>
                <a:ea typeface="文鼎中粗隸" pitchFamily="49" charset="-120"/>
              </a:rPr>
              <a:t>年 </a:t>
            </a:r>
            <a:r>
              <a:rPr lang="en-US" altLang="zh-TW" b="1">
                <a:solidFill>
                  <a:schemeClr val="bg1"/>
                </a:solidFill>
                <a:ea typeface="文鼎中粗隸" pitchFamily="49" charset="-120"/>
              </a:rPr>
              <a:t>8</a:t>
            </a:r>
            <a:r>
              <a:rPr lang="zh-TW" altLang="en-US" b="1">
                <a:solidFill>
                  <a:schemeClr val="bg1"/>
                </a:solidFill>
                <a:ea typeface="文鼎中粗隸" pitchFamily="49" charset="-120"/>
              </a:rPr>
              <a:t>月</a:t>
            </a:r>
            <a:r>
              <a:rPr lang="en-US" altLang="zh-TW" b="1">
                <a:solidFill>
                  <a:schemeClr val="bg1"/>
                </a:solidFill>
                <a:ea typeface="文鼎中粗隸" pitchFamily="49" charset="-120"/>
              </a:rPr>
              <a:t>22</a:t>
            </a:r>
            <a:r>
              <a:rPr lang="zh-TW" altLang="en-US" b="1">
                <a:solidFill>
                  <a:schemeClr val="bg1"/>
                </a:solidFill>
                <a:ea typeface="文鼎中粗隸" pitchFamily="49" charset="-120"/>
              </a:rPr>
              <a:t>日</a:t>
            </a:r>
          </a:p>
        </p:txBody>
      </p:sp>
      <p:sp>
        <p:nvSpPr>
          <p:cNvPr id="2054" name="Text Box 22"/>
          <p:cNvSpPr txBox="1">
            <a:spLocks noChangeArrowheads="1"/>
          </p:cNvSpPr>
          <p:nvPr/>
        </p:nvSpPr>
        <p:spPr bwMode="auto">
          <a:xfrm>
            <a:off x="611188" y="765175"/>
            <a:ext cx="77755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4800" b="1" dirty="0">
                <a:solidFill>
                  <a:srgbClr val="000099"/>
                </a:solidFill>
                <a:latin typeface="+mj-ea"/>
                <a:ea typeface="+mj-ea"/>
              </a:rPr>
              <a:t>國立花蓮高級商業職業學校</a:t>
            </a:r>
          </a:p>
        </p:txBody>
      </p:sp>
      <p:sp>
        <p:nvSpPr>
          <p:cNvPr id="2055" name="Text Box 23"/>
          <p:cNvSpPr txBox="1">
            <a:spLocks noChangeArrowheads="1"/>
          </p:cNvSpPr>
          <p:nvPr/>
        </p:nvSpPr>
        <p:spPr bwMode="auto">
          <a:xfrm>
            <a:off x="971550" y="1700213"/>
            <a:ext cx="7056438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altLang="zh-TW" sz="4000" b="1" dirty="0">
                <a:solidFill>
                  <a:srgbClr val="C00000"/>
                </a:solidFill>
                <a:latin typeface="華康標楷體" pitchFamily="65" charset="-120"/>
                <a:ea typeface="華康標楷體" pitchFamily="65" charset="-120"/>
                <a:cs typeface="華康標楷體" pitchFamily="65" charset="-120"/>
              </a:rPr>
              <a:t>107</a:t>
            </a:r>
            <a:r>
              <a:rPr lang="zh-TW" altLang="en-US" sz="4000" b="1" dirty="0">
                <a:solidFill>
                  <a:srgbClr val="C00000"/>
                </a:solidFill>
                <a:latin typeface="華康標楷體" pitchFamily="65" charset="-120"/>
                <a:ea typeface="華康標楷體" pitchFamily="65" charset="-120"/>
                <a:cs typeface="華康標楷體" pitchFamily="65" charset="-120"/>
              </a:rPr>
              <a:t>學年</a:t>
            </a:r>
            <a:r>
              <a:rPr lang="zh-TW" altLang="en-US" sz="4000" b="1" dirty="0" smtClean="0">
                <a:solidFill>
                  <a:srgbClr val="C00000"/>
                </a:solidFill>
                <a:latin typeface="華康標楷體" pitchFamily="65" charset="-120"/>
                <a:ea typeface="華康標楷體" pitchFamily="65" charset="-120"/>
                <a:cs typeface="華康標楷體" pitchFamily="65" charset="-120"/>
              </a:rPr>
              <a:t>度   班級</a:t>
            </a:r>
            <a:r>
              <a:rPr lang="zh-TW" altLang="en-US" sz="4000" b="1" dirty="0">
                <a:solidFill>
                  <a:srgbClr val="C00000"/>
                </a:solidFill>
                <a:latin typeface="華康標楷體" pitchFamily="65" charset="-120"/>
                <a:ea typeface="華康標楷體" pitchFamily="65" charset="-120"/>
                <a:cs typeface="華康標楷體" pitchFamily="65" charset="-120"/>
              </a:rPr>
              <a:t>經營分享</a:t>
            </a:r>
          </a:p>
        </p:txBody>
      </p:sp>
      <p:sp>
        <p:nvSpPr>
          <p:cNvPr id="2056" name="文字方塊 8"/>
          <p:cNvSpPr txBox="1">
            <a:spLocks noChangeArrowheads="1"/>
          </p:cNvSpPr>
          <p:nvPr/>
        </p:nvSpPr>
        <p:spPr bwMode="auto">
          <a:xfrm>
            <a:off x="2051050" y="5732463"/>
            <a:ext cx="50419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3600">
                <a:latin typeface="華康標楷體" pitchFamily="65" charset="-120"/>
                <a:ea typeface="華康標楷體" pitchFamily="65" charset="-120"/>
                <a:cs typeface="華康標楷體" pitchFamily="65" charset="-120"/>
              </a:rPr>
              <a:t>英二甲導師：謝淑姿</a:t>
            </a:r>
          </a:p>
        </p:txBody>
      </p:sp>
      <p:pic>
        <p:nvPicPr>
          <p:cNvPr id="10" name="圖片 9" descr="1061021校外教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2492896"/>
            <a:ext cx="5435327" cy="3054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" descr="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0"/>
            <a:ext cx="17637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251520" y="260648"/>
            <a:ext cx="30059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dirty="0">
                <a:solidFill>
                  <a:srgbClr val="C00000"/>
                </a:solidFill>
                <a:latin typeface="+mj-ea"/>
                <a:ea typeface="+mj-ea"/>
              </a:rPr>
              <a:t>親職座談會</a:t>
            </a:r>
            <a:endParaRPr lang="zh-TW" altLang="en-US" sz="4400" dirty="0">
              <a:latin typeface="+mj-ea"/>
              <a:ea typeface="+mj-ea"/>
            </a:endParaRP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6516216" y="6488113"/>
            <a:ext cx="2627784" cy="369332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ea typeface="文鼎中粗隸" pitchFamily="49" charset="-120"/>
              </a:rPr>
              <a:t> </a:t>
            </a:r>
            <a:r>
              <a:rPr lang="zh-TW" altLang="en-US" b="1" dirty="0" smtClean="0">
                <a:solidFill>
                  <a:schemeClr val="bg1"/>
                </a:solidFill>
                <a:ea typeface="文鼎中粗隸" pitchFamily="49" charset="-120"/>
              </a:rPr>
              <a:t>三、親師溝通的建立</a:t>
            </a:r>
            <a:endParaRPr lang="zh-TW" altLang="en-US" b="1" dirty="0">
              <a:solidFill>
                <a:schemeClr val="bg1"/>
              </a:solidFill>
              <a:ea typeface="文鼎中粗隸" pitchFamily="49" charset="-120"/>
            </a:endParaRPr>
          </a:p>
        </p:txBody>
      </p:sp>
      <p:pic>
        <p:nvPicPr>
          <p:cNvPr id="8" name="圖片 7" descr="15092683873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3933056"/>
            <a:ext cx="2747392" cy="2060544"/>
          </a:xfrm>
          <a:prstGeom prst="rect">
            <a:avLst/>
          </a:prstGeom>
        </p:spPr>
      </p:pic>
      <p:pic>
        <p:nvPicPr>
          <p:cNvPr id="10" name="圖片 9" descr="15092683880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4005064"/>
            <a:ext cx="2664296" cy="1998222"/>
          </a:xfrm>
          <a:prstGeom prst="rect">
            <a:avLst/>
          </a:prstGeom>
        </p:spPr>
      </p:pic>
      <p:pic>
        <p:nvPicPr>
          <p:cNvPr id="13" name="圖片 12" descr="15092686345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980728"/>
            <a:ext cx="3203443" cy="2402582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5148064" y="3356992"/>
            <a:ext cx="3995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+mj-ea"/>
                <a:ea typeface="+mj-ea"/>
              </a:rPr>
              <a:t>班級活動相片影片請同學製作↑</a:t>
            </a:r>
            <a:endParaRPr lang="zh-TW" altLang="en-US" sz="2000" dirty="0">
              <a:latin typeface="+mj-ea"/>
              <a:ea typeface="+mj-ea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23528" y="6165304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+mj-ea"/>
                <a:ea typeface="+mj-ea"/>
              </a:rPr>
              <a:t>準備卡片和相片送給家長↑</a:t>
            </a:r>
            <a:endParaRPr lang="zh-TW" altLang="en-US" sz="2000" dirty="0">
              <a:latin typeface="+mj-ea"/>
              <a:ea typeface="+mj-ea"/>
            </a:endParaRPr>
          </a:p>
        </p:txBody>
      </p:sp>
      <p:pic>
        <p:nvPicPr>
          <p:cNvPr id="17" name="圖片 16" descr="15092686310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4077072"/>
            <a:ext cx="2664296" cy="1998222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4211960" y="6021288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+mj-ea"/>
                <a:ea typeface="+mj-ea"/>
              </a:rPr>
              <a:t>家長遠從新竹↑、玉里↑來參加</a:t>
            </a:r>
            <a:endParaRPr lang="zh-TW" altLang="en-US" sz="2000" dirty="0">
              <a:latin typeface="+mj-ea"/>
              <a:ea typeface="+mj-ea"/>
            </a:endParaRPr>
          </a:p>
        </p:txBody>
      </p:sp>
      <p:pic>
        <p:nvPicPr>
          <p:cNvPr id="19" name="圖片 18" descr="IMAG135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1560" y="1052736"/>
            <a:ext cx="4156006" cy="2338742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1259632" y="3356992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+mj-ea"/>
                <a:ea typeface="+mj-ea"/>
              </a:rPr>
              <a:t>科主任介紹科特色↑</a:t>
            </a:r>
            <a:endParaRPr lang="zh-TW" altLang="en-US" sz="2000" dirty="0">
              <a:latin typeface="+mj-ea"/>
              <a:ea typeface="+mj-ea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5092683863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3645024"/>
            <a:ext cx="3528392" cy="2646294"/>
          </a:xfrm>
          <a:prstGeom prst="rect">
            <a:avLst/>
          </a:prstGeom>
        </p:spPr>
      </p:pic>
      <p:pic>
        <p:nvPicPr>
          <p:cNvPr id="3" name="圖片 2" descr="15092686276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052736"/>
            <a:ext cx="2819400" cy="211455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51520" y="260648"/>
            <a:ext cx="30059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dirty="0">
                <a:solidFill>
                  <a:srgbClr val="C00000"/>
                </a:solidFill>
                <a:latin typeface="+mj-ea"/>
                <a:ea typeface="+mj-ea"/>
              </a:rPr>
              <a:t>親職座談會</a:t>
            </a:r>
            <a:endParaRPr lang="zh-TW" altLang="en-US" sz="4400" dirty="0">
              <a:latin typeface="+mj-ea"/>
              <a:ea typeface="+mj-ea"/>
            </a:endParaRPr>
          </a:p>
        </p:txBody>
      </p:sp>
      <p:pic>
        <p:nvPicPr>
          <p:cNvPr id="6" name="Picture 9" descr="0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288" y="0"/>
            <a:ext cx="17637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6516216" y="6488113"/>
            <a:ext cx="2627784" cy="369332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ea typeface="文鼎中粗隸" pitchFamily="49" charset="-120"/>
              </a:rPr>
              <a:t> </a:t>
            </a:r>
            <a:r>
              <a:rPr lang="zh-TW" altLang="en-US" b="1" dirty="0" smtClean="0">
                <a:solidFill>
                  <a:schemeClr val="bg1"/>
                </a:solidFill>
                <a:ea typeface="文鼎中粗隸" pitchFamily="49" charset="-120"/>
              </a:rPr>
              <a:t>三、親師溝通的建立</a:t>
            </a:r>
            <a:endParaRPr lang="zh-TW" altLang="en-US" b="1" dirty="0">
              <a:solidFill>
                <a:schemeClr val="bg1"/>
              </a:solidFill>
              <a:ea typeface="文鼎中粗隸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23528" y="3140968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+mj-ea"/>
                <a:ea typeface="+mj-ea"/>
              </a:rPr>
              <a:t>家長收到孩子寫的感恩卡片很開心↑</a:t>
            </a:r>
            <a:endParaRPr lang="zh-TW" altLang="en-US" sz="2000" dirty="0">
              <a:latin typeface="+mj-ea"/>
              <a:ea typeface="+mj-ea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004048" y="5661248"/>
            <a:ext cx="309634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000099"/>
                </a:solidFill>
                <a:latin typeface="+mj-ea"/>
                <a:ea typeface="+mj-ea"/>
              </a:rPr>
              <a:t>拍團體照會後送給家長</a:t>
            </a:r>
            <a:endParaRPr lang="zh-TW" altLang="en-US" sz="2000" dirty="0">
              <a:solidFill>
                <a:srgbClr val="000099"/>
              </a:solidFill>
              <a:latin typeface="+mj-ea"/>
              <a:ea typeface="+mj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645024"/>
            <a:ext cx="3323456" cy="2492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文字方塊 10"/>
          <p:cNvSpPr txBox="1"/>
          <p:nvPr/>
        </p:nvSpPr>
        <p:spPr>
          <a:xfrm>
            <a:off x="1403648" y="5733256"/>
            <a:ext cx="30243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+mj-ea"/>
                <a:ea typeface="+mj-ea"/>
              </a:rPr>
              <a:t>家長建議建立</a:t>
            </a:r>
            <a:r>
              <a:rPr lang="en-US" altLang="zh-TW" sz="2000" dirty="0" smtClean="0">
                <a:latin typeface="+mj-ea"/>
                <a:ea typeface="+mj-ea"/>
              </a:rPr>
              <a:t>line</a:t>
            </a:r>
            <a:r>
              <a:rPr lang="zh-TW" altLang="en-US" sz="2000" dirty="0" smtClean="0">
                <a:latin typeface="+mj-ea"/>
                <a:ea typeface="+mj-ea"/>
              </a:rPr>
              <a:t>群組↑</a:t>
            </a:r>
            <a:endParaRPr lang="zh-TW" altLang="en-US" sz="2000" dirty="0">
              <a:latin typeface="+mj-ea"/>
              <a:ea typeface="+mj-ea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980728"/>
            <a:ext cx="3179440" cy="238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文字方塊 12"/>
          <p:cNvSpPr txBox="1"/>
          <p:nvPr/>
        </p:nvSpPr>
        <p:spPr>
          <a:xfrm>
            <a:off x="5148064" y="3068960"/>
            <a:ext cx="33123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zh-TW" altLang="en-US" sz="2000" dirty="0" smtClean="0">
                <a:latin typeface="+mj-ea"/>
                <a:ea typeface="+mj-ea"/>
              </a:rPr>
              <a:t>家長自我介紹及意見交流↑</a:t>
            </a:r>
            <a:endParaRPr lang="zh-TW" altLang="en-US" sz="2000" dirty="0">
              <a:latin typeface="+mj-ea"/>
              <a:ea typeface="+mj-ea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6"/>
          <p:cNvSpPr txBox="1">
            <a:spLocks noChangeArrowheads="1"/>
          </p:cNvSpPr>
          <p:nvPr/>
        </p:nvSpPr>
        <p:spPr bwMode="auto">
          <a:xfrm>
            <a:off x="1115616" y="2348880"/>
            <a:ext cx="66960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540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三、師生關係的建立</a:t>
            </a:r>
          </a:p>
        </p:txBody>
      </p:sp>
      <p:pic>
        <p:nvPicPr>
          <p:cNvPr id="3" name="Picture 26" descr="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0"/>
            <a:ext cx="17637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7308850" y="6488113"/>
            <a:ext cx="1835150" cy="369887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ea typeface="文鼎中粗隸" pitchFamily="49" charset="-120"/>
              </a:rPr>
              <a:t> 班級經營分享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0"/>
            <a:ext cx="17637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18"/>
          <p:cNvSpPr txBox="1">
            <a:spLocks noChangeArrowheads="1"/>
          </p:cNvSpPr>
          <p:nvPr/>
        </p:nvSpPr>
        <p:spPr bwMode="auto">
          <a:xfrm>
            <a:off x="7308850" y="6488113"/>
            <a:ext cx="1835150" cy="369887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solidFill>
                  <a:schemeClr val="bg1"/>
                </a:solidFill>
                <a:ea typeface="文鼎中粗隸" pitchFamily="49" charset="-120"/>
              </a:rPr>
              <a:t> 班級經營分享</a:t>
            </a:r>
          </a:p>
        </p:txBody>
      </p:sp>
      <p:sp>
        <p:nvSpPr>
          <p:cNvPr id="7172" name="文字方塊 6"/>
          <p:cNvSpPr txBox="1">
            <a:spLocks noChangeArrowheads="1"/>
          </p:cNvSpPr>
          <p:nvPr/>
        </p:nvSpPr>
        <p:spPr bwMode="auto">
          <a:xfrm>
            <a:off x="179512" y="980728"/>
            <a:ext cx="66960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5400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三、師生關係的建立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042988" y="2205038"/>
            <a:ext cx="525720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4400" dirty="0">
                <a:latin typeface="+mj-ea"/>
                <a:ea typeface="+mj-ea"/>
              </a:rPr>
              <a:t>每個學生都想成功，都想被愛、被接納，想當個有價值的人。</a:t>
            </a:r>
          </a:p>
        </p:txBody>
      </p:sp>
      <p:pic>
        <p:nvPicPr>
          <p:cNvPr id="7174" name="Picture 3" descr="D:\字型&amp;圖片範例-林小姐提供\新人類\001\00105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276872"/>
            <a:ext cx="26670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心形 11"/>
          <p:cNvSpPr/>
          <p:nvPr/>
        </p:nvSpPr>
        <p:spPr>
          <a:xfrm>
            <a:off x="1043608" y="4653136"/>
            <a:ext cx="1872555" cy="158452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6600" dirty="0">
                <a:solidFill>
                  <a:srgbClr val="FF0000"/>
                </a:solidFill>
                <a:latin typeface="+mj-ea"/>
                <a:ea typeface="+mj-ea"/>
              </a:rPr>
              <a:t>愛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3203848" y="4653136"/>
            <a:ext cx="50405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latin typeface="+mj-ea"/>
                <a:ea typeface="+mj-ea"/>
              </a:rPr>
              <a:t>生命就是在</a:t>
            </a:r>
            <a:endParaRPr lang="en-US" altLang="zh-TW" sz="4400" dirty="0" smtClean="0">
              <a:latin typeface="+mj-ea"/>
              <a:ea typeface="+mj-ea"/>
            </a:endParaRPr>
          </a:p>
          <a:p>
            <a:r>
              <a:rPr lang="zh-TW" altLang="en-US" sz="4400" dirty="0" smtClean="0">
                <a:latin typeface="+mj-ea"/>
                <a:ea typeface="+mj-ea"/>
              </a:rPr>
              <a:t>接受愛和付出愛</a:t>
            </a:r>
            <a:endParaRPr lang="zh-TW" altLang="en-US" sz="4400" dirty="0">
              <a:latin typeface="+mj-ea"/>
              <a:ea typeface="+mj-ea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061003宿舍中秋烤肉.jpg"/>
          <p:cNvPicPr>
            <a:picLocks noChangeAspect="1"/>
          </p:cNvPicPr>
          <p:nvPr/>
        </p:nvPicPr>
        <p:blipFill>
          <a:blip r:embed="rId2" cstate="print"/>
          <a:srcRect l="14303" t="-2729" r="13222"/>
          <a:stretch>
            <a:fillRect/>
          </a:stretch>
        </p:blipFill>
        <p:spPr>
          <a:xfrm>
            <a:off x="251520" y="3284984"/>
            <a:ext cx="2554213" cy="2710433"/>
          </a:xfrm>
          <a:prstGeom prst="rect">
            <a:avLst/>
          </a:prstGeom>
        </p:spPr>
      </p:pic>
      <p:pic>
        <p:nvPicPr>
          <p:cNvPr id="3" name="圖片 2" descr="1526809490120_1.jpg"/>
          <p:cNvPicPr>
            <a:picLocks noChangeAspect="1"/>
          </p:cNvPicPr>
          <p:nvPr/>
        </p:nvPicPr>
        <p:blipFill>
          <a:blip r:embed="rId3" cstate="print"/>
          <a:srcRect l="-2537" t="-2373"/>
          <a:stretch>
            <a:fillRect/>
          </a:stretch>
        </p:blipFill>
        <p:spPr>
          <a:xfrm>
            <a:off x="6012160" y="2276872"/>
            <a:ext cx="2909899" cy="3489944"/>
          </a:xfrm>
          <a:prstGeom prst="rect">
            <a:avLst/>
          </a:prstGeom>
        </p:spPr>
      </p:pic>
      <p:sp>
        <p:nvSpPr>
          <p:cNvPr id="4" name="文字方塊 6"/>
          <p:cNvSpPr txBox="1">
            <a:spLocks noChangeArrowheads="1"/>
          </p:cNvSpPr>
          <p:nvPr/>
        </p:nvSpPr>
        <p:spPr bwMode="auto">
          <a:xfrm>
            <a:off x="0" y="476672"/>
            <a:ext cx="66960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5400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三、師生關係的建立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475656" y="1484784"/>
            <a:ext cx="540067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4400" dirty="0" smtClean="0">
                <a:latin typeface="+mj-ea"/>
                <a:ea typeface="+mj-ea"/>
              </a:rPr>
              <a:t>參與</a:t>
            </a:r>
            <a:r>
              <a:rPr lang="zh-TW" altLang="en-US" sz="4400" dirty="0">
                <a:latin typeface="+mj-ea"/>
                <a:ea typeface="+mj-ea"/>
              </a:rPr>
              <a:t>學生各項</a:t>
            </a:r>
            <a:r>
              <a:rPr lang="zh-TW" altLang="en-US" sz="4400" dirty="0" smtClean="0">
                <a:latin typeface="+mj-ea"/>
                <a:ea typeface="+mj-ea"/>
              </a:rPr>
              <a:t>活動</a:t>
            </a:r>
            <a:endParaRPr lang="en-US" altLang="zh-TW" sz="4400" dirty="0">
              <a:latin typeface="+mj-ea"/>
              <a:ea typeface="+mj-ea"/>
            </a:endParaRPr>
          </a:p>
        </p:txBody>
      </p:sp>
      <p:pic>
        <p:nvPicPr>
          <p:cNvPr id="6" name="Picture 6" descr="D:\字型&amp;圖片範例-林小姐提供\新人類\029\029199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700808"/>
            <a:ext cx="452437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字方塊 6"/>
          <p:cNvSpPr txBox="1"/>
          <p:nvPr/>
        </p:nvSpPr>
        <p:spPr>
          <a:xfrm>
            <a:off x="251520" y="6021288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+mj-ea"/>
                <a:ea typeface="+mj-ea"/>
              </a:rPr>
              <a:t>中秋宿舍烤肉</a:t>
            </a:r>
            <a:endParaRPr lang="zh-TW" altLang="en-US" sz="2000" dirty="0">
              <a:latin typeface="+mj-ea"/>
              <a:ea typeface="+mj-ea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479704" y="5805264"/>
            <a:ext cx="2340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latin typeface="+mj-ea"/>
                <a:ea typeface="+mj-ea"/>
              </a:rPr>
              <a:t>520</a:t>
            </a:r>
            <a:r>
              <a:rPr lang="zh-TW" altLang="en-US" sz="2000" dirty="0" smtClean="0">
                <a:latin typeface="+mj-ea"/>
                <a:ea typeface="+mj-ea"/>
              </a:rPr>
              <a:t>國管樂音樂會</a:t>
            </a:r>
            <a:endParaRPr lang="zh-TW" altLang="en-US" sz="2000" dirty="0">
              <a:latin typeface="+mj-ea"/>
              <a:ea typeface="+mj-ea"/>
            </a:endParaRPr>
          </a:p>
        </p:txBody>
      </p:sp>
      <p:pic>
        <p:nvPicPr>
          <p:cNvPr id="9" name="Picture 9" descr="0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288" y="0"/>
            <a:ext cx="17637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7308850" y="6488113"/>
            <a:ext cx="1835150" cy="369887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solidFill>
                  <a:schemeClr val="bg1"/>
                </a:solidFill>
                <a:ea typeface="文鼎中粗隸" pitchFamily="49" charset="-120"/>
              </a:rPr>
              <a:t> 班級經營分享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1547664" y="2204864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009242"/>
                </a:solidFill>
                <a:latin typeface="+mj-ea"/>
                <a:ea typeface="+mj-ea"/>
              </a:rPr>
              <a:t>學生會感受到老師</a:t>
            </a:r>
            <a:endParaRPr lang="en-US" altLang="zh-TW" sz="2800" dirty="0" smtClean="0">
              <a:solidFill>
                <a:srgbClr val="009242"/>
              </a:solidFill>
              <a:latin typeface="+mj-ea"/>
              <a:ea typeface="+mj-ea"/>
            </a:endParaRPr>
          </a:p>
          <a:p>
            <a:r>
              <a:rPr lang="zh-TW" altLang="en-US" sz="2800" dirty="0" smtClean="0">
                <a:solidFill>
                  <a:srgbClr val="009242"/>
                </a:solidFill>
                <a:latin typeface="+mj-ea"/>
                <a:ea typeface="+mj-ea"/>
              </a:rPr>
              <a:t>真誠的關心。</a:t>
            </a:r>
            <a:endParaRPr lang="zh-TW" altLang="en-US" sz="2800" dirty="0">
              <a:solidFill>
                <a:srgbClr val="009242"/>
              </a:solidFill>
              <a:latin typeface="+mj-ea"/>
              <a:ea typeface="+mj-ea"/>
            </a:endParaRPr>
          </a:p>
        </p:txBody>
      </p:sp>
      <p:pic>
        <p:nvPicPr>
          <p:cNvPr id="12" name="圖片 11" descr="IMAG1364.jpg"/>
          <p:cNvPicPr>
            <a:picLocks noChangeAspect="1"/>
          </p:cNvPicPr>
          <p:nvPr/>
        </p:nvPicPr>
        <p:blipFill>
          <a:blip r:embed="rId6" cstate="print"/>
          <a:srcRect l="31100" t="26210" r="31101" b="6619"/>
          <a:stretch>
            <a:fillRect/>
          </a:stretch>
        </p:blipFill>
        <p:spPr>
          <a:xfrm>
            <a:off x="2987824" y="3212976"/>
            <a:ext cx="2880320" cy="2880320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3347864" y="6093296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+mj-ea"/>
                <a:ea typeface="+mj-ea"/>
              </a:rPr>
              <a:t>更生盃數學比賽</a:t>
            </a:r>
            <a:endParaRPr lang="zh-TW" altLang="en-US" sz="2000" dirty="0">
              <a:latin typeface="+mj-ea"/>
              <a:ea typeface="+mj-ea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 descr="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0"/>
            <a:ext cx="17637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 Box 18"/>
          <p:cNvSpPr txBox="1">
            <a:spLocks noChangeArrowheads="1"/>
          </p:cNvSpPr>
          <p:nvPr/>
        </p:nvSpPr>
        <p:spPr bwMode="auto">
          <a:xfrm>
            <a:off x="7092280" y="6488113"/>
            <a:ext cx="2051720" cy="369332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ea typeface="文鼎中粗隸" pitchFamily="49" charset="-120"/>
              </a:rPr>
              <a:t> </a:t>
            </a:r>
            <a:r>
              <a:rPr lang="zh-TW" altLang="en-US" b="1" dirty="0" smtClean="0">
                <a:solidFill>
                  <a:schemeClr val="bg1"/>
                </a:solidFill>
                <a:ea typeface="文鼎中粗隸" pitchFamily="49" charset="-120"/>
              </a:rPr>
              <a:t>師生關係的建立</a:t>
            </a:r>
            <a:endParaRPr lang="zh-TW" altLang="en-US" b="1" dirty="0">
              <a:solidFill>
                <a:schemeClr val="bg1"/>
              </a:solidFill>
              <a:ea typeface="文鼎中粗隸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43608" y="476672"/>
            <a:ext cx="540067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4400" dirty="0" smtClean="0">
                <a:latin typeface="+mj-ea"/>
                <a:ea typeface="+mj-ea"/>
              </a:rPr>
              <a:t>參與</a:t>
            </a:r>
            <a:r>
              <a:rPr lang="zh-TW" altLang="en-US" sz="4400" dirty="0">
                <a:latin typeface="+mj-ea"/>
                <a:ea typeface="+mj-ea"/>
              </a:rPr>
              <a:t>學生各項</a:t>
            </a:r>
            <a:r>
              <a:rPr lang="zh-TW" altLang="en-US" sz="4400" dirty="0" smtClean="0">
                <a:latin typeface="+mj-ea"/>
                <a:ea typeface="+mj-ea"/>
              </a:rPr>
              <a:t>活動</a:t>
            </a:r>
            <a:endParaRPr lang="en-US" altLang="zh-TW" sz="4400" dirty="0">
              <a:latin typeface="+mj-ea"/>
              <a:ea typeface="+mj-ea"/>
            </a:endParaRPr>
          </a:p>
        </p:txBody>
      </p:sp>
      <p:pic>
        <p:nvPicPr>
          <p:cNvPr id="9224" name="Picture 6" descr="D:\字型&amp;圖片範例-林小姐提供\新人類\029\029199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92696"/>
            <a:ext cx="452437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圖片 13" descr="1521980145396.jpg"/>
          <p:cNvPicPr>
            <a:picLocks noChangeAspect="1"/>
          </p:cNvPicPr>
          <p:nvPr/>
        </p:nvPicPr>
        <p:blipFill>
          <a:blip r:embed="rId4" cstate="print"/>
          <a:srcRect r="24109"/>
          <a:stretch>
            <a:fillRect/>
          </a:stretch>
        </p:blipFill>
        <p:spPr>
          <a:xfrm>
            <a:off x="251520" y="2996952"/>
            <a:ext cx="2736304" cy="2704771"/>
          </a:xfrm>
          <a:prstGeom prst="rect">
            <a:avLst/>
          </a:prstGeom>
        </p:spPr>
      </p:pic>
      <p:pic>
        <p:nvPicPr>
          <p:cNvPr id="15" name="圖片 14" descr="1522015226368.jpg"/>
          <p:cNvPicPr>
            <a:picLocks noChangeAspect="1"/>
          </p:cNvPicPr>
          <p:nvPr/>
        </p:nvPicPr>
        <p:blipFill>
          <a:blip r:embed="rId5" cstate="print"/>
          <a:srcRect l="17079" t="7208" r="14604" b="13503"/>
          <a:stretch>
            <a:fillRect/>
          </a:stretch>
        </p:blipFill>
        <p:spPr>
          <a:xfrm>
            <a:off x="3131840" y="4221088"/>
            <a:ext cx="1152128" cy="2376264"/>
          </a:xfrm>
          <a:prstGeom prst="rect">
            <a:avLst/>
          </a:prstGeom>
        </p:spPr>
      </p:pic>
      <p:pic>
        <p:nvPicPr>
          <p:cNvPr id="17" name="圖片 16" descr="1514031160634.jpg"/>
          <p:cNvPicPr>
            <a:picLocks noChangeAspect="1"/>
          </p:cNvPicPr>
          <p:nvPr/>
        </p:nvPicPr>
        <p:blipFill>
          <a:blip r:embed="rId6" cstate="print"/>
          <a:srcRect l="6883" r="18381"/>
          <a:stretch>
            <a:fillRect/>
          </a:stretch>
        </p:blipFill>
        <p:spPr>
          <a:xfrm>
            <a:off x="3131840" y="1412776"/>
            <a:ext cx="3483407" cy="2622871"/>
          </a:xfrm>
          <a:prstGeom prst="rect">
            <a:avLst/>
          </a:prstGeom>
        </p:spPr>
      </p:pic>
      <p:pic>
        <p:nvPicPr>
          <p:cNvPr id="18" name="圖片 17" descr="IMAG1705.jpg"/>
          <p:cNvPicPr>
            <a:picLocks noChangeAspect="1"/>
          </p:cNvPicPr>
          <p:nvPr/>
        </p:nvPicPr>
        <p:blipFill>
          <a:blip r:embed="rId7" cstate="print"/>
          <a:srcRect t="25229"/>
          <a:stretch>
            <a:fillRect/>
          </a:stretch>
        </p:blipFill>
        <p:spPr>
          <a:xfrm>
            <a:off x="6732240" y="1484784"/>
            <a:ext cx="2092962" cy="2780927"/>
          </a:xfrm>
          <a:prstGeom prst="rect">
            <a:avLst/>
          </a:prstGeom>
        </p:spPr>
      </p:pic>
      <p:sp>
        <p:nvSpPr>
          <p:cNvPr id="21" name="文字方塊 20"/>
          <p:cNvSpPr txBox="1"/>
          <p:nvPr/>
        </p:nvSpPr>
        <p:spPr>
          <a:xfrm>
            <a:off x="467544" y="5805264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+mj-ea"/>
                <a:ea typeface="+mj-ea"/>
              </a:rPr>
              <a:t>學生舞蹈表演</a:t>
            </a:r>
            <a:endParaRPr lang="zh-TW" altLang="en-US" sz="2000" dirty="0">
              <a:latin typeface="+mj-ea"/>
              <a:ea typeface="+mj-ea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4788024" y="4437112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+mj-ea"/>
                <a:ea typeface="+mj-ea"/>
              </a:rPr>
              <a:t>社團成果發表</a:t>
            </a:r>
            <a:r>
              <a:rPr lang="en-US" altLang="zh-TW" sz="2000" dirty="0" smtClean="0">
                <a:latin typeface="+mj-ea"/>
                <a:ea typeface="+mj-ea"/>
              </a:rPr>
              <a:t>-</a:t>
            </a:r>
            <a:r>
              <a:rPr lang="zh-TW" altLang="en-US" sz="2000" dirty="0" smtClean="0">
                <a:latin typeface="+mj-ea"/>
                <a:ea typeface="+mj-ea"/>
              </a:rPr>
              <a:t>原舞、舞感、熱舞</a:t>
            </a:r>
            <a:endParaRPr lang="zh-TW" altLang="en-US" sz="2000" dirty="0">
              <a:latin typeface="+mj-ea"/>
              <a:ea typeface="+mj-ea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611560" y="1484784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009242"/>
                </a:solidFill>
                <a:latin typeface="+mj-ea"/>
                <a:ea typeface="+mj-ea"/>
              </a:rPr>
              <a:t>了解學生興趣專長</a:t>
            </a:r>
            <a:endParaRPr lang="zh-TW" altLang="en-US" sz="3600" dirty="0">
              <a:solidFill>
                <a:srgbClr val="009242"/>
              </a:solidFill>
              <a:latin typeface="+mj-ea"/>
              <a:ea typeface="+mj-ea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4932040" y="5301208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009242"/>
                </a:solidFill>
                <a:latin typeface="+mj-ea"/>
                <a:ea typeface="+mj-ea"/>
              </a:rPr>
              <a:t>增進親師生情感</a:t>
            </a:r>
            <a:endParaRPr lang="zh-TW" altLang="en-US" sz="3600" dirty="0">
              <a:solidFill>
                <a:srgbClr val="009242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0"/>
            <a:ext cx="17637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矩形 3"/>
          <p:cNvSpPr>
            <a:spLocks noChangeArrowheads="1"/>
          </p:cNvSpPr>
          <p:nvPr/>
        </p:nvSpPr>
        <p:spPr bwMode="auto">
          <a:xfrm>
            <a:off x="179388" y="981075"/>
            <a:ext cx="641667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5400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三、師生關係的建立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259632" y="4509120"/>
            <a:ext cx="576103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4400" dirty="0">
                <a:solidFill>
                  <a:srgbClr val="FF0000"/>
                </a:solidFill>
                <a:latin typeface="+mj-ea"/>
                <a:ea typeface="+mj-ea"/>
              </a:rPr>
              <a:t>人生因會計而美好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403648" y="2996952"/>
            <a:ext cx="4608513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4400" dirty="0">
                <a:solidFill>
                  <a:srgbClr val="FF0000"/>
                </a:solidFill>
                <a:latin typeface="+mj-ea"/>
                <a:ea typeface="+mj-ea"/>
              </a:rPr>
              <a:t>信姿姿、得證照</a:t>
            </a:r>
          </a:p>
        </p:txBody>
      </p:sp>
      <p:pic>
        <p:nvPicPr>
          <p:cNvPr id="8199" name="Picture 6" descr="D:\字型&amp;圖片範例-林小姐提供\新人類\029\029199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204864"/>
            <a:ext cx="452437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1" name="Text Box 18"/>
          <p:cNvSpPr txBox="1">
            <a:spLocks noChangeArrowheads="1"/>
          </p:cNvSpPr>
          <p:nvPr/>
        </p:nvSpPr>
        <p:spPr bwMode="auto">
          <a:xfrm>
            <a:off x="7308850" y="6488113"/>
            <a:ext cx="1835150" cy="369887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ea typeface="文鼎中粗隸" pitchFamily="49" charset="-120"/>
              </a:rPr>
              <a:t> 班級經營分享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1331640" y="3861048"/>
            <a:ext cx="71287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3200" dirty="0" smtClean="0">
                <a:latin typeface="+mj-ea"/>
                <a:ea typeface="+mj-ea"/>
              </a:rPr>
              <a:t>老師認真教學，帶給學生希望。</a:t>
            </a:r>
            <a:endParaRPr lang="zh-TW" altLang="en-US" sz="3200" dirty="0">
              <a:latin typeface="+mj-ea"/>
              <a:ea typeface="+mj-ea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403648" y="5373216"/>
            <a:ext cx="74523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3200" dirty="0">
                <a:latin typeface="+mj-ea"/>
                <a:ea typeface="+mj-ea"/>
              </a:rPr>
              <a:t>引導學生思考自己的人生因○ ○而美好</a:t>
            </a:r>
          </a:p>
        </p:txBody>
      </p:sp>
      <p:pic>
        <p:nvPicPr>
          <p:cNvPr id="13" name="Picture 79" descr="1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4437112"/>
            <a:ext cx="1368425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文字方塊 13"/>
          <p:cNvSpPr txBox="1"/>
          <p:nvPr/>
        </p:nvSpPr>
        <p:spPr>
          <a:xfrm>
            <a:off x="1043608" y="2060848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+mj-ea"/>
                <a:ea typeface="+mj-ea"/>
              </a:rPr>
              <a:t>首重教學、適時分享人生經驗</a:t>
            </a:r>
            <a:endParaRPr lang="zh-TW" altLang="en-US" sz="4000" dirty="0">
              <a:latin typeface="+mj-ea"/>
              <a:ea typeface="+mj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27584" y="328498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◆</a:t>
            </a:r>
            <a:endParaRPr lang="zh-TW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827584" y="472514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◆</a:t>
            </a:r>
            <a:endParaRPr lang="zh-TW" altLang="en-US" dirty="0"/>
          </a:p>
        </p:txBody>
      </p:sp>
      <p:pic>
        <p:nvPicPr>
          <p:cNvPr id="17" name="Picture 5" descr="D:\字型&amp;圖片範例-林小姐提供\新人類\005\005013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2852936"/>
            <a:ext cx="1178927" cy="95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0" y="404664"/>
            <a:ext cx="6853158" cy="707886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師生</a:t>
            </a:r>
            <a:r>
              <a:rPr lang="zh-TW" altLang="en-US" sz="40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關係的</a:t>
            </a:r>
            <a:r>
              <a:rPr lang="zh-TW" altLang="en-US" sz="4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建立在日積月累中</a:t>
            </a:r>
            <a:endParaRPr lang="zh-TW" altLang="en-US" sz="40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 descr="IMAG1886.jpg"/>
          <p:cNvPicPr>
            <a:picLocks noChangeAspect="1"/>
          </p:cNvPicPr>
          <p:nvPr/>
        </p:nvPicPr>
        <p:blipFill>
          <a:blip r:embed="rId2" cstate="print"/>
          <a:srcRect l="13257" t="13055" r="10518"/>
          <a:stretch>
            <a:fillRect/>
          </a:stretch>
        </p:blipFill>
        <p:spPr>
          <a:xfrm>
            <a:off x="6660232" y="1340768"/>
            <a:ext cx="2263945" cy="4217021"/>
          </a:xfrm>
          <a:prstGeom prst="rect">
            <a:avLst/>
          </a:prstGeom>
        </p:spPr>
      </p:pic>
      <p:pic>
        <p:nvPicPr>
          <p:cNvPr id="4" name="圖片 3" descr="IMAG1895.jpg"/>
          <p:cNvPicPr>
            <a:picLocks noChangeAspect="1"/>
          </p:cNvPicPr>
          <p:nvPr/>
        </p:nvPicPr>
        <p:blipFill>
          <a:blip r:embed="rId3" cstate="print"/>
          <a:srcRect l="8770" t="19755"/>
          <a:stretch>
            <a:fillRect/>
          </a:stretch>
        </p:blipFill>
        <p:spPr>
          <a:xfrm>
            <a:off x="2411760" y="2492896"/>
            <a:ext cx="1871309" cy="2924944"/>
          </a:xfrm>
          <a:prstGeom prst="rect">
            <a:avLst/>
          </a:prstGeom>
        </p:spPr>
      </p:pic>
      <p:pic>
        <p:nvPicPr>
          <p:cNvPr id="5" name="圖片 4" descr="IMAG1929.jpg"/>
          <p:cNvPicPr>
            <a:picLocks noChangeAspect="1"/>
          </p:cNvPicPr>
          <p:nvPr/>
        </p:nvPicPr>
        <p:blipFill>
          <a:blip r:embed="rId4" cstate="print"/>
          <a:srcRect l="13661" t="8378" r="9422"/>
          <a:stretch>
            <a:fillRect/>
          </a:stretch>
        </p:blipFill>
        <p:spPr>
          <a:xfrm>
            <a:off x="4499992" y="1844824"/>
            <a:ext cx="2028140" cy="4293096"/>
          </a:xfrm>
          <a:prstGeom prst="rect">
            <a:avLst/>
          </a:prstGeom>
        </p:spPr>
      </p:pic>
      <p:pic>
        <p:nvPicPr>
          <p:cNvPr id="6" name="圖片 5" descr="IMAG1919.jpg"/>
          <p:cNvPicPr>
            <a:picLocks noChangeAspect="1"/>
          </p:cNvPicPr>
          <p:nvPr/>
        </p:nvPicPr>
        <p:blipFill>
          <a:blip r:embed="rId5" cstate="print"/>
          <a:srcRect l="5435" t="10354" r="10320"/>
          <a:stretch>
            <a:fillRect/>
          </a:stretch>
        </p:blipFill>
        <p:spPr>
          <a:xfrm>
            <a:off x="323528" y="2276872"/>
            <a:ext cx="1868056" cy="3532415"/>
          </a:xfrm>
          <a:prstGeom prst="rect">
            <a:avLst/>
          </a:prstGeom>
        </p:spPr>
      </p:pic>
      <p:pic>
        <p:nvPicPr>
          <p:cNvPr id="7" name="Picture 9" descr="0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288" y="0"/>
            <a:ext cx="17637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7308850" y="6488113"/>
            <a:ext cx="1835150" cy="369887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ea typeface="文鼎中粗隸" pitchFamily="49" charset="-120"/>
              </a:rPr>
              <a:t> 班級經營分享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323528" y="5877272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2060"/>
                </a:solidFill>
                <a:latin typeface="+mj-ea"/>
                <a:ea typeface="+mj-ea"/>
              </a:rPr>
              <a:t>師生雙向的溝通很重要</a:t>
            </a:r>
            <a:endParaRPr lang="zh-TW" altLang="en-US" sz="2800" b="1" dirty="0">
              <a:solidFill>
                <a:srgbClr val="002060"/>
              </a:solidFill>
              <a:latin typeface="+mj-ea"/>
              <a:ea typeface="+mj-ea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51520" y="1268760"/>
            <a:ext cx="61926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3200" dirty="0" smtClean="0">
                <a:latin typeface="+mj-ea"/>
                <a:ea typeface="+mj-ea"/>
              </a:rPr>
              <a:t>期末和班上每一位同學合影留念</a:t>
            </a:r>
            <a:endParaRPr lang="zh-TW" altLang="en-US" sz="3200" dirty="0">
              <a:latin typeface="+mj-ea"/>
              <a:ea typeface="+mj-ea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IMAG2605.jpg"/>
          <p:cNvPicPr>
            <a:picLocks noChangeAspect="1"/>
          </p:cNvPicPr>
          <p:nvPr/>
        </p:nvPicPr>
        <p:blipFill>
          <a:blip r:embed="rId3" cstate="print"/>
          <a:srcRect l="9838"/>
          <a:stretch>
            <a:fillRect/>
          </a:stretch>
        </p:blipFill>
        <p:spPr>
          <a:xfrm>
            <a:off x="395536" y="2060848"/>
            <a:ext cx="4583885" cy="2859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矩形 1"/>
          <p:cNvSpPr/>
          <p:nvPr/>
        </p:nvSpPr>
        <p:spPr>
          <a:xfrm>
            <a:off x="0" y="260648"/>
            <a:ext cx="64171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三、師生關係的建立</a:t>
            </a:r>
            <a:endParaRPr lang="zh-TW" altLang="en-US" sz="5400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Picture 9" descr="0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288" y="0"/>
            <a:ext cx="17637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7308850" y="6488113"/>
            <a:ext cx="1835150" cy="369887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ea typeface="文鼎中粗隸" pitchFamily="49" charset="-120"/>
              </a:rPr>
              <a:t> 班級經營分享</a:t>
            </a:r>
          </a:p>
        </p:txBody>
      </p:sp>
      <p:pic>
        <p:nvPicPr>
          <p:cNvPr id="5" name="Picture 6" descr="D:\字型&amp;圖片範例-林小姐提供\新人類\029\029199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1340768"/>
            <a:ext cx="452437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1403648" y="1124744"/>
            <a:ext cx="3570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400" dirty="0" smtClean="0">
                <a:solidFill>
                  <a:srgbClr val="C00000"/>
                </a:solidFill>
                <a:latin typeface="+mj-ea"/>
                <a:ea typeface="+mj-ea"/>
              </a:rPr>
              <a:t>生活小語</a:t>
            </a:r>
            <a:r>
              <a:rPr lang="zh-TW" altLang="en-US" sz="4400" dirty="0" smtClean="0">
                <a:latin typeface="+mj-ea"/>
                <a:ea typeface="+mj-ea"/>
              </a:rPr>
              <a:t>書寫</a:t>
            </a:r>
            <a:endParaRPr lang="en-US" altLang="zh-TW" sz="4400" dirty="0">
              <a:latin typeface="+mj-ea"/>
              <a:ea typeface="+mj-ea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148064" y="2060848"/>
            <a:ext cx="36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+mj-ea"/>
                <a:ea typeface="+mj-ea"/>
              </a:rPr>
              <a:t>首次實驗生活小語</a:t>
            </a:r>
            <a:r>
              <a:rPr lang="en-US" altLang="zh-TW" sz="2400" dirty="0" smtClean="0">
                <a:latin typeface="+mj-ea"/>
                <a:ea typeface="+mj-ea"/>
              </a:rPr>
              <a:t>(</a:t>
            </a:r>
            <a:r>
              <a:rPr lang="zh-TW" altLang="en-US" sz="2400" dirty="0" smtClean="0">
                <a:latin typeface="+mj-ea"/>
                <a:ea typeface="+mj-ea"/>
              </a:rPr>
              <a:t>日記</a:t>
            </a:r>
            <a:r>
              <a:rPr lang="en-US" altLang="zh-TW" sz="2400" dirty="0" smtClean="0"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的書寫，效果很好，可以及時了解學生的狀況及需約談的對象。</a:t>
            </a:r>
            <a:endParaRPr lang="zh-TW" altLang="en-US" sz="2400" dirty="0">
              <a:latin typeface="+mj-ea"/>
              <a:ea typeface="+mj-ea"/>
            </a:endParaRPr>
          </a:p>
        </p:txBody>
      </p:sp>
      <p:pic>
        <p:nvPicPr>
          <p:cNvPr id="11" name="圖片 10" descr="IMAG26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39952" y="4077072"/>
            <a:ext cx="4303998" cy="242369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字方塊 11"/>
          <p:cNvSpPr txBox="1"/>
          <p:nvPr/>
        </p:nvSpPr>
        <p:spPr>
          <a:xfrm>
            <a:off x="395536" y="4941168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+mj-ea"/>
                <a:ea typeface="+mj-ea"/>
              </a:rPr>
              <a:t>生活小語取代週記，若當天很忙就蓋章</a:t>
            </a:r>
            <a:r>
              <a:rPr lang="en-US" altLang="zh-TW" sz="2400" dirty="0" smtClean="0">
                <a:latin typeface="+mj-ea"/>
                <a:ea typeface="+mj-ea"/>
              </a:rPr>
              <a:t>(</a:t>
            </a:r>
            <a:r>
              <a:rPr lang="zh-TW" altLang="en-US" sz="2400" dirty="0" smtClean="0">
                <a:latin typeface="+mj-ea"/>
                <a:ea typeface="+mj-ea"/>
              </a:rPr>
              <a:t>讚</a:t>
            </a:r>
            <a:r>
              <a:rPr lang="en-US" altLang="zh-TW" sz="2400" dirty="0" smtClean="0"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或挑選寫的較好的回復。</a:t>
            </a:r>
            <a:endParaRPr lang="zh-TW" altLang="en-US" sz="2400" dirty="0">
              <a:latin typeface="+mj-ea"/>
              <a:ea typeface="+mj-ea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7092280" y="6488113"/>
            <a:ext cx="2051720" cy="369332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ea typeface="文鼎中粗隸" pitchFamily="49" charset="-120"/>
              </a:rPr>
              <a:t> </a:t>
            </a:r>
            <a:r>
              <a:rPr lang="zh-TW" altLang="en-US" b="1" dirty="0" smtClean="0">
                <a:solidFill>
                  <a:schemeClr val="bg1"/>
                </a:solidFill>
                <a:ea typeface="文鼎中粗隸" pitchFamily="49" charset="-120"/>
              </a:rPr>
              <a:t>師生關係的建立</a:t>
            </a:r>
            <a:endParaRPr lang="zh-TW" altLang="en-US" b="1" dirty="0">
              <a:solidFill>
                <a:schemeClr val="bg1"/>
              </a:solidFill>
              <a:ea typeface="文鼎中粗隸" pitchFamily="49" charset="-120"/>
            </a:endParaRPr>
          </a:p>
        </p:txBody>
      </p:sp>
      <p:pic>
        <p:nvPicPr>
          <p:cNvPr id="7" name="Picture 9" descr="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0"/>
            <a:ext cx="17637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D:\字型&amp;圖片範例-林小姐提供\新人類\029\029199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764704"/>
            <a:ext cx="452437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1115616" y="548680"/>
            <a:ext cx="3570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400" dirty="0" smtClean="0">
                <a:solidFill>
                  <a:srgbClr val="C00000"/>
                </a:solidFill>
                <a:latin typeface="+mj-ea"/>
                <a:ea typeface="+mj-ea"/>
              </a:rPr>
              <a:t>生活小語</a:t>
            </a:r>
            <a:r>
              <a:rPr lang="zh-TW" altLang="en-US" sz="4400" dirty="0" smtClean="0">
                <a:latin typeface="+mj-ea"/>
                <a:ea typeface="+mj-ea"/>
              </a:rPr>
              <a:t>書寫</a:t>
            </a:r>
            <a:endParaRPr lang="en-US" altLang="zh-TW" sz="4400" dirty="0">
              <a:latin typeface="+mj-ea"/>
              <a:ea typeface="+mj-ea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39552" y="1340768"/>
            <a:ext cx="5688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latin typeface="+mj-ea"/>
                <a:ea typeface="+mj-ea"/>
              </a:rPr>
              <a:t>封面可以自由設計</a:t>
            </a:r>
            <a:endParaRPr lang="zh-TW" altLang="en-US" dirty="0">
              <a:latin typeface="+mj-ea"/>
              <a:ea typeface="+mj-ea"/>
            </a:endParaRPr>
          </a:p>
        </p:txBody>
      </p:sp>
      <p:pic>
        <p:nvPicPr>
          <p:cNvPr id="11" name="圖片 10" descr="IMAG18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2708919"/>
            <a:ext cx="5886168" cy="3312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 descr="IMAG18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1844824"/>
            <a:ext cx="2145651" cy="38128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5"/>
          <p:cNvSpPr txBox="1">
            <a:spLocks noChangeArrowheads="1"/>
          </p:cNvSpPr>
          <p:nvPr/>
        </p:nvSpPr>
        <p:spPr bwMode="auto">
          <a:xfrm>
            <a:off x="8243888" y="393700"/>
            <a:ext cx="3603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zh-TW"/>
          </a:p>
        </p:txBody>
      </p:sp>
      <p:pic>
        <p:nvPicPr>
          <p:cNvPr id="3075" name="Picture 26" descr="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0"/>
            <a:ext cx="17637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 Box 27"/>
          <p:cNvSpPr txBox="1">
            <a:spLocks noChangeArrowheads="1"/>
          </p:cNvSpPr>
          <p:nvPr/>
        </p:nvSpPr>
        <p:spPr bwMode="auto">
          <a:xfrm>
            <a:off x="5343525" y="64039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zh-TW" altLang="zh-TW"/>
          </a:p>
        </p:txBody>
      </p:sp>
      <p:sp>
        <p:nvSpPr>
          <p:cNvPr id="3077" name="Text Box 29"/>
          <p:cNvSpPr txBox="1">
            <a:spLocks noChangeArrowheads="1"/>
          </p:cNvSpPr>
          <p:nvPr/>
        </p:nvSpPr>
        <p:spPr bwMode="auto">
          <a:xfrm>
            <a:off x="158750" y="63325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zh-TW" altLang="zh-TW"/>
          </a:p>
        </p:txBody>
      </p:sp>
      <p:sp>
        <p:nvSpPr>
          <p:cNvPr id="4" name="標題 3"/>
          <p:cNvSpPr>
            <a:spLocks/>
          </p:cNvSpPr>
          <p:nvPr/>
        </p:nvSpPr>
        <p:spPr bwMode="auto">
          <a:xfrm>
            <a:off x="-323850" y="2349500"/>
            <a:ext cx="6300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n-US" altLang="zh-TW" sz="6600" b="1" dirty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文鼎中粗隸" pitchFamily="49" charset="-120"/>
              </a:rPr>
              <a:t/>
            </a:r>
            <a:br>
              <a:rPr lang="en-US" altLang="zh-TW" sz="6600" b="1" dirty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文鼎中粗隸" pitchFamily="49" charset="-120"/>
              </a:rPr>
            </a:br>
            <a:endParaRPr lang="zh-TW" altLang="en-US" sz="7200" b="1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文鼎中粗隸" pitchFamily="49" charset="-120"/>
            </a:endParaRPr>
          </a:p>
        </p:txBody>
      </p:sp>
      <p:sp>
        <p:nvSpPr>
          <p:cNvPr id="3079" name="Text Box 30"/>
          <p:cNvSpPr txBox="1">
            <a:spLocks noChangeArrowheads="1"/>
          </p:cNvSpPr>
          <p:nvPr/>
        </p:nvSpPr>
        <p:spPr bwMode="auto">
          <a:xfrm>
            <a:off x="179388" y="836613"/>
            <a:ext cx="7632700" cy="923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4400" b="1">
                <a:solidFill>
                  <a:srgbClr val="993366"/>
                </a:solidFill>
                <a:latin typeface="華康標楷體" pitchFamily="65" charset="-120"/>
                <a:ea typeface="華康標楷體" pitchFamily="65" charset="-120"/>
                <a:cs typeface="華康標楷體" pitchFamily="65" charset="-120"/>
              </a:rPr>
              <a:t> </a:t>
            </a:r>
            <a:r>
              <a:rPr lang="zh-TW" altLang="en-US" sz="54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  <a:cs typeface="華康標楷體" pitchFamily="65" charset="-120"/>
              </a:rPr>
              <a:t>內容大綱</a:t>
            </a:r>
            <a:endParaRPr lang="en-US" altLang="zh-TW" sz="5400" b="1">
              <a:solidFill>
                <a:srgbClr val="000099"/>
              </a:solidFill>
              <a:latin typeface="標楷體" pitchFamily="65" charset="-120"/>
              <a:ea typeface="標楷體" pitchFamily="65" charset="-120"/>
              <a:cs typeface="華康標楷體" pitchFamily="65" charset="-120"/>
            </a:endParaRPr>
          </a:p>
        </p:txBody>
      </p:sp>
      <p:sp>
        <p:nvSpPr>
          <p:cNvPr id="3080" name="矩形 10"/>
          <p:cNvSpPr>
            <a:spLocks noChangeArrowheads="1"/>
          </p:cNvSpPr>
          <p:nvPr/>
        </p:nvSpPr>
        <p:spPr bwMode="auto">
          <a:xfrm>
            <a:off x="1258888" y="2060575"/>
            <a:ext cx="7345362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4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一、前言</a:t>
            </a:r>
            <a:endParaRPr lang="en-US" altLang="zh-TW" sz="4400" b="1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400" b="1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二、親師溝通的建立</a:t>
            </a:r>
            <a:endParaRPr lang="en-US" altLang="zh-TW" sz="4400" b="1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400" b="1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三、師生關係的建立</a:t>
            </a:r>
            <a:endParaRPr lang="en-US" altLang="zh-TW" sz="4400" b="1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400" b="1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四、班級活動的運作</a:t>
            </a:r>
            <a:endParaRPr lang="en-US" altLang="zh-TW" sz="4400" b="1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400" b="1">
                <a:solidFill>
                  <a:srgbClr val="CC00CC"/>
                </a:solidFill>
                <a:latin typeface="標楷體" pitchFamily="65" charset="-120"/>
                <a:ea typeface="標楷體" pitchFamily="65" charset="-120"/>
              </a:rPr>
              <a:t>五、結語</a:t>
            </a:r>
          </a:p>
        </p:txBody>
      </p:sp>
      <p:sp>
        <p:nvSpPr>
          <p:cNvPr id="3081" name="Text Box 18"/>
          <p:cNvSpPr txBox="1">
            <a:spLocks noChangeArrowheads="1"/>
          </p:cNvSpPr>
          <p:nvPr/>
        </p:nvSpPr>
        <p:spPr bwMode="auto">
          <a:xfrm>
            <a:off x="7308850" y="6488113"/>
            <a:ext cx="1835150" cy="369887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ea typeface="文鼎中粗隸" pitchFamily="49" charset="-120"/>
              </a:rPr>
              <a:t> 班級經營分享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AG2599.jpg"/>
          <p:cNvPicPr>
            <a:picLocks noChangeAspect="1"/>
          </p:cNvPicPr>
          <p:nvPr/>
        </p:nvPicPr>
        <p:blipFill>
          <a:blip r:embed="rId2" cstate="print"/>
          <a:srcRect l="52357" r="3538"/>
          <a:stretch>
            <a:fillRect/>
          </a:stretch>
        </p:blipFill>
        <p:spPr>
          <a:xfrm>
            <a:off x="2987824" y="2132856"/>
            <a:ext cx="3069322" cy="3916178"/>
          </a:xfrm>
          <a:prstGeom prst="rect">
            <a:avLst/>
          </a:prstGeom>
        </p:spPr>
      </p:pic>
      <p:pic>
        <p:nvPicPr>
          <p:cNvPr id="4" name="圖片 3" descr="IMAG2600.jpg"/>
          <p:cNvPicPr>
            <a:picLocks noChangeAspect="1"/>
          </p:cNvPicPr>
          <p:nvPr/>
        </p:nvPicPr>
        <p:blipFill>
          <a:blip r:embed="rId3" cstate="print"/>
          <a:srcRect t="10594" b="4653"/>
          <a:stretch>
            <a:fillRect/>
          </a:stretch>
        </p:blipFill>
        <p:spPr>
          <a:xfrm>
            <a:off x="6228184" y="2636912"/>
            <a:ext cx="2341778" cy="3528392"/>
          </a:xfrm>
          <a:prstGeom prst="rect">
            <a:avLst/>
          </a:prstGeom>
        </p:spPr>
      </p:pic>
      <p:pic>
        <p:nvPicPr>
          <p:cNvPr id="5" name="圖片 4" descr="IMAG2603.jpg"/>
          <p:cNvPicPr>
            <a:picLocks noChangeAspect="1"/>
          </p:cNvPicPr>
          <p:nvPr/>
        </p:nvPicPr>
        <p:blipFill>
          <a:blip r:embed="rId4" cstate="print"/>
          <a:srcRect l="3334" t="8001" b="16400"/>
          <a:stretch>
            <a:fillRect/>
          </a:stretch>
        </p:blipFill>
        <p:spPr>
          <a:xfrm>
            <a:off x="467544" y="2996952"/>
            <a:ext cx="2344495" cy="3259633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39552" y="1340768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latin typeface="+mj-ea"/>
                <a:ea typeface="+mj-ea"/>
              </a:rPr>
              <a:t>內容格式不限，畫畫也可以。</a:t>
            </a:r>
            <a:endParaRPr lang="zh-TW" altLang="en-US" dirty="0">
              <a:latin typeface="+mj-ea"/>
              <a:ea typeface="+mj-ea"/>
            </a:endParaRPr>
          </a:p>
        </p:txBody>
      </p:sp>
      <p:pic>
        <p:nvPicPr>
          <p:cNvPr id="7" name="Picture 6" descr="D:\字型&amp;圖片範例-林小姐提供\新人類\029\029199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620688"/>
            <a:ext cx="452437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1115616" y="476672"/>
            <a:ext cx="3570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400" dirty="0" smtClean="0">
                <a:solidFill>
                  <a:srgbClr val="C00000"/>
                </a:solidFill>
                <a:latin typeface="+mj-ea"/>
                <a:ea typeface="+mj-ea"/>
              </a:rPr>
              <a:t>生活小語</a:t>
            </a:r>
            <a:r>
              <a:rPr lang="zh-TW" altLang="en-US" sz="4400" dirty="0" smtClean="0">
                <a:latin typeface="+mj-ea"/>
                <a:ea typeface="+mj-ea"/>
              </a:rPr>
              <a:t>書寫</a:t>
            </a:r>
            <a:endParaRPr lang="en-US" altLang="zh-TW" sz="4400" dirty="0">
              <a:latin typeface="+mj-ea"/>
              <a:ea typeface="+mj-ea"/>
            </a:endParaRPr>
          </a:p>
        </p:txBody>
      </p:sp>
      <p:pic>
        <p:nvPicPr>
          <p:cNvPr id="9" name="Picture 9" descr="0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288" y="0"/>
            <a:ext cx="17637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7092280" y="6488113"/>
            <a:ext cx="2051720" cy="369332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ea typeface="文鼎中粗隸" pitchFamily="49" charset="-120"/>
              </a:rPr>
              <a:t> </a:t>
            </a:r>
            <a:r>
              <a:rPr lang="zh-TW" altLang="en-US" b="1" dirty="0" smtClean="0">
                <a:solidFill>
                  <a:schemeClr val="bg1"/>
                </a:solidFill>
                <a:ea typeface="文鼎中粗隸" pitchFamily="49" charset="-120"/>
              </a:rPr>
              <a:t>師生關係的建立</a:t>
            </a:r>
            <a:endParaRPr lang="zh-TW" altLang="en-US" b="1" dirty="0">
              <a:solidFill>
                <a:schemeClr val="bg1"/>
              </a:solidFill>
              <a:ea typeface="文鼎中粗隸" pitchFamily="49" charset="-120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IMAG2601.jpg"/>
          <p:cNvPicPr>
            <a:picLocks noChangeAspect="1"/>
          </p:cNvPicPr>
          <p:nvPr/>
        </p:nvPicPr>
        <p:blipFill>
          <a:blip r:embed="rId2" cstate="print"/>
          <a:srcRect l="1974" t="17814" r="50776"/>
          <a:stretch>
            <a:fillRect/>
          </a:stretch>
        </p:blipFill>
        <p:spPr>
          <a:xfrm>
            <a:off x="179512" y="1556792"/>
            <a:ext cx="4320480" cy="4229020"/>
          </a:xfrm>
          <a:prstGeom prst="rect">
            <a:avLst/>
          </a:prstGeom>
        </p:spPr>
      </p:pic>
      <p:pic>
        <p:nvPicPr>
          <p:cNvPr id="5" name="圖片 4" descr="IMAG2601.jpg"/>
          <p:cNvPicPr>
            <a:picLocks noChangeAspect="1"/>
          </p:cNvPicPr>
          <p:nvPr/>
        </p:nvPicPr>
        <p:blipFill>
          <a:blip r:embed="rId2" cstate="print"/>
          <a:srcRect l="50000" t="13994" r="2751" b="45424"/>
          <a:stretch>
            <a:fillRect/>
          </a:stretch>
        </p:blipFill>
        <p:spPr>
          <a:xfrm>
            <a:off x="4572000" y="2132856"/>
            <a:ext cx="4320480" cy="2088232"/>
          </a:xfrm>
          <a:prstGeom prst="rect">
            <a:avLst/>
          </a:prstGeom>
        </p:spPr>
      </p:pic>
      <p:pic>
        <p:nvPicPr>
          <p:cNvPr id="6" name="Picture 9" descr="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288" y="0"/>
            <a:ext cx="17637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7092280" y="6488113"/>
            <a:ext cx="2051720" cy="369332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ea typeface="文鼎中粗隸" pitchFamily="49" charset="-120"/>
              </a:rPr>
              <a:t> </a:t>
            </a:r>
            <a:r>
              <a:rPr lang="zh-TW" altLang="en-US" b="1" dirty="0" smtClean="0">
                <a:solidFill>
                  <a:schemeClr val="bg1"/>
                </a:solidFill>
                <a:ea typeface="文鼎中粗隸" pitchFamily="49" charset="-120"/>
              </a:rPr>
              <a:t>師生關係的建立</a:t>
            </a:r>
            <a:endParaRPr lang="zh-TW" altLang="en-US" b="1" dirty="0">
              <a:solidFill>
                <a:schemeClr val="bg1"/>
              </a:solidFill>
              <a:ea typeface="文鼎中粗隸" pitchFamily="49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15616" y="548680"/>
            <a:ext cx="3570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400" dirty="0" smtClean="0">
                <a:solidFill>
                  <a:srgbClr val="C00000"/>
                </a:solidFill>
                <a:latin typeface="+mj-ea"/>
                <a:ea typeface="+mj-ea"/>
              </a:rPr>
              <a:t>生活小語</a:t>
            </a:r>
            <a:r>
              <a:rPr lang="zh-TW" altLang="en-US" sz="4400" dirty="0" smtClean="0">
                <a:latin typeface="+mj-ea"/>
                <a:ea typeface="+mj-ea"/>
              </a:rPr>
              <a:t>書寫</a:t>
            </a:r>
            <a:endParaRPr lang="en-US" altLang="zh-TW" sz="4400" dirty="0">
              <a:latin typeface="+mj-ea"/>
              <a:ea typeface="+mj-ea"/>
            </a:endParaRPr>
          </a:p>
        </p:txBody>
      </p:sp>
      <p:pic>
        <p:nvPicPr>
          <p:cNvPr id="9" name="Picture 6" descr="D:\字型&amp;圖片範例-林小姐提供\新人類\029\029199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764704"/>
            <a:ext cx="452437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文字方塊 10"/>
          <p:cNvSpPr txBox="1"/>
          <p:nvPr/>
        </p:nvSpPr>
        <p:spPr>
          <a:xfrm>
            <a:off x="4860032" y="4509120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+mj-ea"/>
                <a:ea typeface="+mj-ea"/>
              </a:rPr>
              <a:t>生活小語是很好的師生溝通方式</a:t>
            </a:r>
            <a:endParaRPr lang="zh-TW" altLang="en-US" sz="3600" dirty="0">
              <a:latin typeface="+mj-ea"/>
              <a:ea typeface="+mj-ea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5"/>
          <p:cNvSpPr txBox="1">
            <a:spLocks noChangeArrowheads="1"/>
          </p:cNvSpPr>
          <p:nvPr/>
        </p:nvSpPr>
        <p:spPr bwMode="auto">
          <a:xfrm>
            <a:off x="1187624" y="2708920"/>
            <a:ext cx="66960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5400" dirty="0">
                <a:solidFill>
                  <a:srgbClr val="0066CC"/>
                </a:solidFill>
                <a:latin typeface="標楷體" pitchFamily="65" charset="-120"/>
                <a:ea typeface="標楷體" pitchFamily="65" charset="-120"/>
              </a:rPr>
              <a:t>四、班級活動的運作</a:t>
            </a:r>
          </a:p>
        </p:txBody>
      </p:sp>
      <p:pic>
        <p:nvPicPr>
          <p:cNvPr id="3" name="Picture 26" descr="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0"/>
            <a:ext cx="17637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7308850" y="6488113"/>
            <a:ext cx="1835150" cy="369887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ea typeface="文鼎中粗隸" pitchFamily="49" charset="-120"/>
              </a:rPr>
              <a:t> 班級經營分享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0"/>
            <a:ext cx="17637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文字方塊 5"/>
          <p:cNvSpPr txBox="1">
            <a:spLocks noChangeArrowheads="1"/>
          </p:cNvSpPr>
          <p:nvPr/>
        </p:nvSpPr>
        <p:spPr bwMode="auto">
          <a:xfrm>
            <a:off x="0" y="548680"/>
            <a:ext cx="66960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5400" dirty="0">
                <a:solidFill>
                  <a:srgbClr val="0066CC"/>
                </a:solidFill>
                <a:latin typeface="標楷體" pitchFamily="65" charset="-120"/>
                <a:ea typeface="標楷體" pitchFamily="65" charset="-120"/>
              </a:rPr>
              <a:t>四、班級活動的運作</a:t>
            </a:r>
          </a:p>
        </p:txBody>
      </p:sp>
      <p:sp>
        <p:nvSpPr>
          <p:cNvPr id="10244" name="Text Box 18"/>
          <p:cNvSpPr txBox="1">
            <a:spLocks noChangeArrowheads="1"/>
          </p:cNvSpPr>
          <p:nvPr/>
        </p:nvSpPr>
        <p:spPr bwMode="auto">
          <a:xfrm>
            <a:off x="7308850" y="6488113"/>
            <a:ext cx="1835150" cy="369887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ea typeface="文鼎中粗隸" pitchFamily="49" charset="-120"/>
              </a:rPr>
              <a:t> 班級經營分享</a:t>
            </a:r>
          </a:p>
        </p:txBody>
      </p:sp>
      <p:pic>
        <p:nvPicPr>
          <p:cNvPr id="6" name="圖片 5" descr="IMAG2609.jpg"/>
          <p:cNvPicPr>
            <a:picLocks noChangeAspect="1"/>
          </p:cNvPicPr>
          <p:nvPr/>
        </p:nvPicPr>
        <p:blipFill>
          <a:blip r:embed="rId3" cstate="print"/>
          <a:srcRect l="4980" r="2069"/>
          <a:stretch>
            <a:fillRect/>
          </a:stretch>
        </p:blipFill>
        <p:spPr>
          <a:xfrm>
            <a:off x="395536" y="2708920"/>
            <a:ext cx="5304387" cy="3384376"/>
          </a:xfrm>
          <a:prstGeom prst="rect">
            <a:avLst/>
          </a:prstGeom>
        </p:spPr>
      </p:pic>
      <p:pic>
        <p:nvPicPr>
          <p:cNvPr id="7" name="圖片 6" descr="IMAG2608.jpg"/>
          <p:cNvPicPr>
            <a:picLocks noChangeAspect="1"/>
          </p:cNvPicPr>
          <p:nvPr/>
        </p:nvPicPr>
        <p:blipFill>
          <a:blip r:embed="rId4" cstate="print"/>
          <a:srcRect l="11347" t="20622" r="13225" b="27950"/>
          <a:stretch>
            <a:fillRect/>
          </a:stretch>
        </p:blipFill>
        <p:spPr>
          <a:xfrm>
            <a:off x="6084168" y="2564904"/>
            <a:ext cx="2856917" cy="346293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827584" y="1412776"/>
            <a:ext cx="72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+mj-ea"/>
                <a:ea typeface="+mj-ea"/>
              </a:rPr>
              <a:t>重要活動，全班參與，例如：運動會</a:t>
            </a:r>
            <a:endParaRPr lang="en-US" altLang="zh-TW" sz="3200" dirty="0" smtClean="0">
              <a:latin typeface="+mj-ea"/>
              <a:ea typeface="+mj-ea"/>
            </a:endParaRPr>
          </a:p>
          <a:p>
            <a:r>
              <a:rPr lang="zh-TW" altLang="en-US" sz="3200" dirty="0" smtClean="0">
                <a:latin typeface="+mj-ea"/>
                <a:ea typeface="+mj-ea"/>
              </a:rPr>
              <a:t>每個人畫</a:t>
            </a:r>
            <a:r>
              <a:rPr lang="zh-TW" altLang="en-US" sz="3200" dirty="0" smtClean="0">
                <a:solidFill>
                  <a:srgbClr val="000099"/>
                </a:solidFill>
                <a:latin typeface="+mj-ea"/>
                <a:ea typeface="+mj-ea"/>
              </a:rPr>
              <a:t>班牌設計稿</a:t>
            </a:r>
            <a:r>
              <a:rPr lang="zh-TW" altLang="en-US" sz="3200" dirty="0" smtClean="0">
                <a:latin typeface="+mj-ea"/>
                <a:ea typeface="+mj-ea"/>
              </a:rPr>
              <a:t>，再全班票選。</a:t>
            </a:r>
            <a:endParaRPr lang="zh-TW" altLang="en-US" sz="3200" dirty="0">
              <a:latin typeface="+mj-ea"/>
              <a:ea typeface="+mj-ea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AG2607.jpg"/>
          <p:cNvPicPr>
            <a:picLocks noChangeAspect="1"/>
          </p:cNvPicPr>
          <p:nvPr/>
        </p:nvPicPr>
        <p:blipFill>
          <a:blip r:embed="rId2" cstate="print"/>
          <a:srcRect t="11151" r="6668" b="20601"/>
          <a:stretch>
            <a:fillRect/>
          </a:stretch>
        </p:blipFill>
        <p:spPr>
          <a:xfrm>
            <a:off x="539552" y="1412776"/>
            <a:ext cx="3517314" cy="4572509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55576" y="692696"/>
            <a:ext cx="6750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C00000"/>
                </a:solidFill>
                <a:latin typeface="+mj-ea"/>
                <a:ea typeface="+mj-ea"/>
              </a:rPr>
              <a:t>全班票選第一名班牌設計稿及完成品</a:t>
            </a:r>
            <a:endParaRPr lang="zh-TW" altLang="en-US" sz="32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pic>
        <p:nvPicPr>
          <p:cNvPr id="6" name="圖片 5" descr="IMAG1490.jpg"/>
          <p:cNvPicPr>
            <a:picLocks noChangeAspect="1"/>
          </p:cNvPicPr>
          <p:nvPr/>
        </p:nvPicPr>
        <p:blipFill>
          <a:blip r:embed="rId3" cstate="print"/>
          <a:srcRect l="31888" t="18192" r="28738"/>
          <a:stretch>
            <a:fillRect/>
          </a:stretch>
        </p:blipFill>
        <p:spPr>
          <a:xfrm>
            <a:off x="4644008" y="1556792"/>
            <a:ext cx="3600400" cy="4209569"/>
          </a:xfrm>
          <a:prstGeom prst="rect">
            <a:avLst/>
          </a:prstGeom>
        </p:spPr>
      </p:pic>
      <p:pic>
        <p:nvPicPr>
          <p:cNvPr id="7" name="Picture 9" descr="0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288" y="0"/>
            <a:ext cx="17637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6948264" y="6488113"/>
            <a:ext cx="2195736" cy="369332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ea typeface="文鼎中粗隸" pitchFamily="49" charset="-120"/>
              </a:rPr>
              <a:t> </a:t>
            </a:r>
            <a:r>
              <a:rPr lang="zh-TW" altLang="en-US" b="1" dirty="0" smtClean="0">
                <a:solidFill>
                  <a:schemeClr val="bg1"/>
                </a:solidFill>
                <a:ea typeface="文鼎中粗隸" pitchFamily="49" charset="-120"/>
              </a:rPr>
              <a:t>班級活動的運作</a:t>
            </a:r>
            <a:endParaRPr lang="zh-TW" altLang="en-US" b="1" dirty="0">
              <a:solidFill>
                <a:schemeClr val="bg1"/>
              </a:solidFill>
              <a:ea typeface="文鼎中粗隸" pitchFamily="49" charset="-120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9" descr="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0"/>
            <a:ext cx="17637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 descr="IMAG1271.jpg"/>
          <p:cNvPicPr>
            <a:picLocks noChangeAspect="1"/>
          </p:cNvPicPr>
          <p:nvPr/>
        </p:nvPicPr>
        <p:blipFill>
          <a:blip r:embed="rId3" cstate="print"/>
          <a:srcRect r="4420"/>
          <a:stretch>
            <a:fillRect/>
          </a:stretch>
        </p:blipFill>
        <p:spPr>
          <a:xfrm>
            <a:off x="4716016" y="1196752"/>
            <a:ext cx="3888432" cy="22900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字方塊 5"/>
          <p:cNvSpPr txBox="1">
            <a:spLocks noChangeArrowheads="1"/>
          </p:cNvSpPr>
          <p:nvPr/>
        </p:nvSpPr>
        <p:spPr bwMode="auto">
          <a:xfrm>
            <a:off x="0" y="188640"/>
            <a:ext cx="673224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4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團結重榮譽凝聚班級向心力</a:t>
            </a:r>
            <a:endParaRPr lang="zh-TW" altLang="en-US" sz="40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6948264" y="6488113"/>
            <a:ext cx="2195736" cy="369332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ea typeface="文鼎中粗隸" pitchFamily="49" charset="-120"/>
              </a:rPr>
              <a:t> </a:t>
            </a:r>
            <a:r>
              <a:rPr lang="zh-TW" altLang="en-US" b="1" dirty="0" smtClean="0">
                <a:solidFill>
                  <a:schemeClr val="bg1"/>
                </a:solidFill>
                <a:ea typeface="文鼎中粗隸" pitchFamily="49" charset="-120"/>
              </a:rPr>
              <a:t>班級活動的運作</a:t>
            </a:r>
            <a:endParaRPr lang="zh-TW" altLang="en-US" b="1" dirty="0">
              <a:solidFill>
                <a:schemeClr val="bg1"/>
              </a:solidFill>
              <a:ea typeface="文鼎中粗隸" pitchFamily="49" charset="-120"/>
            </a:endParaRPr>
          </a:p>
        </p:txBody>
      </p:sp>
      <p:pic>
        <p:nvPicPr>
          <p:cNvPr id="6" name="圖片 5" descr="IMAG1564.jpg"/>
          <p:cNvPicPr>
            <a:picLocks noChangeAspect="1"/>
          </p:cNvPicPr>
          <p:nvPr/>
        </p:nvPicPr>
        <p:blipFill>
          <a:blip r:embed="rId4" cstate="print"/>
          <a:srcRect t="12124"/>
          <a:stretch>
            <a:fillRect/>
          </a:stretch>
        </p:blipFill>
        <p:spPr>
          <a:xfrm>
            <a:off x="251520" y="3573016"/>
            <a:ext cx="5276997" cy="2609525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323528" y="1484784"/>
            <a:ext cx="41044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+mj-ea"/>
                <a:ea typeface="+mj-ea"/>
              </a:rPr>
              <a:t>運動會精神總錦標冠軍↓</a:t>
            </a:r>
            <a:endParaRPr lang="en-US" altLang="zh-TW" sz="2800" dirty="0" smtClean="0">
              <a:latin typeface="+mj-ea"/>
              <a:ea typeface="+mj-ea"/>
            </a:endParaRPr>
          </a:p>
          <a:p>
            <a:r>
              <a:rPr lang="zh-TW" altLang="en-US" sz="2800" dirty="0" smtClean="0">
                <a:latin typeface="+mj-ea"/>
                <a:ea typeface="+mj-ea"/>
              </a:rPr>
              <a:t>趣味競賽冠軍</a:t>
            </a:r>
            <a:endParaRPr lang="en-US" altLang="zh-TW" sz="2800" dirty="0" smtClean="0">
              <a:latin typeface="+mj-ea"/>
              <a:ea typeface="+mj-ea"/>
            </a:endParaRPr>
          </a:p>
          <a:p>
            <a:r>
              <a:rPr lang="zh-TW" altLang="en-US" sz="2800" dirty="0" smtClean="0">
                <a:latin typeface="+mj-ea"/>
                <a:ea typeface="+mj-ea"/>
              </a:rPr>
              <a:t>女子田徑冠軍</a:t>
            </a:r>
            <a:endParaRPr lang="en-US" altLang="zh-TW" sz="2800" dirty="0" smtClean="0">
              <a:latin typeface="+mj-ea"/>
              <a:ea typeface="+mj-ea"/>
            </a:endParaRPr>
          </a:p>
          <a:p>
            <a:r>
              <a:rPr lang="zh-TW" altLang="en-US" sz="2800" dirty="0" smtClean="0">
                <a:latin typeface="+mj-ea"/>
                <a:ea typeface="+mj-ea"/>
              </a:rPr>
              <a:t>創意進場亞軍</a:t>
            </a:r>
            <a:endParaRPr lang="zh-TW" altLang="en-US" sz="2800" dirty="0">
              <a:latin typeface="+mj-ea"/>
              <a:ea typeface="+mj-ea"/>
            </a:endParaRPr>
          </a:p>
        </p:txBody>
      </p:sp>
      <p:pic>
        <p:nvPicPr>
          <p:cNvPr id="12" name="圖片 11" descr="IMAG1857.jpg"/>
          <p:cNvPicPr>
            <a:picLocks noChangeAspect="1"/>
          </p:cNvPicPr>
          <p:nvPr/>
        </p:nvPicPr>
        <p:blipFill>
          <a:blip r:embed="rId5" cstate="print"/>
          <a:srcRect l="13061" t="14301" r="16415" b="35300"/>
          <a:stretch>
            <a:fillRect/>
          </a:stretch>
        </p:blipFill>
        <p:spPr>
          <a:xfrm>
            <a:off x="6012160" y="3645024"/>
            <a:ext cx="2088232" cy="2651905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323528" y="980728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+mj-ea"/>
                <a:ea typeface="+mj-ea"/>
              </a:rPr>
              <a:t>籃球比賽冠軍→</a:t>
            </a:r>
            <a:endParaRPr lang="zh-TW" altLang="en-US" sz="2800" dirty="0">
              <a:latin typeface="+mj-ea"/>
              <a:ea typeface="+mj-ea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513766989624.jpg"/>
          <p:cNvPicPr>
            <a:picLocks noChangeAspect="1"/>
          </p:cNvPicPr>
          <p:nvPr/>
        </p:nvPicPr>
        <p:blipFill>
          <a:blip r:embed="rId2" cstate="print"/>
          <a:srcRect l="9757" r="9757" b="6582"/>
          <a:stretch>
            <a:fillRect/>
          </a:stretch>
        </p:blipFill>
        <p:spPr>
          <a:xfrm>
            <a:off x="4427984" y="1124744"/>
            <a:ext cx="4279205" cy="2795007"/>
          </a:xfrm>
          <a:prstGeom prst="rect">
            <a:avLst/>
          </a:prstGeom>
        </p:spPr>
      </p:pic>
      <p:pic>
        <p:nvPicPr>
          <p:cNvPr id="3" name="圖片 2" descr="IMAG2213.jpg"/>
          <p:cNvPicPr>
            <a:picLocks noChangeAspect="1"/>
          </p:cNvPicPr>
          <p:nvPr/>
        </p:nvPicPr>
        <p:blipFill>
          <a:blip r:embed="rId3" cstate="print"/>
          <a:srcRect l="5512" t="12595" r="12988"/>
          <a:stretch>
            <a:fillRect/>
          </a:stretch>
        </p:blipFill>
        <p:spPr>
          <a:xfrm>
            <a:off x="323528" y="3645024"/>
            <a:ext cx="4469470" cy="2697401"/>
          </a:xfrm>
          <a:prstGeom prst="rect">
            <a:avLst/>
          </a:prstGeom>
        </p:spPr>
      </p:pic>
      <p:sp>
        <p:nvSpPr>
          <p:cNvPr id="5" name="文字方塊 5"/>
          <p:cNvSpPr txBox="1">
            <a:spLocks noChangeArrowheads="1"/>
          </p:cNvSpPr>
          <p:nvPr/>
        </p:nvSpPr>
        <p:spPr bwMode="auto">
          <a:xfrm>
            <a:off x="0" y="188640"/>
            <a:ext cx="644420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4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團結重榮譽凝聚班級向心力</a:t>
            </a:r>
            <a:endParaRPr lang="zh-TW" altLang="en-US" sz="40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Picture 9" descr="0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288" y="0"/>
            <a:ext cx="17637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6948264" y="6488668"/>
            <a:ext cx="2195736" cy="369332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ea typeface="文鼎中粗隸" pitchFamily="49" charset="-120"/>
              </a:rPr>
              <a:t> </a:t>
            </a:r>
            <a:r>
              <a:rPr lang="zh-TW" altLang="en-US" b="1" dirty="0" smtClean="0">
                <a:solidFill>
                  <a:schemeClr val="bg1"/>
                </a:solidFill>
                <a:ea typeface="文鼎中粗隸" pitchFamily="49" charset="-120"/>
              </a:rPr>
              <a:t>班級活動的運作</a:t>
            </a:r>
            <a:endParaRPr lang="zh-TW" altLang="en-US" b="1" dirty="0">
              <a:solidFill>
                <a:schemeClr val="bg1"/>
              </a:solidFill>
              <a:ea typeface="文鼎中粗隸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79512" y="1268760"/>
            <a:ext cx="41764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+mj-ea"/>
                <a:ea typeface="+mj-ea"/>
              </a:rPr>
              <a:t>英語歌唱比賽第一名→</a:t>
            </a:r>
            <a:endParaRPr lang="en-US" altLang="zh-TW" sz="2800" dirty="0" smtClean="0">
              <a:latin typeface="+mj-ea"/>
              <a:ea typeface="+mj-ea"/>
            </a:endParaRPr>
          </a:p>
          <a:p>
            <a:r>
              <a:rPr lang="zh-TW" altLang="en-US" sz="2400" dirty="0" smtClean="0">
                <a:latin typeface="+mj-ea"/>
                <a:ea typeface="+mj-ea"/>
              </a:rPr>
              <a:t>感謝英文老師</a:t>
            </a:r>
            <a:r>
              <a:rPr lang="en-US" altLang="zh-TW" sz="2400" dirty="0" smtClean="0">
                <a:latin typeface="+mj-ea"/>
                <a:ea typeface="+mj-ea"/>
              </a:rPr>
              <a:t>(</a:t>
            </a:r>
            <a:r>
              <a:rPr lang="zh-TW" altLang="en-US" sz="2400" dirty="0" smtClean="0">
                <a:latin typeface="+mj-ea"/>
                <a:ea typeface="+mj-ea"/>
              </a:rPr>
              <a:t>林美儒</a:t>
            </a:r>
            <a:r>
              <a:rPr lang="en-US" altLang="zh-TW" sz="2400" dirty="0" smtClean="0"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指導</a:t>
            </a:r>
            <a:endParaRPr lang="zh-TW" altLang="en-US" sz="2400" dirty="0">
              <a:latin typeface="+mj-ea"/>
              <a:ea typeface="+mj-ea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23528" y="2492896"/>
            <a:ext cx="38164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+mj-ea"/>
                <a:ea typeface="+mj-ea"/>
              </a:rPr>
              <a:t>軍歌比賽第二名↓</a:t>
            </a:r>
            <a:endParaRPr lang="en-US" altLang="zh-TW" sz="2800" dirty="0" smtClean="0">
              <a:latin typeface="+mj-ea"/>
              <a:ea typeface="+mj-ea"/>
            </a:endParaRPr>
          </a:p>
          <a:p>
            <a:r>
              <a:rPr lang="zh-TW" altLang="en-US" sz="2400" dirty="0" smtClean="0">
                <a:latin typeface="+mj-ea"/>
                <a:ea typeface="+mj-ea"/>
              </a:rPr>
              <a:t>感謝教官</a:t>
            </a:r>
            <a:r>
              <a:rPr lang="en-US" altLang="zh-TW" sz="2400" dirty="0" smtClean="0">
                <a:latin typeface="+mj-ea"/>
                <a:ea typeface="+mj-ea"/>
              </a:rPr>
              <a:t>(</a:t>
            </a:r>
            <a:r>
              <a:rPr lang="zh-TW" altLang="en-US" sz="2400" dirty="0" smtClean="0">
                <a:latin typeface="+mj-ea"/>
                <a:ea typeface="+mj-ea"/>
              </a:rPr>
              <a:t>許冬如</a:t>
            </a:r>
            <a:r>
              <a:rPr lang="en-US" altLang="zh-TW" sz="2400" dirty="0" smtClean="0"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指導</a:t>
            </a:r>
            <a:endParaRPr lang="zh-TW" altLang="en-US" sz="2400" dirty="0">
              <a:latin typeface="+mj-ea"/>
              <a:ea typeface="+mj-ea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220072" y="4293096"/>
            <a:ext cx="33843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+mj-ea"/>
                <a:ea typeface="+mj-ea"/>
              </a:rPr>
              <a:t>英語角佈置第一名</a:t>
            </a:r>
            <a:endParaRPr lang="en-US" altLang="zh-TW" sz="2800" dirty="0" smtClean="0">
              <a:latin typeface="+mj-ea"/>
              <a:ea typeface="+mj-ea"/>
            </a:endParaRPr>
          </a:p>
          <a:p>
            <a:r>
              <a:rPr lang="zh-TW" altLang="en-US" sz="2800" dirty="0" smtClean="0">
                <a:latin typeface="+mj-ea"/>
                <a:ea typeface="+mj-ea"/>
              </a:rPr>
              <a:t>園遊會第三名</a:t>
            </a:r>
            <a:endParaRPr lang="en-US" altLang="zh-TW" sz="2800" dirty="0" smtClean="0">
              <a:latin typeface="+mj-ea"/>
              <a:ea typeface="+mj-ea"/>
            </a:endParaRPr>
          </a:p>
          <a:p>
            <a:r>
              <a:rPr lang="zh-TW" altLang="en-US" sz="2800" dirty="0" smtClean="0">
                <a:latin typeface="+mj-ea"/>
                <a:ea typeface="+mj-ea"/>
              </a:rPr>
              <a:t>網路商城第一名</a:t>
            </a:r>
            <a:endParaRPr lang="en-US" altLang="zh-TW" sz="2800" dirty="0" smtClean="0">
              <a:latin typeface="+mj-ea"/>
              <a:ea typeface="+mj-ea"/>
            </a:endParaRPr>
          </a:p>
          <a:p>
            <a:r>
              <a:rPr lang="en-US" altLang="zh-TW" sz="2800" dirty="0" smtClean="0">
                <a:latin typeface="+mj-ea"/>
                <a:ea typeface="+mj-ea"/>
              </a:rPr>
              <a:t>…</a:t>
            </a:r>
            <a:endParaRPr lang="zh-TW" altLang="en-US" sz="2800" dirty="0">
              <a:latin typeface="+mj-ea"/>
              <a:ea typeface="+mj-ea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5"/>
          <p:cNvSpPr txBox="1">
            <a:spLocks noChangeArrowheads="1"/>
          </p:cNvSpPr>
          <p:nvPr/>
        </p:nvSpPr>
        <p:spPr bwMode="auto">
          <a:xfrm>
            <a:off x="0" y="188640"/>
            <a:ext cx="392392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4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園遊會分工合作</a:t>
            </a:r>
            <a:endParaRPr lang="zh-TW" altLang="en-US" sz="40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 descr="K29A02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3212976"/>
            <a:ext cx="3995936" cy="2663958"/>
          </a:xfrm>
          <a:prstGeom prst="rect">
            <a:avLst/>
          </a:prstGeom>
        </p:spPr>
      </p:pic>
      <p:pic>
        <p:nvPicPr>
          <p:cNvPr id="4" name="圖片 3" descr="IMAG2259.jpg"/>
          <p:cNvPicPr>
            <a:picLocks noChangeAspect="1"/>
          </p:cNvPicPr>
          <p:nvPr/>
        </p:nvPicPr>
        <p:blipFill>
          <a:blip r:embed="rId3" cstate="print"/>
          <a:srcRect t="8747" b="25650"/>
          <a:stretch>
            <a:fillRect/>
          </a:stretch>
        </p:blipFill>
        <p:spPr>
          <a:xfrm>
            <a:off x="4572000" y="1556792"/>
            <a:ext cx="4278538" cy="1579511"/>
          </a:xfrm>
          <a:prstGeom prst="rect">
            <a:avLst/>
          </a:prstGeom>
        </p:spPr>
      </p:pic>
      <p:pic>
        <p:nvPicPr>
          <p:cNvPr id="5" name="圖片 4" descr="IMAG2261.jpg"/>
          <p:cNvPicPr>
            <a:picLocks noChangeAspect="1"/>
          </p:cNvPicPr>
          <p:nvPr/>
        </p:nvPicPr>
        <p:blipFill>
          <a:blip r:embed="rId4" cstate="print"/>
          <a:srcRect l="14036" t="19497" b="13989"/>
          <a:stretch>
            <a:fillRect/>
          </a:stretch>
        </p:blipFill>
        <p:spPr>
          <a:xfrm>
            <a:off x="539552" y="1484784"/>
            <a:ext cx="3803683" cy="1656184"/>
          </a:xfrm>
          <a:prstGeom prst="rect">
            <a:avLst/>
          </a:prstGeom>
        </p:spPr>
      </p:pic>
      <p:pic>
        <p:nvPicPr>
          <p:cNvPr id="6" name="Picture 9" descr="0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288" y="0"/>
            <a:ext cx="17637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6948264" y="6488668"/>
            <a:ext cx="2195736" cy="369332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ea typeface="文鼎中粗隸" pitchFamily="49" charset="-120"/>
              </a:rPr>
              <a:t> </a:t>
            </a:r>
            <a:r>
              <a:rPr lang="zh-TW" altLang="en-US" b="1" dirty="0" smtClean="0">
                <a:solidFill>
                  <a:schemeClr val="bg1"/>
                </a:solidFill>
                <a:ea typeface="文鼎中粗隸" pitchFamily="49" charset="-120"/>
              </a:rPr>
              <a:t>班級活動的運作</a:t>
            </a:r>
            <a:endParaRPr lang="zh-TW" altLang="en-US" b="1" dirty="0">
              <a:solidFill>
                <a:schemeClr val="bg1"/>
              </a:solidFill>
              <a:ea typeface="文鼎中粗隸" pitchFamily="49" charset="-120"/>
            </a:endParaRPr>
          </a:p>
        </p:txBody>
      </p:sp>
      <p:pic>
        <p:nvPicPr>
          <p:cNvPr id="8" name="圖片 7" descr="15238875963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3284984"/>
            <a:ext cx="4211960" cy="2807973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467544" y="6093296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+mj-ea"/>
                <a:ea typeface="+mj-ea"/>
              </a:rPr>
              <a:t>園遊會學經驗做愛心，積極參與收穫多。</a:t>
            </a:r>
            <a:endParaRPr lang="zh-TW" altLang="en-US" sz="2800" dirty="0">
              <a:latin typeface="+mj-ea"/>
              <a:ea typeface="+mj-ea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51520" y="908720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0070C0"/>
                </a:solidFill>
                <a:latin typeface="+mj-ea"/>
                <a:ea typeface="+mj-ea"/>
              </a:rPr>
              <a:t>鼓勵學生熱情有活力的參與各項活動</a:t>
            </a:r>
            <a:endParaRPr lang="zh-TW" altLang="en-US" sz="3200" b="1" dirty="0">
              <a:solidFill>
                <a:srgbClr val="0070C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5"/>
          <p:cNvSpPr txBox="1">
            <a:spLocks noChangeArrowheads="1"/>
          </p:cNvSpPr>
          <p:nvPr/>
        </p:nvSpPr>
        <p:spPr bwMode="auto">
          <a:xfrm>
            <a:off x="0" y="188640"/>
            <a:ext cx="684076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4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快樂温馨的活動增進班級感情</a:t>
            </a:r>
            <a:endParaRPr lang="zh-TW" altLang="en-US" sz="40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 descr="1511085988758.jpg"/>
          <p:cNvPicPr>
            <a:picLocks noChangeAspect="1"/>
          </p:cNvPicPr>
          <p:nvPr/>
        </p:nvPicPr>
        <p:blipFill>
          <a:blip r:embed="rId2" cstate="print"/>
          <a:srcRect r="6397"/>
          <a:stretch>
            <a:fillRect/>
          </a:stretch>
        </p:blipFill>
        <p:spPr>
          <a:xfrm>
            <a:off x="539552" y="1484784"/>
            <a:ext cx="3842782" cy="2310203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467544" y="908720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+mj-ea"/>
                <a:ea typeface="+mj-ea"/>
              </a:rPr>
              <a:t>運動會慶功宴↓</a:t>
            </a:r>
            <a:endParaRPr lang="zh-TW" altLang="en-US" sz="2800" dirty="0">
              <a:latin typeface="+mj-ea"/>
              <a:ea typeface="+mj-ea"/>
            </a:endParaRPr>
          </a:p>
        </p:txBody>
      </p:sp>
      <p:pic>
        <p:nvPicPr>
          <p:cNvPr id="5" name="圖片 4" descr="15143618468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005064"/>
            <a:ext cx="4094725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字方塊 5"/>
          <p:cNvSpPr txBox="1"/>
          <p:nvPr/>
        </p:nvSpPr>
        <p:spPr>
          <a:xfrm>
            <a:off x="4427984" y="5229200"/>
            <a:ext cx="4248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+mj-ea"/>
                <a:ea typeface="+mj-ea"/>
              </a:rPr>
              <a:t>←↑聖誕節班級交換禮物</a:t>
            </a:r>
            <a:endParaRPr lang="en-US" altLang="zh-TW" sz="2800" dirty="0" smtClean="0">
              <a:latin typeface="+mj-ea"/>
              <a:ea typeface="+mj-ea"/>
            </a:endParaRPr>
          </a:p>
          <a:p>
            <a:r>
              <a:rPr lang="zh-TW" altLang="en-US" sz="2800" dirty="0" smtClean="0">
                <a:latin typeface="+mj-ea"/>
                <a:ea typeface="+mj-ea"/>
              </a:rPr>
              <a:t>    </a:t>
            </a:r>
            <a:r>
              <a:rPr lang="zh-TW" altLang="en-US" sz="2000" dirty="0" smtClean="0">
                <a:latin typeface="+mj-ea"/>
                <a:ea typeface="+mj-ea"/>
              </a:rPr>
              <a:t>感謝學長姐留下來的聖誕樹</a:t>
            </a:r>
            <a:endParaRPr lang="zh-TW" altLang="en-US" sz="2000" dirty="0">
              <a:latin typeface="+mj-ea"/>
              <a:ea typeface="+mj-ea"/>
            </a:endParaRPr>
          </a:p>
        </p:txBody>
      </p:sp>
      <p:pic>
        <p:nvPicPr>
          <p:cNvPr id="7" name="圖片 6" descr="15143753599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124744"/>
            <a:ext cx="2948461" cy="3933056"/>
          </a:xfrm>
          <a:prstGeom prst="rect">
            <a:avLst/>
          </a:prstGeom>
        </p:spPr>
      </p:pic>
      <p:pic>
        <p:nvPicPr>
          <p:cNvPr id="8" name="Picture 9" descr="0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288" y="0"/>
            <a:ext cx="17637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6948264" y="6488113"/>
            <a:ext cx="2195736" cy="369332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ea typeface="文鼎中粗隸" pitchFamily="49" charset="-120"/>
              </a:rPr>
              <a:t> </a:t>
            </a:r>
            <a:r>
              <a:rPr lang="zh-TW" altLang="en-US" b="1" dirty="0" smtClean="0">
                <a:solidFill>
                  <a:schemeClr val="bg1"/>
                </a:solidFill>
                <a:ea typeface="文鼎中粗隸" pitchFamily="49" charset="-120"/>
              </a:rPr>
              <a:t>班級活動的運作</a:t>
            </a:r>
            <a:endParaRPr lang="zh-TW" altLang="en-US" b="1" dirty="0">
              <a:solidFill>
                <a:schemeClr val="bg1"/>
              </a:solidFill>
              <a:ea typeface="文鼎中粗隸" pitchFamily="49" charset="-120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5139357439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4365104"/>
            <a:ext cx="3583724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文字方塊 2"/>
          <p:cNvSpPr txBox="1"/>
          <p:nvPr/>
        </p:nvSpPr>
        <p:spPr>
          <a:xfrm>
            <a:off x="683568" y="3789040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+mj-ea"/>
                <a:ea typeface="+mj-ea"/>
              </a:rPr>
              <a:t>冬至吃湯圓</a:t>
            </a:r>
            <a:endParaRPr lang="zh-TW" altLang="en-US" sz="2800" dirty="0">
              <a:latin typeface="+mj-ea"/>
              <a:ea typeface="+mj-ea"/>
            </a:endParaRPr>
          </a:p>
        </p:txBody>
      </p:sp>
      <p:pic>
        <p:nvPicPr>
          <p:cNvPr id="4" name="圖片 3" descr="1519208635854.jpg"/>
          <p:cNvPicPr>
            <a:picLocks noChangeAspect="1"/>
          </p:cNvPicPr>
          <p:nvPr/>
        </p:nvPicPr>
        <p:blipFill>
          <a:blip r:embed="rId3" cstate="print"/>
          <a:srcRect l="10818" r="4440" b="19900"/>
          <a:stretch>
            <a:fillRect/>
          </a:stretch>
        </p:blipFill>
        <p:spPr>
          <a:xfrm>
            <a:off x="683568" y="1700808"/>
            <a:ext cx="3925876" cy="20882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字方塊 4"/>
          <p:cNvSpPr txBox="1"/>
          <p:nvPr/>
        </p:nvSpPr>
        <p:spPr>
          <a:xfrm>
            <a:off x="611560" y="105273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+mj-ea"/>
                <a:ea typeface="+mj-ea"/>
              </a:rPr>
              <a:t>過年</a:t>
            </a:r>
            <a:r>
              <a:rPr lang="en-US" altLang="zh-TW" sz="2800" dirty="0" smtClean="0">
                <a:latin typeface="+mj-ea"/>
                <a:ea typeface="+mj-ea"/>
              </a:rPr>
              <a:t>(</a:t>
            </a:r>
            <a:r>
              <a:rPr lang="zh-TW" altLang="en-US" sz="2800" dirty="0" smtClean="0">
                <a:latin typeface="+mj-ea"/>
                <a:ea typeface="+mj-ea"/>
              </a:rPr>
              <a:t>開學</a:t>
            </a:r>
            <a:r>
              <a:rPr lang="en-US" altLang="zh-TW" sz="2800" dirty="0" smtClean="0">
                <a:latin typeface="+mj-ea"/>
                <a:ea typeface="+mj-ea"/>
              </a:rPr>
              <a:t>)</a:t>
            </a:r>
            <a:r>
              <a:rPr lang="zh-TW" altLang="en-US" sz="2800" dirty="0" smtClean="0">
                <a:latin typeface="+mj-ea"/>
                <a:ea typeface="+mj-ea"/>
              </a:rPr>
              <a:t>抽紅包</a:t>
            </a:r>
            <a:endParaRPr lang="zh-TW" altLang="en-US" sz="2800" dirty="0">
              <a:latin typeface="+mj-ea"/>
              <a:ea typeface="+mj-ea"/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6948264" y="6488113"/>
            <a:ext cx="2195736" cy="369332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ea typeface="文鼎中粗隸" pitchFamily="49" charset="-120"/>
              </a:rPr>
              <a:t> </a:t>
            </a:r>
            <a:r>
              <a:rPr lang="zh-TW" altLang="en-US" b="1" dirty="0" smtClean="0">
                <a:solidFill>
                  <a:schemeClr val="bg1"/>
                </a:solidFill>
                <a:ea typeface="文鼎中粗隸" pitchFamily="49" charset="-120"/>
              </a:rPr>
              <a:t>班級活動的運作</a:t>
            </a:r>
            <a:endParaRPr lang="zh-TW" altLang="en-US" b="1" dirty="0">
              <a:solidFill>
                <a:schemeClr val="bg1"/>
              </a:solidFill>
              <a:ea typeface="文鼎中粗隸" pitchFamily="49" charset="-120"/>
            </a:endParaRPr>
          </a:p>
        </p:txBody>
      </p:sp>
      <p:pic>
        <p:nvPicPr>
          <p:cNvPr id="9" name="Picture 9" descr="0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288" y="0"/>
            <a:ext cx="17637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圖片 9" descr="1522148153141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1556792"/>
            <a:ext cx="3491879" cy="1964182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5220072" y="1052736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+mj-ea"/>
                <a:ea typeface="+mj-ea"/>
              </a:rPr>
              <a:t>全班吃雞排</a:t>
            </a:r>
            <a:endParaRPr lang="zh-TW" altLang="en-US" sz="2800" dirty="0">
              <a:latin typeface="+mj-ea"/>
              <a:ea typeface="+mj-ea"/>
            </a:endParaRPr>
          </a:p>
        </p:txBody>
      </p:sp>
      <p:sp>
        <p:nvSpPr>
          <p:cNvPr id="13" name="文字方塊 5"/>
          <p:cNvSpPr txBox="1">
            <a:spLocks noChangeArrowheads="1"/>
          </p:cNvSpPr>
          <p:nvPr/>
        </p:nvSpPr>
        <p:spPr bwMode="auto">
          <a:xfrm>
            <a:off x="0" y="188640"/>
            <a:ext cx="684076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4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快樂温馨的活動增進班級感情</a:t>
            </a:r>
            <a:endParaRPr lang="zh-TW" altLang="en-US" sz="40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4" name="圖片 13" descr="1525253542550.JPEG"/>
          <p:cNvPicPr>
            <a:picLocks noChangeAspect="1"/>
          </p:cNvPicPr>
          <p:nvPr/>
        </p:nvPicPr>
        <p:blipFill>
          <a:blip r:embed="rId6" cstate="print"/>
          <a:srcRect t="21459"/>
          <a:stretch>
            <a:fillRect/>
          </a:stretch>
        </p:blipFill>
        <p:spPr>
          <a:xfrm>
            <a:off x="5076056" y="4293096"/>
            <a:ext cx="3498568" cy="2060846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4788024" y="3717032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+mj-ea"/>
                <a:ea typeface="+mj-ea"/>
              </a:rPr>
              <a:t>大考前祝福高三學長姐</a:t>
            </a:r>
            <a:endParaRPr lang="zh-TW" altLang="en-US" sz="2800" dirty="0">
              <a:latin typeface="+mj-ea"/>
              <a:ea typeface="+mj-ea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7"/>
          <p:cNvSpPr txBox="1">
            <a:spLocks noChangeArrowheads="1"/>
          </p:cNvSpPr>
          <p:nvPr/>
        </p:nvSpPr>
        <p:spPr bwMode="auto">
          <a:xfrm>
            <a:off x="1835696" y="2492896"/>
            <a:ext cx="56880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5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一、前言</a:t>
            </a:r>
          </a:p>
        </p:txBody>
      </p:sp>
      <p:pic>
        <p:nvPicPr>
          <p:cNvPr id="3" name="Picture 26" descr="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0"/>
            <a:ext cx="17637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7308850" y="6488113"/>
            <a:ext cx="1835150" cy="369887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ea typeface="文鼎中粗隸" pitchFamily="49" charset="-120"/>
              </a:rPr>
              <a:t> 班級經營分享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>
            <a:spLocks noChangeArrowheads="1"/>
          </p:cNvSpPr>
          <p:nvPr/>
        </p:nvSpPr>
        <p:spPr bwMode="auto">
          <a:xfrm>
            <a:off x="1907704" y="2492896"/>
            <a:ext cx="4464496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5400" dirty="0">
                <a:solidFill>
                  <a:srgbClr val="CC00CC"/>
                </a:solidFill>
                <a:latin typeface="標楷體" pitchFamily="65" charset="-120"/>
                <a:ea typeface="標楷體" pitchFamily="65" charset="-120"/>
              </a:rPr>
              <a:t>五、結語</a:t>
            </a:r>
          </a:p>
        </p:txBody>
      </p:sp>
      <p:pic>
        <p:nvPicPr>
          <p:cNvPr id="3" name="Picture 26" descr="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0"/>
            <a:ext cx="17637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7308850" y="6488113"/>
            <a:ext cx="1835150" cy="369887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ea typeface="文鼎中粗隸" pitchFamily="49" charset="-120"/>
              </a:rPr>
              <a:t> 班級經營分享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9" descr="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0"/>
            <a:ext cx="17637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文字方塊 6"/>
          <p:cNvSpPr txBox="1">
            <a:spLocks noChangeArrowheads="1"/>
          </p:cNvSpPr>
          <p:nvPr/>
        </p:nvSpPr>
        <p:spPr bwMode="auto">
          <a:xfrm>
            <a:off x="0" y="476672"/>
            <a:ext cx="73088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5400" dirty="0">
                <a:solidFill>
                  <a:srgbClr val="CC00CC"/>
                </a:solidFill>
                <a:latin typeface="標楷體" pitchFamily="65" charset="-120"/>
                <a:ea typeface="標楷體" pitchFamily="65" charset="-120"/>
              </a:rPr>
              <a:t>五、結語</a:t>
            </a:r>
          </a:p>
        </p:txBody>
      </p:sp>
      <p:sp>
        <p:nvSpPr>
          <p:cNvPr id="12293" name="Text Box 18"/>
          <p:cNvSpPr txBox="1">
            <a:spLocks noChangeArrowheads="1"/>
          </p:cNvSpPr>
          <p:nvPr/>
        </p:nvSpPr>
        <p:spPr bwMode="auto">
          <a:xfrm>
            <a:off x="7308850" y="6488113"/>
            <a:ext cx="1835150" cy="369887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ea typeface="文鼎中粗隸" pitchFamily="49" charset="-120"/>
              </a:rPr>
              <a:t> 班級經營分享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259632" y="1340768"/>
            <a:ext cx="7344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latin typeface="+mj-ea"/>
                <a:ea typeface="+mj-ea"/>
              </a:rPr>
              <a:t>運用方法更有效率完成工作</a:t>
            </a:r>
            <a:endParaRPr lang="en-US" altLang="zh-TW" sz="4400" dirty="0" smtClean="0">
              <a:latin typeface="+mj-ea"/>
              <a:ea typeface="+mj-ea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403648" y="2204864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+mj-ea"/>
                <a:ea typeface="+mj-ea"/>
              </a:rPr>
              <a:t>期末評語表</a:t>
            </a:r>
            <a:r>
              <a:rPr lang="zh-TW" altLang="en-US" sz="3200" dirty="0" smtClean="0">
                <a:latin typeface="+mj-ea"/>
                <a:ea typeface="+mj-ea"/>
                <a:hlinkClick r:id="rId3" action="ppaction://hlinkfile"/>
              </a:rPr>
              <a:t>附件五</a:t>
            </a:r>
            <a:endParaRPr lang="zh-TW" altLang="en-US" sz="3200" dirty="0">
              <a:latin typeface="+mj-ea"/>
              <a:ea typeface="+mj-ea"/>
            </a:endParaRPr>
          </a:p>
        </p:txBody>
      </p:sp>
      <p:pic>
        <p:nvPicPr>
          <p:cNvPr id="9" name="圖片 8" descr="02902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484784"/>
            <a:ext cx="457770" cy="644268"/>
          </a:xfrm>
          <a:prstGeom prst="rect">
            <a:avLst/>
          </a:prstGeom>
        </p:spPr>
      </p:pic>
      <p:pic>
        <p:nvPicPr>
          <p:cNvPr id="11" name="圖片 10" descr="IMAG2613.jpg"/>
          <p:cNvPicPr>
            <a:picLocks noChangeAspect="1"/>
          </p:cNvPicPr>
          <p:nvPr/>
        </p:nvPicPr>
        <p:blipFill>
          <a:blip r:embed="rId5" cstate="print"/>
          <a:srcRect l="7476" r="4326"/>
          <a:stretch>
            <a:fillRect/>
          </a:stretch>
        </p:blipFill>
        <p:spPr>
          <a:xfrm>
            <a:off x="179512" y="3212976"/>
            <a:ext cx="4401513" cy="2808312"/>
          </a:xfrm>
          <a:prstGeom prst="rect">
            <a:avLst/>
          </a:prstGeom>
        </p:spPr>
      </p:pic>
      <p:pic>
        <p:nvPicPr>
          <p:cNvPr id="12" name="圖片 11" descr="IMAG2614.jpg"/>
          <p:cNvPicPr>
            <a:picLocks noChangeAspect="1"/>
          </p:cNvPicPr>
          <p:nvPr/>
        </p:nvPicPr>
        <p:blipFill>
          <a:blip r:embed="rId6" cstate="print"/>
          <a:srcRect l="16508" r="9559"/>
          <a:stretch>
            <a:fillRect/>
          </a:stretch>
        </p:blipFill>
        <p:spPr>
          <a:xfrm>
            <a:off x="4860032" y="2924944"/>
            <a:ext cx="4011035" cy="3052965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02902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700808"/>
            <a:ext cx="457770" cy="64426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547664" y="1556792"/>
            <a:ext cx="62646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latin typeface="+mj-ea"/>
                <a:ea typeface="+mj-ea"/>
              </a:rPr>
              <a:t>所有孩子都是美好的，他們的父母也是美好的</a:t>
            </a:r>
            <a:endParaRPr lang="en-US" altLang="zh-TW" sz="4400" dirty="0" smtClean="0">
              <a:latin typeface="+mj-ea"/>
              <a:ea typeface="+mj-ea"/>
            </a:endParaRPr>
          </a:p>
        </p:txBody>
      </p:sp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0" y="476672"/>
            <a:ext cx="73088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5400" dirty="0">
                <a:solidFill>
                  <a:srgbClr val="CC00CC"/>
                </a:solidFill>
                <a:latin typeface="標楷體" pitchFamily="65" charset="-120"/>
                <a:ea typeface="標楷體" pitchFamily="65" charset="-120"/>
              </a:rPr>
              <a:t>五、結語</a:t>
            </a:r>
          </a:p>
        </p:txBody>
      </p:sp>
      <p:pic>
        <p:nvPicPr>
          <p:cNvPr id="8" name="Picture 9" descr="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288" y="0"/>
            <a:ext cx="17637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7308850" y="6488113"/>
            <a:ext cx="1835150" cy="369887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ea typeface="文鼎中粗隸" pitchFamily="49" charset="-120"/>
              </a:rPr>
              <a:t> 班級經營分享</a:t>
            </a:r>
          </a:p>
        </p:txBody>
      </p:sp>
      <p:pic>
        <p:nvPicPr>
          <p:cNvPr id="12" name="圖片 11" descr="00102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3068960"/>
            <a:ext cx="3789387" cy="3182349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103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2240" y="1340768"/>
            <a:ext cx="1604992" cy="1528564"/>
          </a:xfrm>
          <a:prstGeom prst="rect">
            <a:avLst/>
          </a:prstGeom>
        </p:spPr>
      </p:pic>
      <p:pic>
        <p:nvPicPr>
          <p:cNvPr id="4" name="Picture 9" descr="D:\字型&amp;圖片範例-林小姐提供\小圖片\card1133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3933056"/>
            <a:ext cx="2376264" cy="1924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1403648" y="2996952"/>
            <a:ext cx="4896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solidFill>
                  <a:srgbClr val="C00000"/>
                </a:solidFill>
                <a:latin typeface="+mj-ea"/>
                <a:ea typeface="+mj-ea"/>
              </a:rPr>
              <a:t>健康是最大的資產</a:t>
            </a:r>
            <a:r>
              <a:rPr lang="zh-TW" altLang="en-US" sz="4400" dirty="0" smtClean="0">
                <a:latin typeface="+mj-ea"/>
                <a:ea typeface="+mj-ea"/>
              </a:rPr>
              <a:t>。</a:t>
            </a:r>
            <a:endParaRPr lang="en-US" altLang="zh-TW" sz="4400" dirty="0" smtClean="0">
              <a:latin typeface="+mj-ea"/>
              <a:ea typeface="+mj-ea"/>
            </a:endParaRPr>
          </a:p>
        </p:txBody>
      </p:sp>
      <p:pic>
        <p:nvPicPr>
          <p:cNvPr id="6" name="圖片 5" descr="02902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3068960"/>
            <a:ext cx="457770" cy="644268"/>
          </a:xfrm>
          <a:prstGeom prst="rect">
            <a:avLst/>
          </a:prstGeom>
        </p:spPr>
      </p:pic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0" y="476672"/>
            <a:ext cx="73088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5400" dirty="0">
                <a:solidFill>
                  <a:srgbClr val="CC00CC"/>
                </a:solidFill>
                <a:latin typeface="標楷體" pitchFamily="65" charset="-120"/>
                <a:ea typeface="標楷體" pitchFamily="65" charset="-120"/>
              </a:rPr>
              <a:t>五、結語</a:t>
            </a:r>
          </a:p>
        </p:txBody>
      </p:sp>
      <p:pic>
        <p:nvPicPr>
          <p:cNvPr id="8" name="Picture 9" descr="0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288" y="0"/>
            <a:ext cx="17637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7308850" y="6488113"/>
            <a:ext cx="1835150" cy="369887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ea typeface="文鼎中粗隸" pitchFamily="49" charset="-120"/>
              </a:rPr>
              <a:t> 班級經營分享</a:t>
            </a:r>
          </a:p>
        </p:txBody>
      </p:sp>
      <p:pic>
        <p:nvPicPr>
          <p:cNvPr id="10" name="圖片 9" descr="02902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4293096"/>
            <a:ext cx="457770" cy="644268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1475656" y="4149080"/>
            <a:ext cx="48965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latin typeface="+mj-ea"/>
                <a:ea typeface="+mj-ea"/>
              </a:rPr>
              <a:t>我們照顧好自己，才能照顧好學生。</a:t>
            </a:r>
            <a:endParaRPr lang="en-US" altLang="zh-TW" sz="4400" dirty="0" smtClean="0">
              <a:latin typeface="+mj-ea"/>
              <a:ea typeface="+mj-ea"/>
            </a:endParaRPr>
          </a:p>
        </p:txBody>
      </p:sp>
      <p:sp>
        <p:nvSpPr>
          <p:cNvPr id="12" name="雲朵形 11"/>
          <p:cNvSpPr/>
          <p:nvPr/>
        </p:nvSpPr>
        <p:spPr>
          <a:xfrm>
            <a:off x="2555776" y="1124744"/>
            <a:ext cx="2088232" cy="134644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+mj-ea"/>
                <a:ea typeface="+mj-ea"/>
              </a:rPr>
              <a:t>活力</a:t>
            </a:r>
            <a:endParaRPr lang="zh-TW" altLang="en-US" sz="4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雲朵形 12"/>
          <p:cNvSpPr/>
          <p:nvPr/>
        </p:nvSpPr>
        <p:spPr>
          <a:xfrm>
            <a:off x="4139952" y="1268760"/>
            <a:ext cx="2088232" cy="134644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+mj-ea"/>
                <a:ea typeface="+mj-ea"/>
              </a:rPr>
              <a:t>快樂</a:t>
            </a:r>
            <a:endParaRPr lang="zh-TW" altLang="en-US" sz="4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7"/>
          <p:cNvSpPr txBox="1">
            <a:spLocks noChangeArrowheads="1"/>
          </p:cNvSpPr>
          <p:nvPr/>
        </p:nvSpPr>
        <p:spPr bwMode="auto">
          <a:xfrm>
            <a:off x="2771800" y="2492896"/>
            <a:ext cx="264687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4800" b="1" dirty="0" smtClean="0">
                <a:solidFill>
                  <a:srgbClr val="CC3399"/>
                </a:solidFill>
                <a:latin typeface="標楷體" pitchFamily="65" charset="-120"/>
                <a:ea typeface="標楷體" pitchFamily="65" charset="-120"/>
              </a:rPr>
              <a:t>感謝聆聽</a:t>
            </a:r>
            <a:endParaRPr lang="en-US" altLang="zh-TW" sz="4800" b="1" dirty="0" smtClean="0">
              <a:solidFill>
                <a:srgbClr val="CC3399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800" b="1" dirty="0" smtClean="0">
                <a:solidFill>
                  <a:srgbClr val="CC3399"/>
                </a:solidFill>
                <a:latin typeface="標楷體" pitchFamily="65" charset="-120"/>
                <a:ea typeface="標楷體" pitchFamily="65" charset="-120"/>
              </a:rPr>
              <a:t>祝福大家</a:t>
            </a:r>
            <a:endParaRPr lang="zh-TW" altLang="en-US" sz="4800" b="1" dirty="0">
              <a:solidFill>
                <a:srgbClr val="CC3399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Picture 9" descr="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0"/>
            <a:ext cx="17637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7308850" y="6488113"/>
            <a:ext cx="1835150" cy="369887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ea typeface="文鼎中粗隸" pitchFamily="49" charset="-120"/>
              </a:rPr>
              <a:t> 班級經營分享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106高三畢旅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64088" y="1916832"/>
            <a:ext cx="3524250" cy="2638425"/>
          </a:xfrm>
          <a:prstGeom prst="rect">
            <a:avLst/>
          </a:prstGeom>
        </p:spPr>
      </p:pic>
      <p:sp>
        <p:nvSpPr>
          <p:cNvPr id="5" name="文字方塊 7"/>
          <p:cNvSpPr txBox="1">
            <a:spLocks noChangeArrowheads="1"/>
          </p:cNvSpPr>
          <p:nvPr/>
        </p:nvSpPr>
        <p:spPr bwMode="auto">
          <a:xfrm>
            <a:off x="0" y="620713"/>
            <a:ext cx="56880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5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一、前言</a:t>
            </a:r>
          </a:p>
        </p:txBody>
      </p:sp>
      <p:pic>
        <p:nvPicPr>
          <p:cNvPr id="6" name="Picture 4" descr="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288" y="0"/>
            <a:ext cx="17637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7308850" y="6488113"/>
            <a:ext cx="1835150" cy="369887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ea typeface="文鼎中粗隸" pitchFamily="49" charset="-120"/>
              </a:rPr>
              <a:t> 班級經營分享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899592" y="1772816"/>
            <a:ext cx="43204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+mj-ea"/>
                <a:ea typeface="+mj-ea"/>
              </a:rPr>
              <a:t>去年從</a:t>
            </a:r>
            <a:r>
              <a:rPr lang="zh-TW" altLang="en-US" sz="3600" dirty="0" smtClean="0">
                <a:solidFill>
                  <a:srgbClr val="FF0000"/>
                </a:solidFill>
                <a:latin typeface="+mj-ea"/>
                <a:ea typeface="+mj-ea"/>
              </a:rPr>
              <a:t>淑萍老師</a:t>
            </a:r>
            <a:r>
              <a:rPr lang="zh-TW" altLang="en-US" sz="3600" dirty="0" smtClean="0">
                <a:latin typeface="+mj-ea"/>
                <a:ea typeface="+mj-ea"/>
              </a:rPr>
              <a:t>的</a:t>
            </a:r>
            <a:endParaRPr lang="en-US" altLang="zh-TW" sz="3600" dirty="0" smtClean="0">
              <a:latin typeface="+mj-ea"/>
              <a:ea typeface="+mj-ea"/>
            </a:endParaRPr>
          </a:p>
          <a:p>
            <a:r>
              <a:rPr lang="zh-TW" altLang="en-US" sz="3600" dirty="0" smtClean="0">
                <a:latin typeface="+mj-ea"/>
                <a:ea typeface="+mj-ea"/>
              </a:rPr>
              <a:t>分享中學到很多。</a:t>
            </a:r>
            <a:endParaRPr lang="en-US" altLang="zh-TW" sz="3600" dirty="0" smtClean="0">
              <a:latin typeface="+mj-ea"/>
              <a:ea typeface="+mj-ea"/>
            </a:endParaRPr>
          </a:p>
          <a:p>
            <a:endParaRPr lang="en-US" altLang="zh-TW" sz="3600" dirty="0" smtClean="0">
              <a:latin typeface="+mj-ea"/>
              <a:ea typeface="+mj-ea"/>
            </a:endParaRPr>
          </a:p>
          <a:p>
            <a:r>
              <a:rPr lang="zh-TW" altLang="en-US" sz="3600" dirty="0" smtClean="0">
                <a:latin typeface="+mj-ea"/>
                <a:ea typeface="+mj-ea"/>
              </a:rPr>
              <a:t>今天報告過去一年帶新生的方式，請大家多多指教，彼此相互交流，一起</a:t>
            </a:r>
            <a:r>
              <a:rPr lang="zh-TW" altLang="en-US" sz="3600" dirty="0" smtClean="0">
                <a:solidFill>
                  <a:srgbClr val="FF0000"/>
                </a:solidFill>
                <a:latin typeface="+mj-ea"/>
                <a:ea typeface="+mj-ea"/>
              </a:rPr>
              <a:t>快樂帶班</a:t>
            </a:r>
            <a:r>
              <a:rPr lang="zh-TW" altLang="en-US" sz="3600" dirty="0" smtClean="0">
                <a:latin typeface="+mj-ea"/>
                <a:ea typeface="+mj-ea"/>
              </a:rPr>
              <a:t>。</a:t>
            </a:r>
            <a:endParaRPr lang="zh-TW" altLang="en-US" sz="3600" dirty="0">
              <a:latin typeface="+mj-ea"/>
              <a:ea typeface="+mj-ea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652120" y="4725144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latin typeface="+mj-ea"/>
                <a:ea typeface="+mj-ea"/>
              </a:rPr>
              <a:t>106</a:t>
            </a:r>
            <a:r>
              <a:rPr lang="zh-TW" altLang="en-US" sz="2000" dirty="0" smtClean="0">
                <a:latin typeface="+mj-ea"/>
                <a:ea typeface="+mj-ea"/>
              </a:rPr>
              <a:t>年高三畢旅</a:t>
            </a:r>
            <a:r>
              <a:rPr lang="en-US" altLang="zh-TW" sz="2000" dirty="0" smtClean="0">
                <a:latin typeface="+mj-ea"/>
                <a:ea typeface="+mj-ea"/>
              </a:rPr>
              <a:t>-</a:t>
            </a:r>
            <a:r>
              <a:rPr lang="zh-TW" altLang="en-US" sz="2000" dirty="0" smtClean="0">
                <a:latin typeface="+mj-ea"/>
                <a:ea typeface="+mj-ea"/>
              </a:rPr>
              <a:t>師長團</a:t>
            </a:r>
            <a:endParaRPr lang="en-US" altLang="zh-TW" sz="2000" dirty="0" smtClean="0">
              <a:latin typeface="+mj-ea"/>
              <a:ea typeface="+mj-ea"/>
            </a:endParaRPr>
          </a:p>
          <a:p>
            <a:r>
              <a:rPr lang="zh-TW" altLang="en-US" sz="2000" dirty="0" smtClean="0">
                <a:latin typeface="+mj-ea"/>
                <a:ea typeface="+mj-ea"/>
              </a:rPr>
              <a:t>相互交流成長的好伙伴</a:t>
            </a:r>
            <a:endParaRPr lang="en-US" altLang="zh-TW" sz="2000" dirty="0" smtClean="0">
              <a:latin typeface="+mj-ea"/>
              <a:ea typeface="+mj-ea"/>
            </a:endParaRPr>
          </a:p>
        </p:txBody>
      </p:sp>
      <p:pic>
        <p:nvPicPr>
          <p:cNvPr id="10" name="Picture 26" descr="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916832"/>
            <a:ext cx="42068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6" descr="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01008"/>
            <a:ext cx="42068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0"/>
            <a:ext cx="17637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文字方塊 7"/>
          <p:cNvSpPr txBox="1">
            <a:spLocks noChangeArrowheads="1"/>
          </p:cNvSpPr>
          <p:nvPr/>
        </p:nvSpPr>
        <p:spPr bwMode="auto">
          <a:xfrm>
            <a:off x="0" y="620713"/>
            <a:ext cx="56880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5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一、前言</a:t>
            </a:r>
          </a:p>
        </p:txBody>
      </p:sp>
      <p:sp>
        <p:nvSpPr>
          <p:cNvPr id="4100" name="文字方塊 8"/>
          <p:cNvSpPr txBox="1">
            <a:spLocks noChangeArrowheads="1"/>
          </p:cNvSpPr>
          <p:nvPr/>
        </p:nvSpPr>
        <p:spPr bwMode="auto">
          <a:xfrm>
            <a:off x="684213" y="1628775"/>
            <a:ext cx="6983412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4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帶班方式</a:t>
            </a: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沒有對不對，</a:t>
            </a:r>
            <a:endParaRPr lang="en-US" altLang="zh-TW" sz="4400" b="1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  只有</a:t>
            </a:r>
            <a:r>
              <a:rPr lang="zh-TW" altLang="en-US" sz="4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適不適合</a:t>
            </a: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  <p:sp>
        <p:nvSpPr>
          <p:cNvPr id="4101" name="文字方塊 9"/>
          <p:cNvSpPr txBox="1">
            <a:spLocks noChangeArrowheads="1"/>
          </p:cNvSpPr>
          <p:nvPr/>
        </p:nvSpPr>
        <p:spPr bwMode="auto">
          <a:xfrm>
            <a:off x="755650" y="3213100"/>
            <a:ext cx="7993063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4400" dirty="0">
                <a:latin typeface="標楷體" pitchFamily="65" charset="-120"/>
                <a:ea typeface="標楷體" pitchFamily="65" charset="-120"/>
              </a:rPr>
              <a:t>每個</a:t>
            </a:r>
            <a:r>
              <a:rPr lang="zh-TW" altLang="en-US" sz="4400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老師</a:t>
            </a:r>
            <a:r>
              <a:rPr lang="zh-TW" altLang="en-US" sz="4400" dirty="0">
                <a:latin typeface="標楷體" pitchFamily="65" charset="-120"/>
                <a:ea typeface="標楷體" pitchFamily="65" charset="-120"/>
              </a:rPr>
              <a:t>都有不同的</a:t>
            </a:r>
            <a:r>
              <a:rPr lang="zh-TW" altLang="en-US" sz="4400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特質</a:t>
            </a:r>
            <a:r>
              <a:rPr lang="zh-TW" altLang="en-US" sz="4400" dirty="0">
                <a:latin typeface="標楷體" pitchFamily="65" charset="-120"/>
                <a:ea typeface="標楷體" pitchFamily="65" charset="-120"/>
              </a:rPr>
              <a:t>，</a:t>
            </a:r>
            <a:endParaRPr lang="en-US" altLang="zh-TW" sz="44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400" dirty="0">
                <a:latin typeface="標楷體" pitchFamily="65" charset="-120"/>
                <a:ea typeface="標楷體" pitchFamily="65" charset="-120"/>
              </a:rPr>
              <a:t>  每個</a:t>
            </a:r>
            <a:r>
              <a:rPr lang="zh-TW" altLang="en-US" sz="4400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班級</a:t>
            </a:r>
            <a:r>
              <a:rPr lang="zh-TW" altLang="en-US" sz="4400" dirty="0">
                <a:latin typeface="標楷體" pitchFamily="65" charset="-120"/>
                <a:ea typeface="標楷體" pitchFamily="65" charset="-120"/>
              </a:rPr>
              <a:t>都有不同的</a:t>
            </a:r>
            <a:r>
              <a:rPr lang="zh-TW" altLang="en-US" sz="4400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特性</a:t>
            </a:r>
            <a:r>
              <a:rPr lang="zh-TW" altLang="en-US" sz="44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4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102" name="Text Box 18"/>
          <p:cNvSpPr txBox="1">
            <a:spLocks noChangeArrowheads="1"/>
          </p:cNvSpPr>
          <p:nvPr/>
        </p:nvSpPr>
        <p:spPr bwMode="auto">
          <a:xfrm>
            <a:off x="7308850" y="6488113"/>
            <a:ext cx="1835150" cy="369887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ea typeface="文鼎中粗隸" pitchFamily="49" charset="-120"/>
              </a:rPr>
              <a:t> 班級經營分享</a:t>
            </a:r>
          </a:p>
        </p:txBody>
      </p:sp>
      <p:pic>
        <p:nvPicPr>
          <p:cNvPr id="4103" name="Picture 26" descr="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844675"/>
            <a:ext cx="42068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26" descr="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3357563"/>
            <a:ext cx="42068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雲朵形 10"/>
          <p:cNvSpPr/>
          <p:nvPr/>
        </p:nvSpPr>
        <p:spPr>
          <a:xfrm>
            <a:off x="467544" y="4725144"/>
            <a:ext cx="7956375" cy="172819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4000" b="1" i="1" dirty="0" smtClean="0">
                <a:solidFill>
                  <a:srgbClr val="FF0000"/>
                </a:solidFill>
                <a:latin typeface="+mj-ea"/>
                <a:ea typeface="+mj-ea"/>
              </a:rPr>
              <a:t>同一種方式</a:t>
            </a:r>
            <a:endParaRPr lang="en-US" altLang="zh-TW" sz="4000" b="1" i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algn="ctr">
              <a:defRPr/>
            </a:pPr>
            <a:r>
              <a:rPr lang="zh-TW" altLang="en-US" sz="4000" b="1" i="1" dirty="0" smtClean="0">
                <a:solidFill>
                  <a:srgbClr val="FF0000"/>
                </a:solidFill>
                <a:latin typeface="+mj-ea"/>
                <a:ea typeface="+mj-ea"/>
              </a:rPr>
              <a:t>不一定適合各班</a:t>
            </a:r>
            <a:endParaRPr lang="zh-TW" altLang="en-US" sz="4000" b="1" i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>
            <a:spLocks noChangeArrowheads="1"/>
          </p:cNvSpPr>
          <p:nvPr/>
        </p:nvSpPr>
        <p:spPr bwMode="auto">
          <a:xfrm>
            <a:off x="1115616" y="2420888"/>
            <a:ext cx="669607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54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二、親師溝通的建立</a:t>
            </a:r>
          </a:p>
        </p:txBody>
      </p:sp>
      <p:pic>
        <p:nvPicPr>
          <p:cNvPr id="3" name="Picture 26" descr="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0"/>
            <a:ext cx="17637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7308850" y="6488113"/>
            <a:ext cx="1835150" cy="369887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ea typeface="文鼎中粗隸" pitchFamily="49" charset="-120"/>
              </a:rPr>
              <a:t> 班級經營分享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文字方塊 1"/>
          <p:cNvSpPr txBox="1">
            <a:spLocks noChangeArrowheads="1"/>
          </p:cNvSpPr>
          <p:nvPr/>
        </p:nvSpPr>
        <p:spPr bwMode="auto">
          <a:xfrm>
            <a:off x="0" y="549275"/>
            <a:ext cx="669607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54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二、親師溝通的建立</a:t>
            </a:r>
          </a:p>
        </p:txBody>
      </p:sp>
      <p:sp>
        <p:nvSpPr>
          <p:cNvPr id="6147" name="文字方塊 3"/>
          <p:cNvSpPr txBox="1">
            <a:spLocks noChangeArrowheads="1"/>
          </p:cNvSpPr>
          <p:nvPr/>
        </p:nvSpPr>
        <p:spPr bwMode="auto">
          <a:xfrm>
            <a:off x="1043608" y="2348880"/>
            <a:ext cx="4416594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44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44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同理</a:t>
            </a:r>
            <a:r>
              <a:rPr lang="zh-TW" altLang="en-US" sz="4400" dirty="0" smtClean="0">
                <a:latin typeface="標楷體" pitchFamily="65" charset="-120"/>
                <a:ea typeface="標楷體" pitchFamily="65" charset="-120"/>
              </a:rPr>
              <a:t>家長的想法</a:t>
            </a:r>
            <a:endParaRPr lang="en-US" altLang="zh-TW" sz="44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/>
              <a:t>  </a:t>
            </a:r>
            <a:endParaRPr lang="zh-TW" altLang="en-US" dirty="0"/>
          </a:p>
        </p:txBody>
      </p:sp>
      <p:sp>
        <p:nvSpPr>
          <p:cNvPr id="6148" name="文字方塊 4"/>
          <p:cNvSpPr txBox="1">
            <a:spLocks noChangeArrowheads="1"/>
          </p:cNvSpPr>
          <p:nvPr/>
        </p:nvSpPr>
        <p:spPr bwMode="auto">
          <a:xfrm>
            <a:off x="971600" y="2996952"/>
            <a:ext cx="74898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4400" dirty="0" smtClean="0">
                <a:latin typeface="標楷體" pitchFamily="65" charset="-120"/>
                <a:ea typeface="標楷體" pitchFamily="65" charset="-120"/>
              </a:rPr>
              <a:t>先</a:t>
            </a:r>
            <a:r>
              <a:rPr lang="zh-TW" altLang="en-US" sz="4400" dirty="0">
                <a:latin typeface="標楷體" pitchFamily="65" charset="-120"/>
                <a:ea typeface="標楷體" pitchFamily="65" charset="-120"/>
              </a:rPr>
              <a:t>講孩子的</a:t>
            </a:r>
            <a:r>
              <a:rPr lang="zh-TW" altLang="en-US" sz="44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優點</a:t>
            </a:r>
            <a:r>
              <a:rPr lang="zh-TW" altLang="en-US" sz="4400" dirty="0">
                <a:latin typeface="標楷體" pitchFamily="65" charset="-120"/>
                <a:ea typeface="標楷體" pitchFamily="65" charset="-120"/>
              </a:rPr>
              <a:t>再提缺點</a:t>
            </a:r>
            <a:endParaRPr lang="zh-TW" altLang="en-US" sz="4400" dirty="0"/>
          </a:p>
        </p:txBody>
      </p:sp>
      <p:sp>
        <p:nvSpPr>
          <p:cNvPr id="6149" name="矩形 6"/>
          <p:cNvSpPr>
            <a:spLocks noChangeArrowheads="1"/>
          </p:cNvSpPr>
          <p:nvPr/>
        </p:nvSpPr>
        <p:spPr bwMode="auto">
          <a:xfrm>
            <a:off x="2051720" y="5445224"/>
            <a:ext cx="691199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4400" dirty="0" smtClean="0">
                <a:solidFill>
                  <a:srgbClr val="000099"/>
                </a:solidFill>
                <a:ea typeface="標楷體" pitchFamily="65" charset="-120"/>
              </a:rPr>
              <a:t>親師勤溝通，帶班粉輕鬆</a:t>
            </a:r>
            <a:endParaRPr lang="zh-TW" altLang="en-US" sz="4400" dirty="0">
              <a:solidFill>
                <a:srgbClr val="C00000"/>
              </a:solidFill>
              <a:ea typeface="標楷體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11188" y="1484313"/>
            <a:ext cx="2441694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400" dirty="0" smtClean="0">
                <a:latin typeface="+mj-ea"/>
                <a:ea typeface="+mj-ea"/>
              </a:rPr>
              <a:t>溝通原則</a:t>
            </a:r>
            <a:endParaRPr lang="zh-TW" altLang="en-US" sz="4400" dirty="0">
              <a:latin typeface="+mj-ea"/>
              <a:ea typeface="+mj-ea"/>
            </a:endParaRPr>
          </a:p>
        </p:txBody>
      </p:sp>
      <p:pic>
        <p:nvPicPr>
          <p:cNvPr id="6153" name="Picture 4" descr="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0"/>
            <a:ext cx="17637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Text Box 18"/>
          <p:cNvSpPr txBox="1">
            <a:spLocks noChangeArrowheads="1"/>
          </p:cNvSpPr>
          <p:nvPr/>
        </p:nvSpPr>
        <p:spPr bwMode="auto">
          <a:xfrm>
            <a:off x="7308850" y="6488113"/>
            <a:ext cx="1835150" cy="369887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ea typeface="文鼎中粗隸" pitchFamily="49" charset="-120"/>
              </a:rPr>
              <a:t> 班級經營分享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755576" y="3717032"/>
            <a:ext cx="6913562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4400" dirty="0" smtClean="0">
                <a:latin typeface="+mj-ea"/>
                <a:ea typeface="+mj-ea"/>
              </a:rPr>
              <a:t>  賞識</a:t>
            </a:r>
            <a:r>
              <a:rPr lang="zh-TW" altLang="en-US" sz="4400" dirty="0">
                <a:latin typeface="+mj-ea"/>
                <a:ea typeface="+mj-ea"/>
              </a:rPr>
              <a:t>孩子且多</a:t>
            </a:r>
            <a:r>
              <a:rPr lang="zh-TW" altLang="en-US" sz="4400" dirty="0">
                <a:solidFill>
                  <a:srgbClr val="C00000"/>
                </a:solidFill>
                <a:latin typeface="+mj-ea"/>
                <a:ea typeface="+mj-ea"/>
              </a:rPr>
              <a:t>感謝</a:t>
            </a:r>
            <a:r>
              <a:rPr lang="zh-TW" altLang="en-US" sz="4400" dirty="0">
                <a:latin typeface="+mj-ea"/>
                <a:ea typeface="+mj-ea"/>
              </a:rPr>
              <a:t>家長</a:t>
            </a:r>
          </a:p>
        </p:txBody>
      </p:sp>
      <p:pic>
        <p:nvPicPr>
          <p:cNvPr id="6156" name="Picture 5" descr="D:\字型&amp;圖片範例-林小姐提供\新人類\001\00105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1844824"/>
            <a:ext cx="165735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 descr="D:\字型&amp;圖片範例-林小姐提供\新人類\028\028247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933056"/>
            <a:ext cx="43338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D:\字型&amp;圖片範例-林小姐提供\新人類\028\028247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284984"/>
            <a:ext cx="43338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D:\字型&amp;圖片範例-林小姐提供\新人類\028\028247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636912"/>
            <a:ext cx="43338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文字方塊 14"/>
          <p:cNvSpPr txBox="1"/>
          <p:nvPr/>
        </p:nvSpPr>
        <p:spPr>
          <a:xfrm>
            <a:off x="1259632" y="4437112"/>
            <a:ext cx="7884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latin typeface="+mj-ea"/>
                <a:ea typeface="+mj-ea"/>
              </a:rPr>
              <a:t>善用資源</a:t>
            </a:r>
            <a:r>
              <a:rPr lang="en-US" altLang="zh-TW" sz="2400" dirty="0" smtClean="0">
                <a:solidFill>
                  <a:srgbClr val="C00000"/>
                </a:solidFill>
                <a:latin typeface="+mj-ea"/>
                <a:ea typeface="+mj-ea"/>
              </a:rPr>
              <a:t>(</a:t>
            </a:r>
            <a:r>
              <a:rPr lang="zh-TW" altLang="en-US" sz="2400" dirty="0" smtClean="0">
                <a:solidFill>
                  <a:srgbClr val="C00000"/>
                </a:solidFill>
                <a:latin typeface="+mj-ea"/>
                <a:ea typeface="+mj-ea"/>
              </a:rPr>
              <a:t>教官室、輔導室、</a:t>
            </a:r>
            <a:r>
              <a:rPr lang="zh-TW" altLang="en-US" sz="2400" b="1" dirty="0" smtClean="0">
                <a:solidFill>
                  <a:srgbClr val="C00000"/>
                </a:solidFill>
                <a:latin typeface="+mj-ea"/>
                <a:ea typeface="+mj-ea"/>
              </a:rPr>
              <a:t>認識家長的老師</a:t>
            </a:r>
            <a:r>
              <a:rPr lang="en-US" altLang="zh-TW" sz="2400" b="1" dirty="0" smtClean="0">
                <a:solidFill>
                  <a:srgbClr val="C00000"/>
                </a:solidFill>
                <a:latin typeface="+mj-ea"/>
                <a:ea typeface="+mj-ea"/>
              </a:rPr>
              <a:t>..)</a:t>
            </a:r>
            <a:endParaRPr lang="zh-TW" altLang="en-US" sz="2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pic>
        <p:nvPicPr>
          <p:cNvPr id="16" name="Picture 13" descr="D:\字型&amp;圖片範例-林小姐提供\新人類\028\028247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653136"/>
            <a:ext cx="43338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D:\字型&amp;圖片範例-林小姐提供\新人類\001\00101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373216"/>
            <a:ext cx="1391943" cy="958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文字方塊 17"/>
          <p:cNvSpPr txBox="1"/>
          <p:nvPr/>
        </p:nvSpPr>
        <p:spPr>
          <a:xfrm>
            <a:off x="3851920" y="5085184"/>
            <a:ext cx="5292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+mj-ea"/>
                <a:ea typeface="+mj-ea"/>
              </a:rPr>
              <a:t>          例</a:t>
            </a:r>
            <a:r>
              <a:rPr lang="en-US" altLang="zh-TW" sz="2000" dirty="0" smtClean="0">
                <a:latin typeface="+mj-ea"/>
                <a:ea typeface="+mj-ea"/>
              </a:rPr>
              <a:t>:</a:t>
            </a:r>
            <a:r>
              <a:rPr lang="zh-TW" altLang="en-US" sz="2000" i="1" dirty="0" smtClean="0">
                <a:latin typeface="+mj-ea"/>
                <a:ea typeface="+mj-ea"/>
              </a:rPr>
              <a:t>學毅、孟瑩、美惠、德洋</a:t>
            </a:r>
            <a:r>
              <a:rPr lang="en-US" altLang="zh-TW" sz="2000" i="1" dirty="0" smtClean="0">
                <a:latin typeface="+mj-ea"/>
                <a:ea typeface="+mj-ea"/>
              </a:rPr>
              <a:t>..</a:t>
            </a:r>
            <a:endParaRPr lang="zh-TW" altLang="en-US" sz="2000" i="1" dirty="0">
              <a:latin typeface="+mj-ea"/>
              <a:ea typeface="+mj-ea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0"/>
            <a:ext cx="17637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文字方塊 6"/>
          <p:cNvSpPr txBox="1">
            <a:spLocks noChangeArrowheads="1"/>
          </p:cNvSpPr>
          <p:nvPr/>
        </p:nvSpPr>
        <p:spPr bwMode="auto">
          <a:xfrm>
            <a:off x="0" y="549275"/>
            <a:ext cx="669607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54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二、親師溝通的建立</a:t>
            </a:r>
          </a:p>
        </p:txBody>
      </p:sp>
      <p:sp>
        <p:nvSpPr>
          <p:cNvPr id="5124" name="Text Box 18"/>
          <p:cNvSpPr txBox="1">
            <a:spLocks noChangeArrowheads="1"/>
          </p:cNvSpPr>
          <p:nvPr/>
        </p:nvSpPr>
        <p:spPr bwMode="auto">
          <a:xfrm>
            <a:off x="7308850" y="6488113"/>
            <a:ext cx="1835150" cy="369887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solidFill>
                  <a:schemeClr val="bg1"/>
                </a:solidFill>
                <a:ea typeface="文鼎中粗隸" pitchFamily="49" charset="-120"/>
              </a:rPr>
              <a:t> 班級經營分享</a:t>
            </a:r>
          </a:p>
        </p:txBody>
      </p:sp>
      <p:sp>
        <p:nvSpPr>
          <p:cNvPr id="5125" name="文字方塊 8"/>
          <p:cNvSpPr txBox="1">
            <a:spLocks noChangeArrowheads="1"/>
          </p:cNvSpPr>
          <p:nvPr/>
        </p:nvSpPr>
        <p:spPr bwMode="auto">
          <a:xfrm>
            <a:off x="1331913" y="2349500"/>
            <a:ext cx="734454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   </a:t>
            </a:r>
            <a:r>
              <a:rPr lang="zh-TW" altLang="en-US" sz="44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給家長的一封</a:t>
            </a:r>
            <a:r>
              <a:rPr lang="zh-TW" altLang="en-US" sz="44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信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新生訓練發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  <a:hlinkClick r:id="rId3" action="ppaction://hlinkfile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hlinkClick r:id="rId3" action="ppaction://hlinkfile"/>
              </a:rPr>
              <a:t>附件一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hlinkClick r:id="rId3" action="ppaction://hlinkfile"/>
              </a:rPr>
              <a:t>)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126" name="文字方塊 10"/>
          <p:cNvSpPr txBox="1">
            <a:spLocks noChangeArrowheads="1"/>
          </p:cNvSpPr>
          <p:nvPr/>
        </p:nvSpPr>
        <p:spPr bwMode="auto">
          <a:xfrm>
            <a:off x="1331913" y="3068638"/>
            <a:ext cx="705643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   </a:t>
            </a:r>
            <a:r>
              <a:rPr lang="zh-TW" altLang="en-US" sz="4400">
                <a:latin typeface="標楷體" pitchFamily="65" charset="-120"/>
                <a:ea typeface="標楷體" pitchFamily="65" charset="-120"/>
              </a:rPr>
              <a:t>電訪、家訪、到校面談</a:t>
            </a:r>
            <a:endParaRPr lang="en-US" altLang="zh-TW" sz="44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127" name="文字方塊 11"/>
          <p:cNvSpPr txBox="1">
            <a:spLocks noChangeArrowheads="1"/>
          </p:cNvSpPr>
          <p:nvPr/>
        </p:nvSpPr>
        <p:spPr bwMode="auto">
          <a:xfrm>
            <a:off x="1116013" y="3716338"/>
            <a:ext cx="78486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     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需交教官室資料：家電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訪記錄表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hlinkClick r:id="rId4" action="ppaction://hlinkfile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hlinkClick r:id="rId4" action="ppaction://hlinkfile"/>
              </a:rPr>
              <a:t>附件二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hlinkClick r:id="rId4" action="ppaction://hlinkfile"/>
              </a:rPr>
              <a:t>)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     工讀訪視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hlinkClick r:id="rId5" action="ppaction://hlinkfile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hlinkClick r:id="rId5" action="ppaction://hlinkfile"/>
              </a:rPr>
              <a:t>附件三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hlinkClick r:id="rId5" action="ppaction://hlinkfile"/>
              </a:rPr>
              <a:t>)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、賃居生訪視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hlinkClick r:id="rId6" action="ppaction://hlinkfile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hlinkClick r:id="rId6" action="ppaction://hlinkfile"/>
              </a:rPr>
              <a:t>附件四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hlinkClick r:id="rId6" action="ppaction://hlinkfile"/>
              </a:rPr>
              <a:t>)</a:t>
            </a:r>
            <a:endParaRPr lang="zh-TW" altLang="en-US" sz="2800" dirty="0"/>
          </a:p>
        </p:txBody>
      </p:sp>
      <p:sp>
        <p:nvSpPr>
          <p:cNvPr id="5128" name="文字方塊 12"/>
          <p:cNvSpPr txBox="1">
            <a:spLocks noChangeArrowheads="1"/>
          </p:cNvSpPr>
          <p:nvPr/>
        </p:nvSpPr>
        <p:spPr bwMode="auto">
          <a:xfrm>
            <a:off x="1331913" y="5373688"/>
            <a:ext cx="633571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   </a:t>
            </a:r>
            <a:r>
              <a:rPr lang="zh-TW" altLang="en-US" sz="4400" dirty="0">
                <a:latin typeface="標楷體" pitchFamily="65" charset="-120"/>
                <a:ea typeface="標楷體" pitchFamily="65" charset="-120"/>
              </a:rPr>
              <a:t>建立家長</a:t>
            </a:r>
            <a:r>
              <a:rPr lang="en-US" altLang="zh-TW" sz="4400" dirty="0">
                <a:latin typeface="標楷體" pitchFamily="65" charset="-120"/>
                <a:ea typeface="標楷體" pitchFamily="65" charset="-120"/>
              </a:rPr>
              <a:t>line</a:t>
            </a:r>
            <a:r>
              <a:rPr lang="zh-TW" altLang="en-US" sz="4400" dirty="0">
                <a:latin typeface="標楷體" pitchFamily="65" charset="-120"/>
                <a:ea typeface="標楷體" pitchFamily="65" charset="-120"/>
              </a:rPr>
              <a:t>群組</a:t>
            </a:r>
            <a:endParaRPr lang="zh-TW" altLang="en-US" sz="44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468313" y="1557338"/>
            <a:ext cx="2591519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4400" dirty="0">
                <a:latin typeface="+mj-ea"/>
                <a:ea typeface="+mj-ea"/>
              </a:rPr>
              <a:t>溝通方式</a:t>
            </a:r>
          </a:p>
        </p:txBody>
      </p:sp>
      <p:pic>
        <p:nvPicPr>
          <p:cNvPr id="5132" name="Picture 13" descr="D:\字型&amp;圖片範例-林小姐提供\新人類\028\028247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8888" y="2565400"/>
            <a:ext cx="43338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13" descr="D:\字型&amp;圖片範例-林小姐提供\新人類\028\028247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8888" y="3284538"/>
            <a:ext cx="43338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文字方塊 17"/>
          <p:cNvSpPr txBox="1"/>
          <p:nvPr/>
        </p:nvSpPr>
        <p:spPr>
          <a:xfrm>
            <a:off x="1187450" y="4652963"/>
            <a:ext cx="5256213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4400" dirty="0">
                <a:latin typeface="+mj-ea"/>
                <a:ea typeface="+mj-ea"/>
              </a:rPr>
              <a:t>   </a:t>
            </a:r>
            <a:r>
              <a:rPr lang="zh-TW" altLang="en-US" sz="4400" dirty="0">
                <a:solidFill>
                  <a:srgbClr val="C00000"/>
                </a:solidFill>
                <a:latin typeface="+mj-ea"/>
                <a:ea typeface="+mj-ea"/>
              </a:rPr>
              <a:t>親職座談會</a:t>
            </a:r>
          </a:p>
        </p:txBody>
      </p:sp>
      <p:pic>
        <p:nvPicPr>
          <p:cNvPr id="5135" name="Picture 13" descr="D:\字型&amp;圖片範例-林小姐提供\新人類\028\028247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4869160"/>
            <a:ext cx="43338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6" name="Picture 13" descr="D:\字型&amp;圖片範例-林小姐提供\新人類\028\028247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8888" y="5589588"/>
            <a:ext cx="43338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文字方塊 14"/>
          <p:cNvSpPr txBox="1"/>
          <p:nvPr/>
        </p:nvSpPr>
        <p:spPr>
          <a:xfrm>
            <a:off x="4932040" y="4941168"/>
            <a:ext cx="4211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smtClean="0">
                <a:latin typeface="+mj-ea"/>
                <a:ea typeface="+mj-ea"/>
              </a:rPr>
              <a:t>聽</a:t>
            </a:r>
            <a:r>
              <a:rPr lang="zh-TW" altLang="en-US" sz="2000" dirty="0" smtClean="0">
                <a:latin typeface="+mj-ea"/>
                <a:ea typeface="+mj-ea"/>
              </a:rPr>
              <a:t>演講後再</a:t>
            </a:r>
            <a:r>
              <a:rPr lang="zh-TW" altLang="en-US" sz="2000" smtClean="0">
                <a:latin typeface="+mj-ea"/>
                <a:ea typeface="+mj-ea"/>
              </a:rPr>
              <a:t>到教室，先規劃好流程</a:t>
            </a:r>
            <a:endParaRPr lang="en-US" altLang="zh-TW" sz="2000" dirty="0" smtClean="0">
              <a:latin typeface="+mj-ea"/>
              <a:ea typeface="+mj-ea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43608" y="260648"/>
            <a:ext cx="13131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dirty="0" smtClean="0">
                <a:solidFill>
                  <a:srgbClr val="C00000"/>
                </a:solidFill>
                <a:latin typeface="+mj-ea"/>
                <a:ea typeface="+mj-ea"/>
              </a:rPr>
              <a:t>家訪</a:t>
            </a:r>
            <a:endParaRPr lang="zh-TW" altLang="en-US" sz="4400" dirty="0">
              <a:latin typeface="+mj-ea"/>
              <a:ea typeface="+mj-ea"/>
            </a:endParaRPr>
          </a:p>
        </p:txBody>
      </p:sp>
      <p:pic>
        <p:nvPicPr>
          <p:cNvPr id="3" name="Picture 13" descr="D:\字型&amp;圖片範例-林小姐提供\新人類\028\02824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43338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467544" y="1268760"/>
            <a:ext cx="52572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4000" dirty="0" smtClean="0">
                <a:latin typeface="+mj-ea"/>
                <a:ea typeface="+mj-ea"/>
              </a:rPr>
              <a:t>先取得家長同意，</a:t>
            </a:r>
            <a:endParaRPr lang="en-US" altLang="zh-TW" sz="4000" dirty="0" smtClean="0">
              <a:latin typeface="+mj-ea"/>
              <a:ea typeface="+mj-ea"/>
            </a:endParaRPr>
          </a:p>
          <a:p>
            <a:pPr>
              <a:defRPr/>
            </a:pPr>
            <a:r>
              <a:rPr lang="zh-TW" altLang="en-US" sz="4000" dirty="0" smtClean="0">
                <a:latin typeface="+mj-ea"/>
                <a:ea typeface="+mj-ea"/>
              </a:rPr>
              <a:t>確認可拜訪時間。</a:t>
            </a:r>
            <a:endParaRPr lang="zh-TW" altLang="en-US" sz="4000" dirty="0">
              <a:latin typeface="+mj-ea"/>
              <a:ea typeface="+mj-ea"/>
            </a:endParaRPr>
          </a:p>
        </p:txBody>
      </p:sp>
      <p:pic>
        <p:nvPicPr>
          <p:cNvPr id="5" name="圖片 4" descr="1521363796139.jpg"/>
          <p:cNvPicPr>
            <a:picLocks noChangeAspect="1"/>
          </p:cNvPicPr>
          <p:nvPr/>
        </p:nvPicPr>
        <p:blipFill>
          <a:blip r:embed="rId3" cstate="print"/>
          <a:srcRect l="12573" t="11179" r="16975"/>
          <a:stretch>
            <a:fillRect/>
          </a:stretch>
        </p:blipFill>
        <p:spPr>
          <a:xfrm>
            <a:off x="4932040" y="836712"/>
            <a:ext cx="3354884" cy="2380094"/>
          </a:xfrm>
          <a:prstGeom prst="rect">
            <a:avLst/>
          </a:prstGeom>
        </p:spPr>
      </p:pic>
      <p:pic>
        <p:nvPicPr>
          <p:cNvPr id="6" name="圖片 5" descr="IMAG1459.jpg"/>
          <p:cNvPicPr>
            <a:picLocks noChangeAspect="1"/>
          </p:cNvPicPr>
          <p:nvPr/>
        </p:nvPicPr>
        <p:blipFill>
          <a:blip r:embed="rId4" cstate="print"/>
          <a:srcRect r="9144"/>
          <a:stretch>
            <a:fillRect/>
          </a:stretch>
        </p:blipFill>
        <p:spPr>
          <a:xfrm>
            <a:off x="611560" y="3429000"/>
            <a:ext cx="3805163" cy="2356812"/>
          </a:xfrm>
          <a:prstGeom prst="rect">
            <a:avLst/>
          </a:prstGeom>
        </p:spPr>
      </p:pic>
      <p:pic>
        <p:nvPicPr>
          <p:cNvPr id="7" name="圖片 6" descr="IMAG1445.jpg"/>
          <p:cNvPicPr>
            <a:picLocks noChangeAspect="1"/>
          </p:cNvPicPr>
          <p:nvPr/>
        </p:nvPicPr>
        <p:blipFill>
          <a:blip r:embed="rId5" cstate="print"/>
          <a:srcRect l="13335" r="8559"/>
          <a:stretch>
            <a:fillRect/>
          </a:stretch>
        </p:blipFill>
        <p:spPr>
          <a:xfrm>
            <a:off x="5004048" y="3356992"/>
            <a:ext cx="3456384" cy="2490261"/>
          </a:xfrm>
          <a:prstGeom prst="rect">
            <a:avLst/>
          </a:prstGeom>
        </p:spPr>
      </p:pic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6516216" y="6488113"/>
            <a:ext cx="2627784" cy="369332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ea typeface="文鼎中粗隸" pitchFamily="49" charset="-120"/>
              </a:rPr>
              <a:t> </a:t>
            </a:r>
            <a:r>
              <a:rPr lang="zh-TW" altLang="en-US" b="1" dirty="0" smtClean="0">
                <a:solidFill>
                  <a:schemeClr val="bg1"/>
                </a:solidFill>
                <a:ea typeface="文鼎中粗隸" pitchFamily="49" charset="-120"/>
              </a:rPr>
              <a:t>三、親師溝通的建立</a:t>
            </a:r>
            <a:endParaRPr lang="zh-TW" altLang="en-US" b="1" dirty="0">
              <a:solidFill>
                <a:schemeClr val="bg1"/>
              </a:solidFill>
              <a:ea typeface="文鼎中粗隸" pitchFamily="49" charset="-120"/>
            </a:endParaRPr>
          </a:p>
        </p:txBody>
      </p:sp>
      <p:pic>
        <p:nvPicPr>
          <p:cNvPr id="9" name="Picture 9" descr="0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288" y="0"/>
            <a:ext cx="17637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字方塊 9"/>
          <p:cNvSpPr txBox="1"/>
          <p:nvPr/>
        </p:nvSpPr>
        <p:spPr>
          <a:xfrm>
            <a:off x="827584" y="5877272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+mj-ea"/>
                <a:ea typeface="+mj-ea"/>
              </a:rPr>
              <a:t>家訪到台東↑</a:t>
            </a:r>
            <a:endParaRPr lang="zh-TW" altLang="en-US" sz="2000" dirty="0">
              <a:latin typeface="+mj-ea"/>
              <a:ea typeface="+mj-ea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979712" y="2852936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+mj-ea"/>
                <a:ea typeface="+mj-ea"/>
              </a:rPr>
              <a:t>回條未交，優先家訪→</a:t>
            </a:r>
            <a:endParaRPr lang="zh-TW" altLang="en-US" sz="2000" dirty="0">
              <a:latin typeface="+mj-ea"/>
              <a:ea typeface="+mj-ea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004048" y="5949280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+mj-ea"/>
                <a:ea typeface="+mj-ea"/>
              </a:rPr>
              <a:t>到鳳林家訪↑</a:t>
            </a:r>
            <a:endParaRPr lang="zh-TW" altLang="en-US" sz="2000" dirty="0">
              <a:latin typeface="+mj-ea"/>
              <a:ea typeface="+mj-ea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 1">
      <a:majorFont>
        <a:latin typeface="Arial"/>
        <a:ea typeface="標楷體"/>
        <a:cs typeface=""/>
      </a:majorFont>
      <a:minorFont>
        <a:latin typeface="Arial"/>
        <a:ea typeface="新細明體"/>
        <a:cs typeface="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5790</TotalTime>
  <Words>1077</Words>
  <Application>Microsoft Office PowerPoint</Application>
  <PresentationFormat>如螢幕大小 (4:3)</PresentationFormat>
  <Paragraphs>180</Paragraphs>
  <Slides>34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35" baseType="lpstr">
      <vt:lpstr>預設簡報設計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</vt:vector>
  </TitlesOfParts>
  <Company>CMT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98-3 提高專業技檢計畫 </dc:title>
  <dc:creator>SuperXP</dc:creator>
  <cp:lastModifiedBy>User</cp:lastModifiedBy>
  <cp:revision>389</cp:revision>
  <dcterms:created xsi:type="dcterms:W3CDTF">2010-03-19T06:41:33Z</dcterms:created>
  <dcterms:modified xsi:type="dcterms:W3CDTF">2018-08-20T13:24:45Z</dcterms:modified>
</cp:coreProperties>
</file>