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62" y="-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90264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3600" b="1" dirty="0">
                <a:solidFill>
                  <a:srgbClr val="FF0000"/>
                </a:solidFill>
              </a:rPr>
              <a:t>0522</a:t>
            </a:r>
            <a:r>
              <a:rPr lang="zh-TW" altLang="en-US" sz="3600" b="1" dirty="0">
                <a:solidFill>
                  <a:srgbClr val="FF0000"/>
                </a:solidFill>
              </a:rPr>
              <a:t>公司債折價攤銷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(2)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179512" y="836712"/>
            <a:ext cx="8964488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400" dirty="0" smtClean="0">
                <a:solidFill>
                  <a:srgbClr val="0000FF"/>
                </a:solidFill>
              </a:rPr>
              <a:t>1.</a:t>
            </a:r>
            <a:r>
              <a:rPr lang="en-US" altLang="zh-TW" sz="2400" dirty="0" smtClean="0"/>
              <a:t> </a:t>
            </a:r>
            <a:r>
              <a:rPr lang="en-US" altLang="zh-TW" sz="3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altLang="zh-TW" sz="36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B</a:t>
            </a:r>
            <a:r>
              <a:rPr lang="en-US" altLang="zh-TW" sz="2400" dirty="0" smtClean="0"/>
              <a:t>)</a:t>
            </a:r>
            <a:r>
              <a:rPr lang="zh-TW" altLang="zh-TW" sz="2400" dirty="0" smtClean="0"/>
              <a:t>裘</a:t>
            </a:r>
            <a:r>
              <a:rPr lang="zh-TW" altLang="zh-TW" sz="2400" dirty="0"/>
              <a:t>莉公司折價發行公司債，下列敘述何者</a:t>
            </a:r>
            <a:r>
              <a:rPr lang="zh-TW" altLang="zh-TW" sz="2400" u="dbl" dirty="0"/>
              <a:t>錯誤</a:t>
            </a:r>
            <a:r>
              <a:rPr lang="zh-TW" altLang="zh-TW" sz="2400" dirty="0"/>
              <a:t>？　</a:t>
            </a:r>
            <a:r>
              <a:rPr lang="en-US" altLang="zh-TW" sz="2400" dirty="0"/>
              <a:t>(A)</a:t>
            </a:r>
            <a:r>
              <a:rPr lang="zh-TW" altLang="zh-TW" sz="2400" dirty="0"/>
              <a:t>發行時，有效利率大於票面利率　</a:t>
            </a:r>
            <a:r>
              <a:rPr lang="en-US" altLang="zh-TW" sz="2400" dirty="0"/>
              <a:t>(B)</a:t>
            </a:r>
            <a:r>
              <a:rPr lang="zh-TW" altLang="zh-TW" sz="2400" dirty="0"/>
              <a:t>發行時，公司債帳面金額大於面額　</a:t>
            </a:r>
            <a:r>
              <a:rPr lang="en-US" altLang="zh-TW" sz="2400" dirty="0"/>
              <a:t>(C)</a:t>
            </a:r>
            <a:r>
              <a:rPr lang="zh-TW" altLang="zh-TW" sz="2400" dirty="0"/>
              <a:t>到期日應付公司債折價餘額為</a:t>
            </a:r>
            <a:r>
              <a:rPr lang="en-US" altLang="zh-TW" sz="2400" dirty="0"/>
              <a:t>$0</a:t>
            </a:r>
            <a:r>
              <a:rPr lang="zh-TW" altLang="zh-TW" sz="2400" dirty="0"/>
              <a:t>　</a:t>
            </a:r>
            <a:r>
              <a:rPr lang="en-US" altLang="zh-TW" sz="2400" dirty="0"/>
              <a:t>(D)</a:t>
            </a:r>
            <a:r>
              <a:rPr lang="zh-TW" altLang="zh-TW" sz="2400" dirty="0"/>
              <a:t>到期日公司債帳面金額等於面額</a:t>
            </a:r>
            <a:r>
              <a:rPr lang="zh-TW" altLang="zh-TW" sz="2400" dirty="0" smtClean="0"/>
              <a:t>。</a:t>
            </a:r>
            <a:r>
              <a:rPr lang="zh-TW" altLang="en-US" sz="2400" dirty="0" smtClean="0"/>
              <a:t> </a:t>
            </a:r>
            <a:r>
              <a:rPr lang="en-US" altLang="zh-TW" sz="2400" dirty="0" smtClean="0">
                <a:solidFill>
                  <a:srgbClr val="FF0000"/>
                </a:solidFill>
              </a:rPr>
              <a:t>@5</a:t>
            </a:r>
          </a:p>
          <a:p>
            <a:pPr marL="0" indent="0">
              <a:buNone/>
            </a:pPr>
            <a:r>
              <a:rPr lang="en-US" altLang="zh-TW" sz="2400" dirty="0" smtClean="0"/>
              <a:t>2</a:t>
            </a:r>
            <a:r>
              <a:rPr lang="en-US" altLang="zh-TW" sz="2400" dirty="0" smtClean="0"/>
              <a:t>.</a:t>
            </a:r>
            <a:r>
              <a:rPr lang="zh-TW" altLang="zh-TW" sz="2400" dirty="0" smtClean="0"/>
              <a:t> </a:t>
            </a:r>
            <a:r>
              <a:rPr lang="en-US" altLang="zh-TW" sz="2400" dirty="0" smtClean="0"/>
              <a:t>01</a:t>
            </a:r>
            <a:r>
              <a:rPr lang="zh-TW" altLang="zh-TW" sz="2400" dirty="0"/>
              <a:t>年</a:t>
            </a:r>
            <a:r>
              <a:rPr lang="en-US" altLang="zh-TW" sz="2400" dirty="0"/>
              <a:t>1</a:t>
            </a:r>
            <a:r>
              <a:rPr lang="zh-TW" altLang="zh-TW" sz="2400" dirty="0"/>
              <a:t>月</a:t>
            </a:r>
            <a:r>
              <a:rPr lang="en-US" altLang="zh-TW" sz="2400" dirty="0"/>
              <a:t>1</a:t>
            </a:r>
            <a:r>
              <a:rPr lang="zh-TW" altLang="zh-TW" sz="2400" dirty="0"/>
              <a:t>日發行面額</a:t>
            </a:r>
            <a:r>
              <a:rPr lang="en-US" altLang="zh-TW" sz="2400" dirty="0"/>
              <a:t>$100,000</a:t>
            </a:r>
            <a:r>
              <a:rPr lang="zh-TW" altLang="zh-TW" sz="2400" dirty="0"/>
              <a:t>，</a:t>
            </a:r>
            <a:r>
              <a:rPr lang="en-US" altLang="zh-TW" sz="2400" dirty="0"/>
              <a:t>3</a:t>
            </a:r>
            <a:r>
              <a:rPr lang="zh-TW" altLang="zh-TW" sz="2400" dirty="0"/>
              <a:t>年期公司債，票面利率</a:t>
            </a:r>
            <a:r>
              <a:rPr lang="en-US" altLang="zh-TW" sz="2400" dirty="0"/>
              <a:t>10%</a:t>
            </a:r>
            <a:r>
              <a:rPr lang="zh-TW" altLang="zh-TW" sz="2400" dirty="0"/>
              <a:t>，每年底付息一次</a:t>
            </a:r>
            <a:r>
              <a:rPr lang="zh-TW" altLang="zh-TW" sz="2400" dirty="0" smtClean="0"/>
              <a:t>，發行</a:t>
            </a:r>
            <a:r>
              <a:rPr lang="zh-TW" altLang="zh-TW" sz="2400" dirty="0"/>
              <a:t>時有效利率</a:t>
            </a:r>
            <a:r>
              <a:rPr lang="en-US" altLang="zh-TW" sz="2400" dirty="0"/>
              <a:t>12</a:t>
            </a:r>
            <a:r>
              <a:rPr lang="en-US" altLang="zh-TW" sz="2400" dirty="0" smtClean="0"/>
              <a:t>%</a:t>
            </a:r>
            <a:r>
              <a:rPr lang="zh-TW" altLang="zh-TW" sz="2400" dirty="0" smtClean="0"/>
              <a:t>，</a:t>
            </a:r>
            <a:r>
              <a:rPr lang="zh-TW" altLang="en-US" sz="2400" dirty="0" smtClean="0"/>
              <a:t>發行價格</a:t>
            </a:r>
            <a:r>
              <a:rPr lang="en-US" altLang="zh-TW" sz="2400" dirty="0" smtClean="0"/>
              <a:t>$95,196</a:t>
            </a:r>
            <a:r>
              <a:rPr lang="zh-TW" altLang="zh-TW" sz="2400" dirty="0" smtClean="0"/>
              <a:t>。溢</a:t>
            </a:r>
            <a:r>
              <a:rPr lang="zh-TW" altLang="zh-TW" sz="2400" dirty="0"/>
              <a:t>折價攤銷採「有效利息法</a:t>
            </a:r>
            <a:r>
              <a:rPr lang="zh-TW" altLang="zh-TW" sz="2400" dirty="0" smtClean="0"/>
              <a:t>」</a:t>
            </a:r>
            <a:r>
              <a:rPr lang="zh-TW" altLang="en-US" sz="2400" dirty="0" smtClean="0"/>
              <a:t>，請完成黃底括號</a:t>
            </a:r>
            <a:r>
              <a:rPr lang="zh-TW" altLang="en-US" sz="2400" dirty="0" smtClean="0"/>
              <a:t>內容 </a:t>
            </a:r>
            <a:r>
              <a:rPr lang="en-US" altLang="zh-TW" sz="2400" spc="30" dirty="0" smtClean="0">
                <a:solidFill>
                  <a:srgbClr val="FF0000"/>
                </a:solidFill>
              </a:rPr>
              <a:t>@5</a:t>
            </a:r>
            <a:endParaRPr lang="en-US" altLang="zh-TW" sz="2400" dirty="0" smtClean="0"/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0">
              <a:buNone/>
            </a:pPr>
            <a:endParaRPr lang="zh-TW" altLang="zh-TW" sz="2800" dirty="0"/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0">
              <a:buNone/>
            </a:pPr>
            <a:r>
              <a:rPr lang="zh-TW" altLang="zh-TW" sz="2800" dirty="0"/>
              <a:t>　</a:t>
            </a:r>
          </a:p>
          <a:p>
            <a:pPr marL="0" indent="0">
              <a:buNone/>
            </a:pPr>
            <a:endParaRPr lang="zh-TW" altLang="zh-TW" sz="2800" b="1" u="sng" dirty="0">
              <a:solidFill>
                <a:srgbClr val="0000FF"/>
              </a:solidFill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366762"/>
              </p:ext>
            </p:extLst>
          </p:nvPr>
        </p:nvGraphicFramePr>
        <p:xfrm>
          <a:off x="395536" y="3728884"/>
          <a:ext cx="8229599" cy="26566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207008"/>
                <a:gridCol w="1364894"/>
                <a:gridCol w="1274064"/>
                <a:gridCol w="1434998"/>
                <a:gridCol w="1437437"/>
                <a:gridCol w="1511198"/>
              </a:tblGrid>
              <a:tr h="5132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900" kern="1200" spc="30" dirty="0">
                          <a:effectLst/>
                        </a:rPr>
                        <a:t>日　</a:t>
                      </a:r>
                      <a:r>
                        <a:rPr lang="zh-TW" sz="1900" kern="1200" spc="30" dirty="0" smtClean="0">
                          <a:effectLst/>
                        </a:rPr>
                        <a:t>期</a:t>
                      </a:r>
                      <a:r>
                        <a:rPr lang="en-US" altLang="zh-TW" sz="2000" kern="1200" spc="30" dirty="0" smtClean="0">
                          <a:solidFill>
                            <a:srgbClr val="FF0000"/>
                          </a:solidFill>
                          <a:effectLst/>
                        </a:rPr>
                        <a:t>@4</a:t>
                      </a:r>
                      <a:endParaRPr lang="zh-TW" sz="1400" kern="100" dirty="0">
                        <a:solidFill>
                          <a:srgbClr val="FF0000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kern="1200" spc="30" dirty="0">
                          <a:solidFill>
                            <a:srgbClr val="FF0000"/>
                          </a:solidFill>
                          <a:effectLst/>
                        </a:rPr>
                        <a:t>a.</a:t>
                      </a:r>
                      <a:r>
                        <a:rPr lang="zh-TW" sz="1700" kern="1200" spc="30" dirty="0">
                          <a:solidFill>
                            <a:srgbClr val="FF0000"/>
                          </a:solidFill>
                          <a:effectLst/>
                        </a:rPr>
                        <a:t>票面</a:t>
                      </a:r>
                      <a:r>
                        <a:rPr lang="zh-TW" sz="1700" kern="1200" spc="30" dirty="0" smtClean="0">
                          <a:solidFill>
                            <a:srgbClr val="FF0000"/>
                          </a:solidFill>
                          <a:effectLst/>
                        </a:rPr>
                        <a:t>利息</a:t>
                      </a:r>
                      <a:endParaRPr lang="en-US" altLang="zh-TW" sz="1700" kern="1200" spc="3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700" kern="1200" spc="3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新細明體"/>
                          <a:cs typeface="Times New Roman"/>
                        </a:rPr>
                        <a:t>(   </a:t>
                      </a:r>
                      <a:r>
                        <a:rPr lang="zh-TW" altLang="en-US" sz="1700" kern="1200" spc="3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新細明體"/>
                          <a:cs typeface="Times New Roman"/>
                        </a:rPr>
                        <a:t>固定</a:t>
                      </a:r>
                      <a:r>
                        <a:rPr lang="en-US" altLang="zh-TW" sz="1700" kern="1200" spc="3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新細明體"/>
                          <a:cs typeface="Times New Roman"/>
                        </a:rPr>
                        <a:t>   </a:t>
                      </a:r>
                      <a:r>
                        <a:rPr lang="zh-TW" altLang="en-US" sz="1700" kern="1200" spc="3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新細明體"/>
                          <a:cs typeface="Times New Roman"/>
                        </a:rPr>
                        <a:t>  </a:t>
                      </a:r>
                      <a:r>
                        <a:rPr lang="en-US" altLang="zh-TW" sz="1700" kern="1200" spc="3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新細明體"/>
                          <a:cs typeface="Times New Roman"/>
                        </a:rPr>
                        <a:t>   </a:t>
                      </a:r>
                      <a:r>
                        <a:rPr lang="en-US" altLang="zh-TW" sz="1700" kern="1200" spc="3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新細明體"/>
                          <a:cs typeface="Times New Roman"/>
                        </a:rPr>
                        <a:t>)</a:t>
                      </a:r>
                      <a:endParaRPr lang="zh-TW" sz="1200" kern="100" dirty="0">
                        <a:solidFill>
                          <a:srgbClr val="FF0000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kern="1200" spc="30" dirty="0">
                          <a:solidFill>
                            <a:srgbClr val="FF0000"/>
                          </a:solidFill>
                          <a:effectLst/>
                        </a:rPr>
                        <a:t>b.</a:t>
                      </a:r>
                      <a:r>
                        <a:rPr lang="zh-TW" sz="1700" kern="1200" spc="30" dirty="0">
                          <a:solidFill>
                            <a:srgbClr val="FF0000"/>
                          </a:solidFill>
                          <a:effectLst/>
                        </a:rPr>
                        <a:t>利息</a:t>
                      </a:r>
                      <a:r>
                        <a:rPr lang="zh-TW" sz="1700" kern="1200" spc="30" dirty="0" smtClean="0">
                          <a:solidFill>
                            <a:srgbClr val="FF0000"/>
                          </a:solidFill>
                          <a:effectLst/>
                        </a:rPr>
                        <a:t>費用</a:t>
                      </a:r>
                      <a:endParaRPr lang="en-US" altLang="zh-TW" sz="1700" kern="1200" spc="3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(  </a:t>
                      </a:r>
                      <a:r>
                        <a:rPr lang="zh-TW" altLang="en-US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zh-TW" altLang="en-US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遞增    </a:t>
                      </a:r>
                      <a:r>
                        <a:rPr lang="en-US" altLang="zh-TW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       </a:t>
                      </a:r>
                      <a:r>
                        <a:rPr lang="en-US" altLang="zh-TW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)</a:t>
                      </a:r>
                      <a:endParaRPr lang="zh-TW" altLang="zh-TW" sz="1000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spc="30" dirty="0">
                          <a:solidFill>
                            <a:srgbClr val="FF0000"/>
                          </a:solidFill>
                          <a:effectLst/>
                        </a:rPr>
                        <a:t>c.</a:t>
                      </a:r>
                      <a:r>
                        <a:rPr lang="zh-TW" sz="1500" kern="1200" spc="30" dirty="0">
                          <a:solidFill>
                            <a:srgbClr val="FF0000"/>
                          </a:solidFill>
                          <a:effectLst/>
                        </a:rPr>
                        <a:t>折價攤銷</a:t>
                      </a:r>
                      <a:r>
                        <a:rPr lang="zh-TW" sz="1500" kern="1200" spc="30" dirty="0" smtClean="0">
                          <a:solidFill>
                            <a:srgbClr val="FF0000"/>
                          </a:solidFill>
                          <a:effectLst/>
                        </a:rPr>
                        <a:t>額</a:t>
                      </a:r>
                      <a:r>
                        <a:rPr lang="en-US" altLang="zh-TW" sz="1500" kern="1200" spc="30" dirty="0" smtClean="0">
                          <a:solidFill>
                            <a:srgbClr val="FF0000"/>
                          </a:solidFill>
                          <a:effectLst/>
                        </a:rPr>
                        <a:t/>
                      </a:r>
                      <a:br>
                        <a:rPr lang="en-US" altLang="zh-TW" sz="1500" kern="1200" spc="30" dirty="0" smtClean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en-US" altLang="zh-TW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(</a:t>
                      </a:r>
                      <a:r>
                        <a:rPr lang="zh-TW" altLang="en-US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遞增 </a:t>
                      </a:r>
                      <a:r>
                        <a:rPr lang="en-US" altLang="zh-TW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    </a:t>
                      </a:r>
                      <a:r>
                        <a:rPr lang="zh-TW" altLang="en-US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)</a:t>
                      </a:r>
                      <a:endParaRPr lang="zh-TW" sz="1200" kern="100" dirty="0">
                        <a:solidFill>
                          <a:srgbClr val="FF0000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kern="1200" spc="30" dirty="0">
                          <a:solidFill>
                            <a:srgbClr val="FF0000"/>
                          </a:solidFill>
                          <a:effectLst/>
                        </a:rPr>
                        <a:t>d.</a:t>
                      </a:r>
                      <a:r>
                        <a:rPr lang="zh-TW" sz="1500" kern="1200" spc="30" dirty="0">
                          <a:solidFill>
                            <a:srgbClr val="FF0000"/>
                          </a:solidFill>
                          <a:effectLst/>
                        </a:rPr>
                        <a:t>未攤銷</a:t>
                      </a:r>
                      <a:r>
                        <a:rPr lang="zh-TW" sz="1500" kern="1200" spc="30" dirty="0" smtClean="0">
                          <a:solidFill>
                            <a:srgbClr val="FF0000"/>
                          </a:solidFill>
                          <a:effectLst/>
                        </a:rPr>
                        <a:t>折價</a:t>
                      </a:r>
                      <a:endParaRPr lang="en-US" altLang="zh-TW" sz="1500" kern="1200" spc="3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(</a:t>
                      </a:r>
                      <a:r>
                        <a:rPr lang="zh-TW" altLang="en-US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遞減 </a:t>
                      </a:r>
                      <a:r>
                        <a:rPr lang="en-US" altLang="zh-TW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zh-TW" altLang="en-US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      </a:t>
                      </a:r>
                      <a:r>
                        <a:rPr lang="en-US" altLang="zh-TW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)</a:t>
                      </a:r>
                      <a:endParaRPr lang="zh-TW" sz="1200" kern="100" dirty="0">
                        <a:solidFill>
                          <a:srgbClr val="FF0000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kern="1200" spc="30" dirty="0">
                          <a:solidFill>
                            <a:srgbClr val="FF0000"/>
                          </a:solidFill>
                          <a:effectLst/>
                        </a:rPr>
                        <a:t>e.</a:t>
                      </a:r>
                      <a:r>
                        <a:rPr lang="zh-TW" sz="1700" kern="1200" spc="30" dirty="0">
                          <a:solidFill>
                            <a:srgbClr val="FF0000"/>
                          </a:solidFill>
                          <a:effectLst/>
                        </a:rPr>
                        <a:t>帳面</a:t>
                      </a:r>
                      <a:r>
                        <a:rPr lang="zh-TW" sz="1700" kern="1200" spc="30" dirty="0" smtClean="0">
                          <a:solidFill>
                            <a:srgbClr val="FF0000"/>
                          </a:solidFill>
                          <a:effectLst/>
                        </a:rPr>
                        <a:t>金額</a:t>
                      </a:r>
                      <a:endParaRPr lang="en-US" altLang="zh-TW" sz="1700" kern="1200" spc="3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(</a:t>
                      </a:r>
                      <a:r>
                        <a:rPr lang="zh-TW" altLang="en-US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遞增 </a:t>
                      </a:r>
                      <a:r>
                        <a:rPr lang="en-US" altLang="zh-TW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       </a:t>
                      </a:r>
                      <a:r>
                        <a:rPr lang="en-US" altLang="zh-TW" sz="1200" kern="1200" spc="3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)</a:t>
                      </a:r>
                      <a:endParaRPr lang="zh-TW" sz="1200" kern="100" dirty="0">
                        <a:solidFill>
                          <a:srgbClr val="FF0000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</a:tr>
              <a:tr h="513283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spc="30" dirty="0">
                          <a:effectLst/>
                          <a:latin typeface="Times New Roman"/>
                          <a:ea typeface="文鼎中明"/>
                        </a:rPr>
                        <a:t>01/ 1/ 1</a:t>
                      </a:r>
                      <a:endParaRPr lang="zh-TW" sz="18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2400" spc="3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文鼎中楷"/>
                        </a:rPr>
                        <a:t>－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2400" spc="3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文鼎中楷"/>
                        </a:rPr>
                        <a:t>－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2400" spc="3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文鼎中楷"/>
                        </a:rPr>
                        <a:t>－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spc="3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文鼎中楷"/>
                        </a:rPr>
                        <a:t>$4,804</a:t>
                      </a:r>
                      <a:endParaRPr lang="zh-TW" sz="24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spc="3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文鼎中楷"/>
                        </a:rPr>
                        <a:t>$95,196</a:t>
                      </a:r>
                      <a:endParaRPr lang="zh-TW" sz="24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/>
                </a:tc>
              </a:tr>
              <a:tr h="513283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spc="30" dirty="0">
                          <a:effectLst/>
                          <a:latin typeface="Times New Roman"/>
                          <a:ea typeface="文鼎中明"/>
                        </a:rPr>
                        <a:t>01/12/31</a:t>
                      </a:r>
                      <a:endParaRPr lang="zh-TW" sz="18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spc="3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文鼎中楷"/>
                        </a:rPr>
                        <a:t>$10,000</a:t>
                      </a:r>
                      <a:endParaRPr lang="zh-TW" sz="2000" spc="3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spc="3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文鼎中楷"/>
                        </a:rPr>
                        <a:t>$11,424</a:t>
                      </a:r>
                      <a:endParaRPr lang="zh-TW" sz="2000" spc="3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spc="3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文鼎中楷"/>
                        </a:rPr>
                        <a:t>$1,424</a:t>
                      </a:r>
                      <a:endParaRPr lang="zh-TW" sz="2000" spc="3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spc="3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文鼎中楷"/>
                        </a:rPr>
                        <a:t>3,380</a:t>
                      </a:r>
                      <a:endParaRPr lang="zh-TW" sz="2000" spc="30">
                        <a:solidFill>
                          <a:srgbClr val="FF0000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spc="3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文鼎中楷"/>
                        </a:rPr>
                        <a:t>96,620</a:t>
                      </a:r>
                      <a:endParaRPr lang="zh-TW" sz="2000" spc="30">
                        <a:solidFill>
                          <a:srgbClr val="FF0000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</a:tr>
              <a:tr h="513283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spc="30" dirty="0">
                          <a:effectLst/>
                          <a:latin typeface="Times New Roman"/>
                          <a:ea typeface="文鼎中明"/>
                        </a:rPr>
                        <a:t>02/12/31</a:t>
                      </a:r>
                      <a:endParaRPr lang="zh-TW" sz="18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spc="3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文鼎中楷"/>
                        </a:rPr>
                        <a:t>10,000</a:t>
                      </a:r>
                      <a:endParaRPr lang="zh-TW" sz="2000" spc="3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spc="3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文鼎中楷"/>
                        </a:rPr>
                        <a:t>11,594</a:t>
                      </a:r>
                      <a:endParaRPr lang="zh-TW" sz="2000" spc="30">
                        <a:solidFill>
                          <a:srgbClr val="FF0000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spc="3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文鼎中楷"/>
                        </a:rPr>
                        <a:t>1,594</a:t>
                      </a:r>
                      <a:endParaRPr lang="zh-TW" sz="2000" spc="3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spc="3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文鼎中楷"/>
                        </a:rPr>
                        <a:t>1,786</a:t>
                      </a:r>
                      <a:endParaRPr lang="zh-TW" sz="2000" spc="3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spc="3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文鼎中楷"/>
                        </a:rPr>
                        <a:t>98,214</a:t>
                      </a:r>
                      <a:endParaRPr lang="zh-TW" sz="2000" spc="3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</a:tr>
              <a:tr h="513283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spc="30" dirty="0">
                          <a:effectLst/>
                          <a:latin typeface="Times New Roman"/>
                          <a:ea typeface="文鼎中明"/>
                        </a:rPr>
                        <a:t>03/12/31</a:t>
                      </a:r>
                      <a:endParaRPr lang="zh-TW" sz="18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spc="3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文鼎中楷"/>
                        </a:rPr>
                        <a:t>10,000</a:t>
                      </a:r>
                      <a:endParaRPr lang="zh-TW" sz="2000" spc="30">
                        <a:solidFill>
                          <a:srgbClr val="FF0000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spc="3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文鼎中楷"/>
                        </a:rPr>
                        <a:t>11,786</a:t>
                      </a:r>
                      <a:endParaRPr lang="zh-TW" sz="2000" spc="30">
                        <a:solidFill>
                          <a:srgbClr val="FF0000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spc="3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文鼎中楷"/>
                        </a:rPr>
                        <a:t>1,786</a:t>
                      </a:r>
                      <a:endParaRPr lang="zh-TW" sz="2000" spc="30">
                        <a:solidFill>
                          <a:srgbClr val="FF0000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spc="3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文鼎中楷"/>
                        </a:rPr>
                        <a:t>0</a:t>
                      </a:r>
                      <a:endParaRPr lang="zh-TW" sz="2000" spc="30">
                        <a:solidFill>
                          <a:srgbClr val="FF0000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spc="3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文鼎中楷"/>
                        </a:rPr>
                        <a:t>100,000</a:t>
                      </a:r>
                      <a:endParaRPr lang="zh-TW" sz="2000" spc="3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96</Words>
  <Application>Microsoft Office PowerPoint</Application>
  <PresentationFormat>如螢幕大小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0522公司債折價攤銷(2)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46</cp:revision>
  <dcterms:created xsi:type="dcterms:W3CDTF">2018-02-28T12:37:34Z</dcterms:created>
  <dcterms:modified xsi:type="dcterms:W3CDTF">2018-05-22T05:35:17Z</dcterms:modified>
</cp:coreProperties>
</file>