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569" r:id="rId3"/>
    <p:sldId id="585" r:id="rId4"/>
    <p:sldId id="565" r:id="rId5"/>
    <p:sldId id="570" r:id="rId6"/>
    <p:sldId id="568" r:id="rId7"/>
    <p:sldId id="571" r:id="rId8"/>
    <p:sldId id="589" r:id="rId9"/>
    <p:sldId id="572" r:id="rId10"/>
    <p:sldId id="577" r:id="rId11"/>
    <p:sldId id="578" r:id="rId12"/>
    <p:sldId id="579" r:id="rId13"/>
    <p:sldId id="575" r:id="rId14"/>
    <p:sldId id="581" r:id="rId15"/>
    <p:sldId id="587" r:id="rId16"/>
    <p:sldId id="582" r:id="rId17"/>
    <p:sldId id="583" r:id="rId18"/>
    <p:sldId id="584" r:id="rId19"/>
    <p:sldId id="588" r:id="rId20"/>
    <p:sldId id="590" r:id="rId21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1" autoAdjust="0"/>
    <p:restoredTop sz="98028" autoAdjust="0"/>
  </p:normalViewPr>
  <p:slideViewPr>
    <p:cSldViewPr>
      <p:cViewPr>
        <p:scale>
          <a:sx n="100" d="100"/>
          <a:sy n="100" d="100"/>
        </p:scale>
        <p:origin x="-192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8BD52-E536-4B4A-AFBE-82CE3AA6F3EF}" type="datetimeFigureOut">
              <a:rPr lang="zh-TW" altLang="en-US" smtClean="0"/>
              <a:t>2019/3/7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00836-9AF7-4A89-8D1B-2D86A60FD0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07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6FDA3-AEC1-4B21-A7C4-571871828687}" type="datetimeFigureOut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AC41E-5386-48FF-8933-E08A941657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74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246120"/>
            <a:ext cx="6858000" cy="990600"/>
          </a:xfrm>
        </p:spPr>
        <p:txBody>
          <a:bodyPr anchor="t" anchorCtr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4448175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2AC2590-DFD7-4A5B-9D23-C582E2037F24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00799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4371975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00799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4371975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2FBB-8696-4CA4-82BA-FC7F6392ABE8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C28D-11D2-40D4-92C9-53504F9692CB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9700-5081-4483-80D2-2E8F82CC6A17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97459"/>
            <a:ext cx="8229600" cy="4859501"/>
          </a:xfr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CAFD4EF-0FAC-42A5-8D50-FBFCE3DA4F6C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A430-EFF9-4D2D-8007-E9ED81578FF0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B0348-8D00-4A26-A378-34F2AA9EB433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1649F-00F8-48C6-8EA7-4D039BC80A47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316D-1BD7-4EEB-B30C-AAA52B731FCB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D9C53-F896-4DFE-B385-36CC0212060D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F2D2-0A13-485D-BD1D-D0DADBE672E0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87AEE6-D8DB-49F2-B68B-3715922592F4}" type="datetime1">
              <a:rPr lang="zh-TW" altLang="en-US" smtClean="0"/>
              <a:pPr/>
              <a:t>2019/3/7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38A1E3-5CA1-4131-9E4F-AAC2DA4B7D8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CCH\Ch15結構化程式設計\icon\封面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8741"/>
            <a:ext cx="9143187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 idx="4294967295"/>
          </p:nvPr>
        </p:nvSpPr>
        <p:spPr>
          <a:xfrm>
            <a:off x="179512" y="1196752"/>
            <a:ext cx="6858000" cy="99060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  <a:ea typeface="+mn-ea"/>
              </a:rPr>
              <a:t>程式設計與運算</a:t>
            </a: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  <a:ea typeface="+mn-ea"/>
              </a:rPr>
              <a:t>思維</a:t>
            </a:r>
            <a:endParaRPr lang="zh-TW" altLang="en-US" sz="40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15616" y="2346576"/>
            <a:ext cx="3312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ea"/>
              </a:rPr>
              <a:t>─以排序與搜尋為例</a:t>
            </a:r>
          </a:p>
        </p:txBody>
      </p:sp>
      <p:sp>
        <p:nvSpPr>
          <p:cNvPr id="9" name="矩形 8"/>
          <p:cNvSpPr/>
          <p:nvPr/>
        </p:nvSpPr>
        <p:spPr>
          <a:xfrm>
            <a:off x="4873832" y="4797152"/>
            <a:ext cx="386516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 smtClean="0">
                <a:latin typeface="+mn-ea"/>
              </a:rPr>
              <a:t>授課教師</a:t>
            </a:r>
            <a:r>
              <a:rPr lang="zh-TW" altLang="en-US" sz="2800" dirty="0">
                <a:latin typeface="+mn-ea"/>
              </a:rPr>
              <a:t>：</a:t>
            </a:r>
            <a:r>
              <a:rPr lang="zh-TW" altLang="en-US" sz="2800" dirty="0" smtClean="0">
                <a:latin typeface="+mn-ea"/>
              </a:rPr>
              <a:t>陳麴合老師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 smtClean="0">
                <a:latin typeface="+mn-ea"/>
              </a:rPr>
              <a:t>授課班級：英三乙班　</a:t>
            </a:r>
            <a:endParaRPr lang="en-US" altLang="zh-TW" sz="2800" dirty="0" smtClean="0">
              <a:latin typeface="+mn-ea"/>
            </a:endParaRPr>
          </a:p>
          <a:p>
            <a:r>
              <a:rPr lang="zh-TW" altLang="en-US" sz="2800" dirty="0" smtClean="0">
                <a:latin typeface="+mn-ea"/>
              </a:rPr>
              <a:t>授課日期：</a:t>
            </a:r>
            <a:r>
              <a:rPr lang="en-US" altLang="zh-TW" sz="2800" dirty="0" smtClean="0">
                <a:latin typeface="+mn-ea"/>
              </a:rPr>
              <a:t>108.3.8(</a:t>
            </a:r>
            <a:r>
              <a:rPr lang="zh-TW" altLang="en-US" sz="2800" dirty="0" smtClean="0">
                <a:latin typeface="+mn-ea"/>
              </a:rPr>
              <a:t>五</a:t>
            </a:r>
            <a:r>
              <a:rPr lang="en-US" altLang="zh-TW" sz="2800" dirty="0" smtClean="0">
                <a:latin typeface="+mn-ea"/>
              </a:rPr>
              <a:t>)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4526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矩形 79"/>
          <p:cNvSpPr/>
          <p:nvPr/>
        </p:nvSpPr>
        <p:spPr>
          <a:xfrm>
            <a:off x="5325109" y="4148909"/>
            <a:ext cx="3678359" cy="24199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/>
          <p:cNvSpPr/>
          <p:nvPr/>
        </p:nvSpPr>
        <p:spPr>
          <a:xfrm>
            <a:off x="5325109" y="736351"/>
            <a:ext cx="3678359" cy="30526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611561" y="2874446"/>
            <a:ext cx="3348000" cy="3794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P.15-78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749692" y="29551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1410947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072202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2733458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749692" y="36992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1" name="橢圓 10"/>
          <p:cNvSpPr/>
          <p:nvPr/>
        </p:nvSpPr>
        <p:spPr>
          <a:xfrm>
            <a:off x="1410947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橢圓 11"/>
          <p:cNvSpPr/>
          <p:nvPr/>
        </p:nvSpPr>
        <p:spPr>
          <a:xfrm>
            <a:off x="2072202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2733458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9692" y="257146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16" name="右大括弧 15"/>
          <p:cNvSpPr/>
          <p:nvPr/>
        </p:nvSpPr>
        <p:spPr>
          <a:xfrm rot="5400000">
            <a:off x="1251991" y="3141458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右大括弧 16"/>
          <p:cNvSpPr/>
          <p:nvPr/>
        </p:nvSpPr>
        <p:spPr>
          <a:xfrm rot="5400000">
            <a:off x="1904672" y="3885541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749692" y="444329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" name="橢圓 18"/>
          <p:cNvSpPr/>
          <p:nvPr/>
        </p:nvSpPr>
        <p:spPr>
          <a:xfrm>
            <a:off x="1410947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2072202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2733458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" name="右大括弧 21"/>
          <p:cNvSpPr/>
          <p:nvPr/>
        </p:nvSpPr>
        <p:spPr>
          <a:xfrm rot="5400000">
            <a:off x="2258625" y="4340147"/>
            <a:ext cx="211580" cy="140288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749692" y="518737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8" name="橢圓 27"/>
          <p:cNvSpPr/>
          <p:nvPr/>
        </p:nvSpPr>
        <p:spPr>
          <a:xfrm>
            <a:off x="1410947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橢圓 28"/>
          <p:cNvSpPr/>
          <p:nvPr/>
        </p:nvSpPr>
        <p:spPr>
          <a:xfrm>
            <a:off x="2072202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0" name="橢圓 29"/>
          <p:cNvSpPr/>
          <p:nvPr/>
        </p:nvSpPr>
        <p:spPr>
          <a:xfrm>
            <a:off x="2733458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57688" y="257146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>
                <a:solidFill>
                  <a:srgbClr val="0000FF"/>
                </a:solidFill>
              </a:rPr>
              <a:t>第一回合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33" name="橢圓 32"/>
          <p:cNvSpPr/>
          <p:nvPr/>
        </p:nvSpPr>
        <p:spPr>
          <a:xfrm>
            <a:off x="5903518" y="7868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6564773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5" name="橢圓 34"/>
          <p:cNvSpPr/>
          <p:nvPr/>
        </p:nvSpPr>
        <p:spPr>
          <a:xfrm>
            <a:off x="7226028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6" name="橢圓 35"/>
          <p:cNvSpPr/>
          <p:nvPr/>
        </p:nvSpPr>
        <p:spPr>
          <a:xfrm>
            <a:off x="7887284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橢圓 36"/>
          <p:cNvSpPr/>
          <p:nvPr/>
        </p:nvSpPr>
        <p:spPr>
          <a:xfrm>
            <a:off x="5903518" y="1530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8" name="橢圓 37"/>
          <p:cNvSpPr/>
          <p:nvPr/>
        </p:nvSpPr>
        <p:spPr>
          <a:xfrm>
            <a:off x="6564773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9" name="橢圓 38"/>
          <p:cNvSpPr/>
          <p:nvPr/>
        </p:nvSpPr>
        <p:spPr>
          <a:xfrm>
            <a:off x="7226028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0" name="橢圓 39"/>
          <p:cNvSpPr/>
          <p:nvPr/>
        </p:nvSpPr>
        <p:spPr>
          <a:xfrm>
            <a:off x="7887284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1" name="矩形 40"/>
          <p:cNvSpPr/>
          <p:nvPr/>
        </p:nvSpPr>
        <p:spPr>
          <a:xfrm>
            <a:off x="5903518" y="40323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44" name="橢圓 43"/>
          <p:cNvSpPr/>
          <p:nvPr/>
        </p:nvSpPr>
        <p:spPr>
          <a:xfrm>
            <a:off x="5902498" y="227201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5" name="橢圓 44"/>
          <p:cNvSpPr/>
          <p:nvPr/>
        </p:nvSpPr>
        <p:spPr>
          <a:xfrm>
            <a:off x="6564773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6" name="橢圓 45"/>
          <p:cNvSpPr/>
          <p:nvPr/>
        </p:nvSpPr>
        <p:spPr>
          <a:xfrm>
            <a:off x="7226028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7" name="橢圓 46"/>
          <p:cNvSpPr/>
          <p:nvPr/>
        </p:nvSpPr>
        <p:spPr>
          <a:xfrm>
            <a:off x="7887284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3" name="矩形 52"/>
          <p:cNvSpPr/>
          <p:nvPr/>
        </p:nvSpPr>
        <p:spPr>
          <a:xfrm>
            <a:off x="7011514" y="40323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第二回合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566180" y="5509673"/>
            <a:ext cx="3438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找到最小值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一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57" name="橢圓 56"/>
          <p:cNvSpPr/>
          <p:nvPr/>
        </p:nvSpPr>
        <p:spPr>
          <a:xfrm>
            <a:off x="5903518" y="421624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8" name="橢圓 57"/>
          <p:cNvSpPr/>
          <p:nvPr/>
        </p:nvSpPr>
        <p:spPr>
          <a:xfrm>
            <a:off x="6564773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9" name="橢圓 58"/>
          <p:cNvSpPr/>
          <p:nvPr/>
        </p:nvSpPr>
        <p:spPr>
          <a:xfrm>
            <a:off x="7226028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7887284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5903518" y="496032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6564773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3" name="橢圓 62"/>
          <p:cNvSpPr/>
          <p:nvPr/>
        </p:nvSpPr>
        <p:spPr>
          <a:xfrm>
            <a:off x="7226028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64" name="橢圓 63"/>
          <p:cNvSpPr/>
          <p:nvPr/>
        </p:nvSpPr>
        <p:spPr>
          <a:xfrm>
            <a:off x="7887284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5903518" y="383258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66" name="右大括弧 65"/>
          <p:cNvSpPr/>
          <p:nvPr/>
        </p:nvSpPr>
        <p:spPr>
          <a:xfrm rot="5400000">
            <a:off x="7662682" y="4402578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矩形 71"/>
          <p:cNvSpPr/>
          <p:nvPr/>
        </p:nvSpPr>
        <p:spPr>
          <a:xfrm>
            <a:off x="7011514" y="383258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第三回合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791113" y="3408969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2444142" y="414996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3101380" y="4887698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3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8200063" y="466434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3" name="右大括弧 82"/>
          <p:cNvSpPr/>
          <p:nvPr/>
        </p:nvSpPr>
        <p:spPr>
          <a:xfrm rot="5400000">
            <a:off x="7058498" y="965587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矩形 83"/>
          <p:cNvSpPr/>
          <p:nvPr/>
        </p:nvSpPr>
        <p:spPr>
          <a:xfrm>
            <a:off x="7596227" y="1223199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5" name="右大括弧 84"/>
          <p:cNvSpPr/>
          <p:nvPr/>
        </p:nvSpPr>
        <p:spPr>
          <a:xfrm rot="5400000">
            <a:off x="7357309" y="1434072"/>
            <a:ext cx="211580" cy="140288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 85"/>
          <p:cNvSpPr/>
          <p:nvPr/>
        </p:nvSpPr>
        <p:spPr>
          <a:xfrm>
            <a:off x="8200064" y="198162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101" name="橢圓 100"/>
          <p:cNvSpPr/>
          <p:nvPr/>
        </p:nvSpPr>
        <p:spPr>
          <a:xfrm>
            <a:off x="5902498" y="321204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2" name="橢圓 101"/>
          <p:cNvSpPr/>
          <p:nvPr/>
        </p:nvSpPr>
        <p:spPr>
          <a:xfrm>
            <a:off x="6564773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0000FF"/>
                </a:solidFill>
              </a:rPr>
              <a:t>4</a:t>
            </a:r>
            <a:endParaRPr lang="en-US" altLang="zh-TW" sz="3600" b="1" dirty="0">
              <a:solidFill>
                <a:srgbClr val="0000FF"/>
              </a:solidFill>
            </a:endParaRPr>
          </a:p>
        </p:txBody>
      </p:sp>
      <p:sp>
        <p:nvSpPr>
          <p:cNvPr id="103" name="橢圓 102"/>
          <p:cNvSpPr/>
          <p:nvPr/>
        </p:nvSpPr>
        <p:spPr>
          <a:xfrm>
            <a:off x="7226028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4" name="橢圓 103"/>
          <p:cNvSpPr/>
          <p:nvPr/>
        </p:nvSpPr>
        <p:spPr>
          <a:xfrm>
            <a:off x="7887284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5" name="橢圓 104"/>
          <p:cNvSpPr/>
          <p:nvPr/>
        </p:nvSpPr>
        <p:spPr>
          <a:xfrm>
            <a:off x="749692" y="607380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06" name="橢圓 105"/>
          <p:cNvSpPr/>
          <p:nvPr/>
        </p:nvSpPr>
        <p:spPr>
          <a:xfrm>
            <a:off x="1410947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7" name="橢圓 106"/>
          <p:cNvSpPr/>
          <p:nvPr/>
        </p:nvSpPr>
        <p:spPr>
          <a:xfrm>
            <a:off x="2072202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8" name="橢圓 107"/>
          <p:cNvSpPr/>
          <p:nvPr/>
        </p:nvSpPr>
        <p:spPr>
          <a:xfrm>
            <a:off x="2733458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0000FF"/>
                </a:solidFill>
              </a:rPr>
              <a:t>7</a:t>
            </a:r>
            <a:endParaRPr lang="en-US" altLang="zh-TW" sz="3600" b="1" dirty="0">
              <a:solidFill>
                <a:srgbClr val="0000FF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5329491" y="2640306"/>
            <a:ext cx="3669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找到第二小值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二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5329491" y="5346494"/>
            <a:ext cx="3669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找到第三小值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三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111" name="橢圓 110"/>
          <p:cNvSpPr/>
          <p:nvPr/>
        </p:nvSpPr>
        <p:spPr>
          <a:xfrm>
            <a:off x="5903518" y="592081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12" name="橢圓 111"/>
          <p:cNvSpPr/>
          <p:nvPr/>
        </p:nvSpPr>
        <p:spPr>
          <a:xfrm>
            <a:off x="6564773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13" name="橢圓 112"/>
          <p:cNvSpPr/>
          <p:nvPr/>
        </p:nvSpPr>
        <p:spPr>
          <a:xfrm>
            <a:off x="7226028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7</a:t>
            </a:r>
            <a:endParaRPr lang="en-US" altLang="zh-TW" sz="3600" dirty="0">
              <a:solidFill>
                <a:srgbClr val="0000FF"/>
              </a:solidFill>
            </a:endParaRPr>
          </a:p>
        </p:txBody>
      </p:sp>
      <p:sp>
        <p:nvSpPr>
          <p:cNvPr id="114" name="橢圓 113"/>
          <p:cNvSpPr/>
          <p:nvPr/>
        </p:nvSpPr>
        <p:spPr>
          <a:xfrm>
            <a:off x="7887284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96" name="標題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spcBef>
                <a:spcPct val="0"/>
              </a:spcBef>
              <a:buNone/>
              <a:defRPr kumimoji="0" sz="3200" b="1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選擇排序法</a:t>
            </a:r>
            <a:r>
              <a:rPr lang="en-US" altLang="zh-TW" dirty="0"/>
              <a:t>(Selection  Sort)</a:t>
            </a:r>
            <a:endParaRPr lang="zh-TW" altLang="en-US" dirty="0"/>
          </a:p>
        </p:txBody>
      </p:sp>
      <p:sp>
        <p:nvSpPr>
          <p:cNvPr id="97" name="內容版面配置區 3"/>
          <p:cNvSpPr txBox="1">
            <a:spLocks/>
          </p:cNvSpPr>
          <p:nvPr/>
        </p:nvSpPr>
        <p:spPr>
          <a:xfrm>
            <a:off x="457200" y="1297460"/>
            <a:ext cx="4834880" cy="9000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zh-TW" altLang="en-US" b="1" dirty="0" smtClean="0">
                <a:solidFill>
                  <a:schemeClr val="tx1"/>
                </a:solidFill>
              </a:rPr>
              <a:t>與其它</a:t>
            </a:r>
            <a:r>
              <a:rPr lang="zh-TW" altLang="en-US" b="1" dirty="0">
                <a:solidFill>
                  <a:schemeClr val="tx1"/>
                </a:solidFill>
              </a:rPr>
              <a:t>元素比較（</a:t>
            </a:r>
            <a:r>
              <a:rPr lang="zh-TW" altLang="en-US" b="1" dirty="0" smtClean="0">
                <a:solidFill>
                  <a:schemeClr val="tx1"/>
                </a:solidFill>
              </a:rPr>
              <a:t>後面每個）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/>
            <a:r>
              <a:rPr lang="zh-TW" altLang="en-US" b="1" dirty="0" smtClean="0">
                <a:solidFill>
                  <a:schemeClr val="tx1"/>
                </a:solidFill>
              </a:rPr>
              <a:t>找出</a:t>
            </a:r>
            <a:r>
              <a:rPr lang="en-US" altLang="zh-TW" b="1" dirty="0" smtClean="0">
                <a:solidFill>
                  <a:schemeClr val="tx1"/>
                </a:solidFill>
              </a:rPr>
              <a:t>K</a:t>
            </a:r>
            <a:r>
              <a:rPr lang="zh-TW" altLang="en-US" b="1" dirty="0" smtClean="0">
                <a:solidFill>
                  <a:schemeClr val="tx1"/>
                </a:solidFill>
              </a:rPr>
              <a:t>的位置，順序</a:t>
            </a:r>
            <a:r>
              <a:rPr lang="zh-TW" altLang="en-US" b="1" dirty="0">
                <a:solidFill>
                  <a:schemeClr val="tx1"/>
                </a:solidFill>
              </a:rPr>
              <a:t>錯誤則交換</a:t>
            </a:r>
            <a:endParaRPr lang="en-US" altLang="zh-TW" b="1" dirty="0">
              <a:solidFill>
                <a:schemeClr val="tx1"/>
              </a:solidFill>
            </a:endParaRPr>
          </a:p>
        </p:txBody>
      </p:sp>
      <p:sp>
        <p:nvSpPr>
          <p:cNvPr id="98" name="內容版面配置區 3"/>
          <p:cNvSpPr txBox="1">
            <a:spLocks/>
          </p:cNvSpPr>
          <p:nvPr/>
        </p:nvSpPr>
        <p:spPr>
          <a:xfrm>
            <a:off x="457200" y="2150546"/>
            <a:ext cx="2780314" cy="5979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聯想：找人</a:t>
            </a:r>
            <a:r>
              <a:rPr lang="en-US" altLang="zh-TW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PK</a:t>
            </a:r>
            <a:endParaRPr lang="en-US" altLang="zh-TW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020336" y="299695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1691680" y="377974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3001724" y="524661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1691680" y="4519493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6852984" y="83671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0" name="矩形 119"/>
          <p:cNvSpPr/>
          <p:nvPr/>
        </p:nvSpPr>
        <p:spPr>
          <a:xfrm>
            <a:off x="6852984" y="1588921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1" name="矩形 120"/>
          <p:cNvSpPr/>
          <p:nvPr/>
        </p:nvSpPr>
        <p:spPr>
          <a:xfrm>
            <a:off x="6852984" y="2339375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7495474" y="428360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8155830" y="501317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7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79" grpId="0" animBg="1"/>
      <p:bldP spid="1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4" grpId="0" animBg="1"/>
      <p:bldP spid="45" grpId="0" animBg="1"/>
      <p:bldP spid="46" grpId="0" animBg="1"/>
      <p:bldP spid="47" grpId="0" animBg="1"/>
      <p:bldP spid="53" grpId="0"/>
      <p:bldP spid="54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 animBg="1"/>
      <p:bldP spid="72" grpId="0"/>
      <p:bldP spid="69" grpId="0"/>
      <p:bldP spid="71" grpId="0"/>
      <p:bldP spid="73" grpId="0"/>
      <p:bldP spid="77" grpId="0"/>
      <p:bldP spid="83" grpId="0" animBg="1"/>
      <p:bldP spid="84" grpId="0"/>
      <p:bldP spid="85" grpId="0" animBg="1"/>
      <p:bldP spid="86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/>
      <p:bldP spid="110" grpId="0"/>
      <p:bldP spid="111" grpId="0" animBg="1"/>
      <p:bldP spid="112" grpId="0" animBg="1"/>
      <p:bldP spid="113" grpId="0" animBg="1"/>
      <p:bldP spid="114" grpId="0" animBg="1"/>
      <p:bldP spid="98" grpId="0"/>
      <p:bldP spid="23" grpId="0"/>
      <p:bldP spid="100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矩形 79"/>
          <p:cNvSpPr/>
          <p:nvPr/>
        </p:nvSpPr>
        <p:spPr>
          <a:xfrm>
            <a:off x="5325109" y="4148909"/>
            <a:ext cx="3678359" cy="24199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/>
          <p:cNvSpPr/>
          <p:nvPr/>
        </p:nvSpPr>
        <p:spPr>
          <a:xfrm>
            <a:off x="5325109" y="736351"/>
            <a:ext cx="3678359" cy="30526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611561" y="2874446"/>
            <a:ext cx="3348000" cy="37949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P.15-78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749692" y="29551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1410947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072202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2733458" y="29530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749692" y="36992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1" name="橢圓 10"/>
          <p:cNvSpPr/>
          <p:nvPr/>
        </p:nvSpPr>
        <p:spPr>
          <a:xfrm>
            <a:off x="1410947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橢圓 11"/>
          <p:cNvSpPr/>
          <p:nvPr/>
        </p:nvSpPr>
        <p:spPr>
          <a:xfrm>
            <a:off x="2072202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2733458" y="36970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9692" y="257146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16" name="右大括弧 15"/>
          <p:cNvSpPr/>
          <p:nvPr/>
        </p:nvSpPr>
        <p:spPr>
          <a:xfrm rot="5400000">
            <a:off x="1251991" y="3141458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右大括弧 16"/>
          <p:cNvSpPr/>
          <p:nvPr/>
        </p:nvSpPr>
        <p:spPr>
          <a:xfrm rot="5400000">
            <a:off x="1904672" y="3885541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749692" y="444329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" name="橢圓 18"/>
          <p:cNvSpPr/>
          <p:nvPr/>
        </p:nvSpPr>
        <p:spPr>
          <a:xfrm>
            <a:off x="1410947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2072202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2733458" y="444117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" name="右大括弧 21"/>
          <p:cNvSpPr/>
          <p:nvPr/>
        </p:nvSpPr>
        <p:spPr>
          <a:xfrm rot="5400000">
            <a:off x="2258625" y="4340147"/>
            <a:ext cx="211580" cy="140288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749692" y="518737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8" name="橢圓 27"/>
          <p:cNvSpPr/>
          <p:nvPr/>
        </p:nvSpPr>
        <p:spPr>
          <a:xfrm>
            <a:off x="1410947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橢圓 28"/>
          <p:cNvSpPr/>
          <p:nvPr/>
        </p:nvSpPr>
        <p:spPr>
          <a:xfrm>
            <a:off x="2072202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0" name="橢圓 29"/>
          <p:cNvSpPr/>
          <p:nvPr/>
        </p:nvSpPr>
        <p:spPr>
          <a:xfrm>
            <a:off x="2733458" y="518526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57688" y="257146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>
                <a:solidFill>
                  <a:srgbClr val="0000FF"/>
                </a:solidFill>
              </a:rPr>
              <a:t>第一回合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33" name="橢圓 32"/>
          <p:cNvSpPr/>
          <p:nvPr/>
        </p:nvSpPr>
        <p:spPr>
          <a:xfrm>
            <a:off x="5903518" y="7868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6564773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5" name="橢圓 34"/>
          <p:cNvSpPr/>
          <p:nvPr/>
        </p:nvSpPr>
        <p:spPr>
          <a:xfrm>
            <a:off x="7226028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6" name="橢圓 35"/>
          <p:cNvSpPr/>
          <p:nvPr/>
        </p:nvSpPr>
        <p:spPr>
          <a:xfrm>
            <a:off x="7887284" y="78477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7" name="橢圓 36"/>
          <p:cNvSpPr/>
          <p:nvPr/>
        </p:nvSpPr>
        <p:spPr>
          <a:xfrm>
            <a:off x="5903518" y="1530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8" name="橢圓 37"/>
          <p:cNvSpPr/>
          <p:nvPr/>
        </p:nvSpPr>
        <p:spPr>
          <a:xfrm>
            <a:off x="6564773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FF0000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9" name="橢圓 38"/>
          <p:cNvSpPr/>
          <p:nvPr/>
        </p:nvSpPr>
        <p:spPr>
          <a:xfrm>
            <a:off x="7226028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0" name="橢圓 39"/>
          <p:cNvSpPr/>
          <p:nvPr/>
        </p:nvSpPr>
        <p:spPr>
          <a:xfrm>
            <a:off x="7887284" y="152886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1" name="矩形 40"/>
          <p:cNvSpPr/>
          <p:nvPr/>
        </p:nvSpPr>
        <p:spPr>
          <a:xfrm>
            <a:off x="5903518" y="40323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44" name="橢圓 43"/>
          <p:cNvSpPr/>
          <p:nvPr/>
        </p:nvSpPr>
        <p:spPr>
          <a:xfrm>
            <a:off x="5902498" y="227201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5" name="橢圓 44"/>
          <p:cNvSpPr/>
          <p:nvPr/>
        </p:nvSpPr>
        <p:spPr>
          <a:xfrm>
            <a:off x="6564773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6" name="橢圓 45"/>
          <p:cNvSpPr/>
          <p:nvPr/>
        </p:nvSpPr>
        <p:spPr>
          <a:xfrm>
            <a:off x="7226028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7" name="橢圓 46"/>
          <p:cNvSpPr/>
          <p:nvPr/>
        </p:nvSpPr>
        <p:spPr>
          <a:xfrm>
            <a:off x="7887284" y="22729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3" name="矩形 52"/>
          <p:cNvSpPr/>
          <p:nvPr/>
        </p:nvSpPr>
        <p:spPr>
          <a:xfrm>
            <a:off x="7011514" y="40323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第二回合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566180" y="5509673"/>
            <a:ext cx="3438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找到最小值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一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57" name="橢圓 56"/>
          <p:cNvSpPr/>
          <p:nvPr/>
        </p:nvSpPr>
        <p:spPr>
          <a:xfrm>
            <a:off x="5903518" y="421624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8" name="橢圓 57"/>
          <p:cNvSpPr/>
          <p:nvPr/>
        </p:nvSpPr>
        <p:spPr>
          <a:xfrm>
            <a:off x="6564773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9" name="橢圓 58"/>
          <p:cNvSpPr/>
          <p:nvPr/>
        </p:nvSpPr>
        <p:spPr>
          <a:xfrm>
            <a:off x="7226028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7887284" y="421413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5903518" y="496032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6564773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3" name="橢圓 62"/>
          <p:cNvSpPr/>
          <p:nvPr/>
        </p:nvSpPr>
        <p:spPr>
          <a:xfrm>
            <a:off x="7226028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64" name="橢圓 63"/>
          <p:cNvSpPr/>
          <p:nvPr/>
        </p:nvSpPr>
        <p:spPr>
          <a:xfrm>
            <a:off x="7887284" y="495821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5903518" y="383258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66" name="右大括弧 65"/>
          <p:cNvSpPr/>
          <p:nvPr/>
        </p:nvSpPr>
        <p:spPr>
          <a:xfrm rot="5400000">
            <a:off x="7662682" y="4402578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矩形 71"/>
          <p:cNvSpPr/>
          <p:nvPr/>
        </p:nvSpPr>
        <p:spPr>
          <a:xfrm>
            <a:off x="7011514" y="383258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第三回合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791113" y="3408969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2444142" y="414996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3101380" y="4887698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3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8200063" y="466434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3" name="右大括弧 82"/>
          <p:cNvSpPr/>
          <p:nvPr/>
        </p:nvSpPr>
        <p:spPr>
          <a:xfrm rot="5400000">
            <a:off x="7058498" y="965587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矩形 83"/>
          <p:cNvSpPr/>
          <p:nvPr/>
        </p:nvSpPr>
        <p:spPr>
          <a:xfrm>
            <a:off x="7596227" y="1223199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5" name="右大括弧 84"/>
          <p:cNvSpPr/>
          <p:nvPr/>
        </p:nvSpPr>
        <p:spPr>
          <a:xfrm rot="5400000">
            <a:off x="7357309" y="1434072"/>
            <a:ext cx="211580" cy="140288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 85"/>
          <p:cNvSpPr/>
          <p:nvPr/>
        </p:nvSpPr>
        <p:spPr>
          <a:xfrm>
            <a:off x="8200064" y="198162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101" name="橢圓 100"/>
          <p:cNvSpPr/>
          <p:nvPr/>
        </p:nvSpPr>
        <p:spPr>
          <a:xfrm>
            <a:off x="5902498" y="321204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2" name="橢圓 101"/>
          <p:cNvSpPr/>
          <p:nvPr/>
        </p:nvSpPr>
        <p:spPr>
          <a:xfrm>
            <a:off x="6564773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0000FF"/>
                </a:solidFill>
              </a:rPr>
              <a:t>4</a:t>
            </a:r>
            <a:endParaRPr lang="en-US" altLang="zh-TW" sz="3600" b="1" dirty="0">
              <a:solidFill>
                <a:srgbClr val="0000FF"/>
              </a:solidFill>
            </a:endParaRPr>
          </a:p>
        </p:txBody>
      </p:sp>
      <p:sp>
        <p:nvSpPr>
          <p:cNvPr id="103" name="橢圓 102"/>
          <p:cNvSpPr/>
          <p:nvPr/>
        </p:nvSpPr>
        <p:spPr>
          <a:xfrm>
            <a:off x="7226028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4" name="橢圓 103"/>
          <p:cNvSpPr/>
          <p:nvPr/>
        </p:nvSpPr>
        <p:spPr>
          <a:xfrm>
            <a:off x="7887284" y="321297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5" name="橢圓 104"/>
          <p:cNvSpPr/>
          <p:nvPr/>
        </p:nvSpPr>
        <p:spPr>
          <a:xfrm>
            <a:off x="749692" y="607380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06" name="橢圓 105"/>
          <p:cNvSpPr/>
          <p:nvPr/>
        </p:nvSpPr>
        <p:spPr>
          <a:xfrm>
            <a:off x="1410947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7" name="橢圓 106"/>
          <p:cNvSpPr/>
          <p:nvPr/>
        </p:nvSpPr>
        <p:spPr>
          <a:xfrm>
            <a:off x="2072202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8" name="橢圓 107"/>
          <p:cNvSpPr/>
          <p:nvPr/>
        </p:nvSpPr>
        <p:spPr>
          <a:xfrm>
            <a:off x="2733458" y="607168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0000FF"/>
                </a:solidFill>
              </a:rPr>
              <a:t>7</a:t>
            </a:r>
            <a:endParaRPr lang="en-US" altLang="zh-TW" sz="3600" b="1" dirty="0">
              <a:solidFill>
                <a:srgbClr val="0000FF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5329491" y="2640306"/>
            <a:ext cx="3669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找到第二小值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二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5329491" y="5346494"/>
            <a:ext cx="3669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找到第三小值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r>
              <a:rPr lang="zh-TW" altLang="en-US" b="1" dirty="0" smtClean="0">
                <a:solidFill>
                  <a:srgbClr val="FF0000"/>
                </a:solidFill>
              </a:rPr>
              <a:t>，放到第</a:t>
            </a:r>
            <a:r>
              <a:rPr lang="zh-TW" altLang="en-US" b="1" dirty="0">
                <a:solidFill>
                  <a:srgbClr val="0000FF"/>
                </a:solidFill>
              </a:rPr>
              <a:t>三</a:t>
            </a:r>
            <a:r>
              <a:rPr lang="zh-TW" altLang="en-US" b="1" dirty="0" smtClean="0">
                <a:solidFill>
                  <a:srgbClr val="FF0000"/>
                </a:solidFill>
              </a:rPr>
              <a:t>個位置</a:t>
            </a:r>
            <a:endParaRPr lang="en-US" altLang="zh-TW" sz="4000" b="1" dirty="0">
              <a:solidFill>
                <a:srgbClr val="FF0000"/>
              </a:solidFill>
            </a:endParaRPr>
          </a:p>
        </p:txBody>
      </p:sp>
      <p:sp>
        <p:nvSpPr>
          <p:cNvPr id="111" name="橢圓 110"/>
          <p:cNvSpPr/>
          <p:nvPr/>
        </p:nvSpPr>
        <p:spPr>
          <a:xfrm>
            <a:off x="5903518" y="592081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12" name="橢圓 111"/>
          <p:cNvSpPr/>
          <p:nvPr/>
        </p:nvSpPr>
        <p:spPr>
          <a:xfrm>
            <a:off x="6564773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13" name="橢圓 112"/>
          <p:cNvSpPr/>
          <p:nvPr/>
        </p:nvSpPr>
        <p:spPr>
          <a:xfrm>
            <a:off x="7226028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7</a:t>
            </a:r>
            <a:endParaRPr lang="en-US" altLang="zh-TW" sz="3600" dirty="0">
              <a:solidFill>
                <a:srgbClr val="0000FF"/>
              </a:solidFill>
            </a:endParaRPr>
          </a:p>
        </p:txBody>
      </p:sp>
      <p:sp>
        <p:nvSpPr>
          <p:cNvPr id="114" name="橢圓 113"/>
          <p:cNvSpPr/>
          <p:nvPr/>
        </p:nvSpPr>
        <p:spPr>
          <a:xfrm>
            <a:off x="7887284" y="591870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23" name="矩形 22"/>
          <p:cNvSpPr/>
          <p:nvPr/>
        </p:nvSpPr>
        <p:spPr>
          <a:xfrm>
            <a:off x="1020336" y="299695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1691680" y="377974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3001724" y="524661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6852984" y="836712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7495474" y="4283608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8155830" y="501317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b="1" dirty="0" smtClean="0">
                <a:solidFill>
                  <a:srgbClr val="0000FF"/>
                </a:solidFill>
              </a:rPr>
              <a:t>K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107504" y="553407"/>
            <a:ext cx="288678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I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迴圈：回合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For I = 1 to 3</a:t>
            </a:r>
          </a:p>
        </p:txBody>
      </p:sp>
      <p:sp>
        <p:nvSpPr>
          <p:cNvPr id="89" name="矩形 88"/>
          <p:cNvSpPr/>
          <p:nvPr/>
        </p:nvSpPr>
        <p:spPr>
          <a:xfrm>
            <a:off x="107504" y="1693976"/>
            <a:ext cx="288678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J</a:t>
            </a:r>
            <a:r>
              <a:rPr lang="zh-TW" altLang="en-US" sz="2400" b="1" dirty="0" smtClean="0">
                <a:solidFill>
                  <a:srgbClr val="009900"/>
                </a:solidFill>
              </a:rPr>
              <a:t>迴圈：比較次數</a:t>
            </a:r>
            <a:endParaRPr lang="en-US" altLang="zh-TW" sz="2400" b="1" dirty="0" smtClean="0">
              <a:solidFill>
                <a:srgbClr val="009900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For J = K+1 to 4</a:t>
            </a:r>
          </a:p>
        </p:txBody>
      </p:sp>
      <p:sp>
        <p:nvSpPr>
          <p:cNvPr id="90" name="矩形 89"/>
          <p:cNvSpPr/>
          <p:nvPr/>
        </p:nvSpPr>
        <p:spPr>
          <a:xfrm>
            <a:off x="107504" y="116632"/>
            <a:ext cx="288678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/>
              <a:t>資料筆數：</a:t>
            </a:r>
            <a:r>
              <a:rPr lang="en-US" altLang="zh-TW" sz="2400" b="1" dirty="0" smtClean="0"/>
              <a:t>4</a:t>
            </a:r>
          </a:p>
        </p:txBody>
      </p:sp>
      <p:sp>
        <p:nvSpPr>
          <p:cNvPr id="91" name="矩形 90"/>
          <p:cNvSpPr/>
          <p:nvPr/>
        </p:nvSpPr>
        <p:spPr>
          <a:xfrm>
            <a:off x="2960683" y="553407"/>
            <a:ext cx="3240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I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迴圈：回合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For I = 1 to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N-1</a:t>
            </a:r>
            <a:endParaRPr lang="en-US" altLang="zh-TW" sz="2400" b="1" dirty="0" smtClean="0">
              <a:solidFill>
                <a:srgbClr val="0000FF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2960683" y="1359514"/>
            <a:ext cx="3240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/>
              <a:t>K = I</a:t>
            </a:r>
            <a:endParaRPr lang="en-US" altLang="zh-TW" sz="2400" b="1" dirty="0" smtClean="0">
              <a:solidFill>
                <a:srgbClr val="009900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2960683" y="116632"/>
            <a:ext cx="3240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/>
              <a:t>資料筆數：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94" name="矩形 93"/>
          <p:cNvSpPr/>
          <p:nvPr/>
        </p:nvSpPr>
        <p:spPr>
          <a:xfrm>
            <a:off x="107504" y="1304514"/>
            <a:ext cx="288678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/>
              <a:t>K = I</a:t>
            </a:r>
          </a:p>
        </p:txBody>
      </p:sp>
      <p:sp>
        <p:nvSpPr>
          <p:cNvPr id="95" name="矩形 94"/>
          <p:cNvSpPr/>
          <p:nvPr/>
        </p:nvSpPr>
        <p:spPr>
          <a:xfrm>
            <a:off x="2960683" y="1693976"/>
            <a:ext cx="3240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J</a:t>
            </a:r>
            <a:r>
              <a:rPr lang="zh-TW" altLang="en-US" sz="2400" b="1" dirty="0" smtClean="0">
                <a:solidFill>
                  <a:srgbClr val="009900"/>
                </a:solidFill>
              </a:rPr>
              <a:t>迴圈：比較次數</a:t>
            </a:r>
            <a:endParaRPr lang="en-US" altLang="zh-TW" sz="2400" b="1" dirty="0" smtClean="0">
              <a:solidFill>
                <a:srgbClr val="009900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For J = </a:t>
            </a:r>
            <a:r>
              <a:rPr lang="en-US" altLang="zh-TW" sz="2400" b="1" dirty="0">
                <a:solidFill>
                  <a:srgbClr val="009900"/>
                </a:solidFill>
              </a:rPr>
              <a:t>K+1 to </a:t>
            </a:r>
            <a:r>
              <a:rPr lang="en-US" altLang="zh-TW" sz="2400" b="1" dirty="0">
                <a:solidFill>
                  <a:srgbClr val="FF0000"/>
                </a:solidFill>
              </a:rPr>
              <a:t>N</a:t>
            </a:r>
            <a:endParaRPr lang="en-US" altLang="zh-TW" sz="2400" b="1" dirty="0">
              <a:solidFill>
                <a:srgbClr val="009900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202186" y="977302"/>
            <a:ext cx="2374072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矩形 97"/>
          <p:cNvSpPr/>
          <p:nvPr/>
        </p:nvSpPr>
        <p:spPr>
          <a:xfrm>
            <a:off x="838339" y="1364826"/>
            <a:ext cx="363994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矩形 98"/>
          <p:cNvSpPr/>
          <p:nvPr/>
        </p:nvSpPr>
        <p:spPr>
          <a:xfrm>
            <a:off x="161988" y="2084588"/>
            <a:ext cx="2733683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5" name="矩形 114"/>
          <p:cNvSpPr/>
          <p:nvPr/>
        </p:nvSpPr>
        <p:spPr>
          <a:xfrm>
            <a:off x="4355976" y="977302"/>
            <a:ext cx="1440160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8" name="矩形 117"/>
          <p:cNvSpPr/>
          <p:nvPr/>
        </p:nvSpPr>
        <p:spPr>
          <a:xfrm>
            <a:off x="3600005" y="1393281"/>
            <a:ext cx="648072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0" name="矩形 119"/>
          <p:cNvSpPr/>
          <p:nvPr/>
        </p:nvSpPr>
        <p:spPr>
          <a:xfrm>
            <a:off x="4355976" y="2087286"/>
            <a:ext cx="1440160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70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79" grpId="0" animBg="1"/>
      <p:bldP spid="1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4" grpId="0" animBg="1"/>
      <p:bldP spid="45" grpId="0" animBg="1"/>
      <p:bldP spid="46" grpId="0" animBg="1"/>
      <p:bldP spid="47" grpId="0" animBg="1"/>
      <p:bldP spid="53" grpId="0"/>
      <p:bldP spid="54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 animBg="1"/>
      <p:bldP spid="72" grpId="0"/>
      <p:bldP spid="69" grpId="0"/>
      <p:bldP spid="71" grpId="0"/>
      <p:bldP spid="73" grpId="0"/>
      <p:bldP spid="77" grpId="0"/>
      <p:bldP spid="83" grpId="0" animBg="1"/>
      <p:bldP spid="84" grpId="0"/>
      <p:bldP spid="85" grpId="0" animBg="1"/>
      <p:bldP spid="86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/>
      <p:bldP spid="110" grpId="0"/>
      <p:bldP spid="111" grpId="0" animBg="1"/>
      <p:bldP spid="112" grpId="0" animBg="1"/>
      <p:bldP spid="113" grpId="0" animBg="1"/>
      <p:bldP spid="114" grpId="0" animBg="1"/>
      <p:bldP spid="23" grpId="0"/>
      <p:bldP spid="100" grpId="0"/>
      <p:bldP spid="117" grpId="0"/>
      <p:bldP spid="119" grpId="0"/>
      <p:bldP spid="122" grpId="0"/>
      <p:bldP spid="123" grpId="0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15" grpId="0" animBg="1"/>
      <p:bldP spid="118" grpId="0" animBg="1"/>
      <p:bldP spid="1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1425738" y="3541370"/>
            <a:ext cx="3456384" cy="902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選擇排序法</a:t>
            </a:r>
            <a:r>
              <a:rPr lang="en-US" altLang="zh-TW" dirty="0"/>
              <a:t>(Selection  Sort)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899592" y="1340769"/>
            <a:ext cx="4968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zh-TW" sz="2000" dirty="0" smtClean="0"/>
              <a:t>Dim A(4) </a:t>
            </a:r>
            <a:r>
              <a:rPr lang="pt-BR" altLang="zh-TW" sz="2000" dirty="0"/>
              <a:t>As Integer = </a:t>
            </a:r>
            <a:r>
              <a:rPr lang="pt-BR" altLang="zh-TW" sz="2000" dirty="0" smtClean="0"/>
              <a:t>{7, 4, 8, 3}</a:t>
            </a:r>
            <a:endParaRPr lang="pt-BR" altLang="zh-TW" sz="2000" dirty="0"/>
          </a:p>
          <a:p>
            <a:r>
              <a:rPr lang="en-US" altLang="zh-TW" sz="2000" dirty="0" smtClean="0"/>
              <a:t>Dim K,T </a:t>
            </a:r>
            <a:r>
              <a:rPr lang="en-US" altLang="zh-TW" sz="2000" dirty="0"/>
              <a:t>As Integer</a:t>
            </a:r>
          </a:p>
          <a:p>
            <a:r>
              <a:rPr lang="en-US" altLang="zh-TW" sz="2000" b="1" dirty="0" smtClean="0">
                <a:solidFill>
                  <a:srgbClr val="0000FF"/>
                </a:solidFill>
              </a:rPr>
              <a:t>For I </a:t>
            </a:r>
            <a:r>
              <a:rPr lang="en-US" altLang="zh-TW" sz="2000" b="1" dirty="0">
                <a:solidFill>
                  <a:srgbClr val="0000FF"/>
                </a:solidFill>
              </a:rPr>
              <a:t>= 1 To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3</a:t>
            </a:r>
          </a:p>
          <a:p>
            <a:r>
              <a:rPr lang="en-US" altLang="zh-TW" sz="2000" b="1" dirty="0">
                <a:solidFill>
                  <a:srgbClr val="0000FF"/>
                </a:solidFill>
              </a:rPr>
              <a:t>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   </a:t>
            </a:r>
            <a:r>
              <a:rPr lang="en-US" altLang="zh-TW" sz="2000" b="1" dirty="0">
                <a:solidFill>
                  <a:srgbClr val="FF0000"/>
                </a:solidFill>
              </a:rPr>
              <a:t>K = I</a:t>
            </a:r>
          </a:p>
          <a:p>
            <a:r>
              <a:rPr lang="zh-TW" altLang="en-US" sz="2000" b="1" dirty="0" smtClean="0">
                <a:solidFill>
                  <a:srgbClr val="009900"/>
                </a:solidFill>
              </a:rPr>
              <a:t>    </a:t>
            </a:r>
            <a:r>
              <a:rPr lang="en-US" altLang="zh-TW" sz="2000" b="1" dirty="0" smtClean="0">
                <a:solidFill>
                  <a:srgbClr val="009900"/>
                </a:solidFill>
              </a:rPr>
              <a:t>For J </a:t>
            </a:r>
            <a:r>
              <a:rPr lang="en-US" altLang="zh-TW" sz="2000" b="1" dirty="0">
                <a:solidFill>
                  <a:srgbClr val="009900"/>
                </a:solidFill>
              </a:rPr>
              <a:t>= </a:t>
            </a:r>
            <a:r>
              <a:rPr lang="en-US" altLang="zh-TW" sz="2000" b="1" dirty="0" smtClean="0">
                <a:solidFill>
                  <a:srgbClr val="009900"/>
                </a:solidFill>
              </a:rPr>
              <a:t>K+1 To 4</a:t>
            </a:r>
          </a:p>
          <a:p>
            <a:r>
              <a:rPr lang="en-US" altLang="zh-TW" sz="2000" dirty="0" smtClean="0"/>
              <a:t>        If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A(K) </a:t>
            </a:r>
            <a:r>
              <a:rPr lang="en-US" altLang="zh-TW" sz="2000" b="1" dirty="0">
                <a:solidFill>
                  <a:srgbClr val="FF0000"/>
                </a:solidFill>
              </a:rPr>
              <a:t>&gt;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A(J) </a:t>
            </a:r>
            <a:r>
              <a:rPr lang="en-US" altLang="zh-TW" sz="2000" dirty="0" smtClean="0"/>
              <a:t>Then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K = J</a:t>
            </a:r>
            <a:endParaRPr lang="en-US" altLang="zh-TW" sz="2000" b="1" dirty="0">
              <a:solidFill>
                <a:srgbClr val="FF0000"/>
              </a:solidFill>
            </a:endParaRPr>
          </a:p>
          <a:p>
            <a:r>
              <a:rPr lang="en-US" altLang="zh-TW" sz="2000" dirty="0" smtClean="0"/>
              <a:t>    Next J</a:t>
            </a:r>
          </a:p>
          <a:p>
            <a:r>
              <a:rPr lang="zh-TW" altLang="en-US" sz="2000" dirty="0" smtClean="0"/>
              <a:t>    </a:t>
            </a:r>
            <a:r>
              <a:rPr lang="en-US" altLang="zh-TW" sz="2000" dirty="0"/>
              <a:t>T = </a:t>
            </a:r>
            <a:r>
              <a:rPr lang="en-US" altLang="zh-TW" sz="2000" dirty="0" smtClean="0"/>
              <a:t>A(I)</a:t>
            </a:r>
            <a:endParaRPr lang="en-US" altLang="zh-TW" sz="2000" dirty="0"/>
          </a:p>
          <a:p>
            <a:r>
              <a:rPr lang="zh-TW" altLang="en-US" sz="2000" dirty="0"/>
              <a:t>   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A(I)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A(K)</a:t>
            </a:r>
            <a:endParaRPr lang="en-US" altLang="zh-TW" sz="2000" dirty="0">
              <a:solidFill>
                <a:srgbClr val="00B050"/>
              </a:solidFill>
            </a:endParaRPr>
          </a:p>
          <a:p>
            <a:r>
              <a:rPr lang="zh-TW" altLang="en-US" sz="2000" dirty="0"/>
              <a:t>   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A(K) </a:t>
            </a:r>
            <a:r>
              <a:rPr lang="en-US" altLang="zh-TW" sz="2000" dirty="0"/>
              <a:t>= T</a:t>
            </a:r>
          </a:p>
          <a:p>
            <a:r>
              <a:rPr lang="en-US" altLang="zh-TW" sz="2000" dirty="0" smtClean="0"/>
              <a:t>Next I</a:t>
            </a:r>
            <a:endParaRPr lang="en-US" altLang="zh-TW" sz="2000" dirty="0"/>
          </a:p>
          <a:p>
            <a:r>
              <a:rPr lang="en-US" altLang="zh-TW" sz="2000" dirty="0" smtClean="0"/>
              <a:t>For I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1 </a:t>
            </a:r>
            <a:r>
              <a:rPr lang="en-US" altLang="zh-TW" sz="2000" dirty="0"/>
              <a:t>To </a:t>
            </a:r>
            <a:r>
              <a:rPr lang="en-US" altLang="zh-TW" sz="2000" dirty="0" smtClean="0"/>
              <a:t>4</a:t>
            </a:r>
          </a:p>
          <a:p>
            <a:r>
              <a:rPr lang="en-US" altLang="zh-TW" sz="2000" dirty="0" smtClean="0"/>
              <a:t>   </a:t>
            </a:r>
            <a:r>
              <a:rPr lang="en-US" altLang="zh-TW" sz="2000" dirty="0" err="1" smtClean="0"/>
              <a:t>Console.Write</a:t>
            </a:r>
            <a:r>
              <a:rPr lang="en-US" altLang="zh-TW" sz="2000" dirty="0"/>
              <a:t>(“{0}”,A(I))</a:t>
            </a:r>
          </a:p>
          <a:p>
            <a:r>
              <a:rPr lang="en-US" altLang="zh-TW" sz="2000" dirty="0" smtClean="0"/>
              <a:t>Next I</a:t>
            </a:r>
            <a:endParaRPr lang="en-US" altLang="zh-TW" sz="2000" dirty="0"/>
          </a:p>
        </p:txBody>
      </p:sp>
      <p:sp>
        <p:nvSpPr>
          <p:cNvPr id="16" name="矩形 15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P.15-77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563888" y="3623525"/>
            <a:ext cx="1234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solidFill>
                  <a:srgbClr val="00B050"/>
                </a:solidFill>
              </a:rPr>
              <a:t>‘</a:t>
            </a:r>
            <a:r>
              <a:rPr lang="zh-TW" altLang="en-US" b="1" dirty="0" smtClean="0">
                <a:solidFill>
                  <a:srgbClr val="00B050"/>
                </a:solidFill>
              </a:rPr>
              <a:t>交換資</a:t>
            </a:r>
            <a:r>
              <a:rPr lang="zh-TW" altLang="en-US" b="1" dirty="0">
                <a:solidFill>
                  <a:srgbClr val="00B050"/>
                </a:solidFill>
              </a:rPr>
              <a:t>料</a:t>
            </a:r>
            <a:endParaRPr lang="zh-TW" altLang="en-US" b="1" dirty="0"/>
          </a:p>
        </p:txBody>
      </p:sp>
      <p:sp>
        <p:nvSpPr>
          <p:cNvPr id="18" name="矩形 17"/>
          <p:cNvSpPr/>
          <p:nvPr/>
        </p:nvSpPr>
        <p:spPr>
          <a:xfrm>
            <a:off x="3126591" y="4653136"/>
            <a:ext cx="1234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solidFill>
                  <a:srgbClr val="00B050"/>
                </a:solidFill>
              </a:rPr>
              <a:t>‘</a:t>
            </a:r>
            <a:r>
              <a:rPr lang="zh-TW" altLang="en-US" b="1" dirty="0">
                <a:solidFill>
                  <a:srgbClr val="00B050"/>
                </a:solidFill>
              </a:rPr>
              <a:t>印出陣列</a:t>
            </a:r>
            <a:endParaRPr lang="en-US" altLang="zh-TW" b="1" dirty="0">
              <a:solidFill>
                <a:srgbClr val="00B05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724128" y="2852936"/>
            <a:ext cx="1592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 smtClean="0">
                <a:solidFill>
                  <a:srgbClr val="00B050"/>
                </a:solidFill>
              </a:rPr>
              <a:t>‘</a:t>
            </a:r>
            <a:r>
              <a:rPr lang="zh-TW" altLang="en-US" b="1" dirty="0" smtClean="0">
                <a:solidFill>
                  <a:srgbClr val="00B050"/>
                </a:solidFill>
              </a:rPr>
              <a:t>找出</a:t>
            </a:r>
            <a:r>
              <a:rPr lang="en-US" altLang="zh-TW" b="1" dirty="0" smtClean="0">
                <a:solidFill>
                  <a:srgbClr val="00B050"/>
                </a:solidFill>
              </a:rPr>
              <a:t>K</a:t>
            </a:r>
            <a:r>
              <a:rPr lang="zh-TW" altLang="en-US" b="1" dirty="0" smtClean="0">
                <a:solidFill>
                  <a:srgbClr val="00B050"/>
                </a:solidFill>
              </a:rPr>
              <a:t>的位置</a:t>
            </a:r>
            <a:endParaRPr lang="en-US" altLang="zh-TW" b="1" dirty="0">
              <a:solidFill>
                <a:srgbClr val="00B050"/>
              </a:solidFill>
            </a:endParaRPr>
          </a:p>
        </p:txBody>
      </p:sp>
      <p:sp>
        <p:nvSpPr>
          <p:cNvPr id="10" name="左中括弧 9"/>
          <p:cNvSpPr/>
          <p:nvPr/>
        </p:nvSpPr>
        <p:spPr>
          <a:xfrm>
            <a:off x="1361963" y="2708920"/>
            <a:ext cx="131219" cy="671484"/>
          </a:xfrm>
          <a:prstGeom prst="leftBracket">
            <a:avLst/>
          </a:prstGeom>
          <a:noFill/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左中括弧 10"/>
          <p:cNvSpPr/>
          <p:nvPr/>
        </p:nvSpPr>
        <p:spPr>
          <a:xfrm>
            <a:off x="851426" y="2146417"/>
            <a:ext cx="131219" cy="2467975"/>
          </a:xfrm>
          <a:prstGeom prst="leftBracket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2483768" y="2928273"/>
            <a:ext cx="3240360" cy="293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242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267980"/>
              </p:ext>
            </p:extLst>
          </p:nvPr>
        </p:nvGraphicFramePr>
        <p:xfrm>
          <a:off x="251520" y="1412776"/>
          <a:ext cx="8640960" cy="4489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5960"/>
                <a:gridCol w="928125"/>
                <a:gridCol w="928125"/>
                <a:gridCol w="928125"/>
                <a:gridCol w="928125"/>
                <a:gridCol w="928125"/>
                <a:gridCol w="928125"/>
                <a:gridCol w="928125"/>
                <a:gridCol w="9281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資料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第一回合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第二回合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第三回合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第四回合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第五回合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第六回合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第七回合</a:t>
                      </a:r>
                      <a:endParaRPr kumimoji="0" lang="zh-TW" altLang="en-US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spcBef>
                <a:spcPct val="0"/>
              </a:spcBef>
              <a:buNone/>
              <a:defRPr kumimoji="0" sz="3200" b="1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選擇排序法</a:t>
            </a:r>
            <a:r>
              <a:rPr lang="en-US" altLang="zh-TW" dirty="0"/>
              <a:t>(Selection  Sort)</a:t>
            </a:r>
            <a:endParaRPr lang="zh-TW" altLang="en-US" dirty="0"/>
          </a:p>
        </p:txBody>
      </p:sp>
      <p:sp>
        <p:nvSpPr>
          <p:cNvPr id="80" name="橢圓 79"/>
          <p:cNvSpPr/>
          <p:nvPr/>
        </p:nvSpPr>
        <p:spPr>
          <a:xfrm>
            <a:off x="1695657" y="1430025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9" name="橢圓 108"/>
          <p:cNvSpPr/>
          <p:nvPr/>
        </p:nvSpPr>
        <p:spPr>
          <a:xfrm>
            <a:off x="3567865" y="1430025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1547664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3" name="矩形 122"/>
          <p:cNvSpPr/>
          <p:nvPr/>
        </p:nvSpPr>
        <p:spPr>
          <a:xfrm>
            <a:off x="3419872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4" name="矩形 123"/>
          <p:cNvSpPr/>
          <p:nvPr/>
        </p:nvSpPr>
        <p:spPr>
          <a:xfrm>
            <a:off x="2480606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5" name="矩形 124"/>
          <p:cNvSpPr/>
          <p:nvPr/>
        </p:nvSpPr>
        <p:spPr>
          <a:xfrm>
            <a:off x="4351998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矩形 125"/>
          <p:cNvSpPr/>
          <p:nvPr/>
        </p:nvSpPr>
        <p:spPr>
          <a:xfrm>
            <a:off x="5299702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7" name="矩形 126"/>
          <p:cNvSpPr/>
          <p:nvPr/>
        </p:nvSpPr>
        <p:spPr>
          <a:xfrm>
            <a:off x="6213007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8" name="矩形 127"/>
          <p:cNvSpPr/>
          <p:nvPr/>
        </p:nvSpPr>
        <p:spPr>
          <a:xfrm>
            <a:off x="7132320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9" name="矩形 128"/>
          <p:cNvSpPr/>
          <p:nvPr/>
        </p:nvSpPr>
        <p:spPr>
          <a:xfrm>
            <a:off x="8067750" y="197403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0" name="橢圓 129"/>
          <p:cNvSpPr/>
          <p:nvPr/>
        </p:nvSpPr>
        <p:spPr>
          <a:xfrm>
            <a:off x="2628599" y="1945455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1" name="橢圓 130"/>
          <p:cNvSpPr/>
          <p:nvPr/>
        </p:nvSpPr>
        <p:spPr>
          <a:xfrm>
            <a:off x="8215743" y="1945455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2" name="矩形 131"/>
          <p:cNvSpPr/>
          <p:nvPr/>
        </p:nvSpPr>
        <p:spPr>
          <a:xfrm>
            <a:off x="2480606" y="25742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3" name="矩形 132"/>
          <p:cNvSpPr/>
          <p:nvPr/>
        </p:nvSpPr>
        <p:spPr>
          <a:xfrm>
            <a:off x="8067750" y="25742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4" name="矩形 133"/>
          <p:cNvSpPr/>
          <p:nvPr/>
        </p:nvSpPr>
        <p:spPr>
          <a:xfrm>
            <a:off x="1547664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5" name="矩形 134"/>
          <p:cNvSpPr/>
          <p:nvPr/>
        </p:nvSpPr>
        <p:spPr>
          <a:xfrm>
            <a:off x="3419872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6" name="矩形 135"/>
          <p:cNvSpPr/>
          <p:nvPr/>
        </p:nvSpPr>
        <p:spPr>
          <a:xfrm>
            <a:off x="4351998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7" name="矩形 136"/>
          <p:cNvSpPr/>
          <p:nvPr/>
        </p:nvSpPr>
        <p:spPr>
          <a:xfrm>
            <a:off x="5299702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8" name="矩形 137"/>
          <p:cNvSpPr/>
          <p:nvPr/>
        </p:nvSpPr>
        <p:spPr>
          <a:xfrm>
            <a:off x="6213007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9" name="矩形 138"/>
          <p:cNvSpPr/>
          <p:nvPr/>
        </p:nvSpPr>
        <p:spPr>
          <a:xfrm>
            <a:off x="7132320" y="257452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0" name="橢圓 139"/>
          <p:cNvSpPr/>
          <p:nvPr/>
        </p:nvSpPr>
        <p:spPr>
          <a:xfrm>
            <a:off x="3567865" y="2517375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41" name="橢圓 140"/>
          <p:cNvSpPr/>
          <p:nvPr/>
        </p:nvSpPr>
        <p:spPr>
          <a:xfrm>
            <a:off x="7280313" y="2517375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72" name="矩形 171"/>
          <p:cNvSpPr/>
          <p:nvPr/>
        </p:nvSpPr>
        <p:spPr>
          <a:xfrm>
            <a:off x="3419872" y="310510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3" name="矩形 172"/>
          <p:cNvSpPr/>
          <p:nvPr/>
        </p:nvSpPr>
        <p:spPr>
          <a:xfrm>
            <a:off x="7132320" y="3128718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4" name="矩形 173"/>
          <p:cNvSpPr/>
          <p:nvPr/>
        </p:nvSpPr>
        <p:spPr>
          <a:xfrm>
            <a:off x="1547664" y="310969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矩形 174"/>
          <p:cNvSpPr/>
          <p:nvPr/>
        </p:nvSpPr>
        <p:spPr>
          <a:xfrm>
            <a:off x="2480606" y="310969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9" name="矩形 188"/>
          <p:cNvSpPr/>
          <p:nvPr/>
        </p:nvSpPr>
        <p:spPr>
          <a:xfrm>
            <a:off x="4351998" y="310969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矩形 189"/>
          <p:cNvSpPr/>
          <p:nvPr/>
        </p:nvSpPr>
        <p:spPr>
          <a:xfrm>
            <a:off x="5299702" y="310969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1" name="矩形 190"/>
          <p:cNvSpPr/>
          <p:nvPr/>
        </p:nvSpPr>
        <p:spPr>
          <a:xfrm>
            <a:off x="6213007" y="310969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2" name="矩形 191"/>
          <p:cNvSpPr/>
          <p:nvPr/>
        </p:nvSpPr>
        <p:spPr>
          <a:xfrm>
            <a:off x="8067750" y="312615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3" name="橢圓 192"/>
          <p:cNvSpPr/>
          <p:nvPr/>
        </p:nvSpPr>
        <p:spPr>
          <a:xfrm>
            <a:off x="4499991" y="3090618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94" name="橢圓 193"/>
          <p:cNvSpPr/>
          <p:nvPr/>
        </p:nvSpPr>
        <p:spPr>
          <a:xfrm>
            <a:off x="7280313" y="3090618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95" name="矩形 194"/>
          <p:cNvSpPr/>
          <p:nvPr/>
        </p:nvSpPr>
        <p:spPr>
          <a:xfrm>
            <a:off x="4351998" y="369596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6" name="矩形 195"/>
          <p:cNvSpPr/>
          <p:nvPr/>
        </p:nvSpPr>
        <p:spPr>
          <a:xfrm>
            <a:off x="7132320" y="369596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7" name="矩形 196"/>
          <p:cNvSpPr/>
          <p:nvPr/>
        </p:nvSpPr>
        <p:spPr>
          <a:xfrm>
            <a:off x="1547664" y="369596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8" name="矩形 197"/>
          <p:cNvSpPr/>
          <p:nvPr/>
        </p:nvSpPr>
        <p:spPr>
          <a:xfrm>
            <a:off x="3419872" y="369596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9" name="矩形 198"/>
          <p:cNvSpPr/>
          <p:nvPr/>
        </p:nvSpPr>
        <p:spPr>
          <a:xfrm>
            <a:off x="2480606" y="369596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0" name="矩形 199"/>
          <p:cNvSpPr/>
          <p:nvPr/>
        </p:nvSpPr>
        <p:spPr>
          <a:xfrm>
            <a:off x="5299702" y="370222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1" name="矩形 200"/>
          <p:cNvSpPr/>
          <p:nvPr/>
        </p:nvSpPr>
        <p:spPr>
          <a:xfrm>
            <a:off x="6213007" y="370222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2" name="矩形 201"/>
          <p:cNvSpPr/>
          <p:nvPr/>
        </p:nvSpPr>
        <p:spPr>
          <a:xfrm>
            <a:off x="8067750" y="370222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橢圓 202"/>
          <p:cNvSpPr/>
          <p:nvPr/>
        </p:nvSpPr>
        <p:spPr>
          <a:xfrm>
            <a:off x="5447695" y="3672721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4" name="橢圓 203"/>
          <p:cNvSpPr/>
          <p:nvPr/>
        </p:nvSpPr>
        <p:spPr>
          <a:xfrm>
            <a:off x="6361000" y="3672721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5" name="矩形 204"/>
          <p:cNvSpPr/>
          <p:nvPr/>
        </p:nvSpPr>
        <p:spPr>
          <a:xfrm>
            <a:off x="5299702" y="42705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6" name="矩形 205"/>
          <p:cNvSpPr/>
          <p:nvPr/>
        </p:nvSpPr>
        <p:spPr>
          <a:xfrm>
            <a:off x="6213007" y="42705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7" name="矩形 206"/>
          <p:cNvSpPr/>
          <p:nvPr/>
        </p:nvSpPr>
        <p:spPr>
          <a:xfrm>
            <a:off x="1547664" y="42705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8" name="矩形 207"/>
          <p:cNvSpPr/>
          <p:nvPr/>
        </p:nvSpPr>
        <p:spPr>
          <a:xfrm>
            <a:off x="3419872" y="42705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9" name="矩形 208"/>
          <p:cNvSpPr/>
          <p:nvPr/>
        </p:nvSpPr>
        <p:spPr>
          <a:xfrm>
            <a:off x="2480606" y="42705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0" name="矩形 209"/>
          <p:cNvSpPr/>
          <p:nvPr/>
        </p:nvSpPr>
        <p:spPr>
          <a:xfrm>
            <a:off x="4351998" y="424547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1" name="矩形 210"/>
          <p:cNvSpPr/>
          <p:nvPr/>
        </p:nvSpPr>
        <p:spPr>
          <a:xfrm>
            <a:off x="7132320" y="427025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2" name="矩形 211"/>
          <p:cNvSpPr/>
          <p:nvPr/>
        </p:nvSpPr>
        <p:spPr>
          <a:xfrm>
            <a:off x="8067750" y="427025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5" name="橢圓 214"/>
          <p:cNvSpPr/>
          <p:nvPr/>
        </p:nvSpPr>
        <p:spPr>
          <a:xfrm>
            <a:off x="6361000" y="4261074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6" name="橢圓 215"/>
          <p:cNvSpPr/>
          <p:nvPr/>
        </p:nvSpPr>
        <p:spPr>
          <a:xfrm>
            <a:off x="8215743" y="4242024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7" name="矩形 216"/>
          <p:cNvSpPr/>
          <p:nvPr/>
        </p:nvSpPr>
        <p:spPr>
          <a:xfrm>
            <a:off x="6213007" y="484140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8" name="矩形 217"/>
          <p:cNvSpPr/>
          <p:nvPr/>
        </p:nvSpPr>
        <p:spPr>
          <a:xfrm>
            <a:off x="8067750" y="484140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9" name="矩形 218"/>
          <p:cNvSpPr/>
          <p:nvPr/>
        </p:nvSpPr>
        <p:spPr>
          <a:xfrm>
            <a:off x="1547664" y="488935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0" name="矩形 219"/>
          <p:cNvSpPr/>
          <p:nvPr/>
        </p:nvSpPr>
        <p:spPr>
          <a:xfrm>
            <a:off x="3419872" y="488935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1" name="矩形 220"/>
          <p:cNvSpPr/>
          <p:nvPr/>
        </p:nvSpPr>
        <p:spPr>
          <a:xfrm>
            <a:off x="2480606" y="488935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2" name="矩形 221"/>
          <p:cNvSpPr/>
          <p:nvPr/>
        </p:nvSpPr>
        <p:spPr>
          <a:xfrm>
            <a:off x="4351998" y="486422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3" name="矩形 222"/>
          <p:cNvSpPr/>
          <p:nvPr/>
        </p:nvSpPr>
        <p:spPr>
          <a:xfrm>
            <a:off x="5299702" y="486422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4" name="矩形 223"/>
          <p:cNvSpPr/>
          <p:nvPr/>
        </p:nvSpPr>
        <p:spPr>
          <a:xfrm>
            <a:off x="7132320" y="488935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5" name="橢圓 224"/>
          <p:cNvSpPr/>
          <p:nvPr/>
        </p:nvSpPr>
        <p:spPr>
          <a:xfrm>
            <a:off x="7280313" y="4841402"/>
            <a:ext cx="432000" cy="43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6" name="橢圓 225"/>
          <p:cNvSpPr/>
          <p:nvPr/>
        </p:nvSpPr>
        <p:spPr>
          <a:xfrm>
            <a:off x="8215743" y="4841402"/>
            <a:ext cx="432000" cy="4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7" name="矩形 226"/>
          <p:cNvSpPr/>
          <p:nvPr/>
        </p:nvSpPr>
        <p:spPr>
          <a:xfrm>
            <a:off x="7132320" y="543896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8" name="矩形 227"/>
          <p:cNvSpPr/>
          <p:nvPr/>
        </p:nvSpPr>
        <p:spPr>
          <a:xfrm>
            <a:off x="8067750" y="544522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9" name="矩形 228"/>
          <p:cNvSpPr/>
          <p:nvPr/>
        </p:nvSpPr>
        <p:spPr>
          <a:xfrm>
            <a:off x="1547664" y="547035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0" name="矩形 229"/>
          <p:cNvSpPr/>
          <p:nvPr/>
        </p:nvSpPr>
        <p:spPr>
          <a:xfrm>
            <a:off x="3419872" y="547035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1" name="矩形 230"/>
          <p:cNvSpPr/>
          <p:nvPr/>
        </p:nvSpPr>
        <p:spPr>
          <a:xfrm>
            <a:off x="2480606" y="5470352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2" name="矩形 231"/>
          <p:cNvSpPr/>
          <p:nvPr/>
        </p:nvSpPr>
        <p:spPr>
          <a:xfrm>
            <a:off x="4351998" y="544522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3" name="矩形 232"/>
          <p:cNvSpPr/>
          <p:nvPr/>
        </p:nvSpPr>
        <p:spPr>
          <a:xfrm>
            <a:off x="5299702" y="544522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4" name="矩形 233"/>
          <p:cNvSpPr/>
          <p:nvPr/>
        </p:nvSpPr>
        <p:spPr>
          <a:xfrm>
            <a:off x="6213007" y="544522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0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109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72" grpId="0" animBg="1"/>
      <p:bldP spid="173" grpId="0" animBg="1"/>
      <p:bldP spid="174" grpId="0" animBg="1"/>
      <p:bldP spid="175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搜尋</a:t>
            </a:r>
            <a:r>
              <a:rPr lang="en-US" altLang="zh-TW" dirty="0"/>
              <a:t>(Search)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搜尋：在一組資料中，根據條件找出所需的特定資料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搜尋</a:t>
            </a:r>
            <a:r>
              <a:rPr lang="zh-TW" altLang="en-US" dirty="0"/>
              <a:t>之主要核心動作為「比較」動作，必需透過比較才有辦法判斷是否尋找到特定資料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b="1" dirty="0">
                <a:solidFill>
                  <a:srgbClr val="FF0000"/>
                </a:solidFill>
              </a:rPr>
              <a:t>資料未排序</a:t>
            </a:r>
            <a:r>
              <a:rPr lang="zh-TW" altLang="en-US" dirty="0" smtClean="0"/>
              <a:t>時，使用</a:t>
            </a:r>
            <a:r>
              <a:rPr lang="zh-TW" altLang="en-US" b="1" dirty="0" smtClean="0">
                <a:solidFill>
                  <a:srgbClr val="FF0000"/>
                </a:solidFill>
              </a:rPr>
              <a:t>循序搜尋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en-US" b="1" dirty="0">
                <a:solidFill>
                  <a:srgbClr val="FF0000"/>
                </a:solidFill>
              </a:rPr>
              <a:t>排序過的</a:t>
            </a:r>
            <a:r>
              <a:rPr lang="zh-TW" altLang="en-US" b="1" dirty="0" smtClean="0">
                <a:solidFill>
                  <a:srgbClr val="FF0000"/>
                </a:solidFill>
              </a:rPr>
              <a:t>資</a:t>
            </a:r>
            <a:r>
              <a:rPr lang="zh-TW" altLang="en-US" b="1" dirty="0">
                <a:solidFill>
                  <a:srgbClr val="FF0000"/>
                </a:solidFill>
              </a:rPr>
              <a:t>料</a:t>
            </a:r>
            <a:r>
              <a:rPr lang="zh-TW" altLang="en-US" dirty="0" smtClean="0"/>
              <a:t>，可使用</a:t>
            </a:r>
            <a:r>
              <a:rPr lang="zh-TW" altLang="en-US" b="1" dirty="0">
                <a:solidFill>
                  <a:srgbClr val="FF0000"/>
                </a:solidFill>
              </a:rPr>
              <a:t>二分搜尋</a:t>
            </a:r>
            <a:r>
              <a:rPr lang="zh-TW" altLang="en-US" dirty="0" smtClean="0"/>
              <a:t>或其他搜尋方式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P.15-79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pic>
        <p:nvPicPr>
          <p:cNvPr id="1027" name="Picture 3" descr="C:\Users\user\Desktop\CCH\Ch15結構化程式設計\icon\圖片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869160"/>
            <a:ext cx="3581400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3813116" y="3175804"/>
            <a:ext cx="1368152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4144344" y="3645024"/>
            <a:ext cx="1322196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29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常見搜尋演算法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457200" y="1297459"/>
            <a:ext cx="7211144" cy="313965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b="1" dirty="0" smtClean="0">
                <a:solidFill>
                  <a:srgbClr val="0000FF"/>
                </a:solidFill>
              </a:rPr>
              <a:t>循序</a:t>
            </a:r>
            <a:r>
              <a:rPr lang="zh-TW" altLang="en-US" b="1" dirty="0">
                <a:solidFill>
                  <a:srgbClr val="0000FF"/>
                </a:solidFill>
              </a:rPr>
              <a:t>搜尋法</a:t>
            </a:r>
            <a:r>
              <a:rPr lang="en-US" altLang="zh-TW" b="1" dirty="0">
                <a:solidFill>
                  <a:srgbClr val="0000FF"/>
                </a:solidFill>
              </a:rPr>
              <a:t>(Sequential Search)</a:t>
            </a:r>
          </a:p>
          <a:p>
            <a:pPr>
              <a:spcBef>
                <a:spcPts val="1800"/>
              </a:spcBef>
            </a:pPr>
            <a:r>
              <a:rPr lang="zh-TW" altLang="en-US" b="1" dirty="0" smtClean="0">
                <a:solidFill>
                  <a:srgbClr val="0000FF"/>
                </a:solidFill>
              </a:rPr>
              <a:t>二分</a:t>
            </a:r>
            <a:r>
              <a:rPr lang="zh-TW" altLang="en-US" b="1" dirty="0">
                <a:solidFill>
                  <a:srgbClr val="0000FF"/>
                </a:solidFill>
              </a:rPr>
              <a:t>搜尋法</a:t>
            </a:r>
            <a:r>
              <a:rPr lang="en-US" altLang="zh-TW" b="1" dirty="0">
                <a:solidFill>
                  <a:srgbClr val="0000FF"/>
                </a:solidFill>
              </a:rPr>
              <a:t>(Binary Search)</a:t>
            </a:r>
          </a:p>
          <a:p>
            <a:pPr>
              <a:spcBef>
                <a:spcPts val="1800"/>
              </a:spcBef>
            </a:pPr>
            <a:r>
              <a:rPr lang="zh-TW" altLang="en-US" b="1" dirty="0" smtClean="0"/>
              <a:t>二元</a:t>
            </a:r>
            <a:r>
              <a:rPr lang="zh-TW" altLang="en-US" b="1" dirty="0"/>
              <a:t>樹搜尋法</a:t>
            </a:r>
            <a:r>
              <a:rPr lang="en-US" altLang="zh-TW" b="1" dirty="0"/>
              <a:t>(Tree Search)</a:t>
            </a:r>
          </a:p>
          <a:p>
            <a:pPr>
              <a:spcBef>
                <a:spcPts val="1800"/>
              </a:spcBef>
            </a:pPr>
            <a:r>
              <a:rPr lang="zh-TW" altLang="en-US" b="1" dirty="0" smtClean="0"/>
              <a:t>內</a:t>
            </a:r>
            <a:r>
              <a:rPr lang="zh-TW" altLang="en-US" b="1" dirty="0"/>
              <a:t>插搜尋法</a:t>
            </a:r>
            <a:r>
              <a:rPr lang="en-US" altLang="zh-TW" b="1" dirty="0"/>
              <a:t>(Interpolation Search)</a:t>
            </a:r>
          </a:p>
          <a:p>
            <a:pPr>
              <a:spcBef>
                <a:spcPts val="1800"/>
              </a:spcBef>
            </a:pPr>
            <a:r>
              <a:rPr lang="zh-TW" altLang="en-US" b="1" dirty="0" smtClean="0"/>
              <a:t>雜湊</a:t>
            </a:r>
            <a:r>
              <a:rPr lang="zh-TW" altLang="en-US" b="1" dirty="0"/>
              <a:t>搜尋法</a:t>
            </a:r>
            <a:r>
              <a:rPr lang="en-US" altLang="zh-TW" b="1" dirty="0"/>
              <a:t>(Hashing Search)</a:t>
            </a:r>
          </a:p>
        </p:txBody>
      </p:sp>
    </p:spTree>
    <p:extLst>
      <p:ext uri="{BB962C8B-B14F-4D97-AF65-F5344CB8AC3E}">
        <p14:creationId xmlns:p14="http://schemas.microsoft.com/office/powerpoint/2010/main" val="211440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CCH\Ch15結構化程式設計\icon\尋找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81310"/>
            <a:ext cx="132397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循序搜尋法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依序搜尋，效率差。資料若未經排序，僅能使用此法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例如找某一值，則從</a:t>
            </a:r>
            <a:r>
              <a:rPr lang="en-US" altLang="zh-TW" dirty="0" smtClean="0"/>
              <a:t>A(0)</a:t>
            </a:r>
            <a:r>
              <a:rPr lang="zh-TW" altLang="en-US" dirty="0" smtClean="0"/>
              <a:t>開始，一個個比較下去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特性</a:t>
            </a:r>
            <a:r>
              <a:rPr lang="zh-TW" altLang="en-US" dirty="0"/>
              <a:t>：</a:t>
            </a:r>
            <a:endParaRPr lang="en-US" altLang="zh-TW" dirty="0"/>
          </a:p>
          <a:p>
            <a:pPr lvl="1"/>
            <a:r>
              <a:rPr lang="zh-TW" altLang="en-US" sz="2600" b="1" dirty="0">
                <a:solidFill>
                  <a:srgbClr val="FF0000"/>
                </a:solidFill>
              </a:rPr>
              <a:t>資料</a:t>
            </a:r>
            <a:r>
              <a:rPr lang="zh-TW" altLang="en-US" sz="2600" b="1" dirty="0">
                <a:solidFill>
                  <a:srgbClr val="0000FF"/>
                </a:solidFill>
              </a:rPr>
              <a:t>不</a:t>
            </a:r>
            <a:r>
              <a:rPr lang="zh-TW" altLang="en-US" sz="2600" b="1" dirty="0" smtClean="0">
                <a:solidFill>
                  <a:srgbClr val="0000FF"/>
                </a:solidFill>
              </a:rPr>
              <a:t>需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事先</a:t>
            </a:r>
            <a:r>
              <a:rPr lang="zh-TW" altLang="en-US" sz="2600" b="1" dirty="0">
                <a:solidFill>
                  <a:srgbClr val="FF0000"/>
                </a:solidFill>
              </a:rPr>
              <a:t>排序</a:t>
            </a:r>
            <a:endParaRPr lang="en-US" altLang="zh-TW" sz="2600" b="1" dirty="0">
              <a:solidFill>
                <a:srgbClr val="FF0000"/>
              </a:solidFill>
            </a:endParaRPr>
          </a:p>
          <a:p>
            <a:pPr lvl="1"/>
            <a:r>
              <a:rPr lang="en-US" altLang="zh-TW" sz="2600" dirty="0">
                <a:solidFill>
                  <a:schemeClr val="tx1"/>
                </a:solidFill>
              </a:rPr>
              <a:t>N</a:t>
            </a:r>
            <a:r>
              <a:rPr lang="zh-TW" altLang="en-US" sz="2600" dirty="0">
                <a:solidFill>
                  <a:schemeClr val="tx1"/>
                </a:solidFill>
              </a:rPr>
              <a:t>個資料，則搜尋比對的次數</a:t>
            </a:r>
            <a:r>
              <a:rPr lang="zh-TW" altLang="en-US" sz="2600" b="1" dirty="0">
                <a:solidFill>
                  <a:srgbClr val="FF0000"/>
                </a:solidFill>
              </a:rPr>
              <a:t>最少</a:t>
            </a:r>
            <a:r>
              <a:rPr lang="en-US" altLang="zh-TW" sz="2600" b="1" dirty="0">
                <a:solidFill>
                  <a:srgbClr val="FF0000"/>
                </a:solidFill>
              </a:rPr>
              <a:t>1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次</a:t>
            </a:r>
            <a:r>
              <a:rPr lang="zh-TW" altLang="en-US" sz="2600" dirty="0">
                <a:solidFill>
                  <a:schemeClr val="tx1"/>
                </a:solidFill>
              </a:rPr>
              <a:t>，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最多</a:t>
            </a:r>
            <a:r>
              <a:rPr lang="en-US" altLang="zh-TW" sz="2600" b="1" dirty="0">
                <a:solidFill>
                  <a:srgbClr val="FF0000"/>
                </a:solidFill>
              </a:rPr>
              <a:t>N</a:t>
            </a:r>
            <a:r>
              <a:rPr lang="zh-TW" altLang="en-US" sz="2600" b="1" dirty="0">
                <a:solidFill>
                  <a:srgbClr val="FF0000"/>
                </a:solidFill>
              </a:rPr>
              <a:t>次</a:t>
            </a:r>
            <a:endParaRPr lang="en-US" altLang="zh-TW" sz="2600" b="1" dirty="0">
              <a:solidFill>
                <a:srgbClr val="FF0000"/>
              </a:solidFill>
            </a:endParaRPr>
          </a:p>
          <a:p>
            <a:pPr lvl="1"/>
            <a:r>
              <a:rPr lang="zh-TW" altLang="en-US" sz="2600" b="1" dirty="0">
                <a:solidFill>
                  <a:srgbClr val="FF0000"/>
                </a:solidFill>
              </a:rPr>
              <a:t>平均</a:t>
            </a:r>
            <a:r>
              <a:rPr lang="zh-TW" altLang="en-US" sz="2600" dirty="0">
                <a:solidFill>
                  <a:schemeClr val="tx1"/>
                </a:solidFill>
              </a:rPr>
              <a:t>需要比對</a:t>
            </a:r>
            <a:r>
              <a:rPr lang="en-US" altLang="zh-TW" sz="2600" b="1" dirty="0">
                <a:solidFill>
                  <a:srgbClr val="FF0000"/>
                </a:solidFill>
              </a:rPr>
              <a:t>(N+1)/2</a:t>
            </a:r>
            <a:r>
              <a:rPr lang="zh-TW" altLang="en-US" sz="2600" b="1" dirty="0">
                <a:solidFill>
                  <a:srgbClr val="FF0000"/>
                </a:solidFill>
              </a:rPr>
              <a:t>次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82636"/>
              </p:ext>
            </p:extLst>
          </p:nvPr>
        </p:nvGraphicFramePr>
        <p:xfrm>
          <a:off x="1537195" y="3366285"/>
          <a:ext cx="609600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16000"/>
                <a:gridCol w="1016000"/>
                <a:gridCol w="2032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……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1177155" y="3298370"/>
            <a:ext cx="324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A</a:t>
            </a:r>
            <a:endParaRPr lang="zh-TW" altLang="en-US" sz="2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753219" y="3717033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(0)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(1)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……         (n-1)    (n)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弧形箭號 (下彎) 7"/>
          <p:cNvSpPr/>
          <p:nvPr/>
        </p:nvSpPr>
        <p:spPr>
          <a:xfrm>
            <a:off x="2088579" y="2780928"/>
            <a:ext cx="936104" cy="517441"/>
          </a:xfrm>
          <a:prstGeom prst="curvedDownArrow">
            <a:avLst/>
          </a:prstGeom>
          <a:solidFill>
            <a:srgbClr val="FF00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弧形箭號 (下彎) 8"/>
          <p:cNvSpPr/>
          <p:nvPr/>
        </p:nvSpPr>
        <p:spPr>
          <a:xfrm>
            <a:off x="3177083" y="2780927"/>
            <a:ext cx="936104" cy="517441"/>
          </a:xfrm>
          <a:prstGeom prst="curvedDownArrow">
            <a:avLst/>
          </a:prstGeom>
          <a:solidFill>
            <a:srgbClr val="FF00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0" name="弧形箭號 (下彎) 9"/>
          <p:cNvSpPr/>
          <p:nvPr/>
        </p:nvSpPr>
        <p:spPr>
          <a:xfrm>
            <a:off x="5256931" y="2780926"/>
            <a:ext cx="936104" cy="517441"/>
          </a:xfrm>
          <a:prstGeom prst="curvedDownArrow">
            <a:avLst/>
          </a:prstGeom>
          <a:solidFill>
            <a:srgbClr val="FF00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" name="弧形箭號 (下彎) 10"/>
          <p:cNvSpPr/>
          <p:nvPr/>
        </p:nvSpPr>
        <p:spPr>
          <a:xfrm>
            <a:off x="6190009" y="2780928"/>
            <a:ext cx="936104" cy="517441"/>
          </a:xfrm>
          <a:prstGeom prst="curvedDownArrow">
            <a:avLst/>
          </a:prstGeom>
          <a:solidFill>
            <a:srgbClr val="FF00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P.15-79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011929" y="5183319"/>
            <a:ext cx="576295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7547735" y="5183319"/>
            <a:ext cx="576296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3077549" y="5562870"/>
            <a:ext cx="1863200" cy="458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1782808" y="4767199"/>
            <a:ext cx="635129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33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user\Desktop\CCH\Ch15結構化程式設計\icon\搜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903" y="4883968"/>
            <a:ext cx="17430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二分搜尋法</a:t>
            </a:r>
            <a:r>
              <a:rPr lang="en-US" altLang="zh-TW" dirty="0" smtClean="0"/>
              <a:t>(Binary Search)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必要條件：</a:t>
            </a:r>
            <a:r>
              <a:rPr lang="zh-TW" altLang="en-US" b="1" dirty="0">
                <a:solidFill>
                  <a:srgbClr val="FF0000"/>
                </a:solidFill>
              </a:rPr>
              <a:t>資料</a:t>
            </a:r>
            <a:r>
              <a:rPr lang="zh-TW" altLang="en-US" b="1" dirty="0" smtClean="0">
                <a:solidFill>
                  <a:srgbClr val="0000FF"/>
                </a:solidFill>
              </a:rPr>
              <a:t>需</a:t>
            </a:r>
            <a:r>
              <a:rPr lang="zh-TW" altLang="en-US" b="1" dirty="0">
                <a:solidFill>
                  <a:srgbClr val="FF0000"/>
                </a:solidFill>
              </a:rPr>
              <a:t>事</a:t>
            </a:r>
            <a:r>
              <a:rPr lang="zh-TW" altLang="en-US" b="1" dirty="0" smtClean="0">
                <a:solidFill>
                  <a:srgbClr val="FF0000"/>
                </a:solidFill>
              </a:rPr>
              <a:t>先排序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方法：每次將資料分為兩半，</a:t>
            </a:r>
            <a:r>
              <a:rPr lang="zh-TW" altLang="en-US" dirty="0"/>
              <a:t>看指到的</a:t>
            </a:r>
            <a:r>
              <a:rPr lang="zh-TW" altLang="en-US" dirty="0" smtClean="0"/>
              <a:t>資料是否符合，若不是，則再搜尋符合範圍內的一半資料即可</a:t>
            </a:r>
            <a:endParaRPr lang="en-US" altLang="zh-TW" dirty="0" smtClean="0"/>
          </a:p>
          <a:p>
            <a:r>
              <a:rPr lang="zh-TW" altLang="en-US" sz="2800" dirty="0">
                <a:solidFill>
                  <a:schemeClr val="tx2"/>
                </a:solidFill>
              </a:rPr>
              <a:t>聯想：猜數字</a:t>
            </a:r>
            <a:r>
              <a:rPr lang="zh-TW" altLang="en-US" sz="2800" dirty="0" smtClean="0">
                <a:solidFill>
                  <a:schemeClr val="tx2"/>
                </a:solidFill>
              </a:rPr>
              <a:t>大小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81556"/>
              </p:ext>
            </p:extLst>
          </p:nvPr>
        </p:nvGraphicFramePr>
        <p:xfrm>
          <a:off x="1524619" y="3381112"/>
          <a:ext cx="6096000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16000"/>
                <a:gridCol w="1016000"/>
                <a:gridCol w="2032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……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1164579" y="3313197"/>
            <a:ext cx="324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A</a:t>
            </a:r>
            <a:endParaRPr lang="zh-TW" altLang="en-US" sz="2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740643" y="373186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(0)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(1)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……         (n-1)    (n)</a:t>
            </a:r>
            <a:endParaRPr lang="zh-TW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向上箭號 11"/>
          <p:cNvSpPr/>
          <p:nvPr/>
        </p:nvSpPr>
        <p:spPr>
          <a:xfrm>
            <a:off x="1835696" y="4113076"/>
            <a:ext cx="432048" cy="504056"/>
          </a:xfrm>
          <a:prstGeom prst="upArrow">
            <a:avLst/>
          </a:prstGeom>
          <a:solidFill>
            <a:srgbClr val="FF0000">
              <a:alpha val="7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上箭號 12"/>
          <p:cNvSpPr/>
          <p:nvPr/>
        </p:nvSpPr>
        <p:spPr>
          <a:xfrm>
            <a:off x="6948264" y="4101192"/>
            <a:ext cx="432048" cy="504056"/>
          </a:xfrm>
          <a:prstGeom prst="upArrow">
            <a:avLst/>
          </a:prstGeom>
          <a:solidFill>
            <a:srgbClr val="FF0000">
              <a:alpha val="7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上箭號 13"/>
          <p:cNvSpPr/>
          <p:nvPr/>
        </p:nvSpPr>
        <p:spPr>
          <a:xfrm>
            <a:off x="4355976" y="4075270"/>
            <a:ext cx="432048" cy="793889"/>
          </a:xfrm>
          <a:prstGeom prst="upArrow">
            <a:avLst/>
          </a:prstGeom>
          <a:solidFill>
            <a:srgbClr val="FF0000">
              <a:alpha val="7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1655676" y="4653136"/>
            <a:ext cx="792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 smtClean="0">
                <a:solidFill>
                  <a:srgbClr val="FF0000"/>
                </a:solidFill>
              </a:rPr>
              <a:t>L</a:t>
            </a:r>
            <a:r>
              <a:rPr lang="en-US" altLang="zh-TW" sz="2400" dirty="0" smtClean="0"/>
              <a:t>ow</a:t>
            </a:r>
            <a:endParaRPr lang="zh-TW" altLang="en-US" sz="2400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6880293" y="465313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 smtClean="0">
                <a:solidFill>
                  <a:srgbClr val="FF0000"/>
                </a:solidFill>
              </a:rPr>
              <a:t>U</a:t>
            </a:r>
            <a:r>
              <a:rPr lang="en-US" altLang="zh-TW" sz="2400" dirty="0" smtClean="0"/>
              <a:t>p</a:t>
            </a:r>
            <a:endParaRPr lang="zh-TW" altLang="en-US" sz="24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4024350" y="4883968"/>
            <a:ext cx="1267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b="1" dirty="0" smtClean="0">
                <a:solidFill>
                  <a:srgbClr val="FF0000"/>
                </a:solidFill>
              </a:rPr>
              <a:t>M</a:t>
            </a:r>
            <a:r>
              <a:rPr lang="en-US" altLang="zh-TW" sz="2400" dirty="0" smtClean="0"/>
              <a:t>iddle</a:t>
            </a:r>
            <a:endParaRPr lang="zh-TW" altLang="en-US" sz="2400" dirty="0"/>
          </a:p>
        </p:txBody>
      </p:sp>
      <p:sp>
        <p:nvSpPr>
          <p:cNvPr id="19" name="矩形 18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P.15-80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20" name="內容版面配置區 3"/>
          <p:cNvSpPr txBox="1">
            <a:spLocks/>
          </p:cNvSpPr>
          <p:nvPr/>
        </p:nvSpPr>
        <p:spPr>
          <a:xfrm>
            <a:off x="457200" y="2715231"/>
            <a:ext cx="2780314" cy="5979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altLang="zh-TW" sz="3100" dirty="0">
              <a:solidFill>
                <a:schemeClr val="tx1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176850" y="1349477"/>
            <a:ext cx="323203" cy="340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76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CCH\Ch15結構化程式設計\icon\圖片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516"/>
          <a:stretch/>
        </p:blipFill>
        <p:spPr bwMode="auto">
          <a:xfrm>
            <a:off x="5752214" y="332656"/>
            <a:ext cx="3077344" cy="70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設有一已排序陣列</a:t>
            </a:r>
            <a:r>
              <a:rPr lang="en-US" altLang="zh-TW" dirty="0" smtClean="0"/>
              <a:t>A</a:t>
            </a:r>
            <a:r>
              <a:rPr lang="zh-TW" altLang="en-US" dirty="0" smtClean="0"/>
              <a:t>，則：</a:t>
            </a:r>
            <a:endParaRPr lang="en-US" altLang="zh-TW" dirty="0" smtClean="0"/>
          </a:p>
          <a:p>
            <a:r>
              <a:rPr lang="en-US" altLang="zh-TW" dirty="0" smtClean="0"/>
              <a:t>Low</a:t>
            </a:r>
            <a:r>
              <a:rPr lang="zh-TW" altLang="en-US" dirty="0" smtClean="0"/>
              <a:t>， </a:t>
            </a:r>
            <a:r>
              <a:rPr lang="en-US" altLang="zh-TW" dirty="0" smtClean="0"/>
              <a:t>L = </a:t>
            </a:r>
            <a:r>
              <a:rPr lang="zh-TW" altLang="en-US" dirty="0" smtClean="0"/>
              <a:t>最左邊</a:t>
            </a:r>
            <a:endParaRPr lang="en-US" altLang="zh-TW" dirty="0" smtClean="0"/>
          </a:p>
          <a:p>
            <a:r>
              <a:rPr lang="en-US" altLang="zh-TW" dirty="0" smtClean="0"/>
              <a:t>Up</a:t>
            </a:r>
            <a:r>
              <a:rPr lang="zh-TW" altLang="en-US" dirty="0" smtClean="0"/>
              <a:t>，</a:t>
            </a:r>
            <a:r>
              <a:rPr lang="en-US" altLang="zh-TW" dirty="0" smtClean="0"/>
              <a:t>U = </a:t>
            </a:r>
            <a:r>
              <a:rPr lang="zh-TW" altLang="en-US" dirty="0" smtClean="0"/>
              <a:t>最右邊</a:t>
            </a:r>
            <a:endParaRPr lang="en-US" altLang="zh-TW" dirty="0" smtClean="0"/>
          </a:p>
          <a:p>
            <a:r>
              <a:rPr lang="en-US" altLang="zh-TW" dirty="0" smtClean="0"/>
              <a:t>Middle</a:t>
            </a:r>
            <a:r>
              <a:rPr lang="zh-TW" altLang="en-US" dirty="0" smtClean="0"/>
              <a:t>，</a:t>
            </a:r>
            <a:r>
              <a:rPr lang="en-US" altLang="zh-TW" dirty="0" smtClean="0"/>
              <a:t>M = </a:t>
            </a:r>
            <a:r>
              <a:rPr lang="zh-TW" altLang="en-US" dirty="0" smtClean="0"/>
              <a:t>中間，</a:t>
            </a:r>
            <a:r>
              <a:rPr lang="en-US" altLang="zh-TW" dirty="0" smtClean="0"/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M =</a:t>
            </a:r>
            <a:r>
              <a:rPr lang="en-US" altLang="zh-TW" b="1" dirty="0" err="1" smtClean="0">
                <a:solidFill>
                  <a:srgbClr val="FF0000"/>
                </a:solidFill>
              </a:rPr>
              <a:t>Int</a:t>
            </a:r>
            <a:r>
              <a:rPr lang="en-US" altLang="zh-TW" b="1" dirty="0" smtClean="0">
                <a:solidFill>
                  <a:srgbClr val="FF0000"/>
                </a:solidFill>
              </a:rPr>
              <a:t>( (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L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+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U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/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2)</a:t>
            </a:r>
          </a:p>
          <a:p>
            <a:endParaRPr lang="en-US" altLang="zh-TW" dirty="0" smtClean="0"/>
          </a:p>
          <a:p>
            <a:r>
              <a:rPr lang="zh-TW" altLang="en-US" b="1" dirty="0" smtClean="0"/>
              <a:t>若</a:t>
            </a:r>
            <a:r>
              <a:rPr lang="en-US" altLang="zh-TW" b="1" dirty="0"/>
              <a:t>A(M)</a:t>
            </a:r>
            <a:r>
              <a:rPr lang="zh-TW" altLang="en-US" b="1" dirty="0"/>
              <a:t>即為要搜尋的</a:t>
            </a:r>
            <a:r>
              <a:rPr lang="zh-TW" altLang="en-US" b="1" dirty="0" smtClean="0"/>
              <a:t>值，則結束</a:t>
            </a:r>
            <a:endParaRPr lang="en-US" altLang="zh-TW" b="1" dirty="0" smtClean="0"/>
          </a:p>
          <a:p>
            <a:r>
              <a:rPr lang="zh-TW" altLang="en-US" dirty="0" smtClean="0"/>
              <a:t>若 要</a:t>
            </a:r>
            <a:r>
              <a:rPr lang="zh-TW" altLang="en-US" dirty="0"/>
              <a:t>搜尋的</a:t>
            </a:r>
            <a:r>
              <a:rPr lang="zh-TW" altLang="en-US" dirty="0" smtClean="0"/>
              <a:t>值 </a:t>
            </a:r>
            <a:r>
              <a:rPr lang="en-US" altLang="zh-TW" dirty="0" smtClean="0"/>
              <a:t>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A(M)</a:t>
            </a:r>
            <a:r>
              <a:rPr lang="zh-TW" altLang="en-US" dirty="0" smtClean="0"/>
              <a:t>，則 </a:t>
            </a:r>
            <a:r>
              <a:rPr lang="en-US" altLang="zh-TW" dirty="0" smtClean="0"/>
              <a:t>L</a:t>
            </a:r>
            <a:r>
              <a:rPr lang="zh-TW" altLang="en-US" dirty="0" smtClean="0"/>
              <a:t> </a:t>
            </a:r>
            <a:r>
              <a:rPr lang="en-US" altLang="zh-TW" dirty="0" smtClean="0"/>
              <a:t>=</a:t>
            </a:r>
            <a:r>
              <a:rPr lang="zh-TW" altLang="en-US" dirty="0" smtClean="0"/>
              <a:t> </a:t>
            </a:r>
            <a:r>
              <a:rPr lang="en-US" altLang="zh-TW" dirty="0" smtClean="0"/>
              <a:t>M</a:t>
            </a:r>
            <a:r>
              <a:rPr lang="zh-TW" altLang="en-US" dirty="0" smtClean="0"/>
              <a:t> </a:t>
            </a:r>
            <a:r>
              <a:rPr lang="en-US" altLang="zh-TW" dirty="0" smtClean="0"/>
              <a:t>+</a:t>
            </a:r>
            <a:r>
              <a:rPr lang="zh-TW" altLang="en-US" dirty="0" smtClean="0"/>
              <a:t> </a:t>
            </a:r>
            <a:r>
              <a:rPr lang="en-US" altLang="zh-TW" dirty="0" smtClean="0"/>
              <a:t>1</a:t>
            </a:r>
            <a:endParaRPr lang="en-US" altLang="zh-TW" dirty="0"/>
          </a:p>
          <a:p>
            <a:r>
              <a:rPr lang="zh-TW" altLang="en-US" dirty="0" smtClean="0"/>
              <a:t>若 要</a:t>
            </a:r>
            <a:r>
              <a:rPr lang="zh-TW" altLang="en-US" dirty="0"/>
              <a:t>搜尋的值 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 </a:t>
            </a:r>
            <a:r>
              <a:rPr lang="en-US" altLang="zh-TW" dirty="0"/>
              <a:t>A(M)</a:t>
            </a:r>
            <a:r>
              <a:rPr lang="zh-TW" altLang="en-US" dirty="0"/>
              <a:t>，則 </a:t>
            </a:r>
            <a:r>
              <a:rPr lang="en-US" altLang="zh-TW" dirty="0" smtClean="0"/>
              <a:t>U</a:t>
            </a:r>
            <a:r>
              <a:rPr lang="zh-TW" altLang="en-US" dirty="0" smtClean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 smtClean="0"/>
              <a:t>M</a:t>
            </a:r>
            <a:r>
              <a:rPr lang="zh-TW" altLang="en-US" dirty="0" smtClean="0"/>
              <a:t> </a:t>
            </a:r>
            <a:r>
              <a:rPr lang="en-US" altLang="zh-TW" dirty="0" smtClean="0"/>
              <a:t>–</a:t>
            </a:r>
            <a:r>
              <a:rPr lang="zh-TW" altLang="en-US" dirty="0" smtClean="0"/>
              <a:t> </a:t>
            </a:r>
            <a:r>
              <a:rPr lang="en-US" altLang="zh-TW" dirty="0" smtClean="0"/>
              <a:t>1</a:t>
            </a:r>
          </a:p>
          <a:p>
            <a:r>
              <a:rPr lang="zh-TW" altLang="en-US" dirty="0"/>
              <a:t>重複此動作</a:t>
            </a:r>
            <a:r>
              <a:rPr lang="zh-TW" altLang="en-US" dirty="0" smtClean="0"/>
              <a:t>直到 </a:t>
            </a:r>
            <a:r>
              <a:rPr lang="en-US" altLang="zh-TW" b="1" dirty="0" smtClean="0">
                <a:solidFill>
                  <a:srgbClr val="FF0000"/>
                </a:solidFill>
              </a:rPr>
              <a:t>U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&lt;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L</a:t>
            </a:r>
            <a:r>
              <a:rPr lang="zh-TW" altLang="en-US" dirty="0" smtClean="0"/>
              <a:t>，則表示</a:t>
            </a:r>
            <a:r>
              <a:rPr lang="zh-TW" altLang="en-US" b="1" dirty="0">
                <a:solidFill>
                  <a:srgbClr val="FF0000"/>
                </a:solidFill>
              </a:rPr>
              <a:t>搜尋失敗</a:t>
            </a:r>
            <a:r>
              <a:rPr lang="zh-TW" altLang="en-US" dirty="0" smtClean="0"/>
              <a:t>，找不到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二分搜尋法</a:t>
            </a:r>
            <a:r>
              <a:rPr lang="en-US" altLang="zh-TW" dirty="0"/>
              <a:t>(Binary Search)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411760" y="1772816"/>
            <a:ext cx="1316323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267744" y="2276872"/>
            <a:ext cx="1316323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4708687" y="2708920"/>
            <a:ext cx="258219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5359042" y="4149080"/>
            <a:ext cx="1316323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5359042" y="4587917"/>
            <a:ext cx="1316323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5383913" y="5085184"/>
            <a:ext cx="1342781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04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>
              <a:spcBef>
                <a:spcPct val="0"/>
              </a:spcBef>
              <a:buNone/>
              <a:defRPr kumimoji="0" sz="3200" b="1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二分搜尋法</a:t>
            </a:r>
            <a:r>
              <a:rPr lang="en-US" altLang="zh-TW" dirty="0"/>
              <a:t>(Binary Search)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5580112" y="435114"/>
            <a:ext cx="12618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b="1" dirty="0" smtClean="0">
                <a:solidFill>
                  <a:srgbClr val="0000FF"/>
                </a:solidFill>
              </a:rPr>
              <a:t>找</a:t>
            </a:r>
            <a:r>
              <a:rPr lang="en-US" altLang="zh-TW" sz="4000" b="1" dirty="0" smtClean="0">
                <a:solidFill>
                  <a:srgbClr val="0000FF"/>
                </a:solidFill>
              </a:rPr>
              <a:t>58</a:t>
            </a:r>
            <a:endParaRPr lang="en-US" altLang="zh-TW" sz="4000" b="1" dirty="0">
              <a:solidFill>
                <a:srgbClr val="0000FF"/>
              </a:solidFill>
            </a:endParaRPr>
          </a:p>
        </p:txBody>
      </p:sp>
      <p:pic>
        <p:nvPicPr>
          <p:cNvPr id="69" name="Picture 2" descr="C:\Users\user\Desktop\CCH\Ch15結構化程式設計\icon\Q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69" b="47619"/>
          <a:stretch/>
        </p:blipFill>
        <p:spPr bwMode="auto">
          <a:xfrm>
            <a:off x="713964" y="1844824"/>
            <a:ext cx="7212013" cy="10477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C:\Users\user\Desktop\CCH\Ch15結構化程式設計\icon\Q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314"/>
          <a:stretch/>
        </p:blipFill>
        <p:spPr bwMode="auto">
          <a:xfrm>
            <a:off x="713963" y="1196752"/>
            <a:ext cx="7212013" cy="533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1" name="表格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129019"/>
              </p:ext>
            </p:extLst>
          </p:nvPr>
        </p:nvGraphicFramePr>
        <p:xfrm>
          <a:off x="534379" y="3015208"/>
          <a:ext cx="8075242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53606"/>
                <a:gridCol w="1153606"/>
                <a:gridCol w="1153606"/>
                <a:gridCol w="1153606"/>
                <a:gridCol w="1153606"/>
                <a:gridCol w="1153606"/>
                <a:gridCol w="11536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A(1)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A(2)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A(3)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A(4)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A(5)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A(6)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A(7)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kumimoji="0" lang="zh-TW" alt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" name="矩形 71"/>
          <p:cNvSpPr/>
          <p:nvPr/>
        </p:nvSpPr>
        <p:spPr>
          <a:xfrm>
            <a:off x="2350341" y="1319436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矩形 72"/>
          <p:cNvSpPr/>
          <p:nvPr/>
        </p:nvSpPr>
        <p:spPr>
          <a:xfrm>
            <a:off x="3621068" y="1319436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矩形 73"/>
          <p:cNvSpPr/>
          <p:nvPr/>
        </p:nvSpPr>
        <p:spPr>
          <a:xfrm>
            <a:off x="5004048" y="1319436"/>
            <a:ext cx="165618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 75"/>
          <p:cNvSpPr/>
          <p:nvPr/>
        </p:nvSpPr>
        <p:spPr>
          <a:xfrm>
            <a:off x="6740175" y="1319436"/>
            <a:ext cx="787541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矩形 76"/>
          <p:cNvSpPr/>
          <p:nvPr/>
        </p:nvSpPr>
        <p:spPr>
          <a:xfrm>
            <a:off x="899592" y="3967661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矩形 77"/>
          <p:cNvSpPr/>
          <p:nvPr/>
        </p:nvSpPr>
        <p:spPr>
          <a:xfrm>
            <a:off x="7812360" y="3967661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/>
          <p:cNvSpPr/>
          <p:nvPr/>
        </p:nvSpPr>
        <p:spPr>
          <a:xfrm>
            <a:off x="4427984" y="3967661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矩形 79"/>
          <p:cNvSpPr/>
          <p:nvPr/>
        </p:nvSpPr>
        <p:spPr>
          <a:xfrm>
            <a:off x="2000890" y="1905101"/>
            <a:ext cx="914926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1" name="矩形 80"/>
          <p:cNvSpPr/>
          <p:nvPr/>
        </p:nvSpPr>
        <p:spPr>
          <a:xfrm>
            <a:off x="3292793" y="1905100"/>
            <a:ext cx="328275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矩形 81"/>
          <p:cNvSpPr/>
          <p:nvPr/>
        </p:nvSpPr>
        <p:spPr>
          <a:xfrm>
            <a:off x="2964518" y="1905100"/>
            <a:ext cx="328275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3" name="矩形 82"/>
          <p:cNvSpPr/>
          <p:nvPr/>
        </p:nvSpPr>
        <p:spPr>
          <a:xfrm>
            <a:off x="3633390" y="1873567"/>
            <a:ext cx="578570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矩形 83"/>
          <p:cNvSpPr/>
          <p:nvPr/>
        </p:nvSpPr>
        <p:spPr>
          <a:xfrm>
            <a:off x="4211960" y="1873567"/>
            <a:ext cx="1152128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 85"/>
          <p:cNvSpPr/>
          <p:nvPr/>
        </p:nvSpPr>
        <p:spPr>
          <a:xfrm>
            <a:off x="5580112" y="4389730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矩形 86"/>
          <p:cNvSpPr/>
          <p:nvPr/>
        </p:nvSpPr>
        <p:spPr>
          <a:xfrm>
            <a:off x="5364088" y="1873567"/>
            <a:ext cx="432048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 88"/>
          <p:cNvSpPr/>
          <p:nvPr/>
        </p:nvSpPr>
        <p:spPr>
          <a:xfrm>
            <a:off x="2446140" y="2500446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 89"/>
          <p:cNvSpPr/>
          <p:nvPr/>
        </p:nvSpPr>
        <p:spPr>
          <a:xfrm>
            <a:off x="7812360" y="4509120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 90"/>
          <p:cNvSpPr/>
          <p:nvPr/>
        </p:nvSpPr>
        <p:spPr>
          <a:xfrm>
            <a:off x="3855820" y="2500446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 91"/>
          <p:cNvSpPr/>
          <p:nvPr/>
        </p:nvSpPr>
        <p:spPr>
          <a:xfrm>
            <a:off x="5133238" y="2500446"/>
            <a:ext cx="170875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矩形 92"/>
          <p:cNvSpPr/>
          <p:nvPr/>
        </p:nvSpPr>
        <p:spPr>
          <a:xfrm>
            <a:off x="6841996" y="2500446"/>
            <a:ext cx="89835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矩形 93"/>
          <p:cNvSpPr/>
          <p:nvPr/>
        </p:nvSpPr>
        <p:spPr>
          <a:xfrm>
            <a:off x="6701897" y="4509120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5" name="Picture 3" descr="C:\Users\user\Desktop\CCH\Ch15結構化程式設計\icon\Q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22" b="18184"/>
          <a:stretch/>
        </p:blipFill>
        <p:spPr bwMode="auto">
          <a:xfrm>
            <a:off x="713964" y="5301208"/>
            <a:ext cx="7212013" cy="88051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矩形 95"/>
          <p:cNvSpPr/>
          <p:nvPr/>
        </p:nvSpPr>
        <p:spPr>
          <a:xfrm>
            <a:off x="2000890" y="5370743"/>
            <a:ext cx="914926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矩形 97"/>
          <p:cNvSpPr/>
          <p:nvPr/>
        </p:nvSpPr>
        <p:spPr>
          <a:xfrm>
            <a:off x="3292793" y="5370743"/>
            <a:ext cx="328275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矩形 98"/>
          <p:cNvSpPr/>
          <p:nvPr/>
        </p:nvSpPr>
        <p:spPr>
          <a:xfrm>
            <a:off x="2964518" y="5370743"/>
            <a:ext cx="328275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0" name="矩形 99"/>
          <p:cNvSpPr/>
          <p:nvPr/>
        </p:nvSpPr>
        <p:spPr>
          <a:xfrm>
            <a:off x="5879192" y="4845573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2" name="矩形 101"/>
          <p:cNvSpPr/>
          <p:nvPr/>
        </p:nvSpPr>
        <p:spPr>
          <a:xfrm>
            <a:off x="3678072" y="5370743"/>
            <a:ext cx="527199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3" name="矩形 102"/>
          <p:cNvSpPr/>
          <p:nvPr/>
        </p:nvSpPr>
        <p:spPr>
          <a:xfrm>
            <a:off x="4211961" y="5348769"/>
            <a:ext cx="1368151" cy="463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4" name="矩形 103"/>
          <p:cNvSpPr/>
          <p:nvPr/>
        </p:nvSpPr>
        <p:spPr>
          <a:xfrm>
            <a:off x="2446140" y="5871155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矩形 104"/>
          <p:cNvSpPr/>
          <p:nvPr/>
        </p:nvSpPr>
        <p:spPr>
          <a:xfrm>
            <a:off x="3875050" y="5871155"/>
            <a:ext cx="69890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矩形 105"/>
          <p:cNvSpPr/>
          <p:nvPr/>
        </p:nvSpPr>
        <p:spPr>
          <a:xfrm>
            <a:off x="5153397" y="4845573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7" name="矩形 106"/>
          <p:cNvSpPr/>
          <p:nvPr/>
        </p:nvSpPr>
        <p:spPr>
          <a:xfrm>
            <a:off x="5153396" y="5871155"/>
            <a:ext cx="168859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8" name="矩形 107"/>
          <p:cNvSpPr/>
          <p:nvPr/>
        </p:nvSpPr>
        <p:spPr>
          <a:xfrm>
            <a:off x="6917922" y="5871155"/>
            <a:ext cx="77501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9" name="矩形 108"/>
          <p:cNvSpPr/>
          <p:nvPr/>
        </p:nvSpPr>
        <p:spPr>
          <a:xfrm>
            <a:off x="5580112" y="4845573"/>
            <a:ext cx="29830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S</a:t>
            </a:r>
            <a:endParaRPr lang="zh-TW" altLang="en-US" dirty="0"/>
          </a:p>
        </p:txBody>
      </p:sp>
      <p:pic>
        <p:nvPicPr>
          <p:cNvPr id="110" name="Picture 4" descr="C:\Users\user\Desktop\CCH\Ch15結構化程式設計\icon\Q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117" r="69775"/>
          <a:stretch/>
        </p:blipFill>
        <p:spPr bwMode="auto">
          <a:xfrm>
            <a:off x="713963" y="4605754"/>
            <a:ext cx="3086032" cy="57204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78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6" grpId="0" animBg="1"/>
      <p:bldP spid="98" grpId="0" animBg="1"/>
      <p:bldP spid="99" grpId="0" animBg="1"/>
      <p:bldP spid="100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排序</a:t>
            </a:r>
            <a:r>
              <a:rPr lang="en-US" altLang="zh-TW" dirty="0"/>
              <a:t>(Sort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 排序</a:t>
            </a:r>
            <a:r>
              <a:rPr lang="en-US" altLang="zh-TW" dirty="0" smtClean="0"/>
              <a:t>(Sort)</a:t>
            </a:r>
            <a:r>
              <a:rPr lang="zh-TW" altLang="en-US" dirty="0" smtClean="0"/>
              <a:t>是將資料依某種規則重新安排其先後順序</a:t>
            </a:r>
            <a:endParaRPr lang="en-US" altLang="zh-TW" dirty="0" smtClean="0"/>
          </a:p>
          <a:p>
            <a:pPr lvl="1"/>
            <a:r>
              <a:rPr lang="zh-TW" altLang="en-US" b="1" dirty="0" smtClean="0">
                <a:solidFill>
                  <a:srgbClr val="FF0000"/>
                </a:solidFill>
              </a:rPr>
              <a:t>遞減</a:t>
            </a:r>
            <a:r>
              <a:rPr lang="zh-TW" altLang="en-US" dirty="0" smtClean="0"/>
              <a:t>排序：將資料</a:t>
            </a:r>
            <a:r>
              <a:rPr lang="zh-TW" altLang="en-US" b="1" dirty="0">
                <a:solidFill>
                  <a:srgbClr val="FF0000"/>
                </a:solidFill>
              </a:rPr>
              <a:t>由大至小</a:t>
            </a:r>
            <a:endParaRPr lang="en-US" altLang="zh-TW" b="1" dirty="0">
              <a:solidFill>
                <a:srgbClr val="FF0000"/>
              </a:solidFill>
            </a:endParaRPr>
          </a:p>
          <a:p>
            <a:pPr lvl="1"/>
            <a:r>
              <a:rPr lang="zh-TW" altLang="en-US" b="1" dirty="0">
                <a:solidFill>
                  <a:srgbClr val="FF0000"/>
                </a:solidFill>
              </a:rPr>
              <a:t>遞增</a:t>
            </a:r>
            <a:r>
              <a:rPr lang="zh-TW" altLang="en-US" dirty="0"/>
              <a:t>排序：將</a:t>
            </a:r>
            <a:r>
              <a:rPr lang="zh-TW" altLang="en-US" dirty="0" smtClean="0"/>
              <a:t>資料</a:t>
            </a:r>
            <a:r>
              <a:rPr lang="zh-TW" altLang="en-US" b="1" dirty="0" smtClean="0">
                <a:solidFill>
                  <a:srgbClr val="FF0000"/>
                </a:solidFill>
              </a:rPr>
              <a:t>由</a:t>
            </a:r>
            <a:r>
              <a:rPr lang="zh-TW" altLang="en-US" b="1" dirty="0">
                <a:solidFill>
                  <a:srgbClr val="FF0000"/>
                </a:solidFill>
              </a:rPr>
              <a:t>小</a:t>
            </a:r>
            <a:r>
              <a:rPr lang="zh-TW" altLang="en-US" b="1" dirty="0" smtClean="0">
                <a:solidFill>
                  <a:srgbClr val="FF0000"/>
                </a:solidFill>
              </a:rPr>
              <a:t>至大</a:t>
            </a:r>
            <a:endParaRPr lang="en-US" altLang="zh-TW" b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</a:pPr>
            <a:r>
              <a:rPr lang="zh-TW" altLang="en-US" dirty="0" smtClean="0"/>
              <a:t>排序的方法</a:t>
            </a:r>
            <a:endParaRPr lang="en-US" altLang="zh-TW" dirty="0" smtClean="0"/>
          </a:p>
          <a:p>
            <a:pPr lvl="1">
              <a:spcBef>
                <a:spcPts val="600"/>
              </a:spcBef>
            </a:pPr>
            <a:r>
              <a:rPr lang="zh-TW" altLang="en-US" b="1" dirty="0">
                <a:solidFill>
                  <a:srgbClr val="FF0000"/>
                </a:solidFill>
              </a:rPr>
              <a:t>內部</a:t>
            </a:r>
            <a:r>
              <a:rPr lang="zh-TW" altLang="en-US" dirty="0" smtClean="0"/>
              <a:t>排序：排序在</a:t>
            </a:r>
            <a:r>
              <a:rPr lang="zh-TW" altLang="en-US" b="1" dirty="0">
                <a:solidFill>
                  <a:srgbClr val="FF0000"/>
                </a:solidFill>
              </a:rPr>
              <a:t>記憶體內</a:t>
            </a:r>
            <a:r>
              <a:rPr lang="zh-TW" altLang="en-US" dirty="0" smtClean="0"/>
              <a:t>完成</a:t>
            </a:r>
            <a:endParaRPr lang="en-US" altLang="zh-TW" dirty="0" smtClean="0"/>
          </a:p>
          <a:p>
            <a:pPr lvl="1">
              <a:spcBef>
                <a:spcPts val="600"/>
              </a:spcBef>
            </a:pPr>
            <a:r>
              <a:rPr lang="zh-TW" altLang="en-US" b="1" dirty="0" smtClean="0">
                <a:solidFill>
                  <a:srgbClr val="FF0000"/>
                </a:solidFill>
              </a:rPr>
              <a:t>外部</a:t>
            </a:r>
            <a:r>
              <a:rPr lang="zh-TW" altLang="en-US" dirty="0" smtClean="0"/>
              <a:t>排序：</a:t>
            </a:r>
            <a:r>
              <a:rPr lang="zh-TW" altLang="en-US" dirty="0"/>
              <a:t>排序</a:t>
            </a:r>
            <a:r>
              <a:rPr lang="zh-TW" altLang="en-US" dirty="0" smtClean="0"/>
              <a:t>需利用</a:t>
            </a:r>
            <a:r>
              <a:rPr lang="zh-TW" altLang="en-US" b="1" dirty="0">
                <a:solidFill>
                  <a:srgbClr val="FF0000"/>
                </a:solidFill>
              </a:rPr>
              <a:t>輔助記憶體（硬隨光軟帶）</a:t>
            </a:r>
            <a:endParaRPr lang="en-US" altLang="zh-TW" b="1" dirty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</a:pPr>
            <a:r>
              <a:rPr lang="zh-TW" altLang="en-US" dirty="0" smtClean="0"/>
              <a:t>不同的排序方法效率不同，應用的地方也不同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990" y="4898479"/>
            <a:ext cx="4474071" cy="126682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P.15-76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96566" y="1783381"/>
            <a:ext cx="576064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096566" y="2171203"/>
            <a:ext cx="576064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3496072" y="1783381"/>
            <a:ext cx="1368152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3496072" y="2171203"/>
            <a:ext cx="1368152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1096566" y="3257202"/>
            <a:ext cx="576064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1096566" y="3664074"/>
            <a:ext cx="576064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3477022" y="3256332"/>
            <a:ext cx="1147936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4075372" y="3664074"/>
            <a:ext cx="1432731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5534371" y="3664074"/>
            <a:ext cx="198995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81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二分搜尋法</a:t>
            </a:r>
            <a:r>
              <a:rPr lang="en-US" altLang="zh-TW" dirty="0"/>
              <a:t>(Binary Search)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20</a:t>
            </a:fld>
            <a:endParaRPr lang="zh-TW" altLang="en-US"/>
          </a:p>
        </p:txBody>
      </p:sp>
      <p:pic>
        <p:nvPicPr>
          <p:cNvPr id="12" name="Picture 2" descr="C:\Users\user\Desktop\CCH\Ch15結構化程式設計\icon\Q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67966"/>
            <a:ext cx="5697537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1287284" y="4316148"/>
            <a:ext cx="324036" cy="394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703680"/>
              </p:ext>
            </p:extLst>
          </p:nvPr>
        </p:nvGraphicFramePr>
        <p:xfrm>
          <a:off x="539552" y="1124744"/>
          <a:ext cx="8075242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53606"/>
                <a:gridCol w="1153606"/>
                <a:gridCol w="1153606"/>
                <a:gridCol w="1153606"/>
                <a:gridCol w="1153606"/>
                <a:gridCol w="1153606"/>
                <a:gridCol w="11536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A(1)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A(2)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A(3)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A(4)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A(5)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A(6)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A(7)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64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TW" altLang="en-US" sz="24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kumimoji="0" lang="en-US" altLang="zh-TW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en-US" altLang="zh-TW" sz="2400" b="1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kumimoji="0" lang="zh-TW" alt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矩形 15"/>
          <p:cNvSpPr/>
          <p:nvPr/>
        </p:nvSpPr>
        <p:spPr>
          <a:xfrm>
            <a:off x="2674341" y="4316148"/>
            <a:ext cx="1681635" cy="394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4355976" y="4316148"/>
            <a:ext cx="1872208" cy="394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1293782" y="4959858"/>
            <a:ext cx="2702153" cy="394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05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3"/>
          <p:cNvSpPr txBox="1">
            <a:spLocks/>
          </p:cNvSpPr>
          <p:nvPr/>
        </p:nvSpPr>
        <p:spPr>
          <a:xfrm>
            <a:off x="5165482" y="1297459"/>
            <a:ext cx="1584176" cy="4859501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穩定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不穩定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穩定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不</a:t>
            </a:r>
            <a:r>
              <a:rPr lang="zh-TW" altLang="en-US" sz="2800" dirty="0" smtClean="0">
                <a:solidFill>
                  <a:srgbClr val="FF0000"/>
                </a:solidFill>
              </a:rPr>
              <a:t>穩定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不穩定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穩定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穩定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r>
              <a:rPr lang="zh-TW" altLang="en-US" sz="2800" dirty="0" smtClean="0">
                <a:solidFill>
                  <a:srgbClr val="FF0000"/>
                </a:solidFill>
              </a:rPr>
              <a:t>穩定</a:t>
            </a:r>
            <a:endParaRPr lang="en-US" altLang="zh-TW" sz="2800" dirty="0">
              <a:solidFill>
                <a:srgbClr val="FF0000"/>
              </a:solidFill>
            </a:endParaRPr>
          </a:p>
          <a:p>
            <a:pPr marL="274320" lvl="1" indent="0">
              <a:spcBef>
                <a:spcPts val="1800"/>
              </a:spcBef>
              <a:buNone/>
            </a:pPr>
            <a:endParaRPr lang="en-US" altLang="zh-TW" sz="2800" dirty="0" smtClean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18473" y="179423"/>
            <a:ext cx="3046015" cy="17525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常見排序演算法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457200" y="1297459"/>
            <a:ext cx="5050904" cy="4859501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b="1" dirty="0">
                <a:solidFill>
                  <a:srgbClr val="0000FF"/>
                </a:solidFill>
              </a:rPr>
              <a:t>氣泡</a:t>
            </a:r>
            <a:r>
              <a:rPr lang="zh-TW" altLang="en-US" b="1" dirty="0" smtClean="0">
                <a:solidFill>
                  <a:srgbClr val="0000FF"/>
                </a:solidFill>
              </a:rPr>
              <a:t>排序法</a:t>
            </a:r>
            <a:r>
              <a:rPr lang="en-US" altLang="zh-TW" b="1" dirty="0" smtClean="0">
                <a:solidFill>
                  <a:srgbClr val="0000FF"/>
                </a:solidFill>
              </a:rPr>
              <a:t>(</a:t>
            </a:r>
            <a:r>
              <a:rPr lang="en-US" altLang="zh-TW" b="1" dirty="0">
                <a:solidFill>
                  <a:srgbClr val="0000FF"/>
                </a:solidFill>
              </a:rPr>
              <a:t>Bubble sorting</a:t>
            </a:r>
            <a:r>
              <a:rPr lang="en-US" altLang="zh-TW" b="1" dirty="0" smtClean="0">
                <a:solidFill>
                  <a:srgbClr val="0000FF"/>
                </a:solidFill>
              </a:rPr>
              <a:t>)         </a:t>
            </a:r>
            <a:endParaRPr lang="en-US" altLang="zh-TW" b="1" dirty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</a:pPr>
            <a:r>
              <a:rPr lang="zh-TW" altLang="en-US" b="1" dirty="0">
                <a:solidFill>
                  <a:srgbClr val="0000FF"/>
                </a:solidFill>
              </a:rPr>
              <a:t>選擇</a:t>
            </a:r>
            <a:r>
              <a:rPr lang="zh-TW" altLang="en-US" b="1" dirty="0" smtClean="0">
                <a:solidFill>
                  <a:srgbClr val="0000FF"/>
                </a:solidFill>
              </a:rPr>
              <a:t>排序</a:t>
            </a:r>
            <a:r>
              <a:rPr lang="zh-TW" altLang="en-US" b="1" dirty="0">
                <a:solidFill>
                  <a:srgbClr val="0000FF"/>
                </a:solidFill>
              </a:rPr>
              <a:t>法</a:t>
            </a:r>
            <a:r>
              <a:rPr lang="en-US" altLang="zh-TW" b="1" dirty="0" smtClean="0">
                <a:solidFill>
                  <a:srgbClr val="0000FF"/>
                </a:solidFill>
              </a:rPr>
              <a:t>(</a:t>
            </a:r>
            <a:r>
              <a:rPr lang="en-US" altLang="zh-TW" b="1" dirty="0">
                <a:solidFill>
                  <a:srgbClr val="0000FF"/>
                </a:solidFill>
              </a:rPr>
              <a:t>Selection sorting</a:t>
            </a:r>
            <a:r>
              <a:rPr lang="en-US" altLang="zh-TW" b="1" dirty="0" smtClean="0">
                <a:solidFill>
                  <a:srgbClr val="0000FF"/>
                </a:solidFill>
              </a:rPr>
              <a:t>)</a:t>
            </a:r>
            <a:endParaRPr lang="en-US" altLang="zh-TW" b="1" dirty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</a:pPr>
            <a:r>
              <a:rPr lang="zh-TW" altLang="en-US" b="1" dirty="0"/>
              <a:t>插入</a:t>
            </a:r>
            <a:r>
              <a:rPr lang="zh-TW" altLang="en-US" b="1" dirty="0" smtClean="0"/>
              <a:t>排序法</a:t>
            </a:r>
            <a:r>
              <a:rPr lang="en-US" altLang="zh-TW" b="1" dirty="0" smtClean="0"/>
              <a:t>(</a:t>
            </a:r>
            <a:r>
              <a:rPr lang="en-US" altLang="zh-TW" b="1" dirty="0"/>
              <a:t>Insertion sorting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>
              <a:spcBef>
                <a:spcPts val="1800"/>
              </a:spcBef>
            </a:pPr>
            <a:r>
              <a:rPr lang="zh-TW" altLang="en-US" b="1" dirty="0"/>
              <a:t>快速</a:t>
            </a:r>
            <a:r>
              <a:rPr lang="zh-TW" altLang="en-US" b="1" dirty="0" smtClean="0"/>
              <a:t>排序</a:t>
            </a:r>
            <a:r>
              <a:rPr lang="zh-TW" altLang="en-US" b="1" dirty="0"/>
              <a:t>法</a:t>
            </a:r>
            <a:r>
              <a:rPr lang="en-US" altLang="zh-TW" b="1" dirty="0" smtClean="0"/>
              <a:t>(</a:t>
            </a:r>
            <a:r>
              <a:rPr lang="en-US" altLang="zh-TW" b="1" dirty="0"/>
              <a:t>Quick sorting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>
              <a:spcBef>
                <a:spcPts val="1800"/>
              </a:spcBef>
            </a:pPr>
            <a:r>
              <a:rPr lang="zh-TW" altLang="en-US" b="1" dirty="0"/>
              <a:t>堆積</a:t>
            </a:r>
            <a:r>
              <a:rPr lang="zh-TW" altLang="en-US" b="1" dirty="0" smtClean="0"/>
              <a:t>排序</a:t>
            </a:r>
            <a:r>
              <a:rPr lang="zh-TW" altLang="en-US" b="1" dirty="0"/>
              <a:t>法</a:t>
            </a:r>
            <a:r>
              <a:rPr lang="en-US" altLang="zh-TW" b="1" dirty="0" smtClean="0"/>
              <a:t>(</a:t>
            </a:r>
            <a:r>
              <a:rPr lang="en-US" altLang="zh-TW" b="1" dirty="0"/>
              <a:t>Heap sorting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>
              <a:spcBef>
                <a:spcPts val="1800"/>
              </a:spcBef>
            </a:pPr>
            <a:r>
              <a:rPr lang="zh-TW" altLang="en-US" b="1" dirty="0"/>
              <a:t>薛爾</a:t>
            </a:r>
            <a:r>
              <a:rPr lang="zh-TW" altLang="en-US" b="1" dirty="0" smtClean="0"/>
              <a:t>排序</a:t>
            </a:r>
            <a:r>
              <a:rPr lang="zh-TW" altLang="en-US" b="1" dirty="0"/>
              <a:t>法</a:t>
            </a:r>
            <a:r>
              <a:rPr lang="en-US" altLang="zh-TW" b="1" dirty="0" smtClean="0"/>
              <a:t>(</a:t>
            </a:r>
            <a:r>
              <a:rPr lang="en-US" altLang="zh-TW" b="1" dirty="0"/>
              <a:t>Shell sorting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>
              <a:spcBef>
                <a:spcPts val="1800"/>
              </a:spcBef>
            </a:pPr>
            <a:r>
              <a:rPr lang="zh-TW" altLang="en-US" b="1" dirty="0" smtClean="0"/>
              <a:t>合併排序</a:t>
            </a:r>
            <a:r>
              <a:rPr lang="zh-TW" altLang="en-US" b="1" dirty="0"/>
              <a:t>法</a:t>
            </a:r>
            <a:r>
              <a:rPr lang="en-US" altLang="zh-TW" b="1" dirty="0" smtClean="0"/>
              <a:t>(</a:t>
            </a:r>
            <a:r>
              <a:rPr lang="en-US" altLang="zh-TW" b="1" dirty="0"/>
              <a:t>Merge sorting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>
              <a:spcBef>
                <a:spcPts val="1800"/>
              </a:spcBef>
            </a:pPr>
            <a:r>
              <a:rPr lang="zh-TW" altLang="en-US" b="1" dirty="0"/>
              <a:t>基數</a:t>
            </a:r>
            <a:r>
              <a:rPr lang="zh-TW" altLang="en-US" b="1" dirty="0" smtClean="0"/>
              <a:t>排序</a:t>
            </a:r>
            <a:r>
              <a:rPr lang="zh-TW" altLang="en-US" b="1" dirty="0"/>
              <a:t>法</a:t>
            </a:r>
            <a:r>
              <a:rPr lang="en-US" altLang="zh-TW" b="1" dirty="0" smtClean="0"/>
              <a:t>(</a:t>
            </a:r>
            <a:r>
              <a:rPr lang="en-US" altLang="zh-TW" b="1" dirty="0"/>
              <a:t>Radix sorting</a:t>
            </a:r>
            <a:r>
              <a:rPr lang="en-US" altLang="zh-TW" b="1" dirty="0" smtClean="0"/>
              <a:t>)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5904035" y="203736"/>
            <a:ext cx="255871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75" lvl="1">
              <a:spcBef>
                <a:spcPts val="1800"/>
              </a:spcBef>
              <a:buNone/>
            </a:pPr>
            <a:r>
              <a:rPr lang="zh-TW" altLang="en-US" sz="1400" b="1" dirty="0" smtClean="0">
                <a:solidFill>
                  <a:srgbClr val="FF0000"/>
                </a:solidFill>
              </a:rPr>
              <a:t>穩定排序法：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/>
            </a:r>
            <a:br>
              <a:rPr lang="en-US" altLang="zh-TW" sz="1400" b="1" dirty="0" smtClean="0">
                <a:solidFill>
                  <a:srgbClr val="FF0000"/>
                </a:solidFill>
              </a:rPr>
            </a:br>
            <a:r>
              <a:rPr lang="en-US" altLang="zh-TW" sz="1400" b="1" dirty="0" smtClean="0">
                <a:solidFill>
                  <a:srgbClr val="FF0000"/>
                </a:solidFill>
              </a:rPr>
              <a:t/>
            </a:r>
            <a:br>
              <a:rPr lang="en-US" altLang="zh-TW" sz="1400" b="1" dirty="0" smtClean="0">
                <a:solidFill>
                  <a:srgbClr val="FF0000"/>
                </a:solidFill>
              </a:rPr>
            </a:br>
            <a:r>
              <a:rPr lang="zh-TW" altLang="en-US" sz="1400" dirty="0" smtClean="0">
                <a:solidFill>
                  <a:srgbClr val="FF0000"/>
                </a:solidFill>
              </a:rPr>
              <a:t>　</a:t>
            </a:r>
            <a:r>
              <a:rPr lang="zh-TW" altLang="en-US" sz="1400" b="1" dirty="0" smtClean="0">
                <a:solidFill>
                  <a:srgbClr val="FF0000"/>
                </a:solidFill>
              </a:rPr>
              <a:t>排序</a:t>
            </a:r>
            <a:r>
              <a:rPr lang="zh-TW" altLang="en-US" sz="1400" b="1" dirty="0">
                <a:solidFill>
                  <a:srgbClr val="FF0000"/>
                </a:solidFill>
              </a:rPr>
              <a:t>前：</a:t>
            </a:r>
            <a:r>
              <a:rPr lang="en-US" altLang="zh-TW" b="1" dirty="0" smtClean="0">
                <a:solidFill>
                  <a:srgbClr val="009900"/>
                </a:solidFill>
              </a:rPr>
              <a:t>3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>,5,19,1,</a:t>
            </a:r>
            <a:r>
              <a:rPr lang="en-US" altLang="zh-TW" b="1" dirty="0" smtClean="0">
                <a:solidFill>
                  <a:srgbClr val="009900"/>
                </a:solidFill>
              </a:rPr>
              <a:t>3*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>,10</a:t>
            </a:r>
            <a:br>
              <a:rPr lang="en-US" altLang="zh-TW" sz="1400" b="1" dirty="0" smtClean="0">
                <a:solidFill>
                  <a:srgbClr val="FF0000"/>
                </a:solidFill>
              </a:rPr>
            </a:br>
            <a:r>
              <a:rPr lang="zh-TW" altLang="en-US" sz="1400" b="1" dirty="0" smtClean="0">
                <a:solidFill>
                  <a:srgbClr val="FF0000"/>
                </a:solidFill>
              </a:rPr>
              <a:t>　排序</a:t>
            </a:r>
            <a:r>
              <a:rPr lang="zh-TW" altLang="en-US" sz="1400" b="1" dirty="0">
                <a:solidFill>
                  <a:srgbClr val="FF0000"/>
                </a:solidFill>
              </a:rPr>
              <a:t>後：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>1,</a:t>
            </a:r>
            <a:r>
              <a:rPr lang="en-US" altLang="zh-TW" b="1" dirty="0" smtClean="0">
                <a:solidFill>
                  <a:srgbClr val="009900"/>
                </a:solidFill>
              </a:rPr>
              <a:t>3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>,</a:t>
            </a:r>
            <a:r>
              <a:rPr lang="en-US" altLang="zh-TW" b="1" dirty="0" smtClean="0">
                <a:solidFill>
                  <a:srgbClr val="009900"/>
                </a:solidFill>
              </a:rPr>
              <a:t>3*</a:t>
            </a:r>
            <a:r>
              <a:rPr lang="en-US" altLang="zh-TW" sz="1400" b="1" dirty="0" smtClean="0">
                <a:solidFill>
                  <a:srgbClr val="FF0000"/>
                </a:solidFill>
              </a:rPr>
              <a:t>,5,10,19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904035" y="1297459"/>
            <a:ext cx="3060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75" lvl="1">
              <a:spcBef>
                <a:spcPts val="1800"/>
              </a:spcBef>
              <a:buNone/>
            </a:pPr>
            <a:r>
              <a:rPr lang="zh-TW" altLang="en-US" sz="1400" b="1" dirty="0">
                <a:solidFill>
                  <a:srgbClr val="FF0000"/>
                </a:solidFill>
              </a:rPr>
              <a:t>　</a:t>
            </a:r>
            <a:r>
              <a:rPr lang="zh-TW" altLang="zh-TW" sz="1400" b="1" dirty="0">
                <a:solidFill>
                  <a:srgbClr val="FF0000"/>
                </a:solidFill>
              </a:rPr>
              <a:t>鍵值相同之資料</a:t>
            </a:r>
            <a:r>
              <a:rPr lang="en-US" altLang="zh-TW" sz="1400" b="1" dirty="0">
                <a:solidFill>
                  <a:srgbClr val="FF0000"/>
                </a:solidFill>
              </a:rPr>
              <a:t/>
            </a:r>
            <a:br>
              <a:rPr lang="en-US" altLang="zh-TW" sz="1400" b="1" dirty="0">
                <a:solidFill>
                  <a:srgbClr val="FF0000"/>
                </a:solidFill>
              </a:rPr>
            </a:br>
            <a:r>
              <a:rPr lang="zh-TW" altLang="en-US" sz="1400" b="1" dirty="0">
                <a:solidFill>
                  <a:srgbClr val="FF0000"/>
                </a:solidFill>
              </a:rPr>
              <a:t>　</a:t>
            </a:r>
            <a:r>
              <a:rPr lang="zh-TW" altLang="zh-TW" sz="1400" b="1" dirty="0">
                <a:solidFill>
                  <a:srgbClr val="FF0000"/>
                </a:solidFill>
              </a:rPr>
              <a:t>在排序後相對位置與排序前</a:t>
            </a:r>
            <a:r>
              <a:rPr lang="zh-TW" altLang="zh-TW" sz="1400" b="1" u="sng" dirty="0">
                <a:solidFill>
                  <a:srgbClr val="FF0000"/>
                </a:solidFill>
              </a:rPr>
              <a:t>相同</a:t>
            </a:r>
            <a:r>
              <a:rPr lang="zh-TW" altLang="zh-TW" sz="1400" b="1" dirty="0">
                <a:solidFill>
                  <a:srgbClr val="FF0000"/>
                </a:solidFill>
              </a:rPr>
              <a:t>時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05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4" grpId="0" build="p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矩形 79"/>
          <p:cNvSpPr/>
          <p:nvPr/>
        </p:nvSpPr>
        <p:spPr>
          <a:xfrm>
            <a:off x="5904778" y="4050498"/>
            <a:ext cx="3168352" cy="17876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 78"/>
          <p:cNvSpPr/>
          <p:nvPr/>
        </p:nvSpPr>
        <p:spPr>
          <a:xfrm>
            <a:off x="5904778" y="1025816"/>
            <a:ext cx="3168352" cy="24791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611561" y="3068579"/>
            <a:ext cx="3348000" cy="32690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氣泡排序法</a:t>
            </a:r>
            <a:r>
              <a:rPr lang="en-US" altLang="zh-TW" dirty="0"/>
              <a:t>(Bubble  Sort)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457200" y="1297460"/>
            <a:ext cx="4834880" cy="900000"/>
          </a:xfrm>
        </p:spPr>
        <p:txBody>
          <a:bodyPr>
            <a:normAutofit/>
          </a:bodyPr>
          <a:lstStyle/>
          <a:p>
            <a:pPr lvl="1"/>
            <a:r>
              <a:rPr lang="zh-TW" altLang="en-US" b="1" dirty="0">
                <a:solidFill>
                  <a:schemeClr val="tx1"/>
                </a:solidFill>
              </a:rPr>
              <a:t>比較相鄰的兩個</a:t>
            </a:r>
            <a:r>
              <a:rPr lang="zh-TW" altLang="en-US" b="1" dirty="0" smtClean="0">
                <a:solidFill>
                  <a:schemeClr val="tx1"/>
                </a:solidFill>
              </a:rPr>
              <a:t>元素</a:t>
            </a:r>
            <a:r>
              <a:rPr lang="en-US" altLang="zh-TW" b="1" dirty="0" smtClean="0">
                <a:solidFill>
                  <a:schemeClr val="tx1"/>
                </a:solidFill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</a:rPr>
              <a:t>下一個</a:t>
            </a:r>
            <a:r>
              <a:rPr lang="en-US" altLang="zh-TW" b="1" dirty="0" smtClean="0">
                <a:solidFill>
                  <a:schemeClr val="tx1"/>
                </a:solidFill>
              </a:rPr>
              <a:t>)</a:t>
            </a:r>
            <a:endParaRPr lang="en-US" altLang="zh-TW" b="1" dirty="0">
              <a:solidFill>
                <a:schemeClr val="tx1"/>
              </a:solidFill>
            </a:endParaRPr>
          </a:p>
          <a:p>
            <a:pPr lvl="1"/>
            <a:r>
              <a:rPr lang="zh-TW" altLang="en-US" b="1" dirty="0">
                <a:solidFill>
                  <a:schemeClr val="tx1"/>
                </a:solidFill>
              </a:rPr>
              <a:t>如果順序錯誤則交換</a:t>
            </a:r>
            <a:endParaRPr lang="en-US" altLang="zh-TW" b="1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P.15-77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749692" y="314925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1410947" y="31471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072202" y="31471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2733458" y="314714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749692" y="389334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1410947" y="389122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2072202" y="389122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2733458" y="389122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9692" y="276559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16" name="右大括弧 15"/>
          <p:cNvSpPr/>
          <p:nvPr/>
        </p:nvSpPr>
        <p:spPr>
          <a:xfrm rot="5400000">
            <a:off x="1251991" y="3335591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右大括弧 16"/>
          <p:cNvSpPr/>
          <p:nvPr/>
        </p:nvSpPr>
        <p:spPr>
          <a:xfrm rot="5400000">
            <a:off x="1904672" y="4079674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749692" y="463742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1410947" y="463531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2072202" y="463531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2733458" y="463531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" name="右大括弧 21"/>
          <p:cNvSpPr/>
          <p:nvPr/>
        </p:nvSpPr>
        <p:spPr>
          <a:xfrm rot="5400000">
            <a:off x="2538665" y="4814320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749692" y="538150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8" name="橢圓 27"/>
          <p:cNvSpPr/>
          <p:nvPr/>
        </p:nvSpPr>
        <p:spPr>
          <a:xfrm>
            <a:off x="1410947" y="53793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9" name="橢圓 28"/>
          <p:cNvSpPr/>
          <p:nvPr/>
        </p:nvSpPr>
        <p:spPr>
          <a:xfrm>
            <a:off x="2072202" y="53793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0" name="橢圓 29"/>
          <p:cNvSpPr/>
          <p:nvPr/>
        </p:nvSpPr>
        <p:spPr>
          <a:xfrm>
            <a:off x="2733458" y="53793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8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57688" y="276559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>
                <a:solidFill>
                  <a:srgbClr val="0000FF"/>
                </a:solidFill>
              </a:rPr>
              <a:t>第一回合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33" name="橢圓 32"/>
          <p:cNvSpPr/>
          <p:nvPr/>
        </p:nvSpPr>
        <p:spPr>
          <a:xfrm>
            <a:off x="6228184" y="107635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6889439" y="107424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5" name="橢圓 34"/>
          <p:cNvSpPr/>
          <p:nvPr/>
        </p:nvSpPr>
        <p:spPr>
          <a:xfrm>
            <a:off x="7550694" y="107424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6" name="橢圓 35"/>
          <p:cNvSpPr/>
          <p:nvPr/>
        </p:nvSpPr>
        <p:spPr>
          <a:xfrm>
            <a:off x="8211950" y="107424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7" name="橢圓 36"/>
          <p:cNvSpPr/>
          <p:nvPr/>
        </p:nvSpPr>
        <p:spPr>
          <a:xfrm>
            <a:off x="6228184" y="182044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8" name="橢圓 37"/>
          <p:cNvSpPr/>
          <p:nvPr/>
        </p:nvSpPr>
        <p:spPr>
          <a:xfrm>
            <a:off x="6889439" y="18183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9" name="橢圓 38"/>
          <p:cNvSpPr/>
          <p:nvPr/>
        </p:nvSpPr>
        <p:spPr>
          <a:xfrm>
            <a:off x="7550694" y="18183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0" name="橢圓 39"/>
          <p:cNvSpPr/>
          <p:nvPr/>
        </p:nvSpPr>
        <p:spPr>
          <a:xfrm>
            <a:off x="8211950" y="18183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228184" y="6926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42" name="右大括弧 41"/>
          <p:cNvSpPr/>
          <p:nvPr/>
        </p:nvSpPr>
        <p:spPr>
          <a:xfrm rot="5400000">
            <a:off x="6730483" y="1262689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右大括弧 42"/>
          <p:cNvSpPr/>
          <p:nvPr/>
        </p:nvSpPr>
        <p:spPr>
          <a:xfrm rot="5400000">
            <a:off x="7383164" y="2006772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/>
          <p:cNvSpPr/>
          <p:nvPr/>
        </p:nvSpPr>
        <p:spPr>
          <a:xfrm>
            <a:off x="6228184" y="256452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5" name="橢圓 44"/>
          <p:cNvSpPr/>
          <p:nvPr/>
        </p:nvSpPr>
        <p:spPr>
          <a:xfrm>
            <a:off x="6889439" y="25624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6" name="橢圓 45"/>
          <p:cNvSpPr/>
          <p:nvPr/>
        </p:nvSpPr>
        <p:spPr>
          <a:xfrm>
            <a:off x="7550694" y="25624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7" name="橢圓 46"/>
          <p:cNvSpPr/>
          <p:nvPr/>
        </p:nvSpPr>
        <p:spPr>
          <a:xfrm>
            <a:off x="8211950" y="25624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36180" y="6926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第二回合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2237565" y="5691269"/>
            <a:ext cx="1592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找到最大值</a:t>
            </a:r>
            <a:r>
              <a:rPr lang="en-US" altLang="zh-TW" sz="36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6" name="矩形 55"/>
          <p:cNvSpPr/>
          <p:nvPr/>
        </p:nvSpPr>
        <p:spPr>
          <a:xfrm>
            <a:off x="6982086" y="2933942"/>
            <a:ext cx="1822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找到第二大值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57" name="橢圓 56"/>
          <p:cNvSpPr/>
          <p:nvPr/>
        </p:nvSpPr>
        <p:spPr>
          <a:xfrm>
            <a:off x="6228184" y="411783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8" name="橢圓 57"/>
          <p:cNvSpPr/>
          <p:nvPr/>
        </p:nvSpPr>
        <p:spPr>
          <a:xfrm>
            <a:off x="6889439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9" name="橢圓 58"/>
          <p:cNvSpPr/>
          <p:nvPr/>
        </p:nvSpPr>
        <p:spPr>
          <a:xfrm>
            <a:off x="7550694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8211950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6228184" y="486191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6889439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3" name="橢圓 62"/>
          <p:cNvSpPr/>
          <p:nvPr/>
        </p:nvSpPr>
        <p:spPr>
          <a:xfrm>
            <a:off x="7550694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8211950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6228184" y="373417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66" name="右大括弧 65"/>
          <p:cNvSpPr/>
          <p:nvPr/>
        </p:nvSpPr>
        <p:spPr>
          <a:xfrm rot="5400000">
            <a:off x="6730483" y="4304167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矩形 71"/>
          <p:cNvSpPr/>
          <p:nvPr/>
        </p:nvSpPr>
        <p:spPr>
          <a:xfrm>
            <a:off x="7336180" y="373417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第三回合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6982086" y="5238198"/>
            <a:ext cx="1822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找到第三大值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791113" y="3603102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2444142" y="4344096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3101380" y="5081831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3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7267864" y="1523390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7920893" y="226438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7267864" y="456593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1" name="內容版面配置區 3"/>
          <p:cNvSpPr txBox="1">
            <a:spLocks/>
          </p:cNvSpPr>
          <p:nvPr/>
        </p:nvSpPr>
        <p:spPr>
          <a:xfrm>
            <a:off x="457200" y="2150546"/>
            <a:ext cx="2780314" cy="59796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聯想：水中放屁</a:t>
            </a:r>
            <a:endParaRPr lang="en-US" altLang="zh-TW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36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79" grpId="0" animBg="1"/>
      <p:bldP spid="14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3" grpId="0"/>
      <p:bldP spid="54" grpId="0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 animBg="1"/>
      <p:bldP spid="72" grpId="0"/>
      <p:bldP spid="74" grpId="0"/>
      <p:bldP spid="69" grpId="0"/>
      <p:bldP spid="71" grpId="0"/>
      <p:bldP spid="73" grpId="0"/>
      <p:bldP spid="75" grpId="0"/>
      <p:bldP spid="76" grpId="0"/>
      <p:bldP spid="77" grpId="0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P.15-77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107504" y="697423"/>
            <a:ext cx="288678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I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迴圈：回合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For I = 1 to 3</a:t>
            </a:r>
          </a:p>
        </p:txBody>
      </p:sp>
      <p:sp>
        <p:nvSpPr>
          <p:cNvPr id="14" name="矩形 13"/>
          <p:cNvSpPr/>
          <p:nvPr/>
        </p:nvSpPr>
        <p:spPr>
          <a:xfrm>
            <a:off x="584366" y="3018244"/>
            <a:ext cx="3348000" cy="32690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749692" y="309854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1410947" y="309642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2072202" y="309642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2733458" y="309642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749692" y="3842626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1410947" y="38405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2072202" y="38405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2733458" y="3840512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49692" y="271488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16" name="右大括弧 15"/>
          <p:cNvSpPr/>
          <p:nvPr/>
        </p:nvSpPr>
        <p:spPr>
          <a:xfrm rot="5400000">
            <a:off x="1251991" y="3284875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右大括弧 16"/>
          <p:cNvSpPr/>
          <p:nvPr/>
        </p:nvSpPr>
        <p:spPr>
          <a:xfrm rot="5400000">
            <a:off x="1904672" y="4028958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749692" y="4586709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1410947" y="45845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2072202" y="45845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8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2733458" y="458459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2" name="右大括弧 21"/>
          <p:cNvSpPr/>
          <p:nvPr/>
        </p:nvSpPr>
        <p:spPr>
          <a:xfrm rot="5400000">
            <a:off x="2538665" y="4763604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749692" y="533079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8" name="橢圓 27"/>
          <p:cNvSpPr/>
          <p:nvPr/>
        </p:nvSpPr>
        <p:spPr>
          <a:xfrm>
            <a:off x="1410947" y="532867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9" name="橢圓 28"/>
          <p:cNvSpPr/>
          <p:nvPr/>
        </p:nvSpPr>
        <p:spPr>
          <a:xfrm>
            <a:off x="2072202" y="532867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0" name="橢圓 29"/>
          <p:cNvSpPr/>
          <p:nvPr/>
        </p:nvSpPr>
        <p:spPr>
          <a:xfrm>
            <a:off x="2733458" y="532867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8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857688" y="271488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>
                <a:solidFill>
                  <a:srgbClr val="0000FF"/>
                </a:solidFill>
              </a:rPr>
              <a:t>第一回合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2237565" y="5640553"/>
            <a:ext cx="1592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找到最大值</a:t>
            </a:r>
            <a:r>
              <a:rPr lang="en-US" altLang="zh-TW" sz="36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69" name="矩形 68"/>
          <p:cNvSpPr/>
          <p:nvPr/>
        </p:nvSpPr>
        <p:spPr>
          <a:xfrm>
            <a:off x="1791113" y="3552386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2444142" y="4293380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3101380" y="5031115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3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5904778" y="975100"/>
            <a:ext cx="3168352" cy="24791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橢圓 32"/>
          <p:cNvSpPr/>
          <p:nvPr/>
        </p:nvSpPr>
        <p:spPr>
          <a:xfrm>
            <a:off x="6228184" y="102564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6889439" y="102352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5" name="橢圓 34"/>
          <p:cNvSpPr/>
          <p:nvPr/>
        </p:nvSpPr>
        <p:spPr>
          <a:xfrm>
            <a:off x="7550694" y="102352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36" name="橢圓 35"/>
          <p:cNvSpPr/>
          <p:nvPr/>
        </p:nvSpPr>
        <p:spPr>
          <a:xfrm>
            <a:off x="8211950" y="102352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7" name="橢圓 36"/>
          <p:cNvSpPr/>
          <p:nvPr/>
        </p:nvSpPr>
        <p:spPr>
          <a:xfrm>
            <a:off x="6228184" y="176972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8" name="橢圓 37"/>
          <p:cNvSpPr/>
          <p:nvPr/>
        </p:nvSpPr>
        <p:spPr>
          <a:xfrm>
            <a:off x="6889439" y="176761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9" name="橢圓 38"/>
          <p:cNvSpPr/>
          <p:nvPr/>
        </p:nvSpPr>
        <p:spPr>
          <a:xfrm>
            <a:off x="7550694" y="176761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0" name="橢圓 39"/>
          <p:cNvSpPr/>
          <p:nvPr/>
        </p:nvSpPr>
        <p:spPr>
          <a:xfrm>
            <a:off x="8211950" y="1767610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228184" y="64198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42" name="右大括弧 41"/>
          <p:cNvSpPr/>
          <p:nvPr/>
        </p:nvSpPr>
        <p:spPr>
          <a:xfrm rot="5400000">
            <a:off x="6730483" y="1211973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右大括弧 42"/>
          <p:cNvSpPr/>
          <p:nvPr/>
        </p:nvSpPr>
        <p:spPr>
          <a:xfrm rot="5400000">
            <a:off x="7383164" y="1956056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/>
          <p:cNvSpPr/>
          <p:nvPr/>
        </p:nvSpPr>
        <p:spPr>
          <a:xfrm>
            <a:off x="6228184" y="2513807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45" name="橢圓 44"/>
          <p:cNvSpPr/>
          <p:nvPr/>
        </p:nvSpPr>
        <p:spPr>
          <a:xfrm>
            <a:off x="6889439" y="25116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6" name="橢圓 45"/>
          <p:cNvSpPr/>
          <p:nvPr/>
        </p:nvSpPr>
        <p:spPr>
          <a:xfrm>
            <a:off x="7550694" y="25116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47" name="橢圓 46"/>
          <p:cNvSpPr/>
          <p:nvPr/>
        </p:nvSpPr>
        <p:spPr>
          <a:xfrm>
            <a:off x="8211950" y="2511693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36180" y="64198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第二回合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6982086" y="2883226"/>
            <a:ext cx="1822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找到第二大值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7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7267864" y="147267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7920893" y="2213668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2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5904778" y="4050498"/>
            <a:ext cx="3168352" cy="17876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6228184" y="4117835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4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8" name="橢圓 57"/>
          <p:cNvSpPr/>
          <p:nvPr/>
        </p:nvSpPr>
        <p:spPr>
          <a:xfrm>
            <a:off x="6889439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tx1"/>
                </a:solidFill>
              </a:rPr>
              <a:t>3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59" name="橢圓 58"/>
          <p:cNvSpPr/>
          <p:nvPr/>
        </p:nvSpPr>
        <p:spPr>
          <a:xfrm>
            <a:off x="7550694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8211950" y="4115721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6228184" y="4861918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3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2" name="橢圓 61"/>
          <p:cNvSpPr/>
          <p:nvPr/>
        </p:nvSpPr>
        <p:spPr>
          <a:xfrm>
            <a:off x="6889439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63" name="橢圓 62"/>
          <p:cNvSpPr/>
          <p:nvPr/>
        </p:nvSpPr>
        <p:spPr>
          <a:xfrm>
            <a:off x="7550694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>
                <a:solidFill>
                  <a:schemeClr val="bg1">
                    <a:lumMod val="75000"/>
                  </a:schemeClr>
                </a:solidFill>
              </a:rPr>
              <a:t>7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64" name="橢圓 63"/>
          <p:cNvSpPr/>
          <p:nvPr/>
        </p:nvSpPr>
        <p:spPr>
          <a:xfrm>
            <a:off x="8211950" y="4859804"/>
            <a:ext cx="504056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1">
                    <a:lumMod val="75000"/>
                  </a:schemeClr>
                </a:solidFill>
              </a:rPr>
              <a:t>8</a:t>
            </a:r>
            <a:endParaRPr lang="en-US" altLang="zh-TW" sz="3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6228184" y="373417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遞增排序</a:t>
            </a:r>
            <a:endParaRPr lang="en-US" altLang="zh-TW" b="1" dirty="0">
              <a:solidFill>
                <a:srgbClr val="FF0000"/>
              </a:solidFill>
            </a:endParaRPr>
          </a:p>
        </p:txBody>
      </p:sp>
      <p:sp>
        <p:nvSpPr>
          <p:cNvPr id="66" name="右大括弧 65"/>
          <p:cNvSpPr/>
          <p:nvPr/>
        </p:nvSpPr>
        <p:spPr>
          <a:xfrm rot="5400000">
            <a:off x="6730483" y="4304167"/>
            <a:ext cx="211580" cy="842800"/>
          </a:xfrm>
          <a:prstGeom prst="rightBrace">
            <a:avLst/>
          </a:prstGeom>
          <a:noFill/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矩形 71"/>
          <p:cNvSpPr/>
          <p:nvPr/>
        </p:nvSpPr>
        <p:spPr>
          <a:xfrm>
            <a:off x="7336180" y="373417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0000FF"/>
                </a:solidFill>
              </a:rPr>
              <a:t>第三回合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6982086" y="5238198"/>
            <a:ext cx="1822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找到第三大值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4</a:t>
            </a:r>
            <a:endParaRPr lang="en-US" altLang="zh-TW" sz="3600" b="1" dirty="0">
              <a:solidFill>
                <a:srgbClr val="FF000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7267864" y="4565933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sz="1400" b="1" dirty="0" smtClean="0">
                <a:solidFill>
                  <a:srgbClr val="009900"/>
                </a:solidFill>
              </a:rPr>
              <a:t>比較</a:t>
            </a:r>
            <a:r>
              <a:rPr lang="en-US" altLang="zh-TW" sz="1400" b="1" dirty="0" smtClean="0">
                <a:solidFill>
                  <a:srgbClr val="009900"/>
                </a:solidFill>
              </a:rPr>
              <a:t>1</a:t>
            </a:r>
            <a:r>
              <a:rPr lang="zh-TW" altLang="en-US" sz="1400" b="1" dirty="0" smtClean="0">
                <a:solidFill>
                  <a:srgbClr val="009900"/>
                </a:solidFill>
              </a:rPr>
              <a:t>次</a:t>
            </a:r>
            <a:endParaRPr lang="en-US" altLang="zh-TW" sz="1400" b="1" dirty="0">
              <a:solidFill>
                <a:srgbClr val="009900"/>
              </a:solidFill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107504" y="1503530"/>
            <a:ext cx="288678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J</a:t>
            </a:r>
            <a:r>
              <a:rPr lang="zh-TW" altLang="en-US" sz="2400" b="1" dirty="0" smtClean="0">
                <a:solidFill>
                  <a:srgbClr val="009900"/>
                </a:solidFill>
              </a:rPr>
              <a:t>迴圈：比較次數</a:t>
            </a:r>
            <a:endParaRPr lang="en-US" altLang="zh-TW" sz="2400" b="1" dirty="0" smtClean="0">
              <a:solidFill>
                <a:srgbClr val="009900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For J = 1 to 4-I</a:t>
            </a:r>
          </a:p>
        </p:txBody>
      </p:sp>
      <p:sp>
        <p:nvSpPr>
          <p:cNvPr id="83" name="矩形 82"/>
          <p:cNvSpPr/>
          <p:nvPr/>
        </p:nvSpPr>
        <p:spPr>
          <a:xfrm>
            <a:off x="107504" y="260648"/>
            <a:ext cx="288678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/>
              <a:t>資料筆數：</a:t>
            </a:r>
            <a:r>
              <a:rPr lang="en-US" altLang="zh-TW" sz="2400" b="1" dirty="0" smtClean="0"/>
              <a:t>4</a:t>
            </a:r>
          </a:p>
        </p:txBody>
      </p:sp>
      <p:sp>
        <p:nvSpPr>
          <p:cNvPr id="87" name="矩形 86"/>
          <p:cNvSpPr/>
          <p:nvPr/>
        </p:nvSpPr>
        <p:spPr>
          <a:xfrm>
            <a:off x="107504" y="2309636"/>
            <a:ext cx="288678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>
                <a:solidFill>
                  <a:srgbClr val="FF0000"/>
                </a:solidFill>
              </a:rPr>
              <a:t>共比較　６　次</a:t>
            </a:r>
            <a:endParaRPr lang="en-US" altLang="zh-TW" sz="2400" b="1" dirty="0" smtClean="0">
              <a:solidFill>
                <a:srgbClr val="FF0000"/>
              </a:solidFill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2960683" y="697423"/>
            <a:ext cx="3240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I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迴圈：回合</a:t>
            </a:r>
            <a:endParaRPr lang="en-US" altLang="zh-TW" sz="2400" b="1" dirty="0" smtClean="0">
              <a:solidFill>
                <a:srgbClr val="0000FF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00FF"/>
                </a:solidFill>
              </a:rPr>
              <a:t>For I = 1 to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N-1</a:t>
            </a:r>
            <a:endParaRPr lang="en-US" altLang="zh-TW" sz="2400" b="1" dirty="0" smtClean="0">
              <a:solidFill>
                <a:srgbClr val="0000FF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2960683" y="1503530"/>
            <a:ext cx="3240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J</a:t>
            </a:r>
            <a:r>
              <a:rPr lang="zh-TW" altLang="en-US" sz="2400" b="1" dirty="0" smtClean="0">
                <a:solidFill>
                  <a:srgbClr val="009900"/>
                </a:solidFill>
              </a:rPr>
              <a:t>迴圈：比較次數</a:t>
            </a:r>
            <a:endParaRPr lang="en-US" altLang="zh-TW" sz="2400" b="1" dirty="0" smtClean="0">
              <a:solidFill>
                <a:srgbClr val="009900"/>
              </a:solidFill>
            </a:endParaRPr>
          </a:p>
          <a:p>
            <a:pPr marL="0" lvl="1"/>
            <a:r>
              <a:rPr lang="en-US" altLang="zh-TW" sz="2400" b="1" dirty="0" smtClean="0">
                <a:solidFill>
                  <a:srgbClr val="009900"/>
                </a:solidFill>
              </a:rPr>
              <a:t>For J = 1 to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</a:t>
            </a:r>
            <a:r>
              <a:rPr lang="en-US" altLang="zh-TW" sz="2400" b="1" dirty="0" smtClean="0">
                <a:solidFill>
                  <a:srgbClr val="009900"/>
                </a:solidFill>
              </a:rPr>
              <a:t>-I</a:t>
            </a:r>
          </a:p>
        </p:txBody>
      </p:sp>
      <p:sp>
        <p:nvSpPr>
          <p:cNvPr id="90" name="矩形 89"/>
          <p:cNvSpPr/>
          <p:nvPr/>
        </p:nvSpPr>
        <p:spPr>
          <a:xfrm>
            <a:off x="2960683" y="260648"/>
            <a:ext cx="3240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/>
              <a:t>資料筆數：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91" name="矩形 90"/>
          <p:cNvSpPr/>
          <p:nvPr/>
        </p:nvSpPr>
        <p:spPr>
          <a:xfrm>
            <a:off x="2960684" y="2309636"/>
            <a:ext cx="324000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 smtClean="0">
                <a:solidFill>
                  <a:srgbClr val="FF0000"/>
                </a:solidFill>
              </a:rPr>
              <a:t>共比較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N*(N-1)/2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次</a:t>
            </a:r>
            <a:endParaRPr lang="en-US" altLang="zh-TW" sz="2400" b="1" dirty="0" smtClean="0">
              <a:solidFill>
                <a:srgbClr val="FF0000"/>
              </a:solidFill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107503" y="1138544"/>
            <a:ext cx="2536951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矩形 81"/>
          <p:cNvSpPr/>
          <p:nvPr/>
        </p:nvSpPr>
        <p:spPr>
          <a:xfrm>
            <a:off x="107503" y="1919028"/>
            <a:ext cx="2853180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矩形 83"/>
          <p:cNvSpPr/>
          <p:nvPr/>
        </p:nvSpPr>
        <p:spPr>
          <a:xfrm>
            <a:off x="1128021" y="2338211"/>
            <a:ext cx="786982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矩形 84"/>
          <p:cNvSpPr/>
          <p:nvPr/>
        </p:nvSpPr>
        <p:spPr>
          <a:xfrm>
            <a:off x="4368464" y="1128681"/>
            <a:ext cx="1431676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矩形 85"/>
          <p:cNvSpPr/>
          <p:nvPr/>
        </p:nvSpPr>
        <p:spPr>
          <a:xfrm>
            <a:off x="4368463" y="1919028"/>
            <a:ext cx="143167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 91"/>
          <p:cNvSpPr/>
          <p:nvPr/>
        </p:nvSpPr>
        <p:spPr>
          <a:xfrm>
            <a:off x="3662387" y="2334071"/>
            <a:ext cx="199925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4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1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2" grpId="0"/>
      <p:bldP spid="54" grpId="0"/>
      <p:bldP spid="69" grpId="0"/>
      <p:bldP spid="71" grpId="0"/>
      <p:bldP spid="73" grpId="0"/>
      <p:bldP spid="79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3" grpId="0"/>
      <p:bldP spid="56" grpId="0"/>
      <p:bldP spid="75" grpId="0"/>
      <p:bldP spid="76" grpId="0"/>
      <p:bldP spid="80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 animBg="1"/>
      <p:bldP spid="72" grpId="0"/>
      <p:bldP spid="74" grpId="0"/>
      <p:bldP spid="77" grpId="0"/>
      <p:bldP spid="78" grpId="0" animBg="1"/>
      <p:bldP spid="83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81" grpId="0" animBg="1"/>
      <p:bldP spid="82" grpId="0" animBg="1"/>
      <p:bldP spid="84" grpId="0" animBg="1"/>
      <p:bldP spid="85" grpId="0" animBg="1"/>
      <p:bldP spid="86" grpId="0" animBg="1"/>
      <p:bldP spid="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1979712" y="2592063"/>
            <a:ext cx="4608512" cy="15121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氣泡</a:t>
            </a:r>
            <a:r>
              <a:rPr lang="zh-TW" altLang="en-US" dirty="0"/>
              <a:t>排序法</a:t>
            </a:r>
            <a:r>
              <a:rPr lang="en-US" altLang="zh-TW" dirty="0"/>
              <a:t>(Bubble  Sort)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899592" y="1340769"/>
            <a:ext cx="4968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zh-TW" sz="2000" dirty="0" smtClean="0"/>
              <a:t>Dim A(4) </a:t>
            </a:r>
            <a:r>
              <a:rPr lang="pt-BR" altLang="zh-TW" sz="2000" dirty="0"/>
              <a:t>As Integer = </a:t>
            </a:r>
            <a:r>
              <a:rPr lang="pt-BR" altLang="zh-TW" sz="2000" dirty="0" smtClean="0"/>
              <a:t>{7, 4, 8, 3}</a:t>
            </a:r>
            <a:endParaRPr lang="pt-BR" altLang="zh-TW" sz="2000" dirty="0"/>
          </a:p>
          <a:p>
            <a:r>
              <a:rPr lang="en-US" altLang="zh-TW" sz="2000" dirty="0" smtClean="0"/>
              <a:t>Dim T </a:t>
            </a:r>
            <a:r>
              <a:rPr lang="en-US" altLang="zh-TW" sz="2000" dirty="0"/>
              <a:t>As Integer</a:t>
            </a:r>
          </a:p>
          <a:p>
            <a:r>
              <a:rPr lang="en-US" altLang="zh-TW" sz="2000" b="1" dirty="0" smtClean="0">
                <a:solidFill>
                  <a:srgbClr val="0000FF"/>
                </a:solidFill>
              </a:rPr>
              <a:t>For I </a:t>
            </a:r>
            <a:r>
              <a:rPr lang="en-US" altLang="zh-TW" sz="2000" b="1" dirty="0">
                <a:solidFill>
                  <a:srgbClr val="0000FF"/>
                </a:solidFill>
              </a:rPr>
              <a:t>= 1 To 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3</a:t>
            </a:r>
            <a:endParaRPr lang="en-US" altLang="zh-TW" sz="2000" b="1" dirty="0">
              <a:solidFill>
                <a:srgbClr val="0000FF"/>
              </a:solidFill>
            </a:endParaRPr>
          </a:p>
          <a:p>
            <a:r>
              <a:rPr lang="zh-TW" altLang="en-US" sz="2000" b="1" dirty="0" smtClean="0">
                <a:solidFill>
                  <a:srgbClr val="009900"/>
                </a:solidFill>
              </a:rPr>
              <a:t>    </a:t>
            </a:r>
            <a:r>
              <a:rPr lang="en-US" altLang="zh-TW" sz="2000" b="1" dirty="0" smtClean="0">
                <a:solidFill>
                  <a:srgbClr val="009900"/>
                </a:solidFill>
              </a:rPr>
              <a:t>For J </a:t>
            </a:r>
            <a:r>
              <a:rPr lang="en-US" altLang="zh-TW" sz="2000" b="1" dirty="0">
                <a:solidFill>
                  <a:srgbClr val="009900"/>
                </a:solidFill>
              </a:rPr>
              <a:t>= </a:t>
            </a:r>
            <a:r>
              <a:rPr lang="en-US" altLang="zh-TW" sz="2000" b="1" dirty="0" smtClean="0">
                <a:solidFill>
                  <a:srgbClr val="009900"/>
                </a:solidFill>
              </a:rPr>
              <a:t>1 </a:t>
            </a:r>
            <a:r>
              <a:rPr lang="en-US" altLang="zh-TW" sz="2000" b="1" dirty="0">
                <a:solidFill>
                  <a:srgbClr val="009900"/>
                </a:solidFill>
              </a:rPr>
              <a:t>To </a:t>
            </a:r>
            <a:r>
              <a:rPr lang="en-US" altLang="zh-TW" sz="2000" b="1" dirty="0" smtClean="0">
                <a:solidFill>
                  <a:srgbClr val="009900"/>
                </a:solidFill>
              </a:rPr>
              <a:t>4-I</a:t>
            </a:r>
            <a:endParaRPr lang="en-US" altLang="zh-TW" sz="2000" b="1" dirty="0">
              <a:solidFill>
                <a:srgbClr val="009900"/>
              </a:solidFill>
            </a:endParaRPr>
          </a:p>
          <a:p>
            <a:r>
              <a:rPr lang="zh-TW" altLang="en-US" sz="2000" dirty="0" smtClean="0"/>
              <a:t>        </a:t>
            </a:r>
            <a:r>
              <a:rPr lang="en-US" altLang="zh-TW" sz="2000" dirty="0" smtClean="0"/>
              <a:t>If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A(J) </a:t>
            </a:r>
            <a:r>
              <a:rPr lang="en-US" altLang="zh-TW" sz="2000" b="1" dirty="0">
                <a:solidFill>
                  <a:srgbClr val="FF0000"/>
                </a:solidFill>
              </a:rPr>
              <a:t>&gt;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A(J </a:t>
            </a:r>
            <a:r>
              <a:rPr lang="en-US" altLang="zh-TW" sz="2000" b="1" dirty="0">
                <a:solidFill>
                  <a:srgbClr val="FF0000"/>
                </a:solidFill>
              </a:rPr>
              <a:t>+ 1) </a:t>
            </a:r>
            <a:r>
              <a:rPr lang="en-US" altLang="zh-TW" sz="2000" dirty="0"/>
              <a:t>Then</a:t>
            </a:r>
          </a:p>
          <a:p>
            <a:r>
              <a:rPr lang="zh-TW" altLang="en-US" sz="2000" dirty="0" smtClean="0"/>
              <a:t>            </a:t>
            </a:r>
            <a:r>
              <a:rPr lang="en-US" altLang="zh-TW" sz="2000" dirty="0" smtClean="0"/>
              <a:t>T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A(J)</a:t>
            </a:r>
            <a:endParaRPr lang="en-US" altLang="zh-TW" sz="2000" dirty="0"/>
          </a:p>
          <a:p>
            <a:r>
              <a:rPr lang="zh-TW" altLang="en-US" sz="2000" dirty="0" smtClean="0"/>
              <a:t>            </a:t>
            </a:r>
            <a:r>
              <a:rPr lang="en-US" altLang="zh-TW" sz="2000" dirty="0" smtClean="0"/>
              <a:t>A(J)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A(J </a:t>
            </a:r>
            <a:r>
              <a:rPr lang="en-US" altLang="zh-TW" sz="2000" dirty="0"/>
              <a:t>+ 1</a:t>
            </a:r>
            <a:r>
              <a:rPr lang="en-US" altLang="zh-TW" sz="2000" dirty="0" smtClean="0"/>
              <a:t>)</a:t>
            </a:r>
            <a:endParaRPr lang="en-US" altLang="zh-TW" sz="2000" dirty="0" smtClean="0">
              <a:solidFill>
                <a:srgbClr val="00B050"/>
              </a:solidFill>
            </a:endParaRPr>
          </a:p>
          <a:p>
            <a:r>
              <a:rPr lang="zh-TW" altLang="en-US" sz="2000" dirty="0" smtClean="0"/>
              <a:t>            </a:t>
            </a:r>
            <a:r>
              <a:rPr lang="en-US" altLang="zh-TW" sz="2000" dirty="0" smtClean="0"/>
              <a:t>A(J + 1) = T</a:t>
            </a:r>
          </a:p>
          <a:p>
            <a:r>
              <a:rPr lang="zh-TW" altLang="en-US" sz="2000" dirty="0" smtClean="0"/>
              <a:t>        </a:t>
            </a:r>
            <a:r>
              <a:rPr lang="en-US" altLang="zh-TW" sz="2000" dirty="0" smtClean="0"/>
              <a:t>End </a:t>
            </a:r>
            <a:r>
              <a:rPr lang="en-US" altLang="zh-TW" sz="2000" dirty="0"/>
              <a:t>If</a:t>
            </a:r>
          </a:p>
          <a:p>
            <a:r>
              <a:rPr lang="zh-TW" altLang="en-US" sz="2000" dirty="0" smtClean="0"/>
              <a:t>    </a:t>
            </a:r>
            <a:r>
              <a:rPr lang="en-US" altLang="zh-TW" sz="2000" dirty="0" smtClean="0"/>
              <a:t>Next J</a:t>
            </a:r>
            <a:endParaRPr lang="en-US" altLang="zh-TW" sz="2000" dirty="0"/>
          </a:p>
          <a:p>
            <a:r>
              <a:rPr lang="en-US" altLang="zh-TW" sz="2000" dirty="0" smtClean="0"/>
              <a:t>Next I</a:t>
            </a:r>
            <a:endParaRPr lang="en-US" altLang="zh-TW" sz="2000" dirty="0"/>
          </a:p>
          <a:p>
            <a:r>
              <a:rPr lang="en-US" altLang="zh-TW" sz="2000" dirty="0" smtClean="0"/>
              <a:t>For I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1 </a:t>
            </a:r>
            <a:r>
              <a:rPr lang="en-US" altLang="zh-TW" sz="2000" dirty="0"/>
              <a:t>To </a:t>
            </a:r>
            <a:r>
              <a:rPr lang="en-US" altLang="zh-TW" sz="2000" dirty="0" smtClean="0"/>
              <a:t>4</a:t>
            </a:r>
          </a:p>
          <a:p>
            <a:r>
              <a:rPr lang="en-US" altLang="zh-TW" sz="2000" dirty="0" smtClean="0"/>
              <a:t>  </a:t>
            </a:r>
            <a:r>
              <a:rPr lang="zh-TW" altLang="en-US" sz="2000" dirty="0" smtClean="0"/>
              <a:t>　</a:t>
            </a:r>
            <a:r>
              <a:rPr lang="en-US" altLang="zh-TW" sz="2000" dirty="0" err="1" smtClean="0"/>
              <a:t>Console.Write</a:t>
            </a:r>
            <a:r>
              <a:rPr lang="en-US" altLang="zh-TW" sz="2000" dirty="0" smtClean="0"/>
              <a:t>(“{0}”,A(I))</a:t>
            </a:r>
            <a:endParaRPr lang="en-US" altLang="zh-TW" sz="2000" dirty="0"/>
          </a:p>
          <a:p>
            <a:r>
              <a:rPr lang="en-US" altLang="zh-TW" sz="2000" dirty="0" smtClean="0"/>
              <a:t>Next I</a:t>
            </a:r>
            <a:endParaRPr lang="en-US" altLang="zh-TW" sz="2000" dirty="0"/>
          </a:p>
        </p:txBody>
      </p:sp>
      <p:sp>
        <p:nvSpPr>
          <p:cNvPr id="16" name="矩形 15"/>
          <p:cNvSpPr/>
          <p:nvPr/>
        </p:nvSpPr>
        <p:spPr>
          <a:xfrm>
            <a:off x="7849738" y="18864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P.15-76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340999" y="2592063"/>
            <a:ext cx="1234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solidFill>
                  <a:srgbClr val="00B050"/>
                </a:solidFill>
              </a:rPr>
              <a:t>‘</a:t>
            </a:r>
            <a:r>
              <a:rPr lang="zh-TW" altLang="en-US" b="1" dirty="0" smtClean="0">
                <a:solidFill>
                  <a:srgbClr val="00B050"/>
                </a:solidFill>
              </a:rPr>
              <a:t>交換資</a:t>
            </a:r>
            <a:r>
              <a:rPr lang="zh-TW" altLang="en-US" b="1" dirty="0">
                <a:solidFill>
                  <a:srgbClr val="00B050"/>
                </a:solidFill>
              </a:rPr>
              <a:t>料</a:t>
            </a:r>
            <a:endParaRPr lang="zh-TW" altLang="en-US" b="1" dirty="0"/>
          </a:p>
        </p:txBody>
      </p:sp>
      <p:sp>
        <p:nvSpPr>
          <p:cNvPr id="18" name="矩形 17"/>
          <p:cNvSpPr/>
          <p:nvPr/>
        </p:nvSpPr>
        <p:spPr>
          <a:xfrm>
            <a:off x="3126591" y="4653136"/>
            <a:ext cx="1234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solidFill>
                  <a:srgbClr val="00B050"/>
                </a:solidFill>
              </a:rPr>
              <a:t>‘</a:t>
            </a:r>
            <a:r>
              <a:rPr lang="zh-TW" altLang="en-US" b="1" dirty="0">
                <a:solidFill>
                  <a:srgbClr val="00B050"/>
                </a:solidFill>
              </a:rPr>
              <a:t>印出陣列</a:t>
            </a:r>
            <a:endParaRPr lang="en-US" altLang="zh-TW" b="1" dirty="0">
              <a:solidFill>
                <a:srgbClr val="00B050"/>
              </a:solidFill>
            </a:endParaRPr>
          </a:p>
        </p:txBody>
      </p:sp>
      <p:sp>
        <p:nvSpPr>
          <p:cNvPr id="19" name="左中括弧 18"/>
          <p:cNvSpPr/>
          <p:nvPr/>
        </p:nvSpPr>
        <p:spPr>
          <a:xfrm>
            <a:off x="1361963" y="2431933"/>
            <a:ext cx="131219" cy="1867853"/>
          </a:xfrm>
          <a:prstGeom prst="leftBracket">
            <a:avLst/>
          </a:prstGeom>
          <a:noFill/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左中括弧 19"/>
          <p:cNvSpPr/>
          <p:nvPr/>
        </p:nvSpPr>
        <p:spPr>
          <a:xfrm>
            <a:off x="851426" y="2146417"/>
            <a:ext cx="131219" cy="2467975"/>
          </a:xfrm>
          <a:prstGeom prst="leftBracket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2411760" y="2621011"/>
            <a:ext cx="2304256" cy="340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05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611560" y="4005064"/>
            <a:ext cx="4027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遞減排序，第二回合</a:t>
            </a:r>
            <a:r>
              <a:rPr lang="zh-TW" altLang="en-US" b="1" dirty="0" smtClean="0">
                <a:solidFill>
                  <a:srgbClr val="0000FF"/>
                </a:solidFill>
              </a:rPr>
              <a:t>找出第二小值 </a:t>
            </a:r>
            <a:r>
              <a:rPr lang="en-US" altLang="zh-TW" b="1" dirty="0" smtClean="0">
                <a:solidFill>
                  <a:srgbClr val="0000FF"/>
                </a:solidFill>
              </a:rPr>
              <a:t>30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11560" y="1187460"/>
            <a:ext cx="3796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zh-TW" altLang="en-US" b="1" dirty="0" smtClean="0">
                <a:solidFill>
                  <a:srgbClr val="FF0000"/>
                </a:solidFill>
              </a:rPr>
              <a:t>遞減排序，第一回合</a:t>
            </a:r>
            <a:r>
              <a:rPr lang="zh-TW" altLang="en-US" b="1" dirty="0" smtClean="0">
                <a:solidFill>
                  <a:srgbClr val="0000FF"/>
                </a:solidFill>
              </a:rPr>
              <a:t>找出最小值 </a:t>
            </a:r>
            <a:r>
              <a:rPr lang="en-US" altLang="zh-TW" b="1" dirty="0" smtClean="0">
                <a:solidFill>
                  <a:srgbClr val="0000FF"/>
                </a:solidFill>
              </a:rPr>
              <a:t>20</a:t>
            </a:r>
            <a:endParaRPr lang="en-US" altLang="zh-TW" b="1" dirty="0">
              <a:solidFill>
                <a:srgbClr val="0000FF"/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296634"/>
              </p:ext>
            </p:extLst>
          </p:nvPr>
        </p:nvGraphicFramePr>
        <p:xfrm>
          <a:off x="467544" y="4437112"/>
          <a:ext cx="6936430" cy="182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0160"/>
                <a:gridCol w="1099254"/>
                <a:gridCol w="1099254"/>
                <a:gridCol w="1099254"/>
                <a:gridCol w="1099254"/>
                <a:gridCol w="10992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資料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第二回合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009900"/>
                          </a:solidFill>
                        </a:rPr>
                        <a:t>30</a:t>
                      </a:r>
                      <a:endParaRPr lang="zh-TW" altLang="en-US" sz="2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37703"/>
              </p:ext>
            </p:extLst>
          </p:nvPr>
        </p:nvGraphicFramePr>
        <p:xfrm>
          <a:off x="467544" y="1556792"/>
          <a:ext cx="6936430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0160"/>
                <a:gridCol w="1099254"/>
                <a:gridCol w="1099254"/>
                <a:gridCol w="1099254"/>
                <a:gridCol w="1099254"/>
                <a:gridCol w="10992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資料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</a:rPr>
                        <a:t>第一回合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zh-TW" alt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1026" name="Picture 2" descr="C:\Users\user\Desktop\CCH\Ch15結構化程式設計\icon\15-79 題目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39" y="138532"/>
            <a:ext cx="9036496" cy="111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7956376" y="1187460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P.15-79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026394" y="205747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矩形 56"/>
          <p:cNvSpPr/>
          <p:nvPr/>
        </p:nvSpPr>
        <p:spPr>
          <a:xfrm>
            <a:off x="2754382" y="1156561"/>
            <a:ext cx="2248236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矩形 57"/>
          <p:cNvSpPr/>
          <p:nvPr/>
        </p:nvSpPr>
        <p:spPr>
          <a:xfrm>
            <a:off x="2026394" y="447331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矩形 58"/>
          <p:cNvSpPr/>
          <p:nvPr/>
        </p:nvSpPr>
        <p:spPr>
          <a:xfrm>
            <a:off x="3208384" y="447331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矩形 59"/>
          <p:cNvSpPr/>
          <p:nvPr/>
        </p:nvSpPr>
        <p:spPr>
          <a:xfrm>
            <a:off x="4274630" y="447331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矩形 60"/>
          <p:cNvSpPr/>
          <p:nvPr/>
        </p:nvSpPr>
        <p:spPr>
          <a:xfrm>
            <a:off x="5436096" y="447331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矩形 61"/>
          <p:cNvSpPr/>
          <p:nvPr/>
        </p:nvSpPr>
        <p:spPr>
          <a:xfrm>
            <a:off x="6516216" y="4473315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矩形 77"/>
          <p:cNvSpPr/>
          <p:nvPr/>
        </p:nvSpPr>
        <p:spPr>
          <a:xfrm>
            <a:off x="2754382" y="3999547"/>
            <a:ext cx="2248236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矩形 97"/>
          <p:cNvSpPr/>
          <p:nvPr/>
        </p:nvSpPr>
        <p:spPr>
          <a:xfrm>
            <a:off x="3174885" y="205747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矩形 98"/>
          <p:cNvSpPr/>
          <p:nvPr/>
        </p:nvSpPr>
        <p:spPr>
          <a:xfrm>
            <a:off x="4362497" y="205747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0" name="矩形 99"/>
          <p:cNvSpPr/>
          <p:nvPr/>
        </p:nvSpPr>
        <p:spPr>
          <a:xfrm>
            <a:off x="5508104" y="205747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1" name="矩形 100"/>
          <p:cNvSpPr/>
          <p:nvPr/>
        </p:nvSpPr>
        <p:spPr>
          <a:xfrm>
            <a:off x="6516216" y="206706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矩形 104"/>
          <p:cNvSpPr/>
          <p:nvPr/>
        </p:nvSpPr>
        <p:spPr>
          <a:xfrm>
            <a:off x="2026394" y="248431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矩形 105"/>
          <p:cNvSpPr/>
          <p:nvPr/>
        </p:nvSpPr>
        <p:spPr>
          <a:xfrm>
            <a:off x="3174885" y="248431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7" name="矩形 106"/>
          <p:cNvSpPr/>
          <p:nvPr/>
        </p:nvSpPr>
        <p:spPr>
          <a:xfrm>
            <a:off x="4362497" y="248431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8" name="矩形 107"/>
          <p:cNvSpPr/>
          <p:nvPr/>
        </p:nvSpPr>
        <p:spPr>
          <a:xfrm>
            <a:off x="5508104" y="248431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9" name="矩形 108"/>
          <p:cNvSpPr/>
          <p:nvPr/>
        </p:nvSpPr>
        <p:spPr>
          <a:xfrm>
            <a:off x="6516216" y="248431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3" name="矩形 112"/>
          <p:cNvSpPr/>
          <p:nvPr/>
        </p:nvSpPr>
        <p:spPr>
          <a:xfrm>
            <a:off x="2026394" y="295092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4" name="矩形 113"/>
          <p:cNvSpPr/>
          <p:nvPr/>
        </p:nvSpPr>
        <p:spPr>
          <a:xfrm>
            <a:off x="3174885" y="295092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5" name="矩形 114"/>
          <p:cNvSpPr/>
          <p:nvPr/>
        </p:nvSpPr>
        <p:spPr>
          <a:xfrm>
            <a:off x="4362497" y="295092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6" name="矩形 115"/>
          <p:cNvSpPr/>
          <p:nvPr/>
        </p:nvSpPr>
        <p:spPr>
          <a:xfrm>
            <a:off x="5508104" y="295092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7" name="矩形 116"/>
          <p:cNvSpPr/>
          <p:nvPr/>
        </p:nvSpPr>
        <p:spPr>
          <a:xfrm>
            <a:off x="6516216" y="2950920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矩形 38"/>
          <p:cNvSpPr/>
          <p:nvPr/>
        </p:nvSpPr>
        <p:spPr>
          <a:xfrm>
            <a:off x="6557043" y="980728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b="1" dirty="0" smtClean="0">
                <a:solidFill>
                  <a:srgbClr val="0000FF"/>
                </a:solidFill>
              </a:rPr>
              <a:t>小</a:t>
            </a:r>
            <a:endParaRPr lang="zh-TW" altLang="en-US" sz="3600" b="1" dirty="0">
              <a:solidFill>
                <a:srgbClr val="0000FF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2026394" y="34187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5" name="矩形 124"/>
          <p:cNvSpPr/>
          <p:nvPr/>
        </p:nvSpPr>
        <p:spPr>
          <a:xfrm>
            <a:off x="3174885" y="34187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矩形 125"/>
          <p:cNvSpPr/>
          <p:nvPr/>
        </p:nvSpPr>
        <p:spPr>
          <a:xfrm>
            <a:off x="4362497" y="34187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7" name="矩形 126"/>
          <p:cNvSpPr/>
          <p:nvPr/>
        </p:nvSpPr>
        <p:spPr>
          <a:xfrm>
            <a:off x="5508104" y="34187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8" name="矩形 127"/>
          <p:cNvSpPr/>
          <p:nvPr/>
        </p:nvSpPr>
        <p:spPr>
          <a:xfrm>
            <a:off x="6516216" y="3418799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8" name="群組 37"/>
          <p:cNvGrpSpPr/>
          <p:nvPr/>
        </p:nvGrpSpPr>
        <p:grpSpPr>
          <a:xfrm>
            <a:off x="2488530" y="1872779"/>
            <a:ext cx="1075358" cy="186061"/>
            <a:chOff x="2488530" y="1904750"/>
            <a:chExt cx="1075358" cy="372122"/>
          </a:xfrm>
        </p:grpSpPr>
        <p:cxnSp>
          <p:nvCxnSpPr>
            <p:cNvPr id="6" name="直線接點 5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 flipH="1">
              <a:off x="3011635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群組 101"/>
          <p:cNvGrpSpPr/>
          <p:nvPr/>
        </p:nvGrpSpPr>
        <p:grpSpPr>
          <a:xfrm>
            <a:off x="3590804" y="2348880"/>
            <a:ext cx="1047820" cy="186061"/>
            <a:chOff x="2488530" y="1904750"/>
            <a:chExt cx="1047820" cy="372122"/>
          </a:xfrm>
        </p:grpSpPr>
        <p:cxnSp>
          <p:nvCxnSpPr>
            <p:cNvPr id="103" name="直線接點 102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接點 103"/>
            <p:cNvCxnSpPr/>
            <p:nvPr/>
          </p:nvCxnSpPr>
          <p:spPr>
            <a:xfrm flipH="1">
              <a:off x="2984097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群組 117"/>
          <p:cNvGrpSpPr/>
          <p:nvPr/>
        </p:nvGrpSpPr>
        <p:grpSpPr>
          <a:xfrm>
            <a:off x="4716016" y="2853150"/>
            <a:ext cx="1047820" cy="186061"/>
            <a:chOff x="2488530" y="1904750"/>
            <a:chExt cx="1047820" cy="372122"/>
          </a:xfrm>
        </p:grpSpPr>
        <p:cxnSp>
          <p:nvCxnSpPr>
            <p:cNvPr id="119" name="直線接點 118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接點 119"/>
            <p:cNvCxnSpPr/>
            <p:nvPr/>
          </p:nvCxnSpPr>
          <p:spPr>
            <a:xfrm flipH="1">
              <a:off x="2984097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群組 120"/>
          <p:cNvGrpSpPr/>
          <p:nvPr/>
        </p:nvGrpSpPr>
        <p:grpSpPr>
          <a:xfrm>
            <a:off x="5763836" y="3252464"/>
            <a:ext cx="1047820" cy="186061"/>
            <a:chOff x="2488530" y="1904750"/>
            <a:chExt cx="1047820" cy="372122"/>
          </a:xfrm>
        </p:grpSpPr>
        <p:cxnSp>
          <p:nvCxnSpPr>
            <p:cNvPr id="122" name="直線接點 121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接點 122"/>
            <p:cNvCxnSpPr/>
            <p:nvPr/>
          </p:nvCxnSpPr>
          <p:spPr>
            <a:xfrm flipH="1">
              <a:off x="2984097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矩形 131"/>
          <p:cNvSpPr/>
          <p:nvPr/>
        </p:nvSpPr>
        <p:spPr>
          <a:xfrm>
            <a:off x="2026394" y="494119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3" name="矩形 132"/>
          <p:cNvSpPr/>
          <p:nvPr/>
        </p:nvSpPr>
        <p:spPr>
          <a:xfrm>
            <a:off x="3174885" y="494119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4" name="矩形 133"/>
          <p:cNvSpPr/>
          <p:nvPr/>
        </p:nvSpPr>
        <p:spPr>
          <a:xfrm>
            <a:off x="4362497" y="494119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5" name="矩形 134"/>
          <p:cNvSpPr/>
          <p:nvPr/>
        </p:nvSpPr>
        <p:spPr>
          <a:xfrm>
            <a:off x="5508104" y="4941194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9" name="矩形 138"/>
          <p:cNvSpPr/>
          <p:nvPr/>
        </p:nvSpPr>
        <p:spPr>
          <a:xfrm>
            <a:off x="6516216" y="4934683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3" name="矩形 142"/>
          <p:cNvSpPr/>
          <p:nvPr/>
        </p:nvSpPr>
        <p:spPr>
          <a:xfrm>
            <a:off x="2026394" y="5403058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4" name="矩形 143"/>
          <p:cNvSpPr/>
          <p:nvPr/>
        </p:nvSpPr>
        <p:spPr>
          <a:xfrm>
            <a:off x="3174885" y="5403058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5" name="矩形 144"/>
          <p:cNvSpPr/>
          <p:nvPr/>
        </p:nvSpPr>
        <p:spPr>
          <a:xfrm>
            <a:off x="4362497" y="5403058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6" name="矩形 145"/>
          <p:cNvSpPr/>
          <p:nvPr/>
        </p:nvSpPr>
        <p:spPr>
          <a:xfrm>
            <a:off x="5508104" y="5403058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7" name="矩形 146"/>
          <p:cNvSpPr/>
          <p:nvPr/>
        </p:nvSpPr>
        <p:spPr>
          <a:xfrm>
            <a:off x="6516216" y="5396547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1" name="矩形 150"/>
          <p:cNvSpPr/>
          <p:nvPr/>
        </p:nvSpPr>
        <p:spPr>
          <a:xfrm>
            <a:off x="2026394" y="5799277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2" name="矩形 151"/>
          <p:cNvSpPr/>
          <p:nvPr/>
        </p:nvSpPr>
        <p:spPr>
          <a:xfrm>
            <a:off x="3174885" y="5799277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3" name="矩形 152"/>
          <p:cNvSpPr/>
          <p:nvPr/>
        </p:nvSpPr>
        <p:spPr>
          <a:xfrm>
            <a:off x="4362497" y="5799277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4" name="矩形 153"/>
          <p:cNvSpPr/>
          <p:nvPr/>
        </p:nvSpPr>
        <p:spPr>
          <a:xfrm>
            <a:off x="5508104" y="5799277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5" name="矩形 154"/>
          <p:cNvSpPr/>
          <p:nvPr/>
        </p:nvSpPr>
        <p:spPr>
          <a:xfrm>
            <a:off x="6516216" y="579276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36" name="群組 135"/>
          <p:cNvGrpSpPr/>
          <p:nvPr/>
        </p:nvGrpSpPr>
        <p:grpSpPr>
          <a:xfrm>
            <a:off x="2488530" y="4848164"/>
            <a:ext cx="1075358" cy="186061"/>
            <a:chOff x="2488530" y="1904750"/>
            <a:chExt cx="1075358" cy="372122"/>
          </a:xfrm>
        </p:grpSpPr>
        <p:cxnSp>
          <p:nvCxnSpPr>
            <p:cNvPr id="137" name="直線接點 136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接點 137"/>
            <p:cNvCxnSpPr/>
            <p:nvPr/>
          </p:nvCxnSpPr>
          <p:spPr>
            <a:xfrm flipH="1">
              <a:off x="3011635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群組 139"/>
          <p:cNvGrpSpPr/>
          <p:nvPr/>
        </p:nvGrpSpPr>
        <p:grpSpPr>
          <a:xfrm>
            <a:off x="3590804" y="5303517"/>
            <a:ext cx="1047820" cy="186061"/>
            <a:chOff x="2488530" y="1904750"/>
            <a:chExt cx="1047820" cy="372122"/>
          </a:xfrm>
        </p:grpSpPr>
        <p:cxnSp>
          <p:nvCxnSpPr>
            <p:cNvPr id="141" name="直線接點 140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接點 141"/>
            <p:cNvCxnSpPr/>
            <p:nvPr/>
          </p:nvCxnSpPr>
          <p:spPr>
            <a:xfrm flipH="1">
              <a:off x="2984097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8" name="群組 147"/>
          <p:cNvGrpSpPr/>
          <p:nvPr/>
        </p:nvGrpSpPr>
        <p:grpSpPr>
          <a:xfrm>
            <a:off x="4638624" y="5678365"/>
            <a:ext cx="1047820" cy="186061"/>
            <a:chOff x="2488530" y="1904750"/>
            <a:chExt cx="1047820" cy="372122"/>
          </a:xfrm>
        </p:grpSpPr>
        <p:cxnSp>
          <p:nvCxnSpPr>
            <p:cNvPr id="149" name="直線接點 148"/>
            <p:cNvCxnSpPr/>
            <p:nvPr/>
          </p:nvCxnSpPr>
          <p:spPr>
            <a:xfrm>
              <a:off x="2488530" y="1904750"/>
              <a:ext cx="527867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接點 149"/>
            <p:cNvCxnSpPr/>
            <p:nvPr/>
          </p:nvCxnSpPr>
          <p:spPr>
            <a:xfrm flipH="1">
              <a:off x="2984097" y="1904750"/>
              <a:ext cx="552253" cy="37212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" name="矩形 155"/>
          <p:cNvSpPr/>
          <p:nvPr/>
        </p:nvSpPr>
        <p:spPr>
          <a:xfrm>
            <a:off x="6557043" y="40571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 smtClean="0">
                <a:solidFill>
                  <a:srgbClr val="0000FF"/>
                </a:solidFill>
              </a:rPr>
              <a:t>小</a:t>
            </a:r>
            <a:endParaRPr lang="zh-TW" alt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2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2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78" grpId="0" animBg="1"/>
      <p:bldP spid="98" grpId="0" animBg="1"/>
      <p:bldP spid="99" grpId="0" animBg="1"/>
      <p:bldP spid="100" grpId="0" animBg="1"/>
      <p:bldP spid="101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39" grpId="0"/>
      <p:bldP spid="124" grpId="0" animBg="1"/>
      <p:bldP spid="125" grpId="0" animBg="1"/>
      <p:bldP spid="126" grpId="0" animBg="1"/>
      <p:bldP spid="127" grpId="0" animBg="1"/>
      <p:bldP spid="128" grpId="0" animBg="1"/>
      <p:bldP spid="132" grpId="0" animBg="1"/>
      <p:bldP spid="133" grpId="0" animBg="1"/>
      <p:bldP spid="134" grpId="0" animBg="1"/>
      <p:bldP spid="135" grpId="0" animBg="1"/>
      <p:bldP spid="139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Users\user\Desktop\CCH\Ch15結構化程式設計\icon\Q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202"/>
            <a:ext cx="8864385" cy="3904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1662400" y="1253951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635896" y="2132856"/>
            <a:ext cx="727987" cy="374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5076056" y="2132856"/>
            <a:ext cx="158417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3635896" y="2996953"/>
            <a:ext cx="1512168" cy="475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5940152" y="2996953"/>
            <a:ext cx="1944216" cy="475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7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8A1E3-5CA1-4131-9E4F-AAC2DA4B7D82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2050" name="Picture 2" descr="C:\Users\user\Desktop\CCH\Ch15結構化程式設計\icon\15-79 題目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1"/>
            <a:ext cx="8892000" cy="76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7956376" y="692696"/>
            <a:ext cx="108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TW" sz="2000" b="1" dirty="0" smtClean="0">
                <a:solidFill>
                  <a:srgbClr val="FFC000"/>
                </a:solidFill>
                <a:latin typeface="+mn-ea"/>
              </a:rPr>
              <a:t>P.15-79</a:t>
            </a:r>
            <a:endParaRPr lang="zh-TW" altLang="en-US" sz="2000" b="1" dirty="0">
              <a:solidFill>
                <a:srgbClr val="FFC000"/>
              </a:solidFill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67544" y="1196752"/>
            <a:ext cx="4779668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lvl="1"/>
            <a:r>
              <a:rPr lang="zh-TW" altLang="en-US" sz="2400" b="1" dirty="0"/>
              <a:t>氣泡排序法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共比較 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N*(N-1)/2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次</a:t>
            </a:r>
            <a:endParaRPr lang="en-US" altLang="zh-TW" sz="2400" b="1" dirty="0" smtClean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68163" y="1844824"/>
            <a:ext cx="3733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sz="2800" b="1" dirty="0" smtClean="0"/>
              <a:t>4 * ( 4 – 1 ) / 2 </a:t>
            </a:r>
            <a:endParaRPr lang="en-US" altLang="zh-TW" sz="2800" b="1" dirty="0"/>
          </a:p>
        </p:txBody>
      </p:sp>
      <p:sp>
        <p:nvSpPr>
          <p:cNvPr id="13" name="矩形 12"/>
          <p:cNvSpPr/>
          <p:nvPr/>
        </p:nvSpPr>
        <p:spPr>
          <a:xfrm>
            <a:off x="1592513" y="2490767"/>
            <a:ext cx="23535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sz="2800" b="1" dirty="0" smtClean="0"/>
              <a:t>= 4 * 3 / 2</a:t>
            </a:r>
            <a:endParaRPr lang="en-US" altLang="zh-TW" sz="2800" b="1" dirty="0"/>
          </a:p>
        </p:txBody>
      </p:sp>
      <p:sp>
        <p:nvSpPr>
          <p:cNvPr id="14" name="矩形 13"/>
          <p:cNvSpPr/>
          <p:nvPr/>
        </p:nvSpPr>
        <p:spPr>
          <a:xfrm>
            <a:off x="1592513" y="3136709"/>
            <a:ext cx="776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altLang="zh-TW" sz="2800" b="1" dirty="0" smtClean="0"/>
              <a:t>= 6</a:t>
            </a:r>
            <a:endParaRPr lang="en-US" altLang="zh-TW" sz="2800" b="1" dirty="0"/>
          </a:p>
        </p:txBody>
      </p:sp>
      <p:sp>
        <p:nvSpPr>
          <p:cNvPr id="9" name="矩形 8"/>
          <p:cNvSpPr/>
          <p:nvPr/>
        </p:nvSpPr>
        <p:spPr>
          <a:xfrm>
            <a:off x="3059832" y="1190952"/>
            <a:ext cx="2501894" cy="46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1403648" y="2490767"/>
            <a:ext cx="3453414" cy="46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1403648" y="3192464"/>
            <a:ext cx="3453414" cy="46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1982682" y="1900579"/>
            <a:ext cx="3453414" cy="467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75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自訂 1">
      <a:majorFont>
        <a:latin typeface="Bookman Old Style"/>
        <a:ea typeface="微軟正黑體"/>
        <a:cs typeface=""/>
      </a:majorFont>
      <a:minorFont>
        <a:latin typeface="Consolas"/>
        <a:ea typeface="微軟正黑體"/>
        <a:cs typeface="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4209</TotalTime>
  <Words>1582</Words>
  <Application>Microsoft Office PowerPoint</Application>
  <PresentationFormat>如螢幕大小 (4:3)</PresentationFormat>
  <Paragraphs>604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原創</vt:lpstr>
      <vt:lpstr>程式設計與運算思維</vt:lpstr>
      <vt:lpstr>排序(Sort)</vt:lpstr>
      <vt:lpstr>常見排序演算法</vt:lpstr>
      <vt:lpstr>氣泡排序法(Bubble  Sort)</vt:lpstr>
      <vt:lpstr>PowerPoint 簡報</vt:lpstr>
      <vt:lpstr>氣泡排序法(Bubble  Sort)</vt:lpstr>
      <vt:lpstr>PowerPoint 簡報</vt:lpstr>
      <vt:lpstr>PowerPoint 簡報</vt:lpstr>
      <vt:lpstr>PowerPoint 簡報</vt:lpstr>
      <vt:lpstr>PowerPoint 簡報</vt:lpstr>
      <vt:lpstr>PowerPoint 簡報</vt:lpstr>
      <vt:lpstr>選擇排序法(Selection  Sort)</vt:lpstr>
      <vt:lpstr>PowerPoint 簡報</vt:lpstr>
      <vt:lpstr>搜尋(Search)</vt:lpstr>
      <vt:lpstr>常見搜尋演算法</vt:lpstr>
      <vt:lpstr>循序搜尋法</vt:lpstr>
      <vt:lpstr>二分搜尋法(Binary Search)</vt:lpstr>
      <vt:lpstr>二分搜尋法(Binary Search)</vt:lpstr>
      <vt:lpstr>PowerPoint 簡報</vt:lpstr>
      <vt:lpstr>二分搜尋法(Binary Search)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程式語言(programming language)</dc:title>
  <dc:creator>Orion</dc:creator>
  <cp:lastModifiedBy>user</cp:lastModifiedBy>
  <cp:revision>926</cp:revision>
  <cp:lastPrinted>2019-03-07T05:44:10Z</cp:lastPrinted>
  <dcterms:created xsi:type="dcterms:W3CDTF">2017-08-26T14:16:14Z</dcterms:created>
  <dcterms:modified xsi:type="dcterms:W3CDTF">2019-03-07T13:02:07Z</dcterms:modified>
</cp:coreProperties>
</file>