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49" r:id="rId2"/>
  </p:sldMasterIdLst>
  <p:notesMasterIdLst>
    <p:notesMasterId r:id="rId194"/>
  </p:notesMasterIdLst>
  <p:sldIdLst>
    <p:sldId id="256" r:id="rId3"/>
    <p:sldId id="383" r:id="rId4"/>
    <p:sldId id="283" r:id="rId5"/>
    <p:sldId id="284" r:id="rId6"/>
    <p:sldId id="285" r:id="rId7"/>
    <p:sldId id="286" r:id="rId8"/>
    <p:sldId id="287" r:id="rId9"/>
    <p:sldId id="288" r:id="rId10"/>
    <p:sldId id="289" r:id="rId11"/>
    <p:sldId id="291" r:id="rId12"/>
    <p:sldId id="292" r:id="rId13"/>
    <p:sldId id="261" r:id="rId14"/>
    <p:sldId id="293" r:id="rId15"/>
    <p:sldId id="296" r:id="rId16"/>
    <p:sldId id="295" r:id="rId17"/>
    <p:sldId id="297" r:id="rId18"/>
    <p:sldId id="299" r:id="rId19"/>
    <p:sldId id="298" r:id="rId20"/>
    <p:sldId id="300" r:id="rId21"/>
    <p:sldId id="301" r:id="rId22"/>
    <p:sldId id="302" r:id="rId23"/>
    <p:sldId id="303" r:id="rId24"/>
    <p:sldId id="305" r:id="rId25"/>
    <p:sldId id="306" r:id="rId26"/>
    <p:sldId id="307" r:id="rId27"/>
    <p:sldId id="308" r:id="rId28"/>
    <p:sldId id="304" r:id="rId29"/>
    <p:sldId id="309" r:id="rId30"/>
    <p:sldId id="310" r:id="rId31"/>
    <p:sldId id="338" r:id="rId32"/>
    <p:sldId id="339" r:id="rId33"/>
    <p:sldId id="311" r:id="rId34"/>
    <p:sldId id="313" r:id="rId35"/>
    <p:sldId id="341" r:id="rId36"/>
    <p:sldId id="342" r:id="rId37"/>
    <p:sldId id="314" r:id="rId38"/>
    <p:sldId id="343" r:id="rId39"/>
    <p:sldId id="344" r:id="rId40"/>
    <p:sldId id="345" r:id="rId41"/>
    <p:sldId id="346" r:id="rId42"/>
    <p:sldId id="347" r:id="rId43"/>
    <p:sldId id="350" r:id="rId44"/>
    <p:sldId id="349" r:id="rId45"/>
    <p:sldId id="464" r:id="rId46"/>
    <p:sldId id="351" r:id="rId47"/>
    <p:sldId id="352" r:id="rId48"/>
    <p:sldId id="354" r:id="rId49"/>
    <p:sldId id="353" r:id="rId50"/>
    <p:sldId id="355" r:id="rId51"/>
    <p:sldId id="357" r:id="rId52"/>
    <p:sldId id="358" r:id="rId53"/>
    <p:sldId id="356" r:id="rId54"/>
    <p:sldId id="319" r:id="rId55"/>
    <p:sldId id="321" r:id="rId56"/>
    <p:sldId id="322" r:id="rId57"/>
    <p:sldId id="323" r:id="rId58"/>
    <p:sldId id="320" r:id="rId59"/>
    <p:sldId id="359" r:id="rId60"/>
    <p:sldId id="360" r:id="rId61"/>
    <p:sldId id="364" r:id="rId62"/>
    <p:sldId id="365" r:id="rId63"/>
    <p:sldId id="366" r:id="rId64"/>
    <p:sldId id="367" r:id="rId65"/>
    <p:sldId id="368" r:id="rId66"/>
    <p:sldId id="369" r:id="rId67"/>
    <p:sldId id="370" r:id="rId68"/>
    <p:sldId id="371" r:id="rId69"/>
    <p:sldId id="376" r:id="rId70"/>
    <p:sldId id="377" r:id="rId71"/>
    <p:sldId id="378" r:id="rId72"/>
    <p:sldId id="380" r:id="rId73"/>
    <p:sldId id="381" r:id="rId74"/>
    <p:sldId id="382" r:id="rId75"/>
    <p:sldId id="384" r:id="rId76"/>
    <p:sldId id="385" r:id="rId77"/>
    <p:sldId id="386" r:id="rId78"/>
    <p:sldId id="317" r:id="rId79"/>
    <p:sldId id="448" r:id="rId80"/>
    <p:sldId id="445" r:id="rId81"/>
    <p:sldId id="446" r:id="rId82"/>
    <p:sldId id="447" r:id="rId83"/>
    <p:sldId id="449" r:id="rId84"/>
    <p:sldId id="453" r:id="rId85"/>
    <p:sldId id="450" r:id="rId86"/>
    <p:sldId id="454" r:id="rId87"/>
    <p:sldId id="455" r:id="rId88"/>
    <p:sldId id="456" r:id="rId89"/>
    <p:sldId id="457" r:id="rId90"/>
    <p:sldId id="553" r:id="rId91"/>
    <p:sldId id="444" r:id="rId92"/>
    <p:sldId id="462" r:id="rId93"/>
    <p:sldId id="463" r:id="rId94"/>
    <p:sldId id="555" r:id="rId95"/>
    <p:sldId id="557" r:id="rId96"/>
    <p:sldId id="558" r:id="rId97"/>
    <p:sldId id="559" r:id="rId98"/>
    <p:sldId id="554" r:id="rId99"/>
    <p:sldId id="466" r:id="rId100"/>
    <p:sldId id="473" r:id="rId101"/>
    <p:sldId id="474" r:id="rId102"/>
    <p:sldId id="476" r:id="rId103"/>
    <p:sldId id="477" r:id="rId104"/>
    <p:sldId id="480" r:id="rId105"/>
    <p:sldId id="475" r:id="rId106"/>
    <p:sldId id="482" r:id="rId107"/>
    <p:sldId id="483" r:id="rId108"/>
    <p:sldId id="485" r:id="rId109"/>
    <p:sldId id="486" r:id="rId110"/>
    <p:sldId id="487" r:id="rId111"/>
    <p:sldId id="488" r:id="rId112"/>
    <p:sldId id="484" r:id="rId113"/>
    <p:sldId id="530" r:id="rId114"/>
    <p:sldId id="531" r:id="rId115"/>
    <p:sldId id="532" r:id="rId116"/>
    <p:sldId id="507" r:id="rId117"/>
    <p:sldId id="508" r:id="rId118"/>
    <p:sldId id="509" r:id="rId119"/>
    <p:sldId id="510" r:id="rId120"/>
    <p:sldId id="489" r:id="rId121"/>
    <p:sldId id="491" r:id="rId122"/>
    <p:sldId id="492" r:id="rId123"/>
    <p:sldId id="498" r:id="rId124"/>
    <p:sldId id="518" r:id="rId125"/>
    <p:sldId id="519" r:id="rId126"/>
    <p:sldId id="500" r:id="rId127"/>
    <p:sldId id="501" r:id="rId128"/>
    <p:sldId id="520" r:id="rId129"/>
    <p:sldId id="521" r:id="rId130"/>
    <p:sldId id="522" r:id="rId131"/>
    <p:sldId id="523" r:id="rId132"/>
    <p:sldId id="514" r:id="rId133"/>
    <p:sldId id="515" r:id="rId134"/>
    <p:sldId id="516" r:id="rId135"/>
    <p:sldId id="525" r:id="rId136"/>
    <p:sldId id="526" r:id="rId137"/>
    <p:sldId id="527" r:id="rId138"/>
    <p:sldId id="528" r:id="rId139"/>
    <p:sldId id="533" r:id="rId140"/>
    <p:sldId id="534" r:id="rId141"/>
    <p:sldId id="560" r:id="rId142"/>
    <p:sldId id="535" r:id="rId143"/>
    <p:sldId id="536" r:id="rId144"/>
    <p:sldId id="537" r:id="rId145"/>
    <p:sldId id="538" r:id="rId146"/>
    <p:sldId id="539" r:id="rId147"/>
    <p:sldId id="540" r:id="rId148"/>
    <p:sldId id="541" r:id="rId149"/>
    <p:sldId id="542" r:id="rId150"/>
    <p:sldId id="543" r:id="rId151"/>
    <p:sldId id="438" r:id="rId152"/>
    <p:sldId id="439" r:id="rId153"/>
    <p:sldId id="387" r:id="rId154"/>
    <p:sldId id="435" r:id="rId155"/>
    <p:sldId id="568" r:id="rId156"/>
    <p:sldId id="433" r:id="rId157"/>
    <p:sldId id="434" r:id="rId158"/>
    <p:sldId id="436" r:id="rId159"/>
    <p:sldId id="437" r:id="rId160"/>
    <p:sldId id="561" r:id="rId161"/>
    <p:sldId id="562" r:id="rId162"/>
    <p:sldId id="563" r:id="rId163"/>
    <p:sldId id="564" r:id="rId164"/>
    <p:sldId id="565" r:id="rId165"/>
    <p:sldId id="566" r:id="rId166"/>
    <p:sldId id="567" r:id="rId167"/>
    <p:sldId id="388" r:id="rId168"/>
    <p:sldId id="401" r:id="rId169"/>
    <p:sldId id="393" r:id="rId170"/>
    <p:sldId id="394" r:id="rId171"/>
    <p:sldId id="395" r:id="rId172"/>
    <p:sldId id="396" r:id="rId173"/>
    <p:sldId id="397" r:id="rId174"/>
    <p:sldId id="398" r:id="rId175"/>
    <p:sldId id="399" r:id="rId176"/>
    <p:sldId id="406" r:id="rId177"/>
    <p:sldId id="407" r:id="rId178"/>
    <p:sldId id="408" r:id="rId179"/>
    <p:sldId id="409" r:id="rId180"/>
    <p:sldId id="544" r:id="rId181"/>
    <p:sldId id="545" r:id="rId182"/>
    <p:sldId id="546" r:id="rId183"/>
    <p:sldId id="547" r:id="rId184"/>
    <p:sldId id="405" r:id="rId185"/>
    <p:sldId id="428" r:id="rId186"/>
    <p:sldId id="429" r:id="rId187"/>
    <p:sldId id="419" r:id="rId188"/>
    <p:sldId id="430" r:id="rId189"/>
    <p:sldId id="549" r:id="rId190"/>
    <p:sldId id="550" r:id="rId191"/>
    <p:sldId id="551" r:id="rId192"/>
    <p:sldId id="552" r:id="rId193"/>
  </p:sldIdLst>
  <p:sldSz cx="9144000" cy="6858000" type="screen4x3"/>
  <p:notesSz cx="6858000" cy="9144000"/>
  <p:defaultTextStyle>
    <a:defPPr>
      <a:defRPr lang="zh-TW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46C0A"/>
    <a:srgbClr val="CB3D3A"/>
    <a:srgbClr val="9B2D2A"/>
    <a:srgbClr val="CE3B37"/>
    <a:srgbClr val="990000"/>
    <a:srgbClr val="CC0000"/>
    <a:srgbClr val="FFDDDD"/>
    <a:srgbClr val="CC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等深淺樣式 2 - 輔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淺色樣式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無樣式、無格線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vertBarState="maximized">
    <p:restoredLeft sz="18373" autoAdjust="0"/>
    <p:restoredTop sz="99784" autoAdjust="0"/>
  </p:normalViewPr>
  <p:slideViewPr>
    <p:cSldViewPr>
      <p:cViewPr varScale="1">
        <p:scale>
          <a:sx n="65" d="100"/>
          <a:sy n="65" d="100"/>
        </p:scale>
        <p:origin x="-928" y="-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730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38" Type="http://schemas.openxmlformats.org/officeDocument/2006/relationships/slide" Target="slides/slide136.xml"/><Relationship Id="rId154" Type="http://schemas.openxmlformats.org/officeDocument/2006/relationships/slide" Target="slides/slide152.xml"/><Relationship Id="rId159" Type="http://schemas.openxmlformats.org/officeDocument/2006/relationships/slide" Target="slides/slide157.xml"/><Relationship Id="rId175" Type="http://schemas.openxmlformats.org/officeDocument/2006/relationships/slide" Target="slides/slide173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196" Type="http://schemas.openxmlformats.org/officeDocument/2006/relationships/viewProps" Target="viewProps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144" Type="http://schemas.openxmlformats.org/officeDocument/2006/relationships/slide" Target="slides/slide142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65" Type="http://schemas.openxmlformats.org/officeDocument/2006/relationships/slide" Target="slides/slide163.xml"/><Relationship Id="rId181" Type="http://schemas.openxmlformats.org/officeDocument/2006/relationships/slide" Target="slides/slide179.xml"/><Relationship Id="rId186" Type="http://schemas.openxmlformats.org/officeDocument/2006/relationships/slide" Target="slides/slide184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55" Type="http://schemas.openxmlformats.org/officeDocument/2006/relationships/slide" Target="slides/slide153.xml"/><Relationship Id="rId171" Type="http://schemas.openxmlformats.org/officeDocument/2006/relationships/slide" Target="slides/slide169.xml"/><Relationship Id="rId176" Type="http://schemas.openxmlformats.org/officeDocument/2006/relationships/slide" Target="slides/slide174.xml"/><Relationship Id="rId192" Type="http://schemas.openxmlformats.org/officeDocument/2006/relationships/slide" Target="slides/slide190.xml"/><Relationship Id="rId197" Type="http://schemas.openxmlformats.org/officeDocument/2006/relationships/theme" Target="theme/them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61" Type="http://schemas.openxmlformats.org/officeDocument/2006/relationships/slide" Target="slides/slide159.xml"/><Relationship Id="rId166" Type="http://schemas.openxmlformats.org/officeDocument/2006/relationships/slide" Target="slides/slide164.xml"/><Relationship Id="rId182" Type="http://schemas.openxmlformats.org/officeDocument/2006/relationships/slide" Target="slides/slide180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tableStyles" Target="tableStyles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notesMaster" Target="notesMasters/notesMaster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5" Type="http://schemas.openxmlformats.org/officeDocument/2006/relationships/presProps" Target="presProps.xml"/><Relationship Id="rId190" Type="http://schemas.openxmlformats.org/officeDocument/2006/relationships/slide" Target="slides/slide188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6" Type="http://schemas.openxmlformats.org/officeDocument/2006/relationships/slide" Target="slides/slide2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fld id="{2B467D81-E189-41FC-84CD-36B02F55B78E}" type="datetimeFigureOut">
              <a:rPr lang="zh-TW" altLang="en-US"/>
              <a:pPr>
                <a:defRPr/>
              </a:pPr>
              <a:t>2018/3/9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TW" altLang="en-US" noProof="0" smtClean="0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 noProof="0" smtClean="0"/>
              <a:t>按一下以編輯母片文字樣式</a:t>
            </a:r>
          </a:p>
          <a:p>
            <a:pPr lvl="1"/>
            <a:r>
              <a:rPr lang="zh-TW" altLang="en-US" noProof="0" smtClean="0"/>
              <a:t>第二層</a:t>
            </a:r>
          </a:p>
          <a:p>
            <a:pPr lvl="2"/>
            <a:r>
              <a:rPr lang="zh-TW" altLang="en-US" noProof="0" smtClean="0"/>
              <a:t>第三層</a:t>
            </a:r>
          </a:p>
          <a:p>
            <a:pPr lvl="3"/>
            <a:r>
              <a:rPr lang="zh-TW" altLang="en-US" noProof="0" smtClean="0"/>
              <a:t>第四層</a:t>
            </a:r>
          </a:p>
          <a:p>
            <a:pPr lvl="4"/>
            <a:r>
              <a:rPr lang="zh-TW" altLang="en-US" noProof="0" smtClean="0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/>
            </a:lvl1pPr>
          </a:lstStyle>
          <a:p>
            <a:pPr>
              <a:defRPr/>
            </a:pPr>
            <a:fld id="{8C9E0806-4C10-4181-BB02-95854067073D}" type="slidenum">
              <a:rPr lang="zh-TW" altLang="en-US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03312107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投影片圖像版面配置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2211" name="備忘稿版面配置區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TW" altLang="en-US" smtClean="0"/>
          </a:p>
        </p:txBody>
      </p:sp>
      <p:sp>
        <p:nvSpPr>
          <p:cNvPr id="222212" name="投影片編號版面配置區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9pPr>
          </a:lstStyle>
          <a:p>
            <a:pPr>
              <a:spcBef>
                <a:spcPct val="0"/>
              </a:spcBef>
            </a:pPr>
            <a:fld id="{5C65466E-6427-45CB-BEC6-EC51150117CC}" type="slidenum">
              <a:rPr lang="zh-TW" altLang="en-US">
                <a:latin typeface="Arial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zh-TW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投影片圖像版面配置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3235" name="備忘稿版面配置區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TW" altLang="en-US" smtClean="0"/>
          </a:p>
        </p:txBody>
      </p:sp>
      <p:sp>
        <p:nvSpPr>
          <p:cNvPr id="223236" name="投影片編號版面配置區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9pPr>
          </a:lstStyle>
          <a:p>
            <a:pPr>
              <a:spcBef>
                <a:spcPct val="0"/>
              </a:spcBef>
            </a:pPr>
            <a:fld id="{7D3EF632-794F-4F81-87F6-AF7100C24773}" type="slidenum">
              <a:rPr lang="zh-TW" altLang="en-US">
                <a:latin typeface="Arial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zh-TW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投影片圖像版面配置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4259" name="備忘稿版面配置區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TW" altLang="en-US" smtClean="0"/>
          </a:p>
        </p:txBody>
      </p:sp>
      <p:sp>
        <p:nvSpPr>
          <p:cNvPr id="224260" name="投影片編號版面配置區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DCB8CD8-D55E-4EB3-BD9E-7F6BAF5EAAB6}" type="slidenum">
              <a:rPr lang="zh-TW" altLang="en-US">
                <a:latin typeface="Arial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zh-TW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投影片圖像版面配置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283" name="備忘稿版面配置區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TW" altLang="en-US" smtClean="0"/>
          </a:p>
        </p:txBody>
      </p:sp>
      <p:sp>
        <p:nvSpPr>
          <p:cNvPr id="225284" name="投影片編號版面配置區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9pPr>
          </a:lstStyle>
          <a:p>
            <a:pPr>
              <a:spcBef>
                <a:spcPct val="0"/>
              </a:spcBef>
            </a:pPr>
            <a:fld id="{967B2737-E228-4703-9FE5-7D963CE042C9}" type="slidenum">
              <a:rPr lang="zh-TW" altLang="en-US">
                <a:latin typeface="Arial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zh-TW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投影片圖像版面配置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6307" name="備忘稿版面配置區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TW" altLang="en-US" smtClean="0"/>
          </a:p>
        </p:txBody>
      </p:sp>
      <p:sp>
        <p:nvSpPr>
          <p:cNvPr id="226308" name="投影片編號版面配置區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9pPr>
          </a:lstStyle>
          <a:p>
            <a:pPr>
              <a:spcBef>
                <a:spcPct val="0"/>
              </a:spcBef>
            </a:pPr>
            <a:fld id="{31D89FDB-18AE-4EFF-A209-DE68839BDA9A}" type="slidenum">
              <a:rPr lang="zh-TW" altLang="en-US">
                <a:latin typeface="Arial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zh-TW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投影片圖像版面配置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7331" name="備忘稿版面配置區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TW" altLang="en-US" smtClean="0"/>
          </a:p>
        </p:txBody>
      </p:sp>
      <p:sp>
        <p:nvSpPr>
          <p:cNvPr id="227332" name="投影片編號版面配置區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9pPr>
          </a:lstStyle>
          <a:p>
            <a:pPr>
              <a:spcBef>
                <a:spcPct val="0"/>
              </a:spcBef>
            </a:pPr>
            <a:fld id="{D9410223-371E-4FC5-A106-2AF5FFEBE8F6}" type="slidenum">
              <a:rPr lang="zh-TW" altLang="en-US">
                <a:latin typeface="Arial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zh-TW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投影片圖像版面配置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8355" name="備忘稿版面配置區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zh-TW" altLang="en-US" smtClean="0"/>
          </a:p>
        </p:txBody>
      </p:sp>
      <p:sp>
        <p:nvSpPr>
          <p:cNvPr id="228356" name="投影片編號版面配置區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9pPr>
          </a:lstStyle>
          <a:p>
            <a:pPr>
              <a:spcBef>
                <a:spcPct val="0"/>
              </a:spcBef>
            </a:pPr>
            <a:fld id="{4DFCF2F1-0E94-4D5A-9AB8-43E62F3778AC}" type="slidenum">
              <a:rPr lang="zh-TW" altLang="en-US">
                <a:latin typeface="Arial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zh-TW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投影片圖像版面配置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9379" name="備忘稿版面配置區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 smtClean="0"/>
          </a:p>
        </p:txBody>
      </p:sp>
      <p:sp>
        <p:nvSpPr>
          <p:cNvPr id="229380" name="投影片編號版面配置區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9pPr>
          </a:lstStyle>
          <a:p>
            <a:pPr>
              <a:spcBef>
                <a:spcPct val="0"/>
              </a:spcBef>
            </a:pPr>
            <a:fld id="{47359F79-BF56-4FDD-A763-F24D8FAE3A81}" type="slidenum">
              <a:rPr lang="zh-TW" altLang="en-US">
                <a:latin typeface="Arial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zh-TW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投影片圖像版面配置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0403" name="備忘稿版面配置區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 smtClean="0"/>
          </a:p>
        </p:txBody>
      </p:sp>
      <p:sp>
        <p:nvSpPr>
          <p:cNvPr id="230404" name="投影片編號版面配置區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新細明體" pitchFamily="18" charset="-120"/>
              </a:defRPr>
            </a:lvl9pPr>
          </a:lstStyle>
          <a:p>
            <a:pPr>
              <a:spcBef>
                <a:spcPct val="0"/>
              </a:spcBef>
            </a:pPr>
            <a:fld id="{7D4B808A-A99A-46CB-8376-F78136AEB875}" type="slidenum">
              <a:rPr lang="zh-TW" altLang="en-US">
                <a:latin typeface="Arial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zh-TW"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TW" altLang="en-US" smtClean="0"/>
              <a:t>按一下以編輯母片副標題樣式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674A8B6F-EF70-4321-9EEE-38C49CA25B8C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41630030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DC27494-ECE9-4B93-A85A-4B7B6DBBDBE6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6232580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6870700" y="117475"/>
            <a:ext cx="2136775" cy="6008688"/>
          </a:xfrm>
        </p:spPr>
        <p:txBody>
          <a:bodyPr vert="eaVert"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457200" y="117475"/>
            <a:ext cx="6261100" cy="6008688"/>
          </a:xfrm>
        </p:spPr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39BA6B3-9648-4600-9343-B56CC781E1FE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56808974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TW" altLang="en-US" smtClean="0"/>
              <a:t>按一下以編輯母片副標題樣式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5CD89F7A-DFE8-43A4-952B-A46C33BE3542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76609923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E2F71186-D0A3-4355-BBC9-BD2DE8298E3E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22022522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36C983A-E879-4F16-B585-76FBE6055306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95267903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FF7AAF5F-067D-4C5B-BB08-66F4C3CA150C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46120968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AE4A0D56-BDC8-4E05-92CD-98102502DBFD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49022560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54860E1B-1ABB-47AA-9F2A-A14F7FC3EE77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85689647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C563EF4-55F0-4EE0-8FE9-AA8B9189353F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18682840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93ADC4E0-9542-4415-A6C9-FE258AB781CE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3581864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D924421E-97FA-4327-9301-D209F66B3426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0092079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TW" altLang="en-US" noProof="0" smtClean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B043195-8C71-4940-8D16-80422F6121ED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6868303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A8CBE8EB-F1A8-41CD-9090-24ED9AD85167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38237247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6902450" y="122238"/>
            <a:ext cx="2147888" cy="6003925"/>
          </a:xfrm>
        </p:spPr>
        <p:txBody>
          <a:bodyPr vert="eaVert"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292850" cy="6003925"/>
          </a:xfrm>
        </p:spPr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7C6AA612-20AD-4337-90BB-3960EBEFB020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5616056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2AADE4E3-D38E-47B3-8E4C-349F49889235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5414036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17F8BF7B-9B71-4FC1-B247-6DAF55ADEC21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93342202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6E3F939-6AF7-4652-B7B3-E4C0386978BF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96177797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0468B49C-771F-421F-9263-138D3528D5D3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2619993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103CDBC9-4203-4013-B1CD-BD5C8B09DFEA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219501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CD645B08-74B1-4FC5-85CC-1E60CB9B030C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41209535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TW" altLang="en-US" noProof="0" smtClean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D238AE8B-CA48-4F5C-A890-7E52E713486A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4805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7" descr="PPT-公版3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878013" y="117475"/>
            <a:ext cx="7129462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按一下以編輯母片標題樣式</a:t>
            </a:r>
          </a:p>
        </p:txBody>
      </p:sp>
      <p:sp>
        <p:nvSpPr>
          <p:cNvPr id="102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73E75156-3273-45AD-96C0-6B93C956FF0B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8" r:id="rId1"/>
    <p:sldLayoutId id="2147483849" r:id="rId2"/>
    <p:sldLayoutId id="2147483850" r:id="rId3"/>
    <p:sldLayoutId id="2147483851" r:id="rId4"/>
    <p:sldLayoutId id="2147483852" r:id="rId5"/>
    <p:sldLayoutId id="2147483853" r:id="rId6"/>
    <p:sldLayoutId id="2147483854" r:id="rId7"/>
    <p:sldLayoutId id="2147483855" r:id="rId8"/>
    <p:sldLayoutId id="2147483856" r:id="rId9"/>
    <p:sldLayoutId id="2147483857" r:id="rId10"/>
    <p:sldLayoutId id="2147483858" r:id="rId11"/>
  </p:sldLayoutIdLst>
  <p:timing>
    <p:tnLst>
      <p:par>
        <p:cTn id="1" dur="indefinite" restart="never" nodeType="tmRoot"/>
      </p:par>
    </p:tnLst>
  </p:timing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bg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bg1"/>
          </a:solidFill>
          <a:latin typeface="Arial" charset="0"/>
          <a:ea typeface="華康中圓體" pitchFamily="49" charset="-120"/>
          <a:cs typeface="新細明體" pitchFamily="18" charset="-12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bg1"/>
          </a:solidFill>
          <a:latin typeface="Arial" charset="0"/>
          <a:ea typeface="華康中圓體" pitchFamily="49" charset="-120"/>
          <a:cs typeface="新細明體" pitchFamily="18" charset="-12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bg1"/>
          </a:solidFill>
          <a:latin typeface="Arial" charset="0"/>
          <a:ea typeface="華康中圓體" pitchFamily="49" charset="-120"/>
          <a:cs typeface="新細明體" pitchFamily="18" charset="-12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bg1"/>
          </a:solidFill>
          <a:latin typeface="Arial" charset="0"/>
          <a:ea typeface="華康中圓體" pitchFamily="49" charset="-120"/>
          <a:cs typeface="新細明體" pitchFamily="18" charset="-120"/>
        </a:defRPr>
      </a:lvl5pPr>
      <a:lvl6pPr marL="457200" algn="l" rtl="0" fontAlgn="base">
        <a:spcBef>
          <a:spcPct val="0"/>
        </a:spcBef>
        <a:spcAft>
          <a:spcPct val="0"/>
        </a:spcAft>
        <a:defRPr kumimoji="1" sz="4400">
          <a:solidFill>
            <a:schemeClr val="bg1"/>
          </a:solidFill>
          <a:latin typeface="Arial" charset="0"/>
          <a:ea typeface="華康中圓體" pitchFamily="49" charset="-120"/>
          <a:cs typeface="新細明體" pitchFamily="18" charset="-120"/>
        </a:defRPr>
      </a:lvl6pPr>
      <a:lvl7pPr marL="914400" algn="l" rtl="0" fontAlgn="base">
        <a:spcBef>
          <a:spcPct val="0"/>
        </a:spcBef>
        <a:spcAft>
          <a:spcPct val="0"/>
        </a:spcAft>
        <a:defRPr kumimoji="1" sz="4400">
          <a:solidFill>
            <a:schemeClr val="bg1"/>
          </a:solidFill>
          <a:latin typeface="Arial" charset="0"/>
          <a:ea typeface="華康中圓體" pitchFamily="49" charset="-120"/>
          <a:cs typeface="新細明體" pitchFamily="18" charset="-120"/>
        </a:defRPr>
      </a:lvl7pPr>
      <a:lvl8pPr marL="1371600" algn="l" rtl="0" fontAlgn="base">
        <a:spcBef>
          <a:spcPct val="0"/>
        </a:spcBef>
        <a:spcAft>
          <a:spcPct val="0"/>
        </a:spcAft>
        <a:defRPr kumimoji="1" sz="4400">
          <a:solidFill>
            <a:schemeClr val="bg1"/>
          </a:solidFill>
          <a:latin typeface="Arial" charset="0"/>
          <a:ea typeface="華康中圓體" pitchFamily="49" charset="-120"/>
          <a:cs typeface="新細明體" pitchFamily="18" charset="-120"/>
        </a:defRPr>
      </a:lvl8pPr>
      <a:lvl9pPr marL="1828800" algn="l" rtl="0" fontAlgn="base">
        <a:spcBef>
          <a:spcPct val="0"/>
        </a:spcBef>
        <a:spcAft>
          <a:spcPct val="0"/>
        </a:spcAft>
        <a:defRPr kumimoji="1" sz="4400">
          <a:solidFill>
            <a:schemeClr val="bg1"/>
          </a:solidFill>
          <a:latin typeface="Arial" charset="0"/>
          <a:ea typeface="華康中圓體" pitchFamily="49" charset="-120"/>
          <a:cs typeface="新細明體" pitchFamily="18" charset="-12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7" descr="PPT-公版3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778000" y="122238"/>
            <a:ext cx="7272338" cy="842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按一下以編輯母片標題樣式</a:t>
            </a:r>
          </a:p>
        </p:txBody>
      </p:sp>
      <p:sp>
        <p:nvSpPr>
          <p:cNvPr id="2052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BD0D212F-C33D-4AA3-B638-C7220BC983F0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9" r:id="rId1"/>
    <p:sldLayoutId id="2147483860" r:id="rId2"/>
    <p:sldLayoutId id="2147483861" r:id="rId3"/>
    <p:sldLayoutId id="2147483862" r:id="rId4"/>
    <p:sldLayoutId id="2147483863" r:id="rId5"/>
    <p:sldLayoutId id="2147483864" r:id="rId6"/>
    <p:sldLayoutId id="2147483865" r:id="rId7"/>
    <p:sldLayoutId id="2147483866" r:id="rId8"/>
    <p:sldLayoutId id="2147483867" r:id="rId9"/>
    <p:sldLayoutId id="2147483868" r:id="rId10"/>
    <p:sldLayoutId id="2147483869" r:id="rId11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標楷體" pitchFamily="65" charset="-120"/>
          <a:cs typeface="新細明體" pitchFamily="18" charset="-12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標楷體" pitchFamily="65" charset="-120"/>
          <a:cs typeface="新細明體" pitchFamily="18" charset="-12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標楷體" pitchFamily="65" charset="-120"/>
          <a:cs typeface="新細明體" pitchFamily="18" charset="-12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標楷體" pitchFamily="65" charset="-120"/>
          <a:cs typeface="新細明體" pitchFamily="18" charset="-12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標楷體" pitchFamily="65" charset="-120"/>
          <a:cs typeface="新細明體" pitchFamily="18" charset="-12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標楷體" pitchFamily="65" charset="-120"/>
          <a:cs typeface="新細明體" pitchFamily="18" charset="-12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標楷體" pitchFamily="65" charset="-120"/>
          <a:cs typeface="新細明體" pitchFamily="18" charset="-12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標楷體" pitchFamily="65" charset="-120"/>
          <a:cs typeface="新細明體" pitchFamily="18" charset="-12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.png"/><Relationship Id="rId5" Type="http://schemas.openxmlformats.org/officeDocument/2006/relationships/oleObject" Target="../embeddings/oleObject1.bin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3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5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4.png"/><Relationship Id="rId7" Type="http://schemas.openxmlformats.org/officeDocument/2006/relationships/image" Target="../media/image1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8.png"/><Relationship Id="rId4" Type="http://schemas.openxmlformats.org/officeDocument/2006/relationships/image" Target="../media/image45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8.png"/><Relationship Id="rId7" Type="http://schemas.openxmlformats.org/officeDocument/2006/relationships/image" Target="../media/image1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8.png"/><Relationship Id="rId4" Type="http://schemas.openxmlformats.org/officeDocument/2006/relationships/image" Target="../media/image49.png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8.png"/><Relationship Id="rId7" Type="http://schemas.openxmlformats.org/officeDocument/2006/relationships/image" Target="../media/image1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8.png"/><Relationship Id="rId4" Type="http://schemas.openxmlformats.org/officeDocument/2006/relationships/image" Target="../media/image5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51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51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51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8.png"/><Relationship Id="rId7" Type="http://schemas.openxmlformats.org/officeDocument/2006/relationships/image" Target="../media/image1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8.png"/><Relationship Id="rId4" Type="http://schemas.openxmlformats.org/officeDocument/2006/relationships/image" Target="../media/image19.pn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51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51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51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51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51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51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8.png"/><Relationship Id="rId7" Type="http://schemas.openxmlformats.org/officeDocument/2006/relationships/image" Target="../media/image1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8.png"/><Relationship Id="rId4" Type="http://schemas.openxmlformats.org/officeDocument/2006/relationships/image" Target="../media/image20.png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38.xml"/><Relationship Id="rId13" Type="http://schemas.openxmlformats.org/officeDocument/2006/relationships/image" Target="../media/image11.png"/><Relationship Id="rId3" Type="http://schemas.openxmlformats.org/officeDocument/2006/relationships/hyperlink" Target="&#32317;&#30446;&#27425;.ppt" TargetMode="External"/><Relationship Id="rId7" Type="http://schemas.openxmlformats.org/officeDocument/2006/relationships/slide" Target="slide77.xml"/><Relationship Id="rId12" Type="http://schemas.openxmlformats.org/officeDocument/2006/relationships/image" Target="../media/image1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13.xml"/><Relationship Id="rId11" Type="http://schemas.openxmlformats.org/officeDocument/2006/relationships/image" Target="../media/image9.png"/><Relationship Id="rId5" Type="http://schemas.openxmlformats.org/officeDocument/2006/relationships/slide" Target="slide3.xml"/><Relationship Id="rId10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openxmlformats.org/officeDocument/2006/relationships/slide" Target="slide15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6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8.png"/><Relationship Id="rId4" Type="http://schemas.openxmlformats.org/officeDocument/2006/relationships/image" Target="../media/image2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3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9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6.jpeg"/><Relationship Id="rId7" Type="http://schemas.openxmlformats.org/officeDocument/2006/relationships/slide" Target="slide2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25.png"/><Relationship Id="rId4" Type="http://schemas.openxmlformats.org/officeDocument/2006/relationships/image" Target="../media/image24.emf"/><Relationship Id="rId9" Type="http://schemas.openxmlformats.org/officeDocument/2006/relationships/image" Target="../media/image9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26.png"/><Relationship Id="rId7" Type="http://schemas.openxmlformats.org/officeDocument/2006/relationships/image" Target="../media/image1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8.png"/><Relationship Id="rId4" Type="http://schemas.openxmlformats.org/officeDocument/2006/relationships/image" Target="../media/image27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3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8.png"/><Relationship Id="rId7" Type="http://schemas.openxmlformats.org/officeDocument/2006/relationships/image" Target="../media/image1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8.png"/><Relationship Id="rId4" Type="http://schemas.openxmlformats.org/officeDocument/2006/relationships/image" Target="../media/image26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image" Target="../media/image9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slide" Target="slide2.xml"/><Relationship Id="rId4" Type="http://schemas.openxmlformats.org/officeDocument/2006/relationships/image" Target="../media/image8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8.png"/><Relationship Id="rId7" Type="http://schemas.openxmlformats.org/officeDocument/2006/relationships/image" Target="../media/image3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8.png"/><Relationship Id="rId7" Type="http://schemas.openxmlformats.org/officeDocument/2006/relationships/image" Target="../media/image34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Relationship Id="rId9" Type="http://schemas.openxmlformats.org/officeDocument/2006/relationships/image" Target="../media/image36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8.png"/><Relationship Id="rId7" Type="http://schemas.openxmlformats.org/officeDocument/2006/relationships/image" Target="../media/image3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Relationship Id="rId9" Type="http://schemas.openxmlformats.org/officeDocument/2006/relationships/image" Target="../media/image39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40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slide" Target="slide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3"/>
          <a:srcRect t="3711"/>
          <a:stretch/>
        </p:blipFill>
        <p:spPr>
          <a:xfrm>
            <a:off x="0" y="-26988"/>
            <a:ext cx="9144000" cy="586898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9" name="矩形 8"/>
          <p:cNvSpPr/>
          <p:nvPr/>
        </p:nvSpPr>
        <p:spPr>
          <a:xfrm>
            <a:off x="0" y="-26988"/>
            <a:ext cx="9144000" cy="5868988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691680" y="1196752"/>
            <a:ext cx="5976664" cy="1512168"/>
          </a:xfrm>
          <a:extLst/>
        </p:spPr>
        <p:txBody>
          <a:bodyPr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eaLnBrk="1" hangingPunct="1">
              <a:defRPr/>
            </a:pPr>
            <a:r>
              <a:rPr lang="zh-TW" altLang="en-US" sz="5400" b="1" kern="1200" spc="50" dirty="0" smtClean="0">
                <a:ln w="11430"/>
                <a:solidFill>
                  <a:srgbClr val="CC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 Black" panose="020B0A04020102020204" pitchFamily="34" charset="0"/>
                <a:ea typeface="華康粗黑體" panose="020B0709000000000000" pitchFamily="49" charset="-120"/>
                <a:cs typeface="+mn-cs"/>
              </a:rPr>
              <a:t>第</a:t>
            </a:r>
            <a:r>
              <a:rPr lang="en-US" altLang="zh-TW" sz="5400" b="1" kern="1200" spc="50" dirty="0" smtClean="0">
                <a:ln w="11430"/>
                <a:solidFill>
                  <a:srgbClr val="CC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 Black" panose="020B0A04020102020204" pitchFamily="34" charset="0"/>
                <a:ea typeface="華康粗黑體" panose="020B0709000000000000" pitchFamily="49" charset="-120"/>
                <a:cs typeface="+mn-cs"/>
              </a:rPr>
              <a:t>10</a:t>
            </a:r>
            <a:r>
              <a:rPr lang="zh-TW" altLang="en-US" sz="5400" b="1" kern="1200" spc="50" dirty="0" smtClean="0">
                <a:ln w="11430"/>
                <a:solidFill>
                  <a:srgbClr val="CC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 Black" panose="020B0A04020102020204" pitchFamily="34" charset="0"/>
                <a:ea typeface="華康粗黑體" panose="020B0709000000000000" pitchFamily="49" charset="-120"/>
                <a:cs typeface="+mn-cs"/>
              </a:rPr>
              <a:t>章 財務報表</a:t>
            </a:r>
            <a:endParaRPr lang="zh-TW" altLang="en-US" sz="5400" b="1" kern="1200" spc="50" dirty="0">
              <a:ln w="11430"/>
              <a:solidFill>
                <a:srgbClr val="CC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Arial Black" panose="020B0A04020102020204" pitchFamily="34" charset="0"/>
              <a:ea typeface="華康粗黑體" panose="020B0709000000000000" pitchFamily="49" charset="-120"/>
              <a:cs typeface="+mn-cs"/>
            </a:endParaRPr>
          </a:p>
        </p:txBody>
      </p:sp>
      <p:pic>
        <p:nvPicPr>
          <p:cNvPr id="25605" name="Picture 9" descr="結束">
            <a:hlinkClick r:id="" action="ppaction://hlinkshowjump?jump=endshow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4750" y="5137150"/>
            <a:ext cx="1181100" cy="140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6" name="Rectangle 7"/>
          <p:cNvSpPr>
            <a:spLocks noGrp="1" noChangeArrowheads="1"/>
          </p:cNvSpPr>
          <p:nvPr>
            <p:ph type="subTitle" idx="1"/>
          </p:nvPr>
        </p:nvSpPr>
        <p:spPr>
          <a:xfrm>
            <a:off x="1130300" y="5945188"/>
            <a:ext cx="7337425" cy="939800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zh-TW" altLang="en-US" sz="2400" smtClean="0">
                <a:latin typeface="標楷體" pitchFamily="65" charset="-120"/>
                <a:ea typeface="標楷體" pitchFamily="65" charset="-120"/>
              </a:rPr>
              <a:t>製作老師：玲倩</a:t>
            </a:r>
            <a:r>
              <a:rPr lang="en-US" altLang="zh-TW" sz="2400" smtClean="0">
                <a:latin typeface="標楷體" pitchFamily="65" charset="-120"/>
                <a:ea typeface="標楷體" pitchFamily="65" charset="-120"/>
              </a:rPr>
              <a:t>/</a:t>
            </a:r>
            <a:r>
              <a:rPr lang="zh-TW" altLang="en-US" sz="2400" smtClean="0">
                <a:latin typeface="標楷體" pitchFamily="65" charset="-120"/>
                <a:ea typeface="標楷體" pitchFamily="65" charset="-120"/>
              </a:rPr>
              <a:t>豐原高商教師</a:t>
            </a:r>
          </a:p>
          <a:p>
            <a:pPr algn="l" eaLnBrk="1" hangingPunct="1">
              <a:lnSpc>
                <a:spcPct val="80000"/>
              </a:lnSpc>
            </a:pPr>
            <a:r>
              <a:rPr lang="zh-TW" altLang="en-US" sz="2400" smtClean="0">
                <a:latin typeface="標楷體" pitchFamily="65" charset="-120"/>
                <a:ea typeface="標楷體" pitchFamily="65" charset="-120"/>
              </a:rPr>
              <a:t>發行公司：龍騰文化事業股份有限公司</a:t>
            </a:r>
            <a:r>
              <a:rPr lang="zh-TW" altLang="en-US" smtClean="0"/>
              <a:t>  </a:t>
            </a:r>
          </a:p>
          <a:p>
            <a:pPr eaLnBrk="1" hangingPunct="1">
              <a:lnSpc>
                <a:spcPct val="80000"/>
              </a:lnSpc>
            </a:pPr>
            <a:endParaRPr lang="en-US" altLang="zh-TW" sz="2400" smtClean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25607" name="Object 21"/>
          <p:cNvGraphicFramePr>
            <a:graphicFrameLocks noChangeAspect="1"/>
          </p:cNvGraphicFramePr>
          <p:nvPr/>
        </p:nvGraphicFramePr>
        <p:xfrm>
          <a:off x="611188" y="6092825"/>
          <a:ext cx="457200" cy="476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34" name="PhotoImpact" r:id="rId5" imgW="2641270" imgH="2742857" progId="">
                  <p:embed/>
                </p:oleObj>
              </mc:Choice>
              <mc:Fallback>
                <p:oleObj name="PhotoImpact" r:id="rId5" imgW="2641270" imgH="2742857" progId="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clrChange>
                          <a:clrFrom>
                            <a:srgbClr val="FDFDFD"/>
                          </a:clrFrom>
                          <a:clrTo>
                            <a:srgbClr val="FDFDFD">
                              <a:alpha val="0"/>
                            </a:srgbClr>
                          </a:clrTo>
                        </a:clrChange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188" y="6092825"/>
                        <a:ext cx="457200" cy="476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308304" y="44624"/>
            <a:ext cx="1704554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>
            <a:lvl1pPr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Tahoma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50000"/>
              </a:spcBef>
              <a:defRPr/>
            </a:pPr>
            <a:r>
              <a:rPr lang="zh-TW" altLang="en-US" sz="2800" b="1" spc="50" dirty="0">
                <a:ln w="11430"/>
                <a:solidFill>
                  <a:srgbClr val="C0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ea typeface="標楷體" pitchFamily="65" charset="-120"/>
              </a:rPr>
              <a:t>會計學</a:t>
            </a:r>
            <a:r>
              <a:rPr lang="en-US" altLang="zh-TW" sz="2800" b="1" spc="50" dirty="0">
                <a:ln w="11430"/>
                <a:solidFill>
                  <a:srgbClr val="C0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ea typeface="標楷體" pitchFamily="65" charset="-120"/>
              </a:rPr>
              <a:t>Ⅱ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6948488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10-1-3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財務報表之附註或附表</a:t>
            </a:r>
          </a:p>
        </p:txBody>
      </p:sp>
      <p:sp>
        <p:nvSpPr>
          <p:cNvPr id="3481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53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2439988" y="892175"/>
            <a:ext cx="3775075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財務報表的附註或附表</a:t>
            </a:r>
          </a:p>
        </p:txBody>
      </p:sp>
      <p:grpSp>
        <p:nvGrpSpPr>
          <p:cNvPr id="39" name="群組 38"/>
          <p:cNvGrpSpPr>
            <a:grpSpLocks/>
          </p:cNvGrpSpPr>
          <p:nvPr/>
        </p:nvGrpSpPr>
        <p:grpSpPr bwMode="auto">
          <a:xfrm>
            <a:off x="1027113" y="4089400"/>
            <a:ext cx="1582737" cy="558800"/>
            <a:chOff x="294993" y="3217044"/>
            <a:chExt cx="1582990" cy="560095"/>
          </a:xfrm>
        </p:grpSpPr>
        <p:cxnSp>
          <p:nvCxnSpPr>
            <p:cNvPr id="40" name="直線單箭頭接點 39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4843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包括</a:t>
              </a:r>
            </a:p>
          </p:txBody>
        </p:sp>
      </p:grpSp>
      <p:grpSp>
        <p:nvGrpSpPr>
          <p:cNvPr id="32" name="群組 31"/>
          <p:cNvGrpSpPr>
            <a:grpSpLocks/>
          </p:cNvGrpSpPr>
          <p:nvPr/>
        </p:nvGrpSpPr>
        <p:grpSpPr bwMode="auto">
          <a:xfrm>
            <a:off x="3081338" y="1416050"/>
            <a:ext cx="1582737" cy="558800"/>
            <a:chOff x="294993" y="3217044"/>
            <a:chExt cx="1582990" cy="560095"/>
          </a:xfrm>
        </p:grpSpPr>
        <p:cxnSp>
          <p:nvCxnSpPr>
            <p:cNvPr id="33" name="直線單箭頭接點 32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4841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意義</a:t>
              </a:r>
            </a:p>
          </p:txBody>
        </p:sp>
      </p:grpSp>
      <p:sp>
        <p:nvSpPr>
          <p:cNvPr id="21" name="矩形 20"/>
          <p:cNvSpPr/>
          <p:nvPr/>
        </p:nvSpPr>
        <p:spPr>
          <a:xfrm>
            <a:off x="1819275" y="1987550"/>
            <a:ext cx="5543550" cy="979488"/>
          </a:xfrm>
          <a:prstGeom prst="rect">
            <a:avLst/>
          </a:prstGeom>
          <a:solidFill>
            <a:schemeClr val="accent3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eaLnBrk="1" hangingPunct="1">
              <a:lnSpc>
                <a:spcPct val="120000"/>
              </a:lnSpc>
              <a:buClr>
                <a:srgbClr val="FF6165"/>
              </a:buClr>
              <a:defRPr/>
            </a:pPr>
            <a:r>
              <a:rPr lang="zh-TW" altLang="en-US" sz="2400" dirty="0">
                <a:latin typeface="Arial" charset="0"/>
                <a:ea typeface="標楷體" pitchFamily="65" charset="-120"/>
              </a:rPr>
              <a:t>對於財務報表上的表達項目提供詳細的</a:t>
            </a:r>
            <a:endParaRPr lang="en-US" altLang="zh-TW" sz="2400" dirty="0">
              <a:latin typeface="Arial" charset="0"/>
              <a:ea typeface="標楷體" pitchFamily="65" charset="-120"/>
            </a:endParaRPr>
          </a:p>
          <a:p>
            <a:pPr algn="ctr" eaLnBrk="1" hangingPunct="1">
              <a:lnSpc>
                <a:spcPct val="120000"/>
              </a:lnSpc>
              <a:buClr>
                <a:srgbClr val="FF6165"/>
              </a:buClr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Arial" charset="0"/>
                <a:ea typeface="標楷體" pitchFamily="65" charset="-120"/>
              </a:rPr>
              <a:t>敘述性說明或明細資料</a:t>
            </a:r>
            <a:r>
              <a:rPr lang="zh-TW" altLang="en-US" sz="2400" b="1" dirty="0">
                <a:latin typeface="Arial" charset="0"/>
                <a:ea typeface="標楷體" pitchFamily="65" charset="-120"/>
              </a:rPr>
              <a:t>。</a:t>
            </a:r>
          </a:p>
        </p:txBody>
      </p:sp>
      <p:grpSp>
        <p:nvGrpSpPr>
          <p:cNvPr id="22" name="群組 21"/>
          <p:cNvGrpSpPr>
            <a:grpSpLocks/>
          </p:cNvGrpSpPr>
          <p:nvPr/>
        </p:nvGrpSpPr>
        <p:grpSpPr bwMode="auto">
          <a:xfrm>
            <a:off x="1147763" y="2943225"/>
            <a:ext cx="6343650" cy="549275"/>
            <a:chOff x="-49397" y="1954499"/>
            <a:chExt cx="8748487" cy="1080120"/>
          </a:xfrm>
        </p:grpSpPr>
        <p:sp>
          <p:nvSpPr>
            <p:cNvPr id="23" name="文字方塊 23"/>
            <p:cNvSpPr txBox="1">
              <a:spLocks noChangeArrowheads="1"/>
            </p:cNvSpPr>
            <p:nvPr/>
          </p:nvSpPr>
          <p:spPr bwMode="auto">
            <a:xfrm>
              <a:off x="-49397" y="2104342"/>
              <a:ext cx="1692337" cy="78667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r>
                <a:rPr lang="zh-TW" altLang="en-US" sz="2000" dirty="0" smtClean="0"/>
                <a:t>　</a:t>
              </a:r>
              <a:r>
                <a:rPr lang="zh-TW" altLang="en-US" sz="2000" b="1" dirty="0" smtClean="0">
                  <a:solidFill>
                    <a:srgbClr val="0000FF"/>
                  </a:solidFill>
                </a:rPr>
                <a:t>附註</a:t>
              </a:r>
            </a:p>
          </p:txBody>
        </p:sp>
        <p:grpSp>
          <p:nvGrpSpPr>
            <p:cNvPr id="34833" name="群組 24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34835" name="群組 26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28" name="直線單箭頭接點 27"/>
                <p:cNvCxnSpPr/>
                <p:nvPr/>
              </p:nvCxnSpPr>
              <p:spPr>
                <a:xfrm>
                  <a:off x="1548220" y="2707688"/>
                  <a:ext cx="0" cy="721312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29" name="直線接點 28"/>
                <p:cNvCxnSpPr/>
                <p:nvPr/>
              </p:nvCxnSpPr>
              <p:spPr>
                <a:xfrm>
                  <a:off x="1548220" y="2707688"/>
                  <a:ext cx="5401032" cy="0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30" name="直線單箭頭接點 29"/>
                <p:cNvCxnSpPr/>
                <p:nvPr/>
              </p:nvCxnSpPr>
              <p:spPr>
                <a:xfrm>
                  <a:off x="6944873" y="2707688"/>
                  <a:ext cx="0" cy="721312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  <p:cxnSp>
            <p:nvCxnSpPr>
              <p:cNvPr id="27" name="直線接點 26"/>
              <p:cNvCxnSpPr/>
              <p:nvPr/>
            </p:nvCxnSpPr>
            <p:spPr>
              <a:xfrm flipH="1">
                <a:off x="4267344" y="1925543"/>
                <a:ext cx="0" cy="782145"/>
              </a:xfrm>
              <a:prstGeom prst="lin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  <p:sp>
          <p:nvSpPr>
            <p:cNvPr id="25" name="文字方塊 25"/>
            <p:cNvSpPr txBox="1">
              <a:spLocks noChangeArrowheads="1"/>
            </p:cNvSpPr>
            <p:nvPr/>
          </p:nvSpPr>
          <p:spPr bwMode="auto">
            <a:xfrm>
              <a:off x="7124975" y="2244821"/>
              <a:ext cx="1574115" cy="78667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r>
                <a:rPr lang="zh-TW" altLang="en-US" sz="2000" b="1" dirty="0" smtClean="0">
                  <a:solidFill>
                    <a:srgbClr val="0000FF"/>
                  </a:solidFill>
                </a:rPr>
                <a:t>附表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371475" y="3552825"/>
            <a:ext cx="5089525" cy="536575"/>
          </a:xfrm>
          <a:prstGeom prst="rect">
            <a:avLst/>
          </a:prstGeom>
          <a:solidFill>
            <a:schemeClr val="accent3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eaLnBrk="1" hangingPunct="1">
              <a:lnSpc>
                <a:spcPct val="120000"/>
              </a:lnSpc>
              <a:buClr>
                <a:srgbClr val="FF6165"/>
              </a:buClr>
              <a:defRPr/>
            </a:pPr>
            <a:r>
              <a:rPr lang="zh-TW" altLang="en-US" sz="2400" dirty="0">
                <a:latin typeface="Arial" charset="0"/>
                <a:ea typeface="標楷體" pitchFamily="65" charset="-120"/>
              </a:rPr>
              <a:t>傳達許多</a:t>
            </a:r>
            <a:r>
              <a:rPr lang="zh-TW" altLang="en-US" sz="2400" b="1" dirty="0">
                <a:latin typeface="Arial" charset="0"/>
                <a:ea typeface="標楷體" pitchFamily="65" charset="-120"/>
              </a:rPr>
              <a:t>無法以數字表達</a:t>
            </a:r>
            <a:r>
              <a:rPr lang="zh-TW" altLang="en-US" sz="2400" dirty="0">
                <a:latin typeface="Arial" charset="0"/>
                <a:ea typeface="標楷體" pitchFamily="65" charset="-120"/>
              </a:rPr>
              <a:t>的</a:t>
            </a:r>
            <a:r>
              <a:rPr lang="zh-TW" altLang="en-US" sz="2400" b="1" dirty="0">
                <a:solidFill>
                  <a:srgbClr val="FF0000"/>
                </a:solidFill>
                <a:latin typeface="Arial" charset="0"/>
                <a:ea typeface="標楷體" pitchFamily="65" charset="-120"/>
              </a:rPr>
              <a:t>重要資訊</a:t>
            </a:r>
            <a:endParaRPr lang="zh-TW" altLang="en-US" sz="2400" dirty="0">
              <a:latin typeface="Arial" charset="0"/>
              <a:ea typeface="標楷體" pitchFamily="65" charset="-120"/>
            </a:endParaRP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366713" y="4664075"/>
            <a:ext cx="8448675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>
                <a:srgbClr val="FF6165"/>
              </a:buClr>
              <a:buFontTx/>
              <a:buNone/>
            </a:pPr>
            <a:r>
              <a:rPr lang="zh-TW" altLang="en-US" sz="2200" b="1">
                <a:ea typeface="標楷體" pitchFamily="65" charset="-120"/>
              </a:rPr>
              <a:t>公司沿革及業務範圍說明、重要會計政策之彙總說明、會計原則變動之理由及其影響、重要會計項目之說明、長短期債款之舉借、重大承諾事項及或有事項、重大災害損失、重大投資資訊之揭露等。</a:t>
            </a: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476875" y="3521075"/>
            <a:ext cx="3729038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>
                <a:srgbClr val="FF6165"/>
              </a:buClr>
              <a:buFontTx/>
              <a:buNone/>
            </a:pPr>
            <a:r>
              <a:rPr lang="zh-TW" altLang="en-US" sz="2200" b="1">
                <a:ea typeface="標楷體" pitchFamily="65" charset="-120"/>
              </a:rPr>
              <a:t>為了節省報表篇幅及幫助使用者掌握重要資訊，財務報表上會計項目僅列示</a:t>
            </a:r>
            <a:r>
              <a:rPr lang="zh-TW" altLang="en-US" sz="2200" b="1" u="sng">
                <a:solidFill>
                  <a:srgbClr val="FF0000"/>
                </a:solidFill>
                <a:ea typeface="標楷體" pitchFamily="65" charset="-120"/>
              </a:rPr>
              <a:t>簡明的金額</a:t>
            </a:r>
            <a:r>
              <a:rPr lang="zh-TW" altLang="en-US" sz="2200" b="1">
                <a:ea typeface="標楷體" pitchFamily="65" charset="-120"/>
              </a:rPr>
              <a:t>，而在附表中列示該會計項目的明細資料。</a:t>
            </a:r>
          </a:p>
        </p:txBody>
      </p:sp>
      <p:grpSp>
        <p:nvGrpSpPr>
          <p:cNvPr id="34828" name="群組 3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4829" name="圖片 3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0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1" name="圖片 3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4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822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8">
                                          <p:stCondLst>
                                            <p:cond delay="182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62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64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1" grpId="0" animBg="1"/>
      <p:bldP spid="2" grpId="0" animBg="1"/>
      <p:bldP spid="3" grpId="0"/>
      <p:bldP spid="3" grpId="1"/>
      <p:bldP spid="5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資產負債表之編製釋例</a:t>
            </a: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473075" y="765175"/>
            <a:ext cx="8059738" cy="150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大富翁商店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資產負債表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中華民國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01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日                         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                                          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  單位：新台幣元</a:t>
            </a:r>
          </a:p>
        </p:txBody>
      </p:sp>
      <p:graphicFrame>
        <p:nvGraphicFramePr>
          <p:cNvPr id="23" name="表格 22"/>
          <p:cNvGraphicFramePr>
            <a:graphicFrameLocks noGrp="1"/>
          </p:cNvGraphicFramePr>
          <p:nvPr/>
        </p:nvGraphicFramePr>
        <p:xfrm>
          <a:off x="503238" y="908050"/>
          <a:ext cx="8029575" cy="50418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4901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</a:t>
                      </a:r>
                      <a:r>
                        <a:rPr lang="zh-TW" altLang="en-US" sz="2400" b="1" dirty="0" smtClean="0"/>
                        <a:t>資    產</a:t>
                      </a:r>
                      <a:endParaRPr lang="zh-TW" altLang="en-US" sz="2400" b="1" dirty="0"/>
                    </a:p>
                  </a:txBody>
                  <a:tcPr marL="91451" marR="91451" marT="45711" marB="4571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11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535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流動資產</a:t>
                      </a:r>
                      <a:endParaRPr lang="zh-TW" altLang="en-US" sz="22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048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827088" y="2476500"/>
            <a:ext cx="2339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現金及約當現金</a:t>
            </a: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827088" y="2938463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應收票據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847725" y="34559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應收帳款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827088" y="3959225"/>
            <a:ext cx="1724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其他應收款</a:t>
            </a:r>
          </a:p>
        </p:txBody>
      </p:sp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827088" y="4464050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存　　貨</a:t>
            </a: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827088" y="49672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預付款項</a:t>
            </a:r>
          </a:p>
        </p:txBody>
      </p:sp>
      <p:sp>
        <p:nvSpPr>
          <p:cNvPr id="31" name="矩形 30"/>
          <p:cNvSpPr/>
          <p:nvPr/>
        </p:nvSpPr>
        <p:spPr>
          <a:xfrm>
            <a:off x="539750" y="5500688"/>
            <a:ext cx="2030413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流動資產合計</a:t>
            </a: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7134225" y="2981325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14,850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6659563" y="2476500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1,054,600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7137400" y="349567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19,800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7096125" y="4452938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60,000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092950" y="394811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1,000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7099300" y="4967288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1,700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9" name="直線接點 38"/>
          <p:cNvCxnSpPr/>
          <p:nvPr/>
        </p:nvCxnSpPr>
        <p:spPr>
          <a:xfrm>
            <a:off x="6443663" y="5445125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矩形 39"/>
          <p:cNvSpPr/>
          <p:nvPr/>
        </p:nvSpPr>
        <p:spPr>
          <a:xfrm>
            <a:off x="6659563" y="5470525"/>
            <a:ext cx="1827212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1,151,950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702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79</a:t>
            </a:r>
          </a:p>
        </p:txBody>
      </p:sp>
      <p:grpSp>
        <p:nvGrpSpPr>
          <p:cNvPr id="127030" name="群組 4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7031" name="圖片 4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032" name="圖片 4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033" name="圖片 4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7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2" grpId="1"/>
      <p:bldP spid="24" grpId="0"/>
      <p:bldP spid="25" grpId="0"/>
      <p:bldP spid="26" grpId="0"/>
      <p:bldP spid="27" grpId="0"/>
      <p:bldP spid="28" grpId="0"/>
      <p:bldP spid="29" grpId="0"/>
      <p:bldP spid="31" grpId="0" animBg="1"/>
      <p:bldP spid="32" grpId="0"/>
      <p:bldP spid="33" grpId="0"/>
      <p:bldP spid="34" grpId="0"/>
      <p:bldP spid="35" grpId="0"/>
      <p:bldP spid="36" grpId="0"/>
      <p:bldP spid="37" grpId="0"/>
      <p:bldP spid="40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矩形 47"/>
          <p:cNvSpPr/>
          <p:nvPr/>
        </p:nvSpPr>
        <p:spPr>
          <a:xfrm>
            <a:off x="6443663" y="3971925"/>
            <a:ext cx="2092325" cy="520700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6" name="矩形 5"/>
          <p:cNvSpPr/>
          <p:nvPr/>
        </p:nvSpPr>
        <p:spPr>
          <a:xfrm>
            <a:off x="6450013" y="1941513"/>
            <a:ext cx="2090737" cy="520700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800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資產負債表之編製釋例</a:t>
            </a:r>
          </a:p>
        </p:txBody>
      </p:sp>
      <p:graphicFrame>
        <p:nvGraphicFramePr>
          <p:cNvPr id="23" name="表格 22"/>
          <p:cNvGraphicFramePr>
            <a:graphicFrameLocks noGrp="1"/>
          </p:cNvGraphicFramePr>
          <p:nvPr/>
        </p:nvGraphicFramePr>
        <p:xfrm>
          <a:off x="503238" y="939800"/>
          <a:ext cx="8029575" cy="50418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4901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</a:t>
                      </a:r>
                      <a:r>
                        <a:rPr lang="zh-TW" altLang="en-US" sz="2400" b="1" dirty="0" smtClean="0"/>
                        <a:t>資    產</a:t>
                      </a:r>
                      <a:endParaRPr lang="zh-TW" altLang="en-US" sz="2400" b="1" dirty="0"/>
                    </a:p>
                  </a:txBody>
                  <a:tcPr marL="91451" marR="91451" marT="45711" marB="4571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11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535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流動資產合計</a:t>
                      </a:r>
                      <a:endParaRPr lang="zh-TW" altLang="en-US" sz="22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200" b="1" dirty="0" smtClean="0">
                          <a:latin typeface="標楷體" pitchFamily="65" charset="-120"/>
                          <a:ea typeface="標楷體" pitchFamily="65" charset="-120"/>
                        </a:rPr>
                        <a:t> </a:t>
                      </a:r>
                      <a:r>
                        <a:rPr lang="en-US" altLang="zh-TW" sz="2200" b="1" baseline="0" dirty="0" smtClean="0">
                          <a:latin typeface="標楷體" pitchFamily="65" charset="-120"/>
                          <a:ea typeface="標楷體" pitchFamily="65" charset="-120"/>
                        </a:rPr>
                        <a:t>  </a:t>
                      </a:r>
                      <a:r>
                        <a:rPr lang="en-US" altLang="zh-TW" sz="2400" b="1" dirty="0" smtClean="0">
                          <a:latin typeface="標楷體" pitchFamily="65" charset="-120"/>
                          <a:ea typeface="標楷體" pitchFamily="65" charset="-120"/>
                        </a:rPr>
                        <a:t>1,151,950</a:t>
                      </a:r>
                      <a:endParaRPr lang="zh-TW" altLang="en-US" sz="24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048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827088" y="2997200"/>
            <a:ext cx="29543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不動產、廠房及設備</a:t>
            </a: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827088" y="3459163"/>
            <a:ext cx="14160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無形資產</a:t>
            </a:r>
          </a:p>
        </p:txBody>
      </p:sp>
      <p:sp>
        <p:nvSpPr>
          <p:cNvPr id="31" name="矩形 30"/>
          <p:cNvSpPr/>
          <p:nvPr/>
        </p:nvSpPr>
        <p:spPr>
          <a:xfrm>
            <a:off x="539750" y="5500688"/>
            <a:ext cx="1416050" cy="4619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資產總計</a:t>
            </a: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7134225" y="3502025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5,900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6659563" y="2997200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248,750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6443663" y="5470525"/>
            <a:ext cx="2097087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1,406,600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804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79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498475" y="2509838"/>
            <a:ext cx="15811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非流動資產</a:t>
            </a:r>
          </a:p>
        </p:txBody>
      </p:sp>
      <p:sp>
        <p:nvSpPr>
          <p:cNvPr id="30" name="矩形 29"/>
          <p:cNvSpPr/>
          <p:nvPr/>
        </p:nvSpPr>
        <p:spPr>
          <a:xfrm>
            <a:off x="539750" y="3978275"/>
            <a:ext cx="23272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非流動資產合計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6675438" y="4005263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254,650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1" name="直線接點 40"/>
          <p:cNvCxnSpPr/>
          <p:nvPr/>
        </p:nvCxnSpPr>
        <p:spPr>
          <a:xfrm>
            <a:off x="6443663" y="3948113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線接點 41"/>
          <p:cNvCxnSpPr/>
          <p:nvPr/>
        </p:nvCxnSpPr>
        <p:spPr>
          <a:xfrm>
            <a:off x="6443663" y="5461000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群組 2"/>
          <p:cNvGrpSpPr>
            <a:grpSpLocks/>
          </p:cNvGrpSpPr>
          <p:nvPr/>
        </p:nvGrpSpPr>
        <p:grpSpPr bwMode="auto">
          <a:xfrm>
            <a:off x="6443663" y="5908675"/>
            <a:ext cx="2105025" cy="57150"/>
            <a:chOff x="6591348" y="5613762"/>
            <a:chExt cx="2105175" cy="57804"/>
          </a:xfrm>
        </p:grpSpPr>
        <p:cxnSp>
          <p:nvCxnSpPr>
            <p:cNvPr id="46" name="直線接點 45"/>
            <p:cNvCxnSpPr/>
            <p:nvPr/>
          </p:nvCxnSpPr>
          <p:spPr>
            <a:xfrm>
              <a:off x="6596110" y="5613762"/>
              <a:ext cx="210041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接點 46"/>
            <p:cNvCxnSpPr/>
            <p:nvPr/>
          </p:nvCxnSpPr>
          <p:spPr>
            <a:xfrm>
              <a:off x="6591348" y="5671566"/>
              <a:ext cx="2100412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" name="直線接點 4"/>
          <p:cNvCxnSpPr/>
          <p:nvPr/>
        </p:nvCxnSpPr>
        <p:spPr>
          <a:xfrm flipH="1">
            <a:off x="539750" y="4467225"/>
            <a:ext cx="5903913" cy="99377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8053" name="群組 3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8054" name="圖片 3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055" name="圖片 3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056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9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6" grpId="0" animBg="1"/>
      <p:bldP spid="24" grpId="0"/>
      <p:bldP spid="25" grpId="0"/>
      <p:bldP spid="31" grpId="0" animBg="1"/>
      <p:bldP spid="32" grpId="0"/>
      <p:bldP spid="33" grpId="0"/>
      <p:bldP spid="40" grpId="0" animBg="1"/>
      <p:bldP spid="2" grpId="0"/>
      <p:bldP spid="30" grpId="0" animBg="1"/>
      <p:bldP spid="38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資產負債表之編製釋例</a:t>
            </a:r>
          </a:p>
        </p:txBody>
      </p:sp>
      <p:graphicFrame>
        <p:nvGraphicFramePr>
          <p:cNvPr id="23" name="表格 22"/>
          <p:cNvGraphicFramePr>
            <a:graphicFrameLocks noGrp="1"/>
          </p:cNvGraphicFramePr>
          <p:nvPr/>
        </p:nvGraphicFramePr>
        <p:xfrm>
          <a:off x="503238" y="1123950"/>
          <a:ext cx="8029575" cy="40338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4902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負</a:t>
                      </a:r>
                      <a:r>
                        <a:rPr lang="zh-TW" altLang="en-US" sz="2400" b="1" baseline="0" dirty="0" smtClean="0"/>
                        <a:t>    債</a:t>
                      </a:r>
                      <a:endParaRPr lang="zh-TW" altLang="en-US" sz="2400" b="1" dirty="0"/>
                    </a:p>
                  </a:txBody>
                  <a:tcPr marL="91451" marR="91451" marT="45712" marB="4571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11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536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流動負債</a:t>
                      </a:r>
                      <a:endParaRPr lang="zh-TW" altLang="en-US" sz="2200" b="1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200" b="1" dirty="0" smtClean="0">
                          <a:latin typeface="標楷體" pitchFamily="65" charset="-120"/>
                          <a:ea typeface="標楷體" pitchFamily="65" charset="-120"/>
                        </a:rPr>
                        <a:t>    </a:t>
                      </a:r>
                      <a:endParaRPr lang="zh-TW" altLang="en-US" sz="22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5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04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5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5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5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2" marB="4571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7102475" y="3668713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7,500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6659563" y="3179763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30,000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905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79</a:t>
            </a:r>
          </a:p>
        </p:txBody>
      </p:sp>
      <p:sp>
        <p:nvSpPr>
          <p:cNvPr id="30" name="矩形 29"/>
          <p:cNvSpPr/>
          <p:nvPr/>
        </p:nvSpPr>
        <p:spPr>
          <a:xfrm>
            <a:off x="539750" y="4676775"/>
            <a:ext cx="2030413" cy="461963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流動負債合計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6627813" y="4171950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   600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2" name="直線接點 41"/>
          <p:cNvCxnSpPr/>
          <p:nvPr/>
        </p:nvCxnSpPr>
        <p:spPr>
          <a:xfrm>
            <a:off x="6443663" y="4652963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015" name="Rectangle 33"/>
          <p:cNvSpPr>
            <a:spLocks noChangeArrowheads="1"/>
          </p:cNvSpPr>
          <p:nvPr/>
        </p:nvSpPr>
        <p:spPr bwMode="auto">
          <a:xfrm>
            <a:off x="1116013" y="2674938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應付票據</a:t>
            </a:r>
          </a:p>
        </p:txBody>
      </p:sp>
      <p:sp>
        <p:nvSpPr>
          <p:cNvPr id="127016" name="Rectangle 34"/>
          <p:cNvSpPr>
            <a:spLocks noChangeArrowheads="1"/>
          </p:cNvSpPr>
          <p:nvPr/>
        </p:nvSpPr>
        <p:spPr bwMode="auto">
          <a:xfrm>
            <a:off x="1116013" y="3148013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應付帳款</a:t>
            </a:r>
          </a:p>
        </p:txBody>
      </p:sp>
      <p:sp>
        <p:nvSpPr>
          <p:cNvPr id="127017" name="Rectangle 35"/>
          <p:cNvSpPr>
            <a:spLocks noChangeArrowheads="1"/>
          </p:cNvSpPr>
          <p:nvPr/>
        </p:nvSpPr>
        <p:spPr bwMode="auto">
          <a:xfrm>
            <a:off x="1135063" y="3611563"/>
            <a:ext cx="170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其他應付款</a:t>
            </a:r>
          </a:p>
        </p:txBody>
      </p:sp>
      <p:sp>
        <p:nvSpPr>
          <p:cNvPr id="127018" name="Rectangle 37"/>
          <p:cNvSpPr>
            <a:spLocks noChangeArrowheads="1"/>
          </p:cNvSpPr>
          <p:nvPr/>
        </p:nvSpPr>
        <p:spPr bwMode="auto">
          <a:xfrm>
            <a:off x="1135063" y="4116388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其他流動負債</a:t>
            </a: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6632575" y="2676525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150,000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6816725" y="4667250"/>
            <a:ext cx="1670050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188,100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29067" name="群組 2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9068" name="圖片 2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69" name="圖片 2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70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27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27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27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27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0" grpId="0" animBg="1"/>
      <p:bldP spid="38" grpId="0"/>
      <p:bldP spid="127015" grpId="0"/>
      <p:bldP spid="127016" grpId="0"/>
      <p:bldP spid="127017" grpId="0"/>
      <p:bldP spid="127018" grpId="0"/>
      <p:bldP spid="39" grpId="0"/>
      <p:bldP spid="43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50" name="群組 4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0116" name="圖片 5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117" name="圖片 5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118" name="圖片 5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005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資產負債表之編製釋例</a:t>
            </a:r>
          </a:p>
        </p:txBody>
      </p:sp>
      <p:graphicFrame>
        <p:nvGraphicFramePr>
          <p:cNvPr id="136268" name="Group 76"/>
          <p:cNvGraphicFramePr>
            <a:graphicFrameLocks noGrp="1"/>
          </p:cNvGraphicFramePr>
          <p:nvPr/>
        </p:nvGraphicFramePr>
        <p:xfrm>
          <a:off x="503238" y="817563"/>
          <a:ext cx="8029575" cy="5830892"/>
        </p:xfrm>
        <a:graphic>
          <a:graphicData uri="http://schemas.openxmlformats.org/drawingml/2006/table">
            <a:tbl>
              <a:tblPr/>
              <a:tblGrid>
                <a:gridCol w="5942012"/>
                <a:gridCol w="2087563"/>
              </a:tblGrid>
              <a:tr h="473075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負    債</a:t>
                      </a:r>
                    </a:p>
                  </a:txBody>
                  <a:tcPr marL="91451" marR="91451" marT="45706" marB="457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57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57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流動負債合計</a:t>
                      </a: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    </a:t>
                      </a:r>
                      <a:r>
                        <a:rPr kumimoji="0" lang="en-US" altLang="zh-TW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188,100 </a:t>
                      </a: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37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1" name="矩形 30"/>
          <p:cNvSpPr/>
          <p:nvPr/>
        </p:nvSpPr>
        <p:spPr>
          <a:xfrm>
            <a:off x="496888" y="3644900"/>
            <a:ext cx="1416050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負債總計</a:t>
            </a: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6618288" y="5178425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 8,500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6643688" y="3665538"/>
            <a:ext cx="1890712" cy="4572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388,100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30095" name="Text Box 13"/>
          <p:cNvSpPr txBox="1">
            <a:spLocks noChangeArrowheads="1"/>
          </p:cNvSpPr>
          <p:nvPr/>
        </p:nvSpPr>
        <p:spPr bwMode="auto">
          <a:xfrm>
            <a:off x="341313" y="6211888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79</a:t>
            </a:r>
          </a:p>
        </p:txBody>
      </p:sp>
      <p:sp>
        <p:nvSpPr>
          <p:cNvPr id="30" name="矩形 29"/>
          <p:cNvSpPr/>
          <p:nvPr/>
        </p:nvSpPr>
        <p:spPr>
          <a:xfrm>
            <a:off x="496888" y="3141663"/>
            <a:ext cx="2339975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非流動負債合計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6623050" y="4678363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1,010,000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2" name="直線接點 41"/>
          <p:cNvCxnSpPr/>
          <p:nvPr/>
        </p:nvCxnSpPr>
        <p:spPr>
          <a:xfrm>
            <a:off x="6454775" y="5643563"/>
            <a:ext cx="2100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群組 2"/>
          <p:cNvGrpSpPr>
            <a:grpSpLocks/>
          </p:cNvGrpSpPr>
          <p:nvPr/>
        </p:nvGrpSpPr>
        <p:grpSpPr bwMode="auto">
          <a:xfrm>
            <a:off x="6448425" y="6642100"/>
            <a:ext cx="2105025" cy="57150"/>
            <a:chOff x="6591348" y="5613762"/>
            <a:chExt cx="2105175" cy="57804"/>
          </a:xfrm>
        </p:grpSpPr>
        <p:cxnSp>
          <p:nvCxnSpPr>
            <p:cNvPr id="46" name="直線接點 45"/>
            <p:cNvCxnSpPr/>
            <p:nvPr/>
          </p:nvCxnSpPr>
          <p:spPr>
            <a:xfrm>
              <a:off x="6596111" y="5613762"/>
              <a:ext cx="2100412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接點 46"/>
            <p:cNvCxnSpPr/>
            <p:nvPr/>
          </p:nvCxnSpPr>
          <p:spPr>
            <a:xfrm>
              <a:off x="6591348" y="5671566"/>
              <a:ext cx="210041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1116013" y="2673350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長期借款</a:t>
            </a:r>
          </a:p>
        </p:txBody>
      </p:sp>
      <p:sp>
        <p:nvSpPr>
          <p:cNvPr id="128049" name="Rectangle 34"/>
          <p:cNvSpPr>
            <a:spLocks noChangeArrowheads="1"/>
          </p:cNvSpPr>
          <p:nvPr/>
        </p:nvSpPr>
        <p:spPr bwMode="auto">
          <a:xfrm>
            <a:off x="1046163" y="4683125"/>
            <a:ext cx="1414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業主資本</a:t>
            </a:r>
          </a:p>
        </p:txBody>
      </p:sp>
      <p:sp>
        <p:nvSpPr>
          <p:cNvPr id="128050" name="Rectangle 35"/>
          <p:cNvSpPr>
            <a:spLocks noChangeArrowheads="1"/>
          </p:cNvSpPr>
          <p:nvPr/>
        </p:nvSpPr>
        <p:spPr bwMode="auto">
          <a:xfrm>
            <a:off x="1065213" y="5146675"/>
            <a:ext cx="1414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業主往來</a:t>
            </a: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6632575" y="2674938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200,000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8053" name="矩形 1"/>
          <p:cNvSpPr>
            <a:spLocks noChangeArrowheads="1"/>
          </p:cNvSpPr>
          <p:nvPr/>
        </p:nvSpPr>
        <p:spPr bwMode="auto">
          <a:xfrm>
            <a:off x="528638" y="2205038"/>
            <a:ext cx="159543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非流動負債</a:t>
            </a:r>
            <a:endParaRPr lang="zh-TW" altLang="en-US" sz="2200"/>
          </a:p>
        </p:txBody>
      </p:sp>
      <p:cxnSp>
        <p:nvCxnSpPr>
          <p:cNvPr id="41" name="直線接點 40"/>
          <p:cNvCxnSpPr/>
          <p:nvPr/>
        </p:nvCxnSpPr>
        <p:spPr>
          <a:xfrm>
            <a:off x="6443663" y="3141663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6864350" y="3160713"/>
            <a:ext cx="1670050" cy="466725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80000">
                <a:srgbClr val="000000"/>
              </a:gs>
              <a:gs pos="100000">
                <a:srgbClr val="000000"/>
              </a:gs>
            </a:gsLst>
            <a:lin ang="16200000"/>
          </a:gra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200,000</a:t>
            </a:r>
            <a:endParaRPr lang="zh-TW" altLang="en-US" sz="2400" b="1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1"/>
          <p:cNvSpPr>
            <a:spLocks noChangeArrowheads="1"/>
          </p:cNvSpPr>
          <p:nvPr/>
        </p:nvSpPr>
        <p:spPr bwMode="auto">
          <a:xfrm>
            <a:off x="539750" y="4187825"/>
            <a:ext cx="10636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權    益</a:t>
            </a:r>
          </a:p>
        </p:txBody>
      </p:sp>
      <p:sp>
        <p:nvSpPr>
          <p:cNvPr id="37" name="矩形 36"/>
          <p:cNvSpPr/>
          <p:nvPr/>
        </p:nvSpPr>
        <p:spPr>
          <a:xfrm>
            <a:off x="488950" y="5651500"/>
            <a:ext cx="1416050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權益總計</a:t>
            </a: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6643688" y="5656263"/>
            <a:ext cx="1890712" cy="4572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1,018,500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500063" y="6173788"/>
            <a:ext cx="2338387" cy="461962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負債及權益總計</a:t>
            </a:r>
          </a:p>
        </p:txBody>
      </p:sp>
      <p:sp>
        <p:nvSpPr>
          <p:cNvPr id="49" name="矩形 48"/>
          <p:cNvSpPr>
            <a:spLocks noChangeArrowheads="1"/>
          </p:cNvSpPr>
          <p:nvPr/>
        </p:nvSpPr>
        <p:spPr bwMode="auto">
          <a:xfrm>
            <a:off x="6675438" y="6143625"/>
            <a:ext cx="1851025" cy="4572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1,406,600</a:t>
            </a:r>
            <a:endParaRPr lang="zh-TW" altLang="en-US" sz="2400" b="1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0" name="直線接點 49"/>
          <p:cNvCxnSpPr/>
          <p:nvPr/>
        </p:nvCxnSpPr>
        <p:spPr>
          <a:xfrm>
            <a:off x="6443663" y="3644900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接點 35"/>
          <p:cNvCxnSpPr/>
          <p:nvPr/>
        </p:nvCxnSpPr>
        <p:spPr>
          <a:xfrm>
            <a:off x="6432550" y="6111875"/>
            <a:ext cx="2100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6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28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128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128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4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3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3" grpId="0"/>
      <p:bldP spid="40" grpId="0" animBg="1"/>
      <p:bldP spid="30" grpId="0" animBg="1"/>
      <p:bldP spid="38" grpId="0"/>
      <p:bldP spid="34" grpId="0"/>
      <p:bldP spid="128049" grpId="0"/>
      <p:bldP spid="128050" grpId="0"/>
      <p:bldP spid="39" grpId="0"/>
      <p:bldP spid="128053" grpId="0"/>
      <p:bldP spid="44" grpId="0" animBg="1"/>
      <p:bldP spid="35" grpId="0"/>
      <p:bldP spid="37" grpId="0" animBg="1"/>
      <p:bldP spid="45" grpId="0" animBg="1"/>
      <p:bldP spid="48" grpId="0" animBg="1"/>
      <p:bldP spid="49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資產負債表之編製釋例</a:t>
            </a:r>
          </a:p>
        </p:txBody>
      </p:sp>
      <p:sp>
        <p:nvSpPr>
          <p:cNvPr id="13107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79</a:t>
            </a:r>
          </a:p>
        </p:txBody>
      </p:sp>
      <p:pic>
        <p:nvPicPr>
          <p:cNvPr id="131086" name="Picture 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513" y="908050"/>
            <a:ext cx="4643437" cy="512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1077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1078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079" name="圖片 18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080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1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1243013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矩形 35"/>
          <p:cNvSpPr/>
          <p:nvPr/>
        </p:nvSpPr>
        <p:spPr>
          <a:xfrm>
            <a:off x="4678363" y="3556000"/>
            <a:ext cx="4157662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7" name="矩形 36"/>
          <p:cNvSpPr/>
          <p:nvPr/>
        </p:nvSpPr>
        <p:spPr>
          <a:xfrm>
            <a:off x="4678363" y="3987800"/>
            <a:ext cx="4157662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8" name="矩形 37"/>
          <p:cNvSpPr/>
          <p:nvPr/>
        </p:nvSpPr>
        <p:spPr>
          <a:xfrm>
            <a:off x="4678363" y="4387850"/>
            <a:ext cx="4157662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5" name="矩形 34"/>
          <p:cNvSpPr/>
          <p:nvPr/>
        </p:nvSpPr>
        <p:spPr>
          <a:xfrm>
            <a:off x="4678363" y="3141663"/>
            <a:ext cx="4157662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1" name="矩形 30"/>
          <p:cNvSpPr/>
          <p:nvPr/>
        </p:nvSpPr>
        <p:spPr>
          <a:xfrm>
            <a:off x="4678363" y="1862138"/>
            <a:ext cx="4157662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2" name="矩形 31"/>
          <p:cNvSpPr/>
          <p:nvPr/>
        </p:nvSpPr>
        <p:spPr>
          <a:xfrm>
            <a:off x="4678363" y="2293938"/>
            <a:ext cx="4157662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4" name="矩形 33"/>
          <p:cNvSpPr/>
          <p:nvPr/>
        </p:nvSpPr>
        <p:spPr>
          <a:xfrm>
            <a:off x="4678363" y="2693988"/>
            <a:ext cx="4157662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8" name="矩形 27"/>
          <p:cNvSpPr/>
          <p:nvPr/>
        </p:nvSpPr>
        <p:spPr>
          <a:xfrm>
            <a:off x="539750" y="4437063"/>
            <a:ext cx="413385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9" name="矩形 28"/>
          <p:cNvSpPr/>
          <p:nvPr/>
        </p:nvSpPr>
        <p:spPr>
          <a:xfrm>
            <a:off x="539750" y="4868863"/>
            <a:ext cx="413385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5" name="矩形 24"/>
          <p:cNvSpPr/>
          <p:nvPr/>
        </p:nvSpPr>
        <p:spPr>
          <a:xfrm>
            <a:off x="539750" y="3573463"/>
            <a:ext cx="413385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6" name="矩形 25"/>
          <p:cNvSpPr/>
          <p:nvPr/>
        </p:nvSpPr>
        <p:spPr>
          <a:xfrm>
            <a:off x="539750" y="4005263"/>
            <a:ext cx="413385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2" name="矩形 21"/>
          <p:cNvSpPr/>
          <p:nvPr/>
        </p:nvSpPr>
        <p:spPr>
          <a:xfrm>
            <a:off x="539750" y="2709863"/>
            <a:ext cx="413385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3" name="矩形 22"/>
          <p:cNvSpPr/>
          <p:nvPr/>
        </p:nvSpPr>
        <p:spPr>
          <a:xfrm>
            <a:off x="539750" y="3141663"/>
            <a:ext cx="413385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539750" y="1862138"/>
            <a:ext cx="413385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539750" y="2293938"/>
            <a:ext cx="413385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211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資產負債表之編製練習</a:t>
            </a:r>
          </a:p>
        </p:txBody>
      </p:sp>
      <p:sp>
        <p:nvSpPr>
          <p:cNvPr id="13211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80</a:t>
            </a:r>
          </a:p>
        </p:txBody>
      </p:sp>
      <p:sp>
        <p:nvSpPr>
          <p:cNvPr id="132116" name="矩形 15"/>
          <p:cNvSpPr>
            <a:spLocks noChangeArrowheads="1"/>
          </p:cNvSpPr>
          <p:nvPr/>
        </p:nvSpPr>
        <p:spPr bwMode="auto">
          <a:xfrm>
            <a:off x="1727200" y="836613"/>
            <a:ext cx="74168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6.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根據下列大利商店</a:t>
            </a:r>
            <a:r>
              <a:rPr lang="en-US" altLang="zh-TW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年底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結帳後的會計項目餘額　</a:t>
            </a:r>
            <a:endParaRPr lang="en-US" altLang="zh-TW" sz="2400" dirty="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　（本期損益已結轉業主往來），編製資產負債表。</a:t>
            </a:r>
          </a:p>
        </p:txBody>
      </p:sp>
      <p:graphicFrame>
        <p:nvGraphicFramePr>
          <p:cNvPr id="17" name="Group 194"/>
          <p:cNvGraphicFramePr>
            <a:graphicFrameLocks noGrp="1"/>
          </p:cNvGraphicFramePr>
          <p:nvPr/>
        </p:nvGraphicFramePr>
        <p:xfrm>
          <a:off x="539750" y="1865313"/>
          <a:ext cx="8280400" cy="3867152"/>
        </p:xfrm>
        <a:graphic>
          <a:graphicData uri="http://schemas.openxmlformats.org/drawingml/2006/table">
            <a:tbl>
              <a:tblPr/>
              <a:tblGrid>
                <a:gridCol w="4140200"/>
                <a:gridCol w="4140200"/>
              </a:tblGrid>
              <a:tr h="411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94335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現        金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$120,000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7625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預付貨款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$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9420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銀行存款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350,000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預付費用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8,000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9420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應收票據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160,000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留抵稅額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3,000</a:t>
                      </a: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9420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備抵呆帳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－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應收票據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1,600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暫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付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9420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應收帳款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40,000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土地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成本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800,000 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9420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備抵呆帳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－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應收帳款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400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房屋及建築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成本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240,000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9420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應收收益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12,000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累計折舊－房屋及建築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40,000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9420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其他應收款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8,000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9420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存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　　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貨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30,000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" name="矩形 20"/>
          <p:cNvSpPr/>
          <p:nvPr/>
        </p:nvSpPr>
        <p:spPr>
          <a:xfrm>
            <a:off x="2935288" y="2032000"/>
            <a:ext cx="16557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470,000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2935288" y="2862263"/>
            <a:ext cx="16557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158,400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2905125" y="3743325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39,600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2922588" y="4589463"/>
            <a:ext cx="16557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20,000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7072313" y="2257425"/>
            <a:ext cx="16557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21,000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6742113" y="3941763"/>
            <a:ext cx="19859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1,000,000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32155" name="群組 3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2156" name="圖片 4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157" name="圖片 4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158" name="圖片 4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 nodeType="clickPar">
                      <p:stCondLst>
                        <p:cond delay="indefinite"/>
                      </p:stCondLst>
                      <p:childTnLst>
                        <p:par>
                          <p:cTn id="1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35" grpId="0" animBg="1"/>
      <p:bldP spid="31" grpId="0" animBg="1"/>
      <p:bldP spid="32" grpId="0" animBg="1"/>
      <p:bldP spid="34" grpId="0" animBg="1"/>
      <p:bldP spid="28" grpId="0" animBg="1"/>
      <p:bldP spid="29" grpId="0" animBg="1"/>
      <p:bldP spid="25" grpId="0" animBg="1"/>
      <p:bldP spid="26" grpId="0" animBg="1"/>
      <p:bldP spid="22" grpId="0" animBg="1"/>
      <p:bldP spid="23" grpId="0" animBg="1"/>
      <p:bldP spid="19" grpId="0" animBg="1"/>
      <p:bldP spid="20" grpId="0" animBg="1"/>
      <p:bldP spid="21" grpId="0" animBg="1"/>
      <p:bldP spid="24" grpId="0" animBg="1"/>
      <p:bldP spid="27" grpId="0" animBg="1"/>
      <p:bldP spid="30" grpId="0" animBg="1"/>
      <p:bldP spid="33" grpId="0" animBg="1"/>
      <p:bldP spid="39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2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1243013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矩形 31"/>
          <p:cNvSpPr/>
          <p:nvPr/>
        </p:nvSpPr>
        <p:spPr>
          <a:xfrm>
            <a:off x="4716463" y="4149725"/>
            <a:ext cx="4100512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3" name="矩形 32"/>
          <p:cNvSpPr/>
          <p:nvPr/>
        </p:nvSpPr>
        <p:spPr>
          <a:xfrm>
            <a:off x="4716463" y="4581525"/>
            <a:ext cx="4100512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1" name="矩形 30"/>
          <p:cNvSpPr/>
          <p:nvPr/>
        </p:nvSpPr>
        <p:spPr>
          <a:xfrm>
            <a:off x="4716463" y="3702050"/>
            <a:ext cx="4100512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7" name="矩形 26"/>
          <p:cNvSpPr/>
          <p:nvPr/>
        </p:nvSpPr>
        <p:spPr>
          <a:xfrm>
            <a:off x="4716463" y="2349500"/>
            <a:ext cx="4100512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8" name="矩形 27"/>
          <p:cNvSpPr/>
          <p:nvPr/>
        </p:nvSpPr>
        <p:spPr>
          <a:xfrm>
            <a:off x="4716463" y="2809875"/>
            <a:ext cx="4100512" cy="43815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9" name="矩形 28"/>
          <p:cNvSpPr/>
          <p:nvPr/>
        </p:nvSpPr>
        <p:spPr>
          <a:xfrm>
            <a:off x="4716463" y="3257550"/>
            <a:ext cx="4100512" cy="43815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6" name="矩形 25"/>
          <p:cNvSpPr/>
          <p:nvPr/>
        </p:nvSpPr>
        <p:spPr>
          <a:xfrm>
            <a:off x="4716463" y="1916113"/>
            <a:ext cx="4100512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3" name="矩形 22"/>
          <p:cNvSpPr/>
          <p:nvPr/>
        </p:nvSpPr>
        <p:spPr>
          <a:xfrm>
            <a:off x="590550" y="4149725"/>
            <a:ext cx="411480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4" name="矩形 23"/>
          <p:cNvSpPr/>
          <p:nvPr/>
        </p:nvSpPr>
        <p:spPr>
          <a:xfrm>
            <a:off x="590550" y="4581525"/>
            <a:ext cx="411480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590550" y="3213100"/>
            <a:ext cx="4114800" cy="4826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1" name="矩形 20"/>
          <p:cNvSpPr/>
          <p:nvPr/>
        </p:nvSpPr>
        <p:spPr>
          <a:xfrm>
            <a:off x="590550" y="3695700"/>
            <a:ext cx="4114800" cy="45402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590550" y="1917700"/>
            <a:ext cx="411480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590550" y="2349500"/>
            <a:ext cx="411480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590550" y="2795588"/>
            <a:ext cx="411480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313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資產負債表之編製練習</a:t>
            </a:r>
          </a:p>
        </p:txBody>
      </p:sp>
      <p:sp>
        <p:nvSpPr>
          <p:cNvPr id="13313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80</a:t>
            </a:r>
          </a:p>
        </p:txBody>
      </p:sp>
      <p:graphicFrame>
        <p:nvGraphicFramePr>
          <p:cNvPr id="130114" name="Group 66"/>
          <p:cNvGraphicFramePr>
            <a:graphicFrameLocks noGrp="1"/>
          </p:cNvGraphicFramePr>
          <p:nvPr/>
        </p:nvGraphicFramePr>
        <p:xfrm>
          <a:off x="601663" y="1916113"/>
          <a:ext cx="8218487" cy="4013200"/>
        </p:xfrm>
        <a:graphic>
          <a:graphicData uri="http://schemas.openxmlformats.org/drawingml/2006/table">
            <a:tbl>
              <a:tblPr/>
              <a:tblGrid>
                <a:gridCol w="4110037"/>
                <a:gridCol w="4108450"/>
              </a:tblGrid>
              <a:tr h="431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7625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專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利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權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50,000</a:t>
                      </a:r>
                      <a:endParaRPr kumimoji="0" lang="zh-TW" alt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19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應付費用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2,000</a:t>
                      </a: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累計攤銷－專利權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30,000</a:t>
                      </a: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預收貨款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4,000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商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    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譽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暫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收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1,200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存出保證金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代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收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款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1,800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償債基金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135,000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銀行長期借款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500,000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銀行透支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存入保證金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50,000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銀行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借款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30,000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長期應付票據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30,000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應付票據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118,000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業主資本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1,000,000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92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應付帳款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140,000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業主往來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(貸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) 	120,000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3171" name="矩形 13"/>
          <p:cNvSpPr>
            <a:spLocks noChangeArrowheads="1"/>
          </p:cNvSpPr>
          <p:nvPr/>
        </p:nvSpPr>
        <p:spPr bwMode="auto">
          <a:xfrm>
            <a:off x="1752600" y="846138"/>
            <a:ext cx="74168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6.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根據下列大利商店</a:t>
            </a:r>
            <a:r>
              <a:rPr lang="en-US" altLang="zh-TW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年底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結帳後的會計項目餘額　</a:t>
            </a:r>
            <a:endParaRPr lang="en-US" altLang="zh-TW" sz="2400" dirty="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　（本期損益已結轉業主往來），編製資產負債表。</a:t>
            </a:r>
          </a:p>
        </p:txBody>
      </p:sp>
      <p:sp>
        <p:nvSpPr>
          <p:cNvPr id="19" name="矩形 18"/>
          <p:cNvSpPr/>
          <p:nvPr/>
        </p:nvSpPr>
        <p:spPr>
          <a:xfrm>
            <a:off x="2935288" y="2303463"/>
            <a:ext cx="1682750" cy="522287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120,000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2955925" y="3382963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140,000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2970213" y="4302125"/>
            <a:ext cx="1655762" cy="522288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33,000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7108825" y="2784475"/>
            <a:ext cx="1635125" cy="522288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7,000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7108825" y="4302125"/>
            <a:ext cx="1655763" cy="522288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80,000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33177" name="群組 3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3178" name="圖片 3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79" name="圖片 3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80" name="圖片 3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1" grpId="0" animBg="1"/>
      <p:bldP spid="27" grpId="0" animBg="1"/>
      <p:bldP spid="28" grpId="0" animBg="1"/>
      <p:bldP spid="29" grpId="0" animBg="1"/>
      <p:bldP spid="26" grpId="0" animBg="1"/>
      <p:bldP spid="23" grpId="0" animBg="1"/>
      <p:bldP spid="24" grpId="0" animBg="1"/>
      <p:bldP spid="20" grpId="0" animBg="1"/>
      <p:bldP spid="21" grpId="0" animBg="1"/>
      <p:bldP spid="16" grpId="0" animBg="1"/>
      <p:bldP spid="17" grpId="0" animBg="1"/>
      <p:bldP spid="18" grpId="0" animBg="1"/>
      <p:bldP spid="19" grpId="0" animBg="1"/>
      <p:bldP spid="22" grpId="0" animBg="1"/>
      <p:bldP spid="25" grpId="0" animBg="1"/>
      <p:bldP spid="30" grpId="0" animBg="1"/>
      <p:bldP spid="34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146" name="群組 4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4204" name="圖片 4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205" name="圖片 4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206" name="圖片 4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23" name="表格 22"/>
          <p:cNvGraphicFramePr>
            <a:graphicFrameLocks noGrp="1"/>
          </p:cNvGraphicFramePr>
          <p:nvPr/>
        </p:nvGraphicFramePr>
        <p:xfrm>
          <a:off x="503238" y="795338"/>
          <a:ext cx="8029575" cy="554514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4821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</a:t>
                      </a:r>
                      <a:r>
                        <a:rPr lang="zh-TW" altLang="en-US" sz="2400" b="1" dirty="0" smtClean="0"/>
                        <a:t>資    產</a:t>
                      </a:r>
                      <a:endParaRPr lang="zh-TW" altLang="en-US" sz="2400" b="1" dirty="0"/>
                    </a:p>
                  </a:txBody>
                  <a:tcPr marL="91451" marR="91451" marT="45704" marB="45704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168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458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流動資產</a:t>
                      </a:r>
                      <a:endParaRPr lang="zh-TW" altLang="en-US" sz="2200" b="1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6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3975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6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6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6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6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6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6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418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資產負債表之編製練習</a:t>
            </a: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484188" y="765175"/>
            <a:ext cx="8059737" cy="150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大利商店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資產負債表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中華民國</a:t>
            </a:r>
            <a:r>
              <a:rPr lang="en-US" altLang="zh-TW" sz="2400" b="1" dirty="0" smtClean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日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                         </a:t>
            </a:r>
            <a:endParaRPr lang="en-US" altLang="zh-TW" sz="2400" b="1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000" dirty="0">
                <a:latin typeface="標楷體" pitchFamily="65" charset="-120"/>
                <a:ea typeface="標楷體" pitchFamily="65" charset="-120"/>
              </a:rPr>
              <a:t>                                          </a:t>
            </a: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  單位：新台幣元</a:t>
            </a:r>
          </a:p>
        </p:txBody>
      </p: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827088" y="2332038"/>
            <a:ext cx="2339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現金及約當現金</a:t>
            </a: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827088" y="2794000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應收票據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847725" y="3311525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應收帳款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827088" y="3814763"/>
            <a:ext cx="17240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其他應收款</a:t>
            </a:r>
          </a:p>
        </p:txBody>
      </p:sp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827088" y="43195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存　　貨</a:t>
            </a: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827088" y="4822825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預付款項</a:t>
            </a:r>
          </a:p>
        </p:txBody>
      </p:sp>
      <p:sp>
        <p:nvSpPr>
          <p:cNvPr id="31" name="矩形 30"/>
          <p:cNvSpPr/>
          <p:nvPr/>
        </p:nvSpPr>
        <p:spPr>
          <a:xfrm>
            <a:off x="539750" y="5861050"/>
            <a:ext cx="2030413" cy="461963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流動資產合計</a:t>
            </a: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7097713" y="2836863"/>
            <a:ext cx="14684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158,400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6665913" y="2332038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470,000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7099300" y="335121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39,600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7097713" y="4308475"/>
            <a:ext cx="14684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099300" y="3803650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7099300" y="48228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21,000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9" name="直線接點 38"/>
          <p:cNvCxnSpPr/>
          <p:nvPr/>
        </p:nvCxnSpPr>
        <p:spPr>
          <a:xfrm>
            <a:off x="6443663" y="5805488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矩形 39"/>
          <p:cNvSpPr/>
          <p:nvPr/>
        </p:nvSpPr>
        <p:spPr>
          <a:xfrm>
            <a:off x="6816725" y="5830888"/>
            <a:ext cx="1670050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740,000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3420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81</a:t>
            </a:r>
          </a:p>
        </p:txBody>
      </p: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827088" y="5343525"/>
            <a:ext cx="2032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其他流動資產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7099300" y="53435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1,000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8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7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2" grpId="1"/>
      <p:bldP spid="24" grpId="0"/>
      <p:bldP spid="25" grpId="0"/>
      <p:bldP spid="26" grpId="0"/>
      <p:bldP spid="27" grpId="0"/>
      <p:bldP spid="28" grpId="0"/>
      <p:bldP spid="29" grpId="0"/>
      <p:bldP spid="31" grpId="0" animBg="1"/>
      <p:bldP spid="32" grpId="0"/>
      <p:bldP spid="33" grpId="0"/>
      <p:bldP spid="34" grpId="0"/>
      <p:bldP spid="35" grpId="0"/>
      <p:bldP spid="36" grpId="0"/>
      <p:bldP spid="37" grpId="0"/>
      <p:bldP spid="40" grpId="0" animBg="1"/>
      <p:bldP spid="30" grpId="0"/>
      <p:bldP spid="38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70" name="群組 3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5229" name="圖片 3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230" name="圖片 3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231" name="圖片 4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8" name="矩形 47"/>
          <p:cNvSpPr/>
          <p:nvPr/>
        </p:nvSpPr>
        <p:spPr>
          <a:xfrm>
            <a:off x="6443663" y="4476750"/>
            <a:ext cx="2092325" cy="520700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6" name="矩形 5"/>
          <p:cNvSpPr/>
          <p:nvPr/>
        </p:nvSpPr>
        <p:spPr>
          <a:xfrm>
            <a:off x="6450013" y="1941513"/>
            <a:ext cx="2090737" cy="520700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517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資產負債表之編製練習</a:t>
            </a:r>
          </a:p>
        </p:txBody>
      </p:sp>
      <p:graphicFrame>
        <p:nvGraphicFramePr>
          <p:cNvPr id="142405" name="Group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8033484"/>
              </p:ext>
            </p:extLst>
          </p:nvPr>
        </p:nvGraphicFramePr>
        <p:xfrm>
          <a:off x="503238" y="939800"/>
          <a:ext cx="8029575" cy="5551489"/>
        </p:xfrm>
        <a:graphic>
          <a:graphicData uri="http://schemas.openxmlformats.org/drawingml/2006/table">
            <a:tbl>
              <a:tblPr/>
              <a:tblGrid>
                <a:gridCol w="5942012"/>
                <a:gridCol w="2087563"/>
              </a:tblGrid>
              <a:tr h="54451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 </a:t>
                      </a:r>
                      <a:r>
                        <a:rPr kumimoji="0" lang="zh-TW" alt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資    產</a:t>
                      </a:r>
                    </a:p>
                  </a:txBody>
                  <a:tcPr marL="91451" marR="91451" marT="45718" marB="4571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57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222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流動資產合計</a:t>
                      </a: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    </a:t>
                      </a:r>
                      <a:r>
                        <a:rPr kumimoji="0" lang="en-US" altLang="zh-TW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740,000</a:t>
                      </a: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8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37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8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8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8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8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8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8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8" marB="4571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827088" y="2997200"/>
            <a:ext cx="29543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不動產、廠房及設備</a:t>
            </a: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827088" y="3467100"/>
            <a:ext cx="14160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無形資產</a:t>
            </a: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7102475" y="3494088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6643688" y="2997200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1,000,000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6443663" y="5991225"/>
            <a:ext cx="2097087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2,000,000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35216" name="Text Box 13"/>
          <p:cNvSpPr txBox="1">
            <a:spLocks noChangeArrowheads="1"/>
          </p:cNvSpPr>
          <p:nvPr/>
        </p:nvSpPr>
        <p:spPr bwMode="auto">
          <a:xfrm>
            <a:off x="341313" y="6237288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81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508000" y="2497138"/>
            <a:ext cx="15811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非流動資產</a:t>
            </a:r>
          </a:p>
        </p:txBody>
      </p:sp>
      <p:sp>
        <p:nvSpPr>
          <p:cNvPr id="30" name="矩形 29"/>
          <p:cNvSpPr/>
          <p:nvPr/>
        </p:nvSpPr>
        <p:spPr>
          <a:xfrm>
            <a:off x="539750" y="4483100"/>
            <a:ext cx="2338388" cy="461963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非流動資產合計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6635750" y="4510088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1,260,000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1" name="直線接點 40"/>
          <p:cNvCxnSpPr/>
          <p:nvPr/>
        </p:nvCxnSpPr>
        <p:spPr>
          <a:xfrm>
            <a:off x="6443663" y="4452938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線接點 41"/>
          <p:cNvCxnSpPr/>
          <p:nvPr/>
        </p:nvCxnSpPr>
        <p:spPr>
          <a:xfrm>
            <a:off x="6443663" y="5981700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群組 2"/>
          <p:cNvGrpSpPr>
            <a:grpSpLocks/>
          </p:cNvGrpSpPr>
          <p:nvPr/>
        </p:nvGrpSpPr>
        <p:grpSpPr bwMode="auto">
          <a:xfrm>
            <a:off x="6443663" y="6429375"/>
            <a:ext cx="2105025" cy="57150"/>
            <a:chOff x="6591348" y="5613762"/>
            <a:chExt cx="2105175" cy="57804"/>
          </a:xfrm>
        </p:grpSpPr>
        <p:cxnSp>
          <p:nvCxnSpPr>
            <p:cNvPr id="46" name="直線接點 45"/>
            <p:cNvCxnSpPr/>
            <p:nvPr/>
          </p:nvCxnSpPr>
          <p:spPr>
            <a:xfrm>
              <a:off x="6596110" y="5613762"/>
              <a:ext cx="210041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接點 46"/>
            <p:cNvCxnSpPr/>
            <p:nvPr/>
          </p:nvCxnSpPr>
          <p:spPr>
            <a:xfrm>
              <a:off x="6591348" y="5671566"/>
              <a:ext cx="2100412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" name="直線接點 4"/>
          <p:cNvCxnSpPr/>
          <p:nvPr/>
        </p:nvCxnSpPr>
        <p:spPr>
          <a:xfrm flipH="1">
            <a:off x="539750" y="4987925"/>
            <a:ext cx="5903913" cy="99377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827088" y="3948113"/>
            <a:ext cx="2339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其他非流動資產</a:t>
            </a: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7102475" y="3975100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140,000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539750" y="6021388"/>
            <a:ext cx="1416050" cy="4619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資產總計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2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3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6" grpId="0" animBg="1"/>
      <p:bldP spid="24" grpId="0"/>
      <p:bldP spid="25" grpId="0"/>
      <p:bldP spid="32" grpId="0"/>
      <p:bldP spid="33" grpId="0"/>
      <p:bldP spid="40" grpId="0" animBg="1"/>
      <p:bldP spid="2" grpId="0"/>
      <p:bldP spid="30" grpId="0" animBg="1"/>
      <p:bldP spid="38" grpId="0"/>
      <p:bldP spid="34" grpId="0"/>
      <p:bldP spid="35" grpId="0"/>
      <p:bldP spid="31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資產負債表之編製練習</a:t>
            </a:r>
          </a:p>
        </p:txBody>
      </p:sp>
      <p:sp>
        <p:nvSpPr>
          <p:cNvPr id="13619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81</a:t>
            </a:r>
          </a:p>
        </p:txBody>
      </p:sp>
      <p:graphicFrame>
        <p:nvGraphicFramePr>
          <p:cNvPr id="24" name="表格 23"/>
          <p:cNvGraphicFramePr>
            <a:graphicFrameLocks noGrp="1"/>
          </p:cNvGraphicFramePr>
          <p:nvPr/>
        </p:nvGraphicFramePr>
        <p:xfrm>
          <a:off x="503238" y="1123950"/>
          <a:ext cx="8029575" cy="45386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4997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負</a:t>
                      </a:r>
                      <a:r>
                        <a:rPr lang="zh-TW" altLang="en-US" sz="2400" b="1" baseline="0" dirty="0" smtClean="0"/>
                        <a:t>    債</a:t>
                      </a:r>
                      <a:endParaRPr lang="zh-TW" altLang="en-US" sz="2400" b="1" dirty="0"/>
                    </a:p>
                  </a:txBody>
                  <a:tcPr marL="91451" marR="9145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91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627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流動負債</a:t>
                      </a:r>
                      <a:endParaRPr lang="zh-TW" altLang="en-US" sz="22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200" b="1" dirty="0" smtClean="0">
                          <a:latin typeface="標楷體" pitchFamily="65" charset="-120"/>
                          <a:ea typeface="標楷體" pitchFamily="65" charset="-120"/>
                        </a:rPr>
                        <a:t>    </a:t>
                      </a:r>
                      <a:endParaRPr lang="zh-TW" altLang="en-US" sz="22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135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7019925" y="4165600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6588125" y="3676650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140,000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539750" y="5183188"/>
            <a:ext cx="2030413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流動負債合計</a:t>
            </a:r>
          </a:p>
        </p:txBody>
      </p:sp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6588125" y="4668838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 7,000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29" name="直線接點 28"/>
          <p:cNvCxnSpPr/>
          <p:nvPr/>
        </p:nvCxnSpPr>
        <p:spPr>
          <a:xfrm>
            <a:off x="6443663" y="5157788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3"/>
          <p:cNvSpPr>
            <a:spLocks noChangeArrowheads="1"/>
          </p:cNvSpPr>
          <p:nvPr/>
        </p:nvSpPr>
        <p:spPr bwMode="auto">
          <a:xfrm>
            <a:off x="1116013" y="3171825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應付票據</a:t>
            </a:r>
          </a:p>
        </p:txBody>
      </p:sp>
      <p:sp>
        <p:nvSpPr>
          <p:cNvPr id="34" name="Rectangle 34"/>
          <p:cNvSpPr>
            <a:spLocks noChangeArrowheads="1"/>
          </p:cNvSpPr>
          <p:nvPr/>
        </p:nvSpPr>
        <p:spPr bwMode="auto">
          <a:xfrm>
            <a:off x="1116013" y="3644900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應付帳款</a:t>
            </a:r>
          </a:p>
        </p:txBody>
      </p:sp>
      <p:sp>
        <p:nvSpPr>
          <p:cNvPr id="35" name="Rectangle 35"/>
          <p:cNvSpPr>
            <a:spLocks noChangeArrowheads="1"/>
          </p:cNvSpPr>
          <p:nvPr/>
        </p:nvSpPr>
        <p:spPr bwMode="auto">
          <a:xfrm>
            <a:off x="1135063" y="4108450"/>
            <a:ext cx="170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其他應付款</a:t>
            </a:r>
          </a:p>
        </p:txBody>
      </p:sp>
      <p:sp>
        <p:nvSpPr>
          <p:cNvPr id="36" name="Rectangle 37"/>
          <p:cNvSpPr>
            <a:spLocks noChangeArrowheads="1"/>
          </p:cNvSpPr>
          <p:nvPr/>
        </p:nvSpPr>
        <p:spPr bwMode="auto">
          <a:xfrm>
            <a:off x="1135063" y="4613275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其他流動負債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6588125" y="3173413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118,000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6816725" y="5173663"/>
            <a:ext cx="1670050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300,000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Rectangle 33"/>
          <p:cNvSpPr>
            <a:spLocks noChangeArrowheads="1"/>
          </p:cNvSpPr>
          <p:nvPr/>
        </p:nvSpPr>
        <p:spPr bwMode="auto">
          <a:xfrm>
            <a:off x="1116013" y="2662238"/>
            <a:ext cx="14160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短期借款</a:t>
            </a:r>
          </a:p>
        </p:txBody>
      </p: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6588125" y="2663825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33,000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36240" name="群組 2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6241" name="圖片 3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242" name="圖片 3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243" name="圖片 3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6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 animBg="1"/>
      <p:bldP spid="28" grpId="0"/>
      <p:bldP spid="31" grpId="0"/>
      <p:bldP spid="34" grpId="0"/>
      <p:bldP spid="35" grpId="0"/>
      <p:bldP spid="36" grpId="0"/>
      <p:bldP spid="37" grpId="0"/>
      <p:bldP spid="40" grpId="0" animBg="1"/>
      <p:bldP spid="41" grpId="0"/>
      <p:bldP spid="4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6948488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10-1-4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財務報表之編製重點</a:t>
            </a:r>
          </a:p>
        </p:txBody>
      </p:sp>
      <p:sp>
        <p:nvSpPr>
          <p:cNvPr id="3584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53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3168650" y="1109663"/>
            <a:ext cx="2339975" cy="522287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財務報表編製</a:t>
            </a:r>
          </a:p>
        </p:txBody>
      </p:sp>
      <p:grpSp>
        <p:nvGrpSpPr>
          <p:cNvPr id="32" name="群組 31"/>
          <p:cNvGrpSpPr>
            <a:grpSpLocks/>
          </p:cNvGrpSpPr>
          <p:nvPr/>
        </p:nvGrpSpPr>
        <p:grpSpPr bwMode="auto">
          <a:xfrm>
            <a:off x="3081338" y="1631950"/>
            <a:ext cx="1582737" cy="558800"/>
            <a:chOff x="294993" y="3217044"/>
            <a:chExt cx="1582990" cy="560095"/>
          </a:xfrm>
        </p:grpSpPr>
        <p:cxnSp>
          <p:nvCxnSpPr>
            <p:cNvPr id="33" name="直線單箭頭接點 32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5854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   重點</a:t>
              </a:r>
            </a:p>
          </p:txBody>
        </p:sp>
      </p:grpSp>
      <p:sp>
        <p:nvSpPr>
          <p:cNvPr id="13" name="Rectangle 4"/>
          <p:cNvSpPr>
            <a:spLocks noChangeArrowheads="1"/>
          </p:cNvSpPr>
          <p:nvPr/>
        </p:nvSpPr>
        <p:spPr bwMode="auto">
          <a:xfrm>
            <a:off x="827088" y="2205038"/>
            <a:ext cx="7978775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>
                <a:srgbClr val="FF6165"/>
              </a:buClr>
              <a:buFont typeface="Wingdings" pitchFamily="2" charset="2"/>
              <a:buChar char="Ø"/>
            </a:pPr>
            <a:r>
              <a:rPr lang="zh-TW" altLang="en-US" sz="2400" b="1">
                <a:ea typeface="標楷體" pitchFamily="65" charset="-120"/>
              </a:rPr>
              <a:t>財務報表</a:t>
            </a:r>
            <a:r>
              <a:rPr lang="zh-TW" altLang="en-US" sz="2400" b="1" u="sng">
                <a:solidFill>
                  <a:srgbClr val="FF0000"/>
                </a:solidFill>
                <a:ea typeface="標楷體" pitchFamily="65" charset="-120"/>
              </a:rPr>
              <a:t>至少一年</a:t>
            </a:r>
            <a:r>
              <a:rPr lang="zh-TW" altLang="en-US" sz="2400" b="1">
                <a:ea typeface="標楷體" pitchFamily="65" charset="-120"/>
              </a:rPr>
              <a:t>應編製一次，每一</a:t>
            </a:r>
            <a:r>
              <a:rPr lang="zh-TW" altLang="en-US" sz="2400" b="1" u="sng">
                <a:ea typeface="標楷體" pitchFamily="65" charset="-120"/>
              </a:rPr>
              <a:t>會計年度終了</a:t>
            </a:r>
            <a:r>
              <a:rPr lang="zh-TW" altLang="en-US" sz="2400" b="1">
                <a:ea typeface="標楷體" pitchFamily="65" charset="-120"/>
              </a:rPr>
              <a:t>所編製的財務報表稱為</a:t>
            </a:r>
            <a:r>
              <a:rPr lang="zh-TW" altLang="en-US" sz="2400" b="1">
                <a:solidFill>
                  <a:srgbClr val="FF0000"/>
                </a:solidFill>
                <a:ea typeface="標楷體" pitchFamily="65" charset="-120"/>
              </a:rPr>
              <a:t>年報或決算表</a:t>
            </a:r>
            <a:r>
              <a:rPr lang="zh-TW" altLang="en-US" sz="2400" b="1">
                <a:ea typeface="標楷體" pitchFamily="65" charset="-120"/>
              </a:rPr>
              <a:t>。</a:t>
            </a:r>
            <a:endParaRPr lang="en-US" altLang="zh-TW" sz="2400" b="1">
              <a:ea typeface="標楷體" pitchFamily="65" charset="-120"/>
            </a:endParaRPr>
          </a:p>
        </p:txBody>
      </p:sp>
      <p:sp>
        <p:nvSpPr>
          <p:cNvPr id="14" name="Rectangle 4"/>
          <p:cNvSpPr>
            <a:spLocks noChangeArrowheads="1"/>
          </p:cNvSpPr>
          <p:nvPr/>
        </p:nvSpPr>
        <p:spPr bwMode="auto">
          <a:xfrm>
            <a:off x="827088" y="3213100"/>
            <a:ext cx="7978775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>
                <a:srgbClr val="FF6165"/>
              </a:buClr>
              <a:buFont typeface="Wingdings" pitchFamily="2" charset="2"/>
              <a:buChar char="Ø"/>
            </a:pPr>
            <a:r>
              <a:rPr lang="zh-TW" altLang="en-US" sz="2400" b="1">
                <a:ea typeface="標楷體" pitchFamily="65" charset="-120"/>
              </a:rPr>
              <a:t>財務報表之格式，應採</a:t>
            </a:r>
            <a:r>
              <a:rPr lang="zh-TW" altLang="en-US" sz="2400" b="1" u="sng">
                <a:solidFill>
                  <a:srgbClr val="FF0000"/>
                </a:solidFill>
                <a:ea typeface="標楷體" pitchFamily="65" charset="-120"/>
              </a:rPr>
              <a:t>二期對照</a:t>
            </a:r>
            <a:r>
              <a:rPr lang="zh-TW" altLang="en-US" sz="2400" b="1">
                <a:ea typeface="標楷體" pitchFamily="65" charset="-120"/>
              </a:rPr>
              <a:t>方式表達，以便比較前後期的變化。</a:t>
            </a:r>
            <a:endParaRPr lang="en-US" altLang="zh-TW" sz="2400" b="1">
              <a:ea typeface="標楷體" pitchFamily="65" charset="-120"/>
            </a:endParaRPr>
          </a:p>
        </p:txBody>
      </p:sp>
      <p:sp>
        <p:nvSpPr>
          <p:cNvPr id="15" name="Rectangle 4"/>
          <p:cNvSpPr>
            <a:spLocks noChangeArrowheads="1"/>
          </p:cNvSpPr>
          <p:nvPr/>
        </p:nvSpPr>
        <p:spPr bwMode="auto">
          <a:xfrm>
            <a:off x="827088" y="4221163"/>
            <a:ext cx="7978775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>
                <a:srgbClr val="FF6165"/>
              </a:buClr>
              <a:buFont typeface="Wingdings" pitchFamily="2" charset="2"/>
              <a:buChar char="Ø"/>
            </a:pPr>
            <a:r>
              <a:rPr lang="zh-TW" altLang="en-US" sz="2400" b="1">
                <a:ea typeface="標楷體" pitchFamily="65" charset="-120"/>
              </a:rPr>
              <a:t>企業得另編各種定期與不定期的報表，例如</a:t>
            </a:r>
            <a:r>
              <a:rPr lang="zh-TW" altLang="en-US" sz="2400" b="1" u="sng">
                <a:ea typeface="標楷體" pitchFamily="65" charset="-120"/>
              </a:rPr>
              <a:t>上市、上櫃公司</a:t>
            </a:r>
            <a:r>
              <a:rPr lang="zh-TW" altLang="en-US" sz="2400" b="1">
                <a:ea typeface="標楷體" pitchFamily="65" charset="-120"/>
              </a:rPr>
              <a:t>尚需編製</a:t>
            </a:r>
            <a:r>
              <a:rPr lang="zh-TW" altLang="en-US" sz="2400" b="1">
                <a:solidFill>
                  <a:srgbClr val="FF0000"/>
                </a:solidFill>
                <a:ea typeface="標楷體" pitchFamily="65" charset="-120"/>
              </a:rPr>
              <a:t>季報、半年報</a:t>
            </a:r>
            <a:r>
              <a:rPr lang="zh-TW" altLang="en-US" sz="2400" b="1">
                <a:ea typeface="標楷體" pitchFamily="65" charset="-120"/>
              </a:rPr>
              <a:t>。</a:t>
            </a:r>
          </a:p>
        </p:txBody>
      </p:sp>
      <p:grpSp>
        <p:nvGrpSpPr>
          <p:cNvPr id="35849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5850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51" name="圖片 1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52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8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80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80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4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1" dur="8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2" dur="80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80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3" grpId="0"/>
      <p:bldP spid="14" grpId="0"/>
      <p:bldP spid="15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8" name="群組 5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7289" name="圖片 5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90" name="圖片 5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91" name="圖片 5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721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資產負債表之編製練習</a:t>
            </a:r>
          </a:p>
        </p:txBody>
      </p:sp>
      <p:graphicFrame>
        <p:nvGraphicFramePr>
          <p:cNvPr id="23" name="表格 22"/>
          <p:cNvGraphicFramePr>
            <a:graphicFrameLocks noGrp="1"/>
          </p:cNvGraphicFramePr>
          <p:nvPr/>
        </p:nvGraphicFramePr>
        <p:xfrm>
          <a:off x="503238" y="836613"/>
          <a:ext cx="8029575" cy="58150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457202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負</a:t>
                      </a:r>
                      <a:r>
                        <a:rPr lang="zh-TW" altLang="en-US" sz="2400" b="1" baseline="0" dirty="0" smtClean="0"/>
                        <a:t>    債</a:t>
                      </a:r>
                      <a:endParaRPr lang="zh-TW" altLang="en-US" sz="2400" b="1" dirty="0"/>
                    </a:p>
                  </a:txBody>
                  <a:tcPr marL="91451" marR="91451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02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457180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流動負債合計</a:t>
                      </a:r>
                      <a:endParaRPr lang="zh-TW" altLang="en-US" sz="2200" b="1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400" b="1" dirty="0" smtClean="0">
                          <a:latin typeface="標楷體" pitchFamily="65" charset="-120"/>
                          <a:ea typeface="標楷體" pitchFamily="65" charset="-120"/>
                        </a:rPr>
                        <a:t>     300,000 </a:t>
                      </a:r>
                      <a:endParaRPr lang="zh-TW" altLang="en-US" sz="24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8358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1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1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1" name="矩形 30"/>
          <p:cNvSpPr/>
          <p:nvPr/>
        </p:nvSpPr>
        <p:spPr>
          <a:xfrm>
            <a:off x="496888" y="3929063"/>
            <a:ext cx="1416050" cy="4619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負債總計</a:t>
            </a: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6602413" y="5187950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120,000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6602413" y="3933825"/>
            <a:ext cx="1938337" cy="4572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880,000 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37266" name="Text Box 13"/>
          <p:cNvSpPr txBox="1">
            <a:spLocks noChangeArrowheads="1"/>
          </p:cNvSpPr>
          <p:nvPr/>
        </p:nvSpPr>
        <p:spPr bwMode="auto">
          <a:xfrm>
            <a:off x="336550" y="6308725"/>
            <a:ext cx="22590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81</a:t>
            </a:r>
          </a:p>
        </p:txBody>
      </p:sp>
      <p:sp>
        <p:nvSpPr>
          <p:cNvPr id="30" name="矩形 29"/>
          <p:cNvSpPr/>
          <p:nvPr/>
        </p:nvSpPr>
        <p:spPr>
          <a:xfrm>
            <a:off x="523875" y="3436938"/>
            <a:ext cx="2339975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非流動負債合計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6591300" y="4764088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1,000,000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3" name="群組 2"/>
          <p:cNvGrpSpPr>
            <a:grpSpLocks/>
          </p:cNvGrpSpPr>
          <p:nvPr/>
        </p:nvGrpSpPr>
        <p:grpSpPr bwMode="auto">
          <a:xfrm>
            <a:off x="6448425" y="6642100"/>
            <a:ext cx="2105025" cy="57150"/>
            <a:chOff x="6591348" y="5613762"/>
            <a:chExt cx="2105175" cy="57804"/>
          </a:xfrm>
        </p:grpSpPr>
        <p:cxnSp>
          <p:nvCxnSpPr>
            <p:cNvPr id="46" name="直線接點 45"/>
            <p:cNvCxnSpPr/>
            <p:nvPr/>
          </p:nvCxnSpPr>
          <p:spPr>
            <a:xfrm>
              <a:off x="6596111" y="5613762"/>
              <a:ext cx="2100412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接點 46"/>
            <p:cNvCxnSpPr/>
            <p:nvPr/>
          </p:nvCxnSpPr>
          <p:spPr>
            <a:xfrm>
              <a:off x="6591348" y="5671566"/>
              <a:ext cx="210041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1116013" y="26050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長期借款</a:t>
            </a:r>
          </a:p>
        </p:txBody>
      </p:sp>
      <p:sp>
        <p:nvSpPr>
          <p:cNvPr id="128049" name="Rectangle 34"/>
          <p:cNvSpPr>
            <a:spLocks noChangeArrowheads="1"/>
          </p:cNvSpPr>
          <p:nvPr/>
        </p:nvSpPr>
        <p:spPr bwMode="auto">
          <a:xfrm>
            <a:off x="1062038" y="4772025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業主資本</a:t>
            </a:r>
          </a:p>
        </p:txBody>
      </p:sp>
      <p:sp>
        <p:nvSpPr>
          <p:cNvPr id="128050" name="Rectangle 35"/>
          <p:cNvSpPr>
            <a:spLocks noChangeArrowheads="1"/>
          </p:cNvSpPr>
          <p:nvPr/>
        </p:nvSpPr>
        <p:spPr bwMode="auto">
          <a:xfrm>
            <a:off x="1081088" y="5199063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業主往來</a:t>
            </a: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6632575" y="2606675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500,000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8053" name="矩形 1"/>
          <p:cNvSpPr>
            <a:spLocks noChangeArrowheads="1"/>
          </p:cNvSpPr>
          <p:nvPr/>
        </p:nvSpPr>
        <p:spPr bwMode="auto">
          <a:xfrm>
            <a:off x="528638" y="2205038"/>
            <a:ext cx="159543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非流動負債</a:t>
            </a:r>
            <a:endParaRPr lang="zh-TW" altLang="en-US" sz="2200"/>
          </a:p>
        </p:txBody>
      </p: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6864350" y="3471863"/>
            <a:ext cx="1670050" cy="466725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80000">
                <a:srgbClr val="000000"/>
              </a:gs>
              <a:gs pos="100000">
                <a:srgbClr val="000000"/>
              </a:gs>
            </a:gsLst>
            <a:lin ang="16200000"/>
          </a:gra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580,000</a:t>
            </a:r>
            <a:endParaRPr lang="zh-TW" altLang="en-US" sz="2400" b="1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1" name="直線接點 40"/>
          <p:cNvCxnSpPr/>
          <p:nvPr/>
        </p:nvCxnSpPr>
        <p:spPr>
          <a:xfrm>
            <a:off x="6443663" y="3484563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矩形 1"/>
          <p:cNvSpPr>
            <a:spLocks noChangeArrowheads="1"/>
          </p:cNvSpPr>
          <p:nvPr/>
        </p:nvSpPr>
        <p:spPr bwMode="auto">
          <a:xfrm>
            <a:off x="539750" y="4365625"/>
            <a:ext cx="10636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權    益</a:t>
            </a:r>
          </a:p>
        </p:txBody>
      </p:sp>
      <p:sp>
        <p:nvSpPr>
          <p:cNvPr id="37" name="矩形 36"/>
          <p:cNvSpPr/>
          <p:nvPr/>
        </p:nvSpPr>
        <p:spPr>
          <a:xfrm>
            <a:off x="488950" y="5651500"/>
            <a:ext cx="1416050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權益總計</a:t>
            </a: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6591300" y="5640388"/>
            <a:ext cx="1900238" cy="4572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1,120,000 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2" name="直線接點 41"/>
          <p:cNvCxnSpPr/>
          <p:nvPr/>
        </p:nvCxnSpPr>
        <p:spPr>
          <a:xfrm>
            <a:off x="6459538" y="5629275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矩形 47"/>
          <p:cNvSpPr/>
          <p:nvPr/>
        </p:nvSpPr>
        <p:spPr>
          <a:xfrm>
            <a:off x="500063" y="6154738"/>
            <a:ext cx="2338387" cy="461962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負債及權益總計</a:t>
            </a:r>
          </a:p>
        </p:txBody>
      </p:sp>
      <p:sp>
        <p:nvSpPr>
          <p:cNvPr id="49" name="矩形 48"/>
          <p:cNvSpPr/>
          <p:nvPr/>
        </p:nvSpPr>
        <p:spPr>
          <a:xfrm>
            <a:off x="6556375" y="6159500"/>
            <a:ext cx="1946275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2,000,000  </a:t>
            </a:r>
            <a:endParaRPr lang="zh-TW" altLang="en-US" sz="24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0" name="直線接點 49"/>
          <p:cNvCxnSpPr/>
          <p:nvPr/>
        </p:nvCxnSpPr>
        <p:spPr>
          <a:xfrm>
            <a:off x="6443663" y="3933825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接點 35"/>
          <p:cNvCxnSpPr/>
          <p:nvPr/>
        </p:nvCxnSpPr>
        <p:spPr>
          <a:xfrm>
            <a:off x="6432550" y="6111875"/>
            <a:ext cx="2100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1116013" y="3038475"/>
            <a:ext cx="23574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其他非流動負債</a:t>
            </a:r>
          </a:p>
        </p:txBody>
      </p:sp>
      <p:sp>
        <p:nvSpPr>
          <p:cNvPr id="51" name="矩形 50"/>
          <p:cNvSpPr>
            <a:spLocks noChangeArrowheads="1"/>
          </p:cNvSpPr>
          <p:nvPr/>
        </p:nvSpPr>
        <p:spPr bwMode="auto">
          <a:xfrm>
            <a:off x="6659563" y="3068638"/>
            <a:ext cx="1944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80,000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28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128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28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4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 nodeType="clickPar">
                      <p:stCondLst>
                        <p:cond delay="indefinite"/>
                      </p:stCondLst>
                      <p:childTnLst>
                        <p:par>
                          <p:cTn id="1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3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3" grpId="0"/>
      <p:bldP spid="40" grpId="0" animBg="1"/>
      <p:bldP spid="30" grpId="0" animBg="1"/>
      <p:bldP spid="38" grpId="0"/>
      <p:bldP spid="34" grpId="0"/>
      <p:bldP spid="128049" grpId="0"/>
      <p:bldP spid="128050" grpId="0"/>
      <p:bldP spid="39" grpId="0"/>
      <p:bldP spid="128053" grpId="0"/>
      <p:bldP spid="44" grpId="0" animBg="1"/>
      <p:bldP spid="35" grpId="0"/>
      <p:bldP spid="37" grpId="0" animBg="1"/>
      <p:bldP spid="45" grpId="0" animBg="1"/>
      <p:bldP spid="48" grpId="0" animBg="1"/>
      <p:bldP spid="49" grpId="0" animBg="1"/>
      <p:bldP spid="43" grpId="0"/>
      <p:bldP spid="51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10-3-8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資產負債表之比率分析</a:t>
            </a:r>
          </a:p>
        </p:txBody>
      </p:sp>
      <p:sp>
        <p:nvSpPr>
          <p:cNvPr id="13824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82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468313" y="1628775"/>
            <a:ext cx="84058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資產負債表可用來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分析</a:t>
            </a:r>
            <a:r>
              <a:rPr lang="zh-TW" altLang="en-US" sz="2800" b="1" u="sng">
                <a:latin typeface="標楷體" pitchFamily="65" charset="-120"/>
                <a:ea typeface="標楷體" pitchFamily="65" charset="-120"/>
              </a:rPr>
              <a:t>償債能力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，常用的指標如下：</a:t>
            </a:r>
          </a:p>
        </p:txBody>
      </p:sp>
      <p:sp>
        <p:nvSpPr>
          <p:cNvPr id="13" name="矩形 12"/>
          <p:cNvSpPr/>
          <p:nvPr/>
        </p:nvSpPr>
        <p:spPr>
          <a:xfrm>
            <a:off x="306388" y="1052513"/>
            <a:ext cx="2265362" cy="523875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資訊補給站</a:t>
            </a:r>
          </a:p>
        </p:txBody>
      </p:sp>
      <p:sp>
        <p:nvSpPr>
          <p:cNvPr id="14" name="矩形 13"/>
          <p:cNvSpPr/>
          <p:nvPr/>
        </p:nvSpPr>
        <p:spPr>
          <a:xfrm>
            <a:off x="306388" y="2401888"/>
            <a:ext cx="2609850" cy="522287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短期償債能力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339725" y="3121025"/>
            <a:ext cx="5749925" cy="523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800"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流動比率＝流動資產</a:t>
            </a:r>
            <a:r>
              <a:rPr lang="en-US" altLang="zh-TW" sz="280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流動負債</a:t>
            </a: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41313" y="3770313"/>
            <a:ext cx="8623175" cy="1384995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速動</a:t>
            </a:r>
            <a:r>
              <a:rPr lang="zh-TW" altLang="en-US" sz="2800" dirty="0" smtClean="0">
                <a:latin typeface="標楷體" pitchFamily="65" charset="-120"/>
                <a:ea typeface="標楷體" pitchFamily="65" charset="-120"/>
              </a:rPr>
              <a:t>比率</a:t>
            </a:r>
            <a:r>
              <a:rPr lang="en-US" altLang="zh-TW" sz="2800" dirty="0" smtClean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dirty="0" smtClean="0">
                <a:latin typeface="標楷體" pitchFamily="65" charset="-120"/>
                <a:ea typeface="標楷體" pitchFamily="65" charset="-120"/>
              </a:rPr>
              <a:t>酸性測驗比率</a:t>
            </a:r>
            <a:r>
              <a:rPr lang="en-US" altLang="zh-TW" sz="2800" dirty="0" smtClean="0">
                <a:latin typeface="標楷體" pitchFamily="65" charset="-120"/>
                <a:ea typeface="標楷體" pitchFamily="65" charset="-120"/>
              </a:rPr>
              <a:t>)</a:t>
            </a:r>
          </a:p>
          <a:p>
            <a:pPr marL="896938" eaLnBrk="1" hangingPunct="1">
              <a:spcBef>
                <a:spcPct val="0"/>
              </a:spcBef>
              <a:buFontTx/>
              <a:buNone/>
            </a:pPr>
            <a:r>
              <a:rPr lang="zh-TW" altLang="en-US" sz="2800" dirty="0" smtClean="0">
                <a:latin typeface="標楷體" pitchFamily="65" charset="-120"/>
                <a:ea typeface="標楷體" pitchFamily="65" charset="-120"/>
              </a:rPr>
              <a:t>＝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速動資產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流動負債</a:t>
            </a:r>
          </a:p>
          <a:p>
            <a:pPr marL="896938" eaLnBrk="1" hangingPunct="1">
              <a:spcBef>
                <a:spcPct val="0"/>
              </a:spcBef>
              <a:buFontTx/>
              <a:buNone/>
            </a:pPr>
            <a:r>
              <a:rPr lang="zh-TW" altLang="en-US" sz="2800" dirty="0" smtClean="0"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200" dirty="0" smtClean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200" dirty="0" smtClean="0">
                <a:latin typeface="標楷體" pitchFamily="65" charset="-120"/>
                <a:ea typeface="標楷體" pitchFamily="65" charset="-120"/>
              </a:rPr>
              <a:t>流動資產</a:t>
            </a:r>
            <a:r>
              <a:rPr lang="zh-TW" altLang="en-US" sz="2200" dirty="0">
                <a:latin typeface="標楷體" pitchFamily="65" charset="-120"/>
                <a:ea typeface="標楷體" pitchFamily="65" charset="-120"/>
              </a:rPr>
              <a:t>－存貨－</a:t>
            </a:r>
            <a:r>
              <a:rPr lang="zh-TW" altLang="en-US" sz="2200" dirty="0" smtClean="0">
                <a:latin typeface="標楷體" pitchFamily="65" charset="-120"/>
                <a:ea typeface="標楷體" pitchFamily="65" charset="-120"/>
              </a:rPr>
              <a:t>預付款項－其他流動資產）</a:t>
            </a:r>
            <a:r>
              <a:rPr lang="en-US" altLang="zh-TW" sz="2200" dirty="0" smtClean="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200" dirty="0" smtClean="0">
                <a:latin typeface="標楷體" pitchFamily="65" charset="-120"/>
                <a:ea typeface="標楷體" pitchFamily="65" charset="-120"/>
              </a:rPr>
              <a:t>流動負債</a:t>
            </a:r>
            <a:endParaRPr lang="zh-TW" altLang="en-US" sz="22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341313" y="5281389"/>
            <a:ext cx="8191500" cy="523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(3)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營運資金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運用資金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＝流動資產－流動負債</a:t>
            </a:r>
          </a:p>
        </p:txBody>
      </p:sp>
      <p:grpSp>
        <p:nvGrpSpPr>
          <p:cNvPr id="138250" name="群組 1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8251" name="圖片 1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252" name="圖片 1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253" name="圖片 2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3" grpId="0" animBg="1"/>
      <p:bldP spid="14" grpId="0" animBg="1"/>
      <p:bldP spid="3" grpId="0" animBg="1"/>
      <p:bldP spid="4" grpId="0" animBg="1"/>
      <p:bldP spid="5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10-3-8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資產負債表之比率分析</a:t>
            </a:r>
          </a:p>
        </p:txBody>
      </p:sp>
      <p:sp>
        <p:nvSpPr>
          <p:cNvPr id="13926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82</a:t>
            </a:r>
          </a:p>
        </p:txBody>
      </p:sp>
      <p:sp>
        <p:nvSpPr>
          <p:cNvPr id="13" name="矩形 12"/>
          <p:cNvSpPr/>
          <p:nvPr/>
        </p:nvSpPr>
        <p:spPr>
          <a:xfrm>
            <a:off x="306388" y="1052513"/>
            <a:ext cx="2265362" cy="523875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資訊補給站</a:t>
            </a:r>
          </a:p>
        </p:txBody>
      </p:sp>
      <p:sp>
        <p:nvSpPr>
          <p:cNvPr id="14" name="矩形 13"/>
          <p:cNvSpPr/>
          <p:nvPr/>
        </p:nvSpPr>
        <p:spPr>
          <a:xfrm>
            <a:off x="306388" y="1773238"/>
            <a:ext cx="2609850" cy="522287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短期償債能力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306388" y="2446338"/>
            <a:ext cx="8742362" cy="1938992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marL="1255713" indent="-1255713" eaLnBrk="1" hangingPunct="1">
              <a:spcBef>
                <a:spcPct val="0"/>
              </a:spcBef>
              <a:buFontTx/>
              <a:buNone/>
            </a:pP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【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說明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】	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流動比率、速動比率愈高，表示短期償債能力愈強。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zh-TW" sz="2400" dirty="0" smtClean="0">
                <a:latin typeface="標楷體" pitchFamily="65" charset="-120"/>
                <a:ea typeface="標楷體" pitchFamily="65" charset="-120"/>
              </a:rPr>
            </a:b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速動比率的分子是速動資產，速動資產是自流動資產中扣除變現能力較差的存貨、已付款不易變現的預付款項（如預付費用、用品盤存等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) 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、其他流動資產（如暫付款、代付款等）。</a:t>
            </a: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322263" y="4562475"/>
            <a:ext cx="2609850" cy="522288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長期償債能力</a:t>
            </a:r>
          </a:p>
        </p:txBody>
      </p:sp>
      <p:sp>
        <p:nvSpPr>
          <p:cNvPr id="8" name="矩形 7"/>
          <p:cNvSpPr>
            <a:spLocks noChangeArrowheads="1"/>
          </p:cNvSpPr>
          <p:nvPr/>
        </p:nvSpPr>
        <p:spPr bwMode="auto">
          <a:xfrm>
            <a:off x="322263" y="5229225"/>
            <a:ext cx="5032375" cy="523875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負債比率＝負債總額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資產總額</a:t>
            </a:r>
          </a:p>
        </p:txBody>
      </p:sp>
      <p:grpSp>
        <p:nvGrpSpPr>
          <p:cNvPr id="139274" name="群組 1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39275" name="圖片 1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276" name="圖片 2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277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6" grpId="0" animBg="1"/>
      <p:bldP spid="20" grpId="0" animBg="1"/>
      <p:bldP spid="8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939800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10-3-8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資產負債表之比率分析</a:t>
            </a:r>
          </a:p>
        </p:txBody>
      </p:sp>
      <p:sp>
        <p:nvSpPr>
          <p:cNvPr id="14029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82</a:t>
            </a:r>
          </a:p>
        </p:txBody>
      </p:sp>
      <p:sp>
        <p:nvSpPr>
          <p:cNvPr id="140293" name="矩形 1"/>
          <p:cNvSpPr>
            <a:spLocks noChangeArrowheads="1"/>
          </p:cNvSpPr>
          <p:nvPr/>
        </p:nvSpPr>
        <p:spPr bwMode="auto">
          <a:xfrm>
            <a:off x="1920875" y="950913"/>
            <a:ext cx="49545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7. 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年底資產負債表部分資料如下：</a:t>
            </a:r>
          </a:p>
        </p:txBody>
      </p:sp>
      <p:sp>
        <p:nvSpPr>
          <p:cNvPr id="22" name="Rectangle 10"/>
          <p:cNvSpPr>
            <a:spLocks noChangeArrowheads="1"/>
          </p:cNvSpPr>
          <p:nvPr/>
        </p:nvSpPr>
        <p:spPr bwMode="auto">
          <a:xfrm>
            <a:off x="244475" y="3533775"/>
            <a:ext cx="8729663" cy="83185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速動比率＝（流動資產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200,000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－存貨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30,000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－預付費用</a:t>
            </a:r>
            <a:endParaRPr lang="en-US" altLang="zh-TW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15,000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－用品盤存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5,000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）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流動負債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100,000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1.5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Rectangle 12"/>
          <p:cNvSpPr>
            <a:spLocks noChangeArrowheads="1"/>
          </p:cNvSpPr>
          <p:nvPr/>
        </p:nvSpPr>
        <p:spPr bwMode="auto">
          <a:xfrm>
            <a:off x="244475" y="4406900"/>
            <a:ext cx="8737600" cy="461963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3)</a:t>
            </a:r>
            <a:r>
              <a:rPr lang="zh-TW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營運資金＝流動資產200,000－流動負債100,000＝100,000</a:t>
            </a:r>
          </a:p>
        </p:txBody>
      </p:sp>
      <p:sp>
        <p:nvSpPr>
          <p:cNvPr id="25" name="Rectangle 13"/>
          <p:cNvSpPr>
            <a:spLocks noChangeArrowheads="1"/>
          </p:cNvSpPr>
          <p:nvPr/>
        </p:nvSpPr>
        <p:spPr bwMode="auto">
          <a:xfrm>
            <a:off x="244475" y="2997200"/>
            <a:ext cx="8724900" cy="461963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流動比率＝流動資產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200,000÷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流動負債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100,000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0297" name="Rectangle 14"/>
          <p:cNvSpPr>
            <a:spLocks noChangeArrowheads="1"/>
          </p:cNvSpPr>
          <p:nvPr/>
        </p:nvSpPr>
        <p:spPr bwMode="auto">
          <a:xfrm>
            <a:off x="250825" y="1447800"/>
            <a:ext cx="8856663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流動資產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$200,000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（其中存貨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$30,000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、預付費用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$15,000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、用品盤存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$5,000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），流動負債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$100,000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，資產總額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$1,000,000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，負債總額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$400,000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試計算：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流動比率 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速動比率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(3)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營運資金 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(4)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負債比率。</a:t>
            </a:r>
          </a:p>
        </p:txBody>
      </p:sp>
      <p:sp>
        <p:nvSpPr>
          <p:cNvPr id="29" name="Rectangle 11"/>
          <p:cNvSpPr>
            <a:spLocks noChangeArrowheads="1"/>
          </p:cNvSpPr>
          <p:nvPr/>
        </p:nvSpPr>
        <p:spPr bwMode="auto">
          <a:xfrm>
            <a:off x="244475" y="4911725"/>
            <a:ext cx="8724900" cy="461963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(4)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負債比率＝負債總額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400,000÷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資產總額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1,000,000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40%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40299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0300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301" name="圖片 2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302" name="圖片 2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6" dur="1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4" grpId="0" animBg="1"/>
      <p:bldP spid="25" grpId="0" animBg="1"/>
      <p:bldP spid="29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10-3-8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資產負債表之比率分析</a:t>
            </a:r>
          </a:p>
        </p:txBody>
      </p:sp>
      <p:sp>
        <p:nvSpPr>
          <p:cNvPr id="14131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82</a:t>
            </a:r>
          </a:p>
        </p:txBody>
      </p:sp>
      <p:sp>
        <p:nvSpPr>
          <p:cNvPr id="27" name="Rectangle 15"/>
          <p:cNvSpPr>
            <a:spLocks noChangeArrowheads="1"/>
          </p:cNvSpPr>
          <p:nvPr/>
        </p:nvSpPr>
        <p:spPr bwMode="auto">
          <a:xfrm>
            <a:off x="487363" y="1628775"/>
            <a:ext cx="82613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8.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已知流動比率為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2.5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，流動負債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$200,000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，則流動資產</a:t>
            </a:r>
            <a:endParaRPr lang="en-US" altLang="zh-TW" sz="240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金額為多少？</a:t>
            </a:r>
          </a:p>
        </p:txBody>
      </p:sp>
      <p:sp>
        <p:nvSpPr>
          <p:cNvPr id="28" name="Rectangle 16"/>
          <p:cNvSpPr>
            <a:spLocks noChangeArrowheads="1"/>
          </p:cNvSpPr>
          <p:nvPr/>
        </p:nvSpPr>
        <p:spPr bwMode="auto">
          <a:xfrm>
            <a:off x="1116013" y="2606675"/>
            <a:ext cx="6032500" cy="461963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流動資產＝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2.5×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流動負債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200,000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500,000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141318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939800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1319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1320" name="圖片 1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321" name="圖片 1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322" name="圖片 1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2" name="Text Box 12"/>
          <p:cNvSpPr txBox="1">
            <a:spLocks noChangeArrowheads="1"/>
          </p:cNvSpPr>
          <p:nvPr/>
        </p:nvSpPr>
        <p:spPr bwMode="auto">
          <a:xfrm>
            <a:off x="214313" y="1065213"/>
            <a:ext cx="8572500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066800" indent="-10668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一、選擇題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下列對於資產負債表之敘述，何者錯誤？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又稱為財務狀況表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又稱為平衡表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內容包含資產與負債兩項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屬於靜態報表。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)2.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下列對於資產負債表之敘述，何者錯誤？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資產總額＝負債總額＋權益總額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表達特定期間的財務狀況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資產須區分為流動資產與非流動資產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負債須區分為流動負債與非流動負債。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)3.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下列四項流動資產何者流動性最小？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存貨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現金及約當現金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預付款項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應收票據。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)4.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下列會計項目何者屬於其他非流動資產？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存出保證金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其他應付款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專利權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暫付款。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233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83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527050" y="2524125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525463" y="39830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527050" y="1425575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527050" y="4705350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grpSp>
        <p:nvGrpSpPr>
          <p:cNvPr id="142344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2348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349" name="圖片 1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350" name="圖片 2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2345" name="群組 21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3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42347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92" grpId="0"/>
      <p:bldP spid="13" grpId="0"/>
      <p:bldP spid="16" grpId="0"/>
      <p:bldP spid="19" grpId="0"/>
      <p:bldP spid="14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2" name="Text Box 12"/>
          <p:cNvSpPr txBox="1">
            <a:spLocks noChangeArrowheads="1"/>
          </p:cNvSpPr>
          <p:nvPr/>
        </p:nvSpPr>
        <p:spPr bwMode="auto">
          <a:xfrm>
            <a:off x="214313" y="1262063"/>
            <a:ext cx="8572500" cy="489364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marL="1076325" indent="-1076325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   )5.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下列會計項目何者不屬於不動產、廠房及設備？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</a:b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土地成本 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房屋及建築成本 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累計折舊－房屋及建築 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投資性不動產－房屋及建築。</a:t>
            </a:r>
          </a:p>
          <a:p>
            <a:pPr marL="1076325" indent="-1076325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   )6.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下列會計項目何者不屬於其他流動負債？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  (A)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暫收款</a:t>
            </a:r>
            <a:endParaRPr lang="en-US" altLang="zh-TW" sz="2400" b="1" dirty="0" smtClean="0">
              <a:latin typeface="標楷體" pitchFamily="65" charset="-120"/>
              <a:ea typeface="標楷體" pitchFamily="65" charset="-120"/>
            </a:endParaRPr>
          </a:p>
          <a:p>
            <a:pPr marL="1076325" indent="-1076325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       (B)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代收款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其他應付款 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預收貨款。</a:t>
            </a:r>
          </a:p>
          <a:p>
            <a:pPr marL="1076325" indent="-1076325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   )7.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企業短期償債能力之大小可由下列何者加以分析？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</a:b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流動資產與長期負債 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流動資產與流動負債 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不動產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、廠房及設備與流動負債 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銷貨淨額與銷貨毛利。</a:t>
            </a:r>
          </a:p>
          <a:p>
            <a:pPr marL="1076325" indent="-1076325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   )8.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流動負債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$100,000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，流動比率為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2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，今查知流動負債高</a:t>
            </a:r>
            <a:endParaRPr lang="en-US" altLang="zh-TW" sz="2400" b="1" dirty="0" smtClean="0">
              <a:latin typeface="標楷體" pitchFamily="65" charset="-120"/>
              <a:ea typeface="標楷體" pitchFamily="65" charset="-120"/>
            </a:endParaRPr>
          </a:p>
          <a:p>
            <a:pPr marL="1076325" indent="-1076325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       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估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$50,000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，則正確之流動比率為 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(A)5  (B)4  (C)3</a:t>
            </a:r>
          </a:p>
          <a:p>
            <a:pPr marL="1076325" indent="-1076325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       (D)2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。</a:t>
            </a:r>
          </a:p>
          <a:p>
            <a:pPr algn="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 </a:t>
            </a:r>
          </a:p>
        </p:txBody>
      </p:sp>
      <p:sp>
        <p:nvSpPr>
          <p:cNvPr id="14336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83</a:t>
            </a: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519113" y="127952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519113" y="23764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519113" y="31353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519113" y="4551213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2267744" y="5300663"/>
            <a:ext cx="6879084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流動資產＝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$100,000 × 2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$200,000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正確之流動比率＝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$200,000 ÷ 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（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$100,000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$50,000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）＝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</a:t>
            </a:r>
            <a:endParaRPr lang="zh-TW" altLang="en-US" sz="20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43369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3373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374" name="圖片 1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375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3370" name="群組 22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4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43372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92" grpId="0"/>
      <p:bldP spid="19" grpId="0"/>
      <p:bldP spid="17" grpId="0"/>
      <p:bldP spid="18" grpId="0"/>
      <p:bldP spid="20" grpId="0"/>
      <p:bldP spid="21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83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84</a:t>
            </a:r>
          </a:p>
        </p:txBody>
      </p:sp>
      <p:sp>
        <p:nvSpPr>
          <p:cNvPr id="14" name="Text Box 12"/>
          <p:cNvSpPr txBox="1">
            <a:spLocks noChangeArrowheads="1"/>
          </p:cNvSpPr>
          <p:nvPr/>
        </p:nvSpPr>
        <p:spPr bwMode="auto">
          <a:xfrm>
            <a:off x="142875" y="1331913"/>
            <a:ext cx="8750300" cy="483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209675" indent="-1209675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17208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2128838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2536825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944813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3402013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3859213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4316413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4773613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)9.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設流動比率為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1.5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，則可提高此比率的交易為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應收票據收現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賒購商品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償還長期負債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償還短期負債。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)10.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下列何者為企業的速動資產？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預付費用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用品盤存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存貨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應收帳款。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)11.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流動比率為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4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，存貨占流動資產的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1/4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，預付費用為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$5,000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，流動負債為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$15,000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，則速動資產為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(A)$35,000  (B)$40,000  (C)$55,000   (D)$60,000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458788" y="134620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458788" y="279876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23" name="Text Box 4"/>
          <p:cNvSpPr txBox="1">
            <a:spLocks noChangeArrowheads="1"/>
          </p:cNvSpPr>
          <p:nvPr/>
        </p:nvSpPr>
        <p:spPr bwMode="auto">
          <a:xfrm>
            <a:off x="458788" y="351472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24" name="Rectangle 15"/>
          <p:cNvSpPr>
            <a:spLocks noChangeArrowheads="1"/>
          </p:cNvSpPr>
          <p:nvPr/>
        </p:nvSpPr>
        <p:spPr bwMode="auto">
          <a:xfrm>
            <a:off x="2843213" y="2174875"/>
            <a:ext cx="5832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償還短期負債，當流動比率為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1.5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時，流動資產與流動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負債同額減少，則流動比率提高。</a:t>
            </a:r>
          </a:p>
        </p:txBody>
      </p:sp>
      <p:sp>
        <p:nvSpPr>
          <p:cNvPr id="25" name="Rectangle 16"/>
          <p:cNvSpPr>
            <a:spLocks noChangeArrowheads="1"/>
          </p:cNvSpPr>
          <p:nvPr/>
        </p:nvSpPr>
        <p:spPr bwMode="auto">
          <a:xfrm>
            <a:off x="1331913" y="5019675"/>
            <a:ext cx="72009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流動資產＝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$15,000×4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$60,000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速動資產＝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$60,000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$60,000×1/4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$5,000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$40,000</a:t>
            </a:r>
            <a:endParaRPr lang="zh-TW" altLang="en-US" sz="18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44393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4397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398" name="圖片 1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399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4394" name="群組 19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1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44396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0" dur="1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1" dur="1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6" grpId="0"/>
      <p:bldP spid="22" grpId="0"/>
      <p:bldP spid="23" grpId="0"/>
      <p:bldP spid="24" grpId="0"/>
      <p:bldP spid="25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84</a:t>
            </a:r>
          </a:p>
        </p:txBody>
      </p:sp>
      <p:sp>
        <p:nvSpPr>
          <p:cNvPr id="17" name="Text Box 12"/>
          <p:cNvSpPr txBox="1">
            <a:spLocks noChangeArrowheads="1"/>
          </p:cNvSpPr>
          <p:nvPr/>
        </p:nvSpPr>
        <p:spPr bwMode="auto">
          <a:xfrm>
            <a:off x="247650" y="1116013"/>
            <a:ext cx="8572500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219200" indent="-12192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   )12.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甲商店流動比率為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2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，速動比率為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，若以現金付預付費用後，將使 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流動比率下降 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速動比率下降　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兩種比率均下降 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兩種比率均不變。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   )13.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酸性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測驗比率公式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為 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流動資產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流動負債 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速動資產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流動負債 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速動資產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速動負債 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流動負債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流動資產。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   )14.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甲公司之流動資產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$64,350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，流動負債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$49,500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，今有一張應付票據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$36,000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到期兌付，則其流動比率為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zh-TW" sz="2400" b="1" dirty="0">
                <a:latin typeface="標楷體" pitchFamily="65" charset="-120"/>
                <a:ea typeface="標楷體" pitchFamily="65" charset="-120"/>
              </a:rPr>
            </a:b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(A)4.8  (B)2.1  (C)1.3  (D)1.2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zh-TW" sz="2400" b="1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   )</a:t>
            </a:r>
            <a:r>
              <a:rPr lang="en-US" altLang="en-US" sz="2400" b="1" dirty="0">
                <a:latin typeface="標楷體" pitchFamily="65" charset="-120"/>
                <a:ea typeface="標楷體" pitchFamily="65" charset="-120"/>
              </a:rPr>
              <a:t>15.下列何者不是短期償債能力的指標？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　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(A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速動比率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en-US" sz="2400" b="1" dirty="0" smtClean="0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(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B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營運資金</a:t>
            </a:r>
            <a:r>
              <a:rPr lang="en-US" altLang="en-US" sz="2400" b="1" dirty="0" smtClean="0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 (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C)</a:t>
            </a:r>
            <a:r>
              <a:rPr lang="en-US" altLang="en-US" sz="2400" b="1" dirty="0" err="1">
                <a:latin typeface="標楷體" pitchFamily="65" charset="-120"/>
                <a:ea typeface="標楷體" pitchFamily="65" charset="-120"/>
              </a:rPr>
              <a:t>流動比率</a:t>
            </a:r>
            <a:r>
              <a:rPr lang="en-US" altLang="en-US" sz="2400" b="1" dirty="0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 (D)</a:t>
            </a:r>
            <a:r>
              <a:rPr lang="en-US" altLang="en-US" sz="2400" b="1" dirty="0" err="1">
                <a:latin typeface="標楷體" pitchFamily="65" charset="-120"/>
                <a:ea typeface="標楷體" pitchFamily="65" charset="-120"/>
              </a:rPr>
              <a:t>毛利率</a:t>
            </a:r>
            <a:r>
              <a:rPr lang="en-US" altLang="en-US" sz="2400" b="1" dirty="0"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563563" y="111601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563563" y="219551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568325" y="330517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568325" y="477361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26" name="Rectangle 16"/>
          <p:cNvSpPr>
            <a:spLocks noChangeArrowheads="1"/>
          </p:cNvSpPr>
          <p:nvPr/>
        </p:nvSpPr>
        <p:spPr bwMode="auto">
          <a:xfrm>
            <a:off x="1619250" y="4500563"/>
            <a:ext cx="64627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($64,350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$36,000)/($49,500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$36,000)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2.1</a:t>
            </a:r>
            <a:endParaRPr lang="zh-TW" altLang="en-US" sz="18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3770313" y="512763"/>
            <a:ext cx="51943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流動資產不變，流動比率不變。現金此速動資產減少，因此速動比率下降。</a:t>
            </a:r>
          </a:p>
        </p:txBody>
      </p:sp>
      <p:grpSp>
        <p:nvGrpSpPr>
          <p:cNvPr id="145418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5422" name="圖片 1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423" name="圖片 2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424" name="圖片 2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5419" name="群組 23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5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45421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4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5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2" dur="1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/>
      <p:bldP spid="26" grpId="0"/>
      <p:bldP spid="2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34" name="群組 36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8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46494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6435" name="群組 3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6490" name="圖片 3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491" name="圖片 3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492" name="圖片 3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" name="矩形 31"/>
          <p:cNvSpPr/>
          <p:nvPr/>
        </p:nvSpPr>
        <p:spPr>
          <a:xfrm>
            <a:off x="4929188" y="4308475"/>
            <a:ext cx="3957637" cy="47466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1" name="矩形 30"/>
          <p:cNvSpPr/>
          <p:nvPr/>
        </p:nvSpPr>
        <p:spPr>
          <a:xfrm>
            <a:off x="4929188" y="3817938"/>
            <a:ext cx="3957637" cy="474662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8" name="矩形 27"/>
          <p:cNvSpPr/>
          <p:nvPr/>
        </p:nvSpPr>
        <p:spPr>
          <a:xfrm>
            <a:off x="4929188" y="1438275"/>
            <a:ext cx="3957637" cy="43815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9" name="矩形 28"/>
          <p:cNvSpPr/>
          <p:nvPr/>
        </p:nvSpPr>
        <p:spPr>
          <a:xfrm>
            <a:off x="4929188" y="1876425"/>
            <a:ext cx="3957637" cy="47466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4" name="矩形 23"/>
          <p:cNvSpPr/>
          <p:nvPr/>
        </p:nvSpPr>
        <p:spPr>
          <a:xfrm>
            <a:off x="468313" y="4813300"/>
            <a:ext cx="4460875" cy="47466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5" name="矩形 24"/>
          <p:cNvSpPr/>
          <p:nvPr/>
        </p:nvSpPr>
        <p:spPr>
          <a:xfrm>
            <a:off x="468313" y="5245100"/>
            <a:ext cx="4460875" cy="47466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7" name="矩形 26"/>
          <p:cNvSpPr/>
          <p:nvPr/>
        </p:nvSpPr>
        <p:spPr>
          <a:xfrm>
            <a:off x="468313" y="5746750"/>
            <a:ext cx="4460875" cy="47466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3" name="矩形 22"/>
          <p:cNvSpPr/>
          <p:nvPr/>
        </p:nvSpPr>
        <p:spPr>
          <a:xfrm>
            <a:off x="468313" y="4322763"/>
            <a:ext cx="4460875" cy="46037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2" name="矩形 21"/>
          <p:cNvSpPr/>
          <p:nvPr/>
        </p:nvSpPr>
        <p:spPr>
          <a:xfrm>
            <a:off x="468313" y="3357563"/>
            <a:ext cx="4460875" cy="474662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468313" y="2351088"/>
            <a:ext cx="4460875" cy="500062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468313" y="2851150"/>
            <a:ext cx="4460875" cy="47466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468313" y="1438275"/>
            <a:ext cx="4460875" cy="43815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468313" y="1870075"/>
            <a:ext cx="4460875" cy="474663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644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84</a:t>
            </a:r>
          </a:p>
        </p:txBody>
      </p: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323850" y="692150"/>
            <a:ext cx="87487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二、試以下列小巨人商店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年底</a:t>
            </a:r>
            <a:r>
              <a:rPr lang="zh-TW" altLang="en-US" sz="22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調整後分類帳餘額，編製資產負債表    （請單獨列示本期淨利）</a:t>
            </a:r>
          </a:p>
        </p:txBody>
      </p:sp>
      <p:graphicFrame>
        <p:nvGraphicFramePr>
          <p:cNvPr id="153668" name="Group 68"/>
          <p:cNvGraphicFramePr>
            <a:graphicFrameLocks noGrp="1"/>
          </p:cNvGraphicFramePr>
          <p:nvPr/>
        </p:nvGraphicFramePr>
        <p:xfrm>
          <a:off x="468313" y="1417638"/>
          <a:ext cx="8424862" cy="4819651"/>
        </p:xfrm>
        <a:graphic>
          <a:graphicData uri="http://schemas.openxmlformats.org/drawingml/2006/table">
            <a:tbl>
              <a:tblPr/>
              <a:tblGrid>
                <a:gridCol w="4464050"/>
                <a:gridCol w="3960812"/>
              </a:tblGrid>
              <a:tr h="4778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124325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現        金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$10,000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87750" algn="r"/>
                        </a:tabLst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專  利  權 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$20,000</a:t>
                      </a: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10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124325" algn="r"/>
                        </a:tabLst>
                      </a:pP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銀行存款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200,000 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87750" algn="r"/>
                        </a:tabLst>
                      </a:pP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累計攤銷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－專利權 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5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124325" algn="r"/>
                        </a:tabLst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應收帳款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50,000</a:t>
                      </a: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87750" algn="r"/>
                        </a:tabLst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銀行</a:t>
                      </a: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借款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6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124325" algn="r"/>
                        </a:tabLst>
                      </a:pP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備抵呆帳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－應收帳款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87750" algn="r"/>
                        </a:tabLst>
                      </a:pP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應付票據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1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124325" algn="r"/>
                        </a:tabLst>
                      </a:pP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應收利息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5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87750" algn="r"/>
                        </a:tabLst>
                      </a:pP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應付帳款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3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124325" algn="r"/>
                        </a:tabLst>
                      </a:pP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存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     </a:t>
                      </a: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貨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4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87750" algn="r"/>
                        </a:tabLst>
                      </a:pP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銀行長期借款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200,000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124325" algn="r"/>
                        </a:tabLst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預付保險費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5,000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87750" algn="r"/>
                        </a:tabLst>
                      </a:pP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存入保證金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12,000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124325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土地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成本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3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87750" algn="r"/>
                        </a:tabLst>
                      </a:pP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業主資本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300,000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124325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房屋及建築成本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87750" algn="r"/>
                        </a:tabLst>
                      </a:pPr>
                      <a:r>
                        <a:rPr kumimoji="0" lang="zh-TW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業主往來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(貸</a:t>
                      </a: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)  	 2,000</a:t>
                      </a:r>
                      <a:endParaRPr kumimoji="0" lang="zh-TW" altLang="zh-TW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4124325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124325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累計折舊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－房屋及建築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30,000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3587750" algn="r"/>
                        </a:tabLs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8775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本期淨利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                         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?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6" marR="6857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8" name="矩形 17"/>
          <p:cNvSpPr/>
          <p:nvPr/>
        </p:nvSpPr>
        <p:spPr>
          <a:xfrm>
            <a:off x="3203575" y="1685925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210,000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3203575" y="2667000"/>
            <a:ext cx="1655763" cy="522288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49,000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3203575" y="5060950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370,000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7164388" y="1685925"/>
            <a:ext cx="16557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15,000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3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1" grpId="0" animBg="1"/>
      <p:bldP spid="28" grpId="0" animBg="1"/>
      <p:bldP spid="29" grpId="0" animBg="1"/>
      <p:bldP spid="24" grpId="0" animBg="1"/>
      <p:bldP spid="25" grpId="0" animBg="1"/>
      <p:bldP spid="27" grpId="0" animBg="1"/>
      <p:bldP spid="23" grpId="0" animBg="1"/>
      <p:bldP spid="22" grpId="0" animBg="1"/>
      <p:bldP spid="19" grpId="0" animBg="1"/>
      <p:bldP spid="20" grpId="0" animBg="1"/>
      <p:bldP spid="16" grpId="0" animBg="1"/>
      <p:bldP spid="17" grpId="0" animBg="1"/>
      <p:bldP spid="14" grpId="0"/>
      <p:bldP spid="18" grpId="0" animBg="1"/>
      <p:bldP spid="21" grpId="0" animBg="1"/>
      <p:bldP spid="26" grpId="0" animBg="1"/>
      <p:bldP spid="3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53</a:t>
            </a:r>
          </a:p>
        </p:txBody>
      </p:sp>
      <p:graphicFrame>
        <p:nvGraphicFramePr>
          <p:cNvPr id="38966" name="Group 54"/>
          <p:cNvGraphicFramePr>
            <a:graphicFrameLocks noGrp="1"/>
          </p:cNvGraphicFramePr>
          <p:nvPr/>
        </p:nvGraphicFramePr>
        <p:xfrm>
          <a:off x="179388" y="1412875"/>
          <a:ext cx="8785225" cy="3744913"/>
        </p:xfrm>
        <a:graphic>
          <a:graphicData uri="http://schemas.openxmlformats.org/drawingml/2006/table">
            <a:tbl>
              <a:tblPr/>
              <a:tblGrid>
                <a:gridCol w="2663825"/>
                <a:gridCol w="4321175"/>
                <a:gridCol w="1800225"/>
              </a:tblGrid>
              <a:tr h="457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主要財務報表名稱</a:t>
                      </a:r>
                    </a:p>
                  </a:txBody>
                  <a:tcPr marL="91432" marR="91432" marT="45704" marB="4570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表達內容</a:t>
                      </a:r>
                    </a:p>
                  </a:txBody>
                  <a:tcPr marL="91432" marR="91432" marT="45704" marB="4570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靜態或動態</a:t>
                      </a:r>
                    </a:p>
                  </a:txBody>
                  <a:tcPr marL="91432" marR="91432" marT="45704" marB="4570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8223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資產負債表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特定（    ）的（         ）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（    ）態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</a:tr>
              <a:tr h="8239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綜合損益表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特定（    ）的（         ）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（    ）態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</a:tr>
              <a:tr h="8223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（         ）表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特定期間（     ）的增減變動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（    ）態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</a:tr>
              <a:tr h="8191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（         ）表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特定期間的現金流量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（    ）態</a:t>
                      </a:r>
                    </a:p>
                  </a:txBody>
                  <a:tcPr marL="91432" marR="91432" marT="45704" marB="4570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</a:tr>
            </a:tbl>
          </a:graphicData>
        </a:graphic>
      </p:graphicFrame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3709988" y="2030413"/>
            <a:ext cx="79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日期</a:t>
            </a: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5267325" y="2030413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財務狀況</a:t>
            </a:r>
          </a:p>
        </p:txBody>
      </p:sp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7494588" y="203041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靜</a:t>
            </a:r>
          </a:p>
        </p:txBody>
      </p: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3746500" y="2852738"/>
            <a:ext cx="79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期間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5273675" y="2870200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財務績效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574675" y="3698875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權益變動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576263" y="4527550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現金流量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424363" y="3698875"/>
            <a:ext cx="79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權益</a:t>
            </a: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7494588" y="2871788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動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494588" y="3698875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動</a:t>
            </a: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7494588" y="4527550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動</a:t>
            </a:r>
          </a:p>
        </p:txBody>
      </p:sp>
      <p:grpSp>
        <p:nvGrpSpPr>
          <p:cNvPr id="36904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6908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09" name="圖片 2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10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6905" name="群組 1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8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10-1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36907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2" grpId="0"/>
      <p:bldP spid="13" grpId="0"/>
      <p:bldP spid="14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85</a:t>
            </a:r>
          </a:p>
        </p:txBody>
      </p:sp>
      <p:graphicFrame>
        <p:nvGraphicFramePr>
          <p:cNvPr id="31" name="表格 30"/>
          <p:cNvGraphicFramePr>
            <a:graphicFrameLocks noGrp="1"/>
          </p:cNvGraphicFramePr>
          <p:nvPr/>
        </p:nvGraphicFramePr>
        <p:xfrm>
          <a:off x="503238" y="1077913"/>
          <a:ext cx="8029575" cy="453707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4802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</a:t>
                      </a:r>
                      <a:r>
                        <a:rPr lang="zh-TW" altLang="en-US" sz="2400" b="1" dirty="0" smtClean="0"/>
                        <a:t>資    產</a:t>
                      </a:r>
                      <a:endParaRPr lang="zh-TW" altLang="en-US" sz="2400" b="1" dirty="0"/>
                    </a:p>
                  </a:txBody>
                  <a:tcPr marL="91451" marR="91451" marT="45703" marB="45703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166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440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流動資產</a:t>
                      </a:r>
                      <a:endParaRPr lang="zh-TW" altLang="en-US" sz="2200" b="1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4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3958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4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4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4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4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3" marB="4570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484188" y="1052513"/>
            <a:ext cx="8059737" cy="150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小巨人商店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資產負債表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中華民國</a:t>
            </a:r>
            <a:r>
              <a:rPr lang="en-US" altLang="zh-TW" sz="2400" b="1" dirty="0" smtClean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日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                         </a:t>
            </a:r>
            <a:endParaRPr lang="en-US" altLang="zh-TW" sz="2400" b="1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000" dirty="0">
                <a:latin typeface="標楷體" pitchFamily="65" charset="-120"/>
                <a:ea typeface="標楷體" pitchFamily="65" charset="-120"/>
              </a:rPr>
              <a:t>                                          </a:t>
            </a: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  單位：新台幣元</a:t>
            </a: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827088" y="2614613"/>
            <a:ext cx="2339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現金及約當現金</a:t>
            </a:r>
          </a:p>
        </p:txBody>
      </p:sp>
      <p:sp>
        <p:nvSpPr>
          <p:cNvPr id="53" name="矩形 52"/>
          <p:cNvSpPr>
            <a:spLocks noChangeArrowheads="1"/>
          </p:cNvSpPr>
          <p:nvPr/>
        </p:nvSpPr>
        <p:spPr bwMode="auto">
          <a:xfrm>
            <a:off x="847725" y="311943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應收帳款</a:t>
            </a:r>
          </a:p>
        </p:txBody>
      </p:sp>
      <p:sp>
        <p:nvSpPr>
          <p:cNvPr id="54" name="矩形 53"/>
          <p:cNvSpPr>
            <a:spLocks noChangeArrowheads="1"/>
          </p:cNvSpPr>
          <p:nvPr/>
        </p:nvSpPr>
        <p:spPr bwMode="auto">
          <a:xfrm>
            <a:off x="827088" y="3622675"/>
            <a:ext cx="1724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其他應收款</a:t>
            </a:r>
          </a:p>
        </p:txBody>
      </p:sp>
      <p:sp>
        <p:nvSpPr>
          <p:cNvPr id="55" name="矩形 54"/>
          <p:cNvSpPr>
            <a:spLocks noChangeArrowheads="1"/>
          </p:cNvSpPr>
          <p:nvPr/>
        </p:nvSpPr>
        <p:spPr bwMode="auto">
          <a:xfrm>
            <a:off x="827088" y="4127500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存　　貨</a:t>
            </a:r>
          </a:p>
        </p:txBody>
      </p:sp>
      <p:sp>
        <p:nvSpPr>
          <p:cNvPr id="56" name="矩形 55"/>
          <p:cNvSpPr>
            <a:spLocks noChangeArrowheads="1"/>
          </p:cNvSpPr>
          <p:nvPr/>
        </p:nvSpPr>
        <p:spPr bwMode="auto">
          <a:xfrm>
            <a:off x="827088" y="463073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預付款項</a:t>
            </a:r>
          </a:p>
        </p:txBody>
      </p:sp>
      <p:sp>
        <p:nvSpPr>
          <p:cNvPr id="57" name="矩形 56"/>
          <p:cNvSpPr/>
          <p:nvPr/>
        </p:nvSpPr>
        <p:spPr>
          <a:xfrm>
            <a:off x="539750" y="5135563"/>
            <a:ext cx="2030413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流動資產合計</a:t>
            </a:r>
          </a:p>
        </p:txBody>
      </p:sp>
      <p:sp>
        <p:nvSpPr>
          <p:cNvPr id="58" name="矩形 57"/>
          <p:cNvSpPr>
            <a:spLocks noChangeArrowheads="1"/>
          </p:cNvSpPr>
          <p:nvPr/>
        </p:nvSpPr>
        <p:spPr bwMode="auto">
          <a:xfrm>
            <a:off x="7216775" y="3119438"/>
            <a:ext cx="14684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49,000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9" name="矩形 58"/>
          <p:cNvSpPr>
            <a:spLocks noChangeArrowheads="1"/>
          </p:cNvSpPr>
          <p:nvPr/>
        </p:nvSpPr>
        <p:spPr bwMode="auto">
          <a:xfrm>
            <a:off x="6659563" y="2614613"/>
            <a:ext cx="190023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210,000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0" name="矩形 59"/>
          <p:cNvSpPr>
            <a:spLocks noChangeArrowheads="1"/>
          </p:cNvSpPr>
          <p:nvPr/>
        </p:nvSpPr>
        <p:spPr bwMode="auto">
          <a:xfrm>
            <a:off x="7208838" y="3633788"/>
            <a:ext cx="14668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5,000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1" name="矩形 60"/>
          <p:cNvSpPr>
            <a:spLocks noChangeArrowheads="1"/>
          </p:cNvSpPr>
          <p:nvPr/>
        </p:nvSpPr>
        <p:spPr bwMode="auto">
          <a:xfrm>
            <a:off x="7207250" y="4591050"/>
            <a:ext cx="14684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5,000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2" name="矩形 61"/>
          <p:cNvSpPr>
            <a:spLocks noChangeArrowheads="1"/>
          </p:cNvSpPr>
          <p:nvPr/>
        </p:nvSpPr>
        <p:spPr bwMode="auto">
          <a:xfrm>
            <a:off x="7065963" y="4102100"/>
            <a:ext cx="14668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40,000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63" name="直線接點 62"/>
          <p:cNvCxnSpPr/>
          <p:nvPr/>
        </p:nvCxnSpPr>
        <p:spPr>
          <a:xfrm>
            <a:off x="6443663" y="5111750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矩形 63"/>
          <p:cNvSpPr/>
          <p:nvPr/>
        </p:nvSpPr>
        <p:spPr>
          <a:xfrm>
            <a:off x="6804025" y="5137150"/>
            <a:ext cx="1670050" cy="431800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2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309,000</a:t>
            </a:r>
            <a:endParaRPr lang="zh-TW" altLang="en-US" sz="22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47504" name="群組 2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7508" name="圖片 2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509" name="圖片 2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510" name="圖片 2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7505" name="群組 33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5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47507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7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2" grpId="1"/>
      <p:bldP spid="33" grpId="0"/>
      <p:bldP spid="53" grpId="0"/>
      <p:bldP spid="54" grpId="0"/>
      <p:bldP spid="55" grpId="0"/>
      <p:bldP spid="56" grpId="0"/>
      <p:bldP spid="57" grpId="0" animBg="1"/>
      <p:bldP spid="58" grpId="0"/>
      <p:bldP spid="59" grpId="0"/>
      <p:bldP spid="60" grpId="0"/>
      <p:bldP spid="61" grpId="0"/>
      <p:bldP spid="62" grpId="0"/>
      <p:bldP spid="64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85</a:t>
            </a:r>
          </a:p>
        </p:txBody>
      </p:sp>
      <p:sp>
        <p:nvSpPr>
          <p:cNvPr id="33" name="矩形 32"/>
          <p:cNvSpPr/>
          <p:nvPr/>
        </p:nvSpPr>
        <p:spPr>
          <a:xfrm>
            <a:off x="6443663" y="3884613"/>
            <a:ext cx="2092325" cy="520700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4" name="矩形 33"/>
          <p:cNvSpPr/>
          <p:nvPr/>
        </p:nvSpPr>
        <p:spPr>
          <a:xfrm>
            <a:off x="6450013" y="1838325"/>
            <a:ext cx="2090737" cy="520700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aphicFrame>
        <p:nvGraphicFramePr>
          <p:cNvPr id="35" name="表格 34"/>
          <p:cNvGraphicFramePr>
            <a:graphicFrameLocks noGrp="1"/>
          </p:cNvGraphicFramePr>
          <p:nvPr/>
        </p:nvGraphicFramePr>
        <p:xfrm>
          <a:off x="503238" y="836613"/>
          <a:ext cx="8029575" cy="53149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5020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</a:t>
                      </a:r>
                      <a:r>
                        <a:rPr lang="zh-TW" altLang="en-US" sz="2400" b="1" dirty="0" smtClean="0"/>
                        <a:t>資    產</a:t>
                      </a:r>
                      <a:endParaRPr lang="zh-TW" altLang="en-US" sz="2400" b="1" dirty="0"/>
                    </a:p>
                  </a:txBody>
                  <a:tcPr marL="91451" marR="91451" marT="45721" marB="4572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310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648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流動資產合計</a:t>
                      </a:r>
                      <a:endParaRPr lang="zh-TW" altLang="en-US" sz="2200" b="1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200" b="1" dirty="0" smtClean="0">
                          <a:latin typeface="標楷體" pitchFamily="65" charset="-120"/>
                          <a:ea typeface="標楷體" pitchFamily="65" charset="-120"/>
                        </a:rPr>
                        <a:t>    </a:t>
                      </a:r>
                      <a:r>
                        <a:rPr lang="en-US" altLang="zh-TW" sz="2200" b="1" baseline="0" dirty="0" smtClean="0">
                          <a:latin typeface="標楷體" pitchFamily="65" charset="-120"/>
                          <a:ea typeface="標楷體" pitchFamily="65" charset="-120"/>
                        </a:rPr>
                        <a:t>  309</a:t>
                      </a:r>
                      <a:r>
                        <a:rPr lang="en-US" altLang="zh-TW" sz="2200" b="1" dirty="0" smtClean="0">
                          <a:latin typeface="標楷體" pitchFamily="65" charset="-120"/>
                          <a:ea typeface="標楷體" pitchFamily="65" charset="-120"/>
                        </a:rPr>
                        <a:t>,000</a:t>
                      </a:r>
                      <a:endParaRPr lang="zh-TW" altLang="en-US" sz="22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4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15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4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4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8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8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8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4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21" marB="4572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827088" y="2894013"/>
            <a:ext cx="29543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不動產、廠房及設備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827088" y="3363913"/>
            <a:ext cx="14160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無形資產</a:t>
            </a:r>
          </a:p>
        </p:txBody>
      </p:sp>
      <p:sp>
        <p:nvSpPr>
          <p:cNvPr id="38" name="矩形 37"/>
          <p:cNvSpPr/>
          <p:nvPr/>
        </p:nvSpPr>
        <p:spPr>
          <a:xfrm>
            <a:off x="539750" y="5681663"/>
            <a:ext cx="1416050" cy="4619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資產總計</a:t>
            </a: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7280275" y="3390900"/>
            <a:ext cx="14684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15,000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6996113" y="2894013"/>
            <a:ext cx="190023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370,000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6438900" y="5651500"/>
            <a:ext cx="2097088" cy="4318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>
              <a:spcBef>
                <a:spcPct val="20000"/>
              </a:spcBef>
              <a:defRPr/>
            </a:pPr>
            <a:r>
              <a:rPr lang="en-US" altLang="zh-TW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694,000</a:t>
            </a:r>
            <a:endParaRPr lang="zh-TW" altLang="en-US" sz="22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2" name="矩形 41"/>
          <p:cNvSpPr>
            <a:spLocks noChangeArrowheads="1"/>
          </p:cNvSpPr>
          <p:nvPr/>
        </p:nvSpPr>
        <p:spPr bwMode="auto">
          <a:xfrm>
            <a:off x="500063" y="2397125"/>
            <a:ext cx="15811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非流動資產</a:t>
            </a:r>
          </a:p>
        </p:txBody>
      </p:sp>
      <p:sp>
        <p:nvSpPr>
          <p:cNvPr id="43" name="矩形 42"/>
          <p:cNvSpPr/>
          <p:nvPr/>
        </p:nvSpPr>
        <p:spPr>
          <a:xfrm>
            <a:off x="539750" y="3890963"/>
            <a:ext cx="2338388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非流動資產合計</a:t>
            </a:r>
          </a:p>
        </p:txBody>
      </p: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6992938" y="3917950"/>
            <a:ext cx="19002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385,000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5" name="直線接點 44"/>
          <p:cNvCxnSpPr/>
          <p:nvPr/>
        </p:nvCxnSpPr>
        <p:spPr>
          <a:xfrm>
            <a:off x="6443663" y="3860800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線接點 45"/>
          <p:cNvCxnSpPr/>
          <p:nvPr/>
        </p:nvCxnSpPr>
        <p:spPr>
          <a:xfrm>
            <a:off x="6443663" y="5641975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群組 26"/>
          <p:cNvGrpSpPr>
            <a:grpSpLocks/>
          </p:cNvGrpSpPr>
          <p:nvPr/>
        </p:nvGrpSpPr>
        <p:grpSpPr bwMode="auto">
          <a:xfrm>
            <a:off x="6443663" y="6089650"/>
            <a:ext cx="2105025" cy="57150"/>
            <a:chOff x="6591348" y="5613762"/>
            <a:chExt cx="2105175" cy="57804"/>
          </a:xfrm>
        </p:grpSpPr>
        <p:cxnSp>
          <p:nvCxnSpPr>
            <p:cNvPr id="48" name="直線接點 47"/>
            <p:cNvCxnSpPr/>
            <p:nvPr/>
          </p:nvCxnSpPr>
          <p:spPr>
            <a:xfrm>
              <a:off x="6596110" y="5613762"/>
              <a:ext cx="210041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接點 48"/>
            <p:cNvCxnSpPr/>
            <p:nvPr/>
          </p:nvCxnSpPr>
          <p:spPr>
            <a:xfrm>
              <a:off x="6591348" y="5671566"/>
              <a:ext cx="2100412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0" name="直線接點 49"/>
          <p:cNvCxnSpPr/>
          <p:nvPr/>
        </p:nvCxnSpPr>
        <p:spPr>
          <a:xfrm flipH="1">
            <a:off x="549275" y="4405313"/>
            <a:ext cx="5894388" cy="122555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8535" name="群組 2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8539" name="圖片 3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540" name="圖片 3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541" name="圖片 5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8536" name="群組 51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53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48538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3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6" grpId="0"/>
      <p:bldP spid="37" grpId="0"/>
      <p:bldP spid="38" grpId="0" animBg="1"/>
      <p:bldP spid="39" grpId="0"/>
      <p:bldP spid="40" grpId="0"/>
      <p:bldP spid="41" grpId="0" animBg="1"/>
      <p:bldP spid="42" grpId="0"/>
      <p:bldP spid="43" grpId="0" animBg="1"/>
      <p:bldP spid="44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85</a:t>
            </a:r>
          </a:p>
        </p:txBody>
      </p:sp>
      <p:graphicFrame>
        <p:nvGraphicFramePr>
          <p:cNvPr id="27" name="表格 26"/>
          <p:cNvGraphicFramePr>
            <a:graphicFrameLocks noGrp="1"/>
          </p:cNvGraphicFramePr>
          <p:nvPr/>
        </p:nvGraphicFramePr>
        <p:xfrm>
          <a:off x="503238" y="1123950"/>
          <a:ext cx="8029575" cy="35290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4771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負</a:t>
                      </a:r>
                      <a:r>
                        <a:rPr lang="zh-TW" altLang="en-US" sz="2400" b="1" baseline="0" dirty="0" smtClean="0"/>
                        <a:t>    債</a:t>
                      </a:r>
                      <a:endParaRPr lang="zh-TW" altLang="en-US" sz="2400" b="1" dirty="0"/>
                    </a:p>
                  </a:txBody>
                  <a:tcPr marL="91451" marR="91451" marT="45701" marB="45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162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410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流動負債</a:t>
                      </a:r>
                      <a:endParaRPr lang="zh-TW" altLang="en-US" sz="2200" b="1" dirty="0"/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200" b="1" dirty="0" smtClean="0">
                          <a:latin typeface="標楷體" pitchFamily="65" charset="-120"/>
                          <a:ea typeface="標楷體" pitchFamily="65" charset="-120"/>
                        </a:rPr>
                        <a:t>    </a:t>
                      </a:r>
                      <a:endParaRPr lang="zh-TW" altLang="en-US" sz="22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1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392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1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1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01" marB="4570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6775450" y="3676650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30,000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539750" y="4167188"/>
            <a:ext cx="2030413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流動負債合計</a:t>
            </a:r>
          </a:p>
        </p:txBody>
      </p:sp>
      <p:cxnSp>
        <p:nvCxnSpPr>
          <p:cNvPr id="30" name="直線接點 29"/>
          <p:cNvCxnSpPr/>
          <p:nvPr/>
        </p:nvCxnSpPr>
        <p:spPr>
          <a:xfrm>
            <a:off x="6443663" y="4165600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3"/>
          <p:cNvSpPr>
            <a:spLocks noChangeArrowheads="1"/>
          </p:cNvSpPr>
          <p:nvPr/>
        </p:nvSpPr>
        <p:spPr bwMode="auto">
          <a:xfrm>
            <a:off x="1116013" y="3171825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應付票據</a:t>
            </a:r>
          </a:p>
        </p:txBody>
      </p:sp>
      <p:sp>
        <p:nvSpPr>
          <p:cNvPr id="32" name="Rectangle 34"/>
          <p:cNvSpPr>
            <a:spLocks noChangeArrowheads="1"/>
          </p:cNvSpPr>
          <p:nvPr/>
        </p:nvSpPr>
        <p:spPr bwMode="auto">
          <a:xfrm>
            <a:off x="1116013" y="3644900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應付帳款</a:t>
            </a: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6775450" y="3173413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10,000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6848475" y="4173538"/>
            <a:ext cx="1670050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100,000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Rectangle 33"/>
          <p:cNvSpPr>
            <a:spLocks noChangeArrowheads="1"/>
          </p:cNvSpPr>
          <p:nvPr/>
        </p:nvSpPr>
        <p:spPr bwMode="auto">
          <a:xfrm>
            <a:off x="1116013" y="2662238"/>
            <a:ext cx="14160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短期借款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6632575" y="2663825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60,000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49541" name="群組 2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49545" name="圖片 2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546" name="圖片 2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547" name="圖片 2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9542" name="群組 25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7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49544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 animBg="1"/>
      <p:bldP spid="31" grpId="0"/>
      <p:bldP spid="32" grpId="0"/>
      <p:bldP spid="33" grpId="0"/>
      <p:bldP spid="34" grpId="0" animBg="1"/>
      <p:bldP spid="35" grpId="0"/>
      <p:bldP spid="36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85</a:t>
            </a:r>
          </a:p>
        </p:txBody>
      </p:sp>
      <p:graphicFrame>
        <p:nvGraphicFramePr>
          <p:cNvPr id="22" name="表格 21"/>
          <p:cNvGraphicFramePr>
            <a:graphicFrameLocks noGrp="1"/>
          </p:cNvGraphicFramePr>
          <p:nvPr/>
        </p:nvGraphicFramePr>
        <p:xfrm>
          <a:off x="503238" y="1166813"/>
          <a:ext cx="8029575" cy="3525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457110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負</a:t>
                      </a:r>
                      <a:r>
                        <a:rPr lang="zh-TW" altLang="en-US" sz="2400" b="1" baseline="0" dirty="0" smtClean="0"/>
                        <a:t>    債</a:t>
                      </a:r>
                      <a:endParaRPr lang="zh-TW" altLang="en-US" sz="2400" b="1" dirty="0"/>
                    </a:p>
                  </a:txBody>
                  <a:tcPr marL="91451" marR="91451" marT="45675" marB="4567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110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457110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流動負債合計</a:t>
                      </a:r>
                      <a:endParaRPr lang="zh-TW" altLang="en-US" sz="2200" b="1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400" b="1" dirty="0" smtClean="0">
                          <a:latin typeface="標楷體" pitchFamily="65" charset="-120"/>
                          <a:ea typeface="標楷體" pitchFamily="65" charset="-120"/>
                        </a:rPr>
                        <a:t>     100,000 </a:t>
                      </a:r>
                      <a:endParaRPr lang="zh-TW" altLang="en-US" sz="24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799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5" marB="4567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3" name="矩形 22"/>
          <p:cNvSpPr/>
          <p:nvPr/>
        </p:nvSpPr>
        <p:spPr>
          <a:xfrm>
            <a:off x="496888" y="4259263"/>
            <a:ext cx="1416050" cy="4619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負債總計</a:t>
            </a:r>
          </a:p>
        </p:txBody>
      </p:sp>
      <p:sp>
        <p:nvSpPr>
          <p:cNvPr id="24" name="矩形 23"/>
          <p:cNvSpPr/>
          <p:nvPr/>
        </p:nvSpPr>
        <p:spPr>
          <a:xfrm>
            <a:off x="6816725" y="4264025"/>
            <a:ext cx="1724025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312,000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523875" y="3767138"/>
            <a:ext cx="2339975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非流動負債合計</a:t>
            </a:r>
          </a:p>
        </p:txBody>
      </p:sp>
      <p:sp>
        <p:nvSpPr>
          <p:cNvPr id="26" name="Rectangle 33"/>
          <p:cNvSpPr>
            <a:spLocks noChangeArrowheads="1"/>
          </p:cNvSpPr>
          <p:nvPr/>
        </p:nvSpPr>
        <p:spPr bwMode="auto">
          <a:xfrm>
            <a:off x="1116013" y="29352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長期借款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6632575" y="2921000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200,000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1"/>
          <p:cNvSpPr>
            <a:spLocks noChangeArrowheads="1"/>
          </p:cNvSpPr>
          <p:nvPr/>
        </p:nvSpPr>
        <p:spPr bwMode="auto">
          <a:xfrm>
            <a:off x="528638" y="2535238"/>
            <a:ext cx="159543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非流動負債</a:t>
            </a:r>
            <a:endParaRPr lang="zh-TW" altLang="en-US" sz="2200"/>
          </a:p>
        </p:txBody>
      </p:sp>
      <p:cxnSp>
        <p:nvCxnSpPr>
          <p:cNvPr id="39" name="直線接點 38"/>
          <p:cNvCxnSpPr/>
          <p:nvPr/>
        </p:nvCxnSpPr>
        <p:spPr>
          <a:xfrm>
            <a:off x="6443663" y="3805238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6816725" y="3830638"/>
            <a:ext cx="1716088" cy="466725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80000">
                <a:srgbClr val="000000"/>
              </a:gs>
              <a:gs pos="100000">
                <a:srgbClr val="000000"/>
              </a:gs>
            </a:gsLst>
            <a:lin ang="16200000"/>
          </a:gra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212,000</a:t>
            </a:r>
            <a:endParaRPr lang="zh-TW" altLang="en-US" sz="2400" b="1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1" name="直線接點 40"/>
          <p:cNvCxnSpPr/>
          <p:nvPr/>
        </p:nvCxnSpPr>
        <p:spPr>
          <a:xfrm>
            <a:off x="6443663" y="4259263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33"/>
          <p:cNvSpPr>
            <a:spLocks noChangeArrowheads="1"/>
          </p:cNvSpPr>
          <p:nvPr/>
        </p:nvSpPr>
        <p:spPr bwMode="auto">
          <a:xfrm>
            <a:off x="1116013" y="3313113"/>
            <a:ext cx="2357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其他非流動負債</a:t>
            </a:r>
          </a:p>
        </p:txBody>
      </p:sp>
      <p:sp>
        <p:nvSpPr>
          <p:cNvPr id="43" name="矩形 42"/>
          <p:cNvSpPr>
            <a:spLocks noChangeArrowheads="1"/>
          </p:cNvSpPr>
          <p:nvPr/>
        </p:nvSpPr>
        <p:spPr bwMode="auto">
          <a:xfrm>
            <a:off x="6775450" y="3338513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12,000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50570" name="群組 2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50574" name="圖片 2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575" name="圖片 2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576" name="圖片 2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0571" name="群組 30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2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50573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26" grpId="0"/>
      <p:bldP spid="37" grpId="0"/>
      <p:bldP spid="38" grpId="0"/>
      <p:bldP spid="40" grpId="0" animBg="1"/>
      <p:bldP spid="42" grpId="0"/>
      <p:bldP spid="43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/>
          <p:cNvSpPr/>
          <p:nvPr/>
        </p:nvSpPr>
        <p:spPr>
          <a:xfrm>
            <a:off x="6443663" y="4208463"/>
            <a:ext cx="2092325" cy="431800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52" name="矩形 51"/>
          <p:cNvSpPr/>
          <p:nvPr/>
        </p:nvSpPr>
        <p:spPr>
          <a:xfrm>
            <a:off x="6450013" y="2060575"/>
            <a:ext cx="2090737" cy="430213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155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85</a:t>
            </a:r>
          </a:p>
        </p:txBody>
      </p:sp>
      <p:graphicFrame>
        <p:nvGraphicFramePr>
          <p:cNvPr id="159805" name="Group 61"/>
          <p:cNvGraphicFramePr>
            <a:graphicFrameLocks noGrp="1"/>
          </p:cNvGraphicFramePr>
          <p:nvPr/>
        </p:nvGraphicFramePr>
        <p:xfrm>
          <a:off x="503238" y="1131888"/>
          <a:ext cx="8029575" cy="3954465"/>
        </p:xfrm>
        <a:graphic>
          <a:graphicData uri="http://schemas.openxmlformats.org/drawingml/2006/table">
            <a:tbl>
              <a:tblPr/>
              <a:tblGrid>
                <a:gridCol w="5942012"/>
                <a:gridCol w="2087563"/>
              </a:tblGrid>
              <a:tr h="45720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負    債</a:t>
                      </a:r>
                    </a:p>
                  </a:txBody>
                  <a:tcPr marL="91451" marR="91451" marT="45691" marB="45691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57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57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負債總計</a:t>
                      </a: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    </a:t>
                      </a:r>
                      <a:r>
                        <a:rPr kumimoji="0" lang="en-US" altLang="zh-TW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312,000</a:t>
                      </a:r>
                      <a:r>
                        <a:rPr kumimoji="0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</a:t>
                      </a:r>
                      <a:endParaRPr kumimoji="0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691" marB="456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6961188" y="3313113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6948488" y="2906713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0" name="直線接點 29"/>
          <p:cNvCxnSpPr/>
          <p:nvPr/>
        </p:nvCxnSpPr>
        <p:spPr>
          <a:xfrm>
            <a:off x="6470650" y="4198938"/>
            <a:ext cx="2100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群組 19"/>
          <p:cNvGrpSpPr>
            <a:grpSpLocks/>
          </p:cNvGrpSpPr>
          <p:nvPr/>
        </p:nvGrpSpPr>
        <p:grpSpPr bwMode="auto">
          <a:xfrm>
            <a:off x="6448425" y="5100638"/>
            <a:ext cx="2105025" cy="57150"/>
            <a:chOff x="6591348" y="5613762"/>
            <a:chExt cx="2105175" cy="57804"/>
          </a:xfrm>
        </p:grpSpPr>
        <p:cxnSp>
          <p:nvCxnSpPr>
            <p:cNvPr id="32" name="直線接點 31"/>
            <p:cNvCxnSpPr/>
            <p:nvPr/>
          </p:nvCxnSpPr>
          <p:spPr>
            <a:xfrm>
              <a:off x="6596111" y="5613762"/>
              <a:ext cx="2100412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接點 32"/>
            <p:cNvCxnSpPr/>
            <p:nvPr/>
          </p:nvCxnSpPr>
          <p:spPr>
            <a:xfrm>
              <a:off x="6591348" y="5671566"/>
              <a:ext cx="210041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Rectangle 34"/>
          <p:cNvSpPr>
            <a:spLocks noChangeArrowheads="1"/>
          </p:cNvSpPr>
          <p:nvPr/>
        </p:nvSpPr>
        <p:spPr bwMode="auto">
          <a:xfrm>
            <a:off x="1062038" y="2849563"/>
            <a:ext cx="14144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業主資本</a:t>
            </a:r>
          </a:p>
        </p:txBody>
      </p:sp>
      <p:sp>
        <p:nvSpPr>
          <p:cNvPr id="35" name="Rectangle 35"/>
          <p:cNvSpPr>
            <a:spLocks noChangeArrowheads="1"/>
          </p:cNvSpPr>
          <p:nvPr/>
        </p:nvSpPr>
        <p:spPr bwMode="auto">
          <a:xfrm>
            <a:off x="1081088" y="3313113"/>
            <a:ext cx="14144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業主往來</a:t>
            </a:r>
          </a:p>
        </p:txBody>
      </p:sp>
      <p:sp>
        <p:nvSpPr>
          <p:cNvPr id="36" name="矩形 1"/>
          <p:cNvSpPr>
            <a:spLocks noChangeArrowheads="1"/>
          </p:cNvSpPr>
          <p:nvPr/>
        </p:nvSpPr>
        <p:spPr bwMode="auto">
          <a:xfrm>
            <a:off x="539750" y="2490788"/>
            <a:ext cx="1063625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權    益</a:t>
            </a:r>
          </a:p>
        </p:txBody>
      </p:sp>
      <p:sp>
        <p:nvSpPr>
          <p:cNvPr id="44" name="矩形 43"/>
          <p:cNvSpPr/>
          <p:nvPr/>
        </p:nvSpPr>
        <p:spPr>
          <a:xfrm>
            <a:off x="488950" y="4213225"/>
            <a:ext cx="1416050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權益總計</a:t>
            </a: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6962775" y="4219575"/>
            <a:ext cx="1530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382,000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500063" y="4679950"/>
            <a:ext cx="2338387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負債及權益總計</a:t>
            </a:r>
          </a:p>
        </p:txBody>
      </p:sp>
      <p:sp>
        <p:nvSpPr>
          <p:cNvPr id="47" name="矩形 46"/>
          <p:cNvSpPr>
            <a:spLocks noChangeArrowheads="1"/>
          </p:cNvSpPr>
          <p:nvPr/>
        </p:nvSpPr>
        <p:spPr bwMode="auto">
          <a:xfrm>
            <a:off x="6470650" y="4618038"/>
            <a:ext cx="2062163" cy="4572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>
              <a:buFontTx/>
              <a:buNone/>
            </a:pPr>
            <a:r>
              <a:rPr lang="en-US" altLang="zh-TW" sz="2400" b="1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    694,000 </a:t>
            </a:r>
            <a:endParaRPr lang="zh-TW" altLang="en-US" sz="2400" b="1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8" name="直線接點 47"/>
          <p:cNvCxnSpPr/>
          <p:nvPr/>
        </p:nvCxnSpPr>
        <p:spPr>
          <a:xfrm>
            <a:off x="6432550" y="4625975"/>
            <a:ext cx="2100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Rectangle 35"/>
          <p:cNvSpPr>
            <a:spLocks noChangeArrowheads="1"/>
          </p:cNvSpPr>
          <p:nvPr/>
        </p:nvSpPr>
        <p:spPr bwMode="auto">
          <a:xfrm>
            <a:off x="1058863" y="3725863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本期淨利</a:t>
            </a:r>
          </a:p>
        </p:txBody>
      </p:sp>
      <p:sp>
        <p:nvSpPr>
          <p:cNvPr id="50" name="矩形 49"/>
          <p:cNvSpPr>
            <a:spLocks noChangeArrowheads="1"/>
          </p:cNvSpPr>
          <p:nvPr/>
        </p:nvSpPr>
        <p:spPr bwMode="auto">
          <a:xfrm>
            <a:off x="6804025" y="3749675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80,000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51602" name="群組 3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51606" name="圖片 3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607" name="圖片 3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608" name="圖片 3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1603" name="群組 40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42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5160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9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4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animBg="1"/>
      <p:bldP spid="28" grpId="0"/>
      <p:bldP spid="29" grpId="0"/>
      <p:bldP spid="34" grpId="0"/>
      <p:bldP spid="35" grpId="0"/>
      <p:bldP spid="36" grpId="0"/>
      <p:bldP spid="44" grpId="0" animBg="1"/>
      <p:bldP spid="45" grpId="0"/>
      <p:bldP spid="46" grpId="0" animBg="1"/>
      <p:bldP spid="47" grpId="0" animBg="1"/>
      <p:bldP spid="49" grpId="0"/>
      <p:bldP spid="50" grpId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矩形 31"/>
          <p:cNvSpPr/>
          <p:nvPr/>
        </p:nvSpPr>
        <p:spPr>
          <a:xfrm>
            <a:off x="4705350" y="3573463"/>
            <a:ext cx="395287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3" name="矩形 32"/>
          <p:cNvSpPr/>
          <p:nvPr/>
        </p:nvSpPr>
        <p:spPr>
          <a:xfrm>
            <a:off x="4705350" y="4005263"/>
            <a:ext cx="395287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4" name="矩形 33"/>
          <p:cNvSpPr/>
          <p:nvPr/>
        </p:nvSpPr>
        <p:spPr>
          <a:xfrm>
            <a:off x="4705350" y="4454525"/>
            <a:ext cx="3952875" cy="39211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/>
          <p:nvPr/>
        </p:nvSpPr>
        <p:spPr>
          <a:xfrm>
            <a:off x="4702175" y="4884738"/>
            <a:ext cx="3952875" cy="392112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1" name="矩形 30"/>
          <p:cNvSpPr/>
          <p:nvPr/>
        </p:nvSpPr>
        <p:spPr>
          <a:xfrm>
            <a:off x="4684713" y="3141663"/>
            <a:ext cx="3973512" cy="430212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7" name="矩形 26"/>
          <p:cNvSpPr/>
          <p:nvPr/>
        </p:nvSpPr>
        <p:spPr>
          <a:xfrm>
            <a:off x="4702175" y="2278063"/>
            <a:ext cx="395287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8" name="矩形 27"/>
          <p:cNvSpPr/>
          <p:nvPr/>
        </p:nvSpPr>
        <p:spPr>
          <a:xfrm>
            <a:off x="4702175" y="2709863"/>
            <a:ext cx="395287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4" name="矩形 23"/>
          <p:cNvSpPr/>
          <p:nvPr/>
        </p:nvSpPr>
        <p:spPr>
          <a:xfrm>
            <a:off x="755650" y="4437063"/>
            <a:ext cx="394335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5" name="矩形 24"/>
          <p:cNvSpPr/>
          <p:nvPr/>
        </p:nvSpPr>
        <p:spPr>
          <a:xfrm>
            <a:off x="755650" y="4868863"/>
            <a:ext cx="394335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1" name="矩形 20"/>
          <p:cNvSpPr/>
          <p:nvPr/>
        </p:nvSpPr>
        <p:spPr>
          <a:xfrm>
            <a:off x="735013" y="3573463"/>
            <a:ext cx="3979862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2" name="矩形 21"/>
          <p:cNvSpPr/>
          <p:nvPr/>
        </p:nvSpPr>
        <p:spPr>
          <a:xfrm>
            <a:off x="735013" y="4005263"/>
            <a:ext cx="3979862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755650" y="2687638"/>
            <a:ext cx="394335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755650" y="3119438"/>
            <a:ext cx="394335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739775" y="1841500"/>
            <a:ext cx="3979863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739775" y="2273300"/>
            <a:ext cx="3979863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259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86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395288" y="942975"/>
            <a:ext cx="83534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三、已知快樂商店</a:t>
            </a:r>
            <a:r>
              <a:rPr lang="en-US" altLang="zh-TW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年底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流動比率為</a:t>
            </a:r>
            <a:r>
              <a:rPr lang="en-US" altLang="zh-TW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2.6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，結帳前的會計項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    目餘額如下，試編製資產負債表。</a:t>
            </a:r>
          </a:p>
        </p:txBody>
      </p:sp>
      <p:graphicFrame>
        <p:nvGraphicFramePr>
          <p:cNvPr id="14" name="Group 86"/>
          <p:cNvGraphicFramePr>
            <a:graphicFrameLocks noGrp="1"/>
          </p:cNvGraphicFramePr>
          <p:nvPr/>
        </p:nvGraphicFramePr>
        <p:xfrm>
          <a:off x="733425" y="1854200"/>
          <a:ext cx="7920038" cy="3446465"/>
        </p:xfrm>
        <a:graphic>
          <a:graphicData uri="http://schemas.openxmlformats.org/drawingml/2006/table">
            <a:tbl>
              <a:tblPr/>
              <a:tblGrid>
                <a:gridCol w="3960019"/>
                <a:gridCol w="3960019"/>
              </a:tblGrid>
              <a:tr h="42260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19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現        金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30,000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sz="2400" dirty="0" smtClean="0"/>
                        <a:t>存     </a:t>
                      </a:r>
                      <a:r>
                        <a:rPr kumimoji="0" lang="zh-TW" altLang="en-US" sz="2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+mn-cs"/>
                        </a:rPr>
                        <a:t>   貨  	               </a:t>
                      </a:r>
                      <a:r>
                        <a:rPr kumimoji="0" lang="en-US" altLang="zh-TW" sz="2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+mn-cs"/>
                        </a:rPr>
                        <a:t>50,000</a:t>
                      </a:r>
                      <a:endParaRPr kumimoji="0" lang="zh-TW" altLang="en-US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銀行存款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200,000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19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預付貨款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18,000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應收票據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150,000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用品盤存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2,000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備抵呆帳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－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應收票據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2,000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暫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付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400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應收帳款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60,000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運輸設備成本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600,000 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備抵呆帳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－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應收帳款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累計折舊－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運輸設備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300,000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應收收益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2,600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辦公設備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成本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其他應收款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累計折舊－辦公設備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40,000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" name="矩形 16"/>
          <p:cNvSpPr/>
          <p:nvPr/>
        </p:nvSpPr>
        <p:spPr>
          <a:xfrm>
            <a:off x="2989263" y="2057400"/>
            <a:ext cx="1654175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230,000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2984500" y="2906713"/>
            <a:ext cx="1655763" cy="522287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148,000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2984500" y="3789363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59,000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2984500" y="4656138"/>
            <a:ext cx="1655763" cy="522287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12,600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6970713" y="2427288"/>
            <a:ext cx="1655762" cy="520700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20,000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7019925" y="4292600"/>
            <a:ext cx="1655763" cy="522288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360,000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52630" name="群組 3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52634" name="圖片 3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635" name="圖片 3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636" name="圖片 4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2631" name="群組 41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43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52633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 nodeType="clickPar">
                      <p:stCondLst>
                        <p:cond delay="indefinite"/>
                      </p:stCondLst>
                      <p:childTnLst>
                        <p:par>
                          <p:cTn id="1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4" grpId="0" animBg="1"/>
      <p:bldP spid="36" grpId="0" animBg="1"/>
      <p:bldP spid="31" grpId="0" animBg="1"/>
      <p:bldP spid="27" grpId="0" animBg="1"/>
      <p:bldP spid="28" grpId="0" animBg="1"/>
      <p:bldP spid="24" grpId="0" animBg="1"/>
      <p:bldP spid="25" grpId="0" animBg="1"/>
      <p:bldP spid="21" grpId="0" animBg="1"/>
      <p:bldP spid="22" grpId="0" animBg="1"/>
      <p:bldP spid="18" grpId="0" animBg="1"/>
      <p:bldP spid="19" grpId="0" animBg="1"/>
      <p:bldP spid="15" grpId="0" animBg="1"/>
      <p:bldP spid="16" grpId="0" animBg="1"/>
      <p:bldP spid="38" grpId="0" autoUpdateAnimBg="0"/>
      <p:bldP spid="17" grpId="0" animBg="1"/>
      <p:bldP spid="20" grpId="0" animBg="1"/>
      <p:bldP spid="23" grpId="0" animBg="1"/>
      <p:bldP spid="26" grpId="0" animBg="1"/>
      <p:bldP spid="29" grpId="0" animBg="1"/>
      <p:bldP spid="35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矩形 31"/>
          <p:cNvSpPr/>
          <p:nvPr/>
        </p:nvSpPr>
        <p:spPr>
          <a:xfrm>
            <a:off x="4610100" y="4092575"/>
            <a:ext cx="40005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3" name="矩形 32"/>
          <p:cNvSpPr/>
          <p:nvPr/>
        </p:nvSpPr>
        <p:spPr>
          <a:xfrm>
            <a:off x="4610100" y="4524375"/>
            <a:ext cx="40005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1" name="矩形 30"/>
          <p:cNvSpPr/>
          <p:nvPr/>
        </p:nvSpPr>
        <p:spPr>
          <a:xfrm>
            <a:off x="4610100" y="3644900"/>
            <a:ext cx="399097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7" name="矩形 26"/>
          <p:cNvSpPr/>
          <p:nvPr/>
        </p:nvSpPr>
        <p:spPr>
          <a:xfrm>
            <a:off x="4610100" y="2782888"/>
            <a:ext cx="4002088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0" name="矩形 29"/>
          <p:cNvSpPr/>
          <p:nvPr/>
        </p:nvSpPr>
        <p:spPr>
          <a:xfrm>
            <a:off x="4610100" y="3228975"/>
            <a:ext cx="4002088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4" name="矩形 23"/>
          <p:cNvSpPr/>
          <p:nvPr/>
        </p:nvSpPr>
        <p:spPr>
          <a:xfrm>
            <a:off x="4610100" y="1885950"/>
            <a:ext cx="3992563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5" name="矩形 24"/>
          <p:cNvSpPr/>
          <p:nvPr/>
        </p:nvSpPr>
        <p:spPr>
          <a:xfrm>
            <a:off x="4610100" y="2317750"/>
            <a:ext cx="3992563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2" name="矩形 21"/>
          <p:cNvSpPr/>
          <p:nvPr/>
        </p:nvSpPr>
        <p:spPr>
          <a:xfrm>
            <a:off x="619125" y="4057650"/>
            <a:ext cx="3981450" cy="430213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3" name="矩形 22"/>
          <p:cNvSpPr/>
          <p:nvPr/>
        </p:nvSpPr>
        <p:spPr>
          <a:xfrm>
            <a:off x="619125" y="4489450"/>
            <a:ext cx="3981450" cy="430213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619125" y="2782888"/>
            <a:ext cx="399097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619125" y="3214688"/>
            <a:ext cx="399097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619125" y="3663950"/>
            <a:ext cx="3990975" cy="3937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619125" y="1885950"/>
            <a:ext cx="3983038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619125" y="2317750"/>
            <a:ext cx="3983038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361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86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601663" y="1860550"/>
          <a:ext cx="8002588" cy="3944938"/>
        </p:xfrm>
        <a:graphic>
          <a:graphicData uri="http://schemas.openxmlformats.org/drawingml/2006/table">
            <a:tbl>
              <a:tblPr/>
              <a:tblGrid>
                <a:gridCol w="4001294"/>
                <a:gridCol w="4001294"/>
              </a:tblGrid>
              <a:tr h="46056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19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電腦軟體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80,000</a:t>
                      </a: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19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應付費用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4,000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056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累計攤銷－電腦軟體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50,000</a:t>
                      </a: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其他應付款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存出保證金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2,000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預收貨款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3,200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擴充改良基金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80,000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  <a:defRPr/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代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收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款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1,800</a:t>
                      </a:r>
                      <a:endParaRPr lang="zh-TW" altLang="en-US" sz="2400" dirty="0"/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長期應收票據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40,000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  <a:defRPr/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銀行長期借款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300,000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銀行透支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                         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?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  <a:defRPr/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長期應付票據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銀行</a:t>
                      </a: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借款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19,000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  <a:defRPr/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存入保證金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12,000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應付票據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120,000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業主資本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300,000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19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應付帳款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50,000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772800" algn="r"/>
                        </a:tabLst>
                      </a:pPr>
                      <a:r>
                        <a:rPr kumimoji="0" lang="zh-TW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業主往來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(貸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  <a:cs typeface="Times New Roman" pitchFamily="18" charset="0"/>
                        </a:rPr>
                        <a:t>)	 20,000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1" marR="6857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649" name="矩形 13"/>
          <p:cNvSpPr>
            <a:spLocks noChangeArrowheads="1"/>
          </p:cNvSpPr>
          <p:nvPr/>
        </p:nvSpPr>
        <p:spPr bwMode="auto">
          <a:xfrm>
            <a:off x="395288" y="982663"/>
            <a:ext cx="83534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三、已知快樂商店</a:t>
            </a:r>
            <a:r>
              <a:rPr lang="en-US" altLang="zh-TW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年底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流動比率為</a:t>
            </a:r>
            <a:r>
              <a:rPr lang="en-US" altLang="zh-TW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2.6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，結帳前的會計項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    目餘額如下，試編製資產負債表。</a:t>
            </a:r>
          </a:p>
        </p:txBody>
      </p:sp>
      <p:sp>
        <p:nvSpPr>
          <p:cNvPr id="17" name="矩形 16"/>
          <p:cNvSpPr/>
          <p:nvPr/>
        </p:nvSpPr>
        <p:spPr>
          <a:xfrm>
            <a:off x="2935288" y="2095500"/>
            <a:ext cx="16557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30,000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2941638" y="3178175"/>
            <a:ext cx="1655762" cy="522288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122,000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6940550" y="2100263"/>
            <a:ext cx="1655763" cy="522287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5,000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6919913" y="2905125"/>
            <a:ext cx="16557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5,000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6956425" y="4308475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112,000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53655" name="群組 3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53659" name="圖片 3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660" name="圖片 3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661" name="圖片 3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3656" name="群組 38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40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53658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1" grpId="0" animBg="1"/>
      <p:bldP spid="27" grpId="0" animBg="1"/>
      <p:bldP spid="30" grpId="0" animBg="1"/>
      <p:bldP spid="24" grpId="0" animBg="1"/>
      <p:bldP spid="25" grpId="0" animBg="1"/>
      <p:bldP spid="22" grpId="0" animBg="1"/>
      <p:bldP spid="23" grpId="0" animBg="1"/>
      <p:bldP spid="18" grpId="0" animBg="1"/>
      <p:bldP spid="19" grpId="0" animBg="1"/>
      <p:bldP spid="20" grpId="0" animBg="1"/>
      <p:bldP spid="15" grpId="0" animBg="1"/>
      <p:bldP spid="16" grpId="0" animBg="1"/>
      <p:bldP spid="17" grpId="0" animBg="1"/>
      <p:bldP spid="21" grpId="0" animBg="1"/>
      <p:bldP spid="26" grpId="0" animBg="1"/>
      <p:bldP spid="29" grpId="0" animBg="1"/>
      <p:bldP spid="34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626" name="群組 3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54686" name="圖片 3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687" name="圖片 3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688" name="圖片 5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462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87</a:t>
            </a:r>
          </a:p>
        </p:txBody>
      </p:sp>
      <p:graphicFrame>
        <p:nvGraphicFramePr>
          <p:cNvPr id="34" name="表格 33"/>
          <p:cNvGraphicFramePr>
            <a:graphicFrameLocks noGrp="1"/>
          </p:cNvGraphicFramePr>
          <p:nvPr/>
        </p:nvGraphicFramePr>
        <p:xfrm>
          <a:off x="503238" y="795338"/>
          <a:ext cx="8029575" cy="55467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4979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</a:t>
                      </a:r>
                      <a:r>
                        <a:rPr lang="zh-TW" altLang="en-US" sz="2400" b="1" dirty="0" smtClean="0"/>
                        <a:t>資    產</a:t>
                      </a:r>
                      <a:endParaRPr lang="zh-TW" altLang="en-US" sz="2400" b="1" dirty="0"/>
                    </a:p>
                  </a:txBody>
                  <a:tcPr marL="91451" marR="91451" marT="45718" marB="4571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76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609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流動資產</a:t>
                      </a:r>
                      <a:endParaRPr lang="zh-TW" altLang="en-US" sz="2200" b="1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0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11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0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0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0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0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0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 </a:t>
                      </a:r>
                      <a:endParaRPr lang="zh-TW" altLang="en-US" sz="20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0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473075" y="769938"/>
            <a:ext cx="8059738" cy="150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快樂商店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資產負債表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中華民國</a:t>
            </a:r>
            <a:r>
              <a:rPr lang="en-US" altLang="zh-TW" sz="2400" b="1" dirty="0" smtClean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日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                         </a:t>
            </a:r>
            <a:endParaRPr lang="en-US" altLang="zh-TW" sz="2400" b="1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000" dirty="0">
                <a:latin typeface="標楷體" pitchFamily="65" charset="-120"/>
                <a:ea typeface="標楷體" pitchFamily="65" charset="-120"/>
              </a:rPr>
              <a:t>                                          </a:t>
            </a: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  單位：新台幣元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827088" y="2332038"/>
            <a:ext cx="2339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現金及約當現金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827088" y="2794000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應收票據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847725" y="3311525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應收帳款</a:t>
            </a: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827088" y="3814763"/>
            <a:ext cx="17240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其他應收款</a:t>
            </a: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827088" y="43195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存　　貨</a:t>
            </a: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827088" y="4822825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預付款項</a:t>
            </a:r>
          </a:p>
        </p:txBody>
      </p:sp>
      <p:sp>
        <p:nvSpPr>
          <p:cNvPr id="42" name="矩形 41"/>
          <p:cNvSpPr/>
          <p:nvPr/>
        </p:nvSpPr>
        <p:spPr>
          <a:xfrm>
            <a:off x="539750" y="5861050"/>
            <a:ext cx="2030413" cy="461963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流動資產合計</a:t>
            </a:r>
          </a:p>
        </p:txBody>
      </p:sp>
      <p:sp>
        <p:nvSpPr>
          <p:cNvPr id="43" name="矩形 42"/>
          <p:cNvSpPr>
            <a:spLocks noChangeArrowheads="1"/>
          </p:cNvSpPr>
          <p:nvPr/>
        </p:nvSpPr>
        <p:spPr bwMode="auto">
          <a:xfrm>
            <a:off x="7134225" y="2836863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148,000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6659563" y="2332038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230,000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7092950" y="335121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59,000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6" name="矩形 45"/>
          <p:cNvSpPr>
            <a:spLocks noChangeArrowheads="1"/>
          </p:cNvSpPr>
          <p:nvPr/>
        </p:nvSpPr>
        <p:spPr bwMode="auto">
          <a:xfrm>
            <a:off x="7080250" y="4308475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50,000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7" name="矩形 46"/>
          <p:cNvSpPr>
            <a:spLocks noChangeArrowheads="1"/>
          </p:cNvSpPr>
          <p:nvPr/>
        </p:nvSpPr>
        <p:spPr bwMode="auto">
          <a:xfrm>
            <a:off x="7092950" y="3803650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12,600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8" name="矩形 47"/>
          <p:cNvSpPr>
            <a:spLocks noChangeArrowheads="1"/>
          </p:cNvSpPr>
          <p:nvPr/>
        </p:nvSpPr>
        <p:spPr bwMode="auto">
          <a:xfrm>
            <a:off x="7099300" y="48228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9" name="直線接點 48"/>
          <p:cNvCxnSpPr/>
          <p:nvPr/>
        </p:nvCxnSpPr>
        <p:spPr>
          <a:xfrm>
            <a:off x="6443663" y="5805488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矩形 49"/>
          <p:cNvSpPr/>
          <p:nvPr/>
        </p:nvSpPr>
        <p:spPr>
          <a:xfrm>
            <a:off x="6816725" y="5830888"/>
            <a:ext cx="1670050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520,000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1" name="矩形 50"/>
          <p:cNvSpPr>
            <a:spLocks noChangeArrowheads="1"/>
          </p:cNvSpPr>
          <p:nvPr/>
        </p:nvSpPr>
        <p:spPr bwMode="auto">
          <a:xfrm>
            <a:off x="827088" y="5343525"/>
            <a:ext cx="2032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其他流動資產</a:t>
            </a:r>
          </a:p>
        </p:txBody>
      </p:sp>
      <p:sp>
        <p:nvSpPr>
          <p:cNvPr id="52" name="矩形 51"/>
          <p:cNvSpPr>
            <a:spLocks noChangeArrowheads="1"/>
          </p:cNvSpPr>
          <p:nvPr/>
        </p:nvSpPr>
        <p:spPr bwMode="auto">
          <a:xfrm>
            <a:off x="7099300" y="53435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400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54683" name="群組 53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55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5468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8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7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5" grpId="1"/>
      <p:bldP spid="36" grpId="0"/>
      <p:bldP spid="37" grpId="0"/>
      <p:bldP spid="38" grpId="0"/>
      <p:bldP spid="39" grpId="0"/>
      <p:bldP spid="40" grpId="0"/>
      <p:bldP spid="41" grpId="0"/>
      <p:bldP spid="42" grpId="0" animBg="1"/>
      <p:bldP spid="43" grpId="0"/>
      <p:bldP spid="44" grpId="0"/>
      <p:bldP spid="45" grpId="0"/>
      <p:bldP spid="46" grpId="0"/>
      <p:bldP spid="47" grpId="0"/>
      <p:bldP spid="48" grpId="0"/>
      <p:bldP spid="50" grpId="0" animBg="1"/>
      <p:bldP spid="51" grpId="0"/>
      <p:bldP spid="52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Text Box 13"/>
          <p:cNvSpPr txBox="1">
            <a:spLocks noChangeArrowheads="1"/>
          </p:cNvSpPr>
          <p:nvPr/>
        </p:nvSpPr>
        <p:spPr bwMode="auto">
          <a:xfrm>
            <a:off x="468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87</a:t>
            </a:r>
          </a:p>
        </p:txBody>
      </p:sp>
      <p:sp>
        <p:nvSpPr>
          <p:cNvPr id="12" name="矩形 11"/>
          <p:cNvSpPr/>
          <p:nvPr/>
        </p:nvSpPr>
        <p:spPr>
          <a:xfrm>
            <a:off x="6443663" y="4260850"/>
            <a:ext cx="2092325" cy="473075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6442075" y="1887538"/>
            <a:ext cx="2090738" cy="430212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aphicFrame>
        <p:nvGraphicFramePr>
          <p:cNvPr id="163908" name="Group 68"/>
          <p:cNvGraphicFramePr>
            <a:graphicFrameLocks noGrp="1"/>
          </p:cNvGraphicFramePr>
          <p:nvPr/>
        </p:nvGraphicFramePr>
        <p:xfrm>
          <a:off x="503238" y="939800"/>
          <a:ext cx="8029575" cy="5078415"/>
        </p:xfrm>
        <a:graphic>
          <a:graphicData uri="http://schemas.openxmlformats.org/drawingml/2006/table">
            <a:tbl>
              <a:tblPr/>
              <a:tblGrid>
                <a:gridCol w="5942012"/>
                <a:gridCol w="2087563"/>
              </a:tblGrid>
              <a:tr h="473075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 </a:t>
                      </a: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資    產</a:t>
                      </a:r>
                    </a:p>
                  </a:txBody>
                  <a:tcPr marL="91451" marR="91451" marT="45719" marB="4571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57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57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流動資產合計</a:t>
                      </a: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    </a:t>
                      </a:r>
                      <a:r>
                        <a:rPr kumimoji="0" lang="en-US" altLang="zh-TW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520,000</a:t>
                      </a: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37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8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8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3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81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827088" y="2724150"/>
            <a:ext cx="29543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不動產、廠房及設備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827088" y="3194050"/>
            <a:ext cx="14160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無形資產</a:t>
            </a:r>
          </a:p>
        </p:txBody>
      </p:sp>
      <p:sp>
        <p:nvSpPr>
          <p:cNvPr id="18" name="矩形 17"/>
          <p:cNvSpPr/>
          <p:nvPr/>
        </p:nvSpPr>
        <p:spPr>
          <a:xfrm>
            <a:off x="539750" y="5581650"/>
            <a:ext cx="1416050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資產總計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7118350" y="3221038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659563" y="2724150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360,000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443663" y="5583238"/>
            <a:ext cx="2097087" cy="4619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1,032,000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509588" y="2319338"/>
            <a:ext cx="15811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非流動資產</a:t>
            </a:r>
          </a:p>
        </p:txBody>
      </p:sp>
      <p:sp>
        <p:nvSpPr>
          <p:cNvPr id="23" name="矩形 22"/>
          <p:cNvSpPr/>
          <p:nvPr/>
        </p:nvSpPr>
        <p:spPr>
          <a:xfrm>
            <a:off x="539750" y="4275138"/>
            <a:ext cx="2338388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非流動資產合計</a:t>
            </a:r>
          </a:p>
        </p:txBody>
      </p: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6635750" y="4243388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512,000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25" name="直線接點 24"/>
          <p:cNvCxnSpPr/>
          <p:nvPr/>
        </p:nvCxnSpPr>
        <p:spPr>
          <a:xfrm>
            <a:off x="6443663" y="4243388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接點 25"/>
          <p:cNvCxnSpPr/>
          <p:nvPr/>
        </p:nvCxnSpPr>
        <p:spPr>
          <a:xfrm>
            <a:off x="6443663" y="5573713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群組 26"/>
          <p:cNvGrpSpPr>
            <a:grpSpLocks/>
          </p:cNvGrpSpPr>
          <p:nvPr/>
        </p:nvGrpSpPr>
        <p:grpSpPr bwMode="auto">
          <a:xfrm>
            <a:off x="6443663" y="6021388"/>
            <a:ext cx="2105025" cy="57150"/>
            <a:chOff x="6591348" y="5613762"/>
            <a:chExt cx="2105175" cy="57804"/>
          </a:xfrm>
        </p:grpSpPr>
        <p:cxnSp>
          <p:nvCxnSpPr>
            <p:cNvPr id="28" name="直線接點 27"/>
            <p:cNvCxnSpPr/>
            <p:nvPr/>
          </p:nvCxnSpPr>
          <p:spPr>
            <a:xfrm>
              <a:off x="6596110" y="5613762"/>
              <a:ext cx="210041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線接點 28"/>
            <p:cNvCxnSpPr/>
            <p:nvPr/>
          </p:nvCxnSpPr>
          <p:spPr>
            <a:xfrm>
              <a:off x="6591348" y="5671566"/>
              <a:ext cx="2100412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0" name="直線接點 29"/>
          <p:cNvCxnSpPr/>
          <p:nvPr/>
        </p:nvCxnSpPr>
        <p:spPr>
          <a:xfrm flipH="1">
            <a:off x="549275" y="4724400"/>
            <a:ext cx="5894388" cy="865188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827088" y="3675063"/>
            <a:ext cx="2339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其他非流動資產</a:t>
            </a: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7118350" y="3702050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122,000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55705" name="群組 3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55709" name="圖片 3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710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711" name="圖片 3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5706" name="群組 36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8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55708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3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3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16" grpId="0"/>
      <p:bldP spid="17" grpId="0"/>
      <p:bldP spid="18" grpId="0" animBg="1"/>
      <p:bldP spid="19" grpId="0"/>
      <p:bldP spid="20" grpId="0"/>
      <p:bldP spid="21" grpId="0" animBg="1"/>
      <p:bldP spid="22" grpId="0"/>
      <p:bldP spid="23" grpId="0" animBg="1"/>
      <p:bldP spid="24" grpId="0"/>
      <p:bldP spid="31" grpId="0"/>
      <p:bldP spid="32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87</a:t>
            </a:r>
          </a:p>
        </p:txBody>
      </p:sp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503238" y="1123950"/>
          <a:ext cx="8029575" cy="45386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4997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負</a:t>
                      </a:r>
                      <a:r>
                        <a:rPr lang="zh-TW" altLang="en-US" sz="2400" b="1" baseline="0" dirty="0" smtClean="0"/>
                        <a:t>債及權益</a:t>
                      </a:r>
                      <a:endParaRPr lang="zh-TW" altLang="en-US" sz="2400" b="1" dirty="0"/>
                    </a:p>
                  </a:txBody>
                  <a:tcPr marL="91451" marR="9145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91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627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流動負債</a:t>
                      </a:r>
                      <a:endParaRPr lang="zh-TW" altLang="en-US" sz="22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200" b="1" dirty="0" smtClean="0">
                          <a:latin typeface="標楷體" pitchFamily="65" charset="-120"/>
                          <a:ea typeface="標楷體" pitchFamily="65" charset="-120"/>
                        </a:rPr>
                        <a:t>    </a:t>
                      </a:r>
                      <a:endParaRPr lang="zh-TW" altLang="en-US" sz="22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135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7102475" y="4165600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6784975" y="3676650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50,000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39750" y="5183188"/>
            <a:ext cx="2030413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流動負債合計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6627813" y="4668838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 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18" name="直線接點 17"/>
          <p:cNvCxnSpPr/>
          <p:nvPr/>
        </p:nvCxnSpPr>
        <p:spPr>
          <a:xfrm>
            <a:off x="6443663" y="5118100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33"/>
          <p:cNvSpPr>
            <a:spLocks noChangeArrowheads="1"/>
          </p:cNvSpPr>
          <p:nvPr/>
        </p:nvSpPr>
        <p:spPr bwMode="auto">
          <a:xfrm>
            <a:off x="1116013" y="3171825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應付票據</a:t>
            </a:r>
          </a:p>
        </p:txBody>
      </p:sp>
      <p:sp>
        <p:nvSpPr>
          <p:cNvPr id="20" name="Rectangle 34"/>
          <p:cNvSpPr>
            <a:spLocks noChangeArrowheads="1"/>
          </p:cNvSpPr>
          <p:nvPr/>
        </p:nvSpPr>
        <p:spPr bwMode="auto">
          <a:xfrm>
            <a:off x="1116013" y="3644900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應付帳款</a:t>
            </a:r>
          </a:p>
        </p:txBody>
      </p:sp>
      <p:sp>
        <p:nvSpPr>
          <p:cNvPr id="21" name="Rectangle 35"/>
          <p:cNvSpPr>
            <a:spLocks noChangeArrowheads="1"/>
          </p:cNvSpPr>
          <p:nvPr/>
        </p:nvSpPr>
        <p:spPr bwMode="auto">
          <a:xfrm>
            <a:off x="1135063" y="4108450"/>
            <a:ext cx="170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其他應付款</a:t>
            </a:r>
          </a:p>
        </p:txBody>
      </p:sp>
      <p:sp>
        <p:nvSpPr>
          <p:cNvPr id="22" name="Rectangle 37"/>
          <p:cNvSpPr>
            <a:spLocks noChangeArrowheads="1"/>
          </p:cNvSpPr>
          <p:nvPr/>
        </p:nvSpPr>
        <p:spPr bwMode="auto">
          <a:xfrm>
            <a:off x="1135063" y="4613275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其他流動負債</a:t>
            </a:r>
          </a:p>
        </p:txBody>
      </p:sp>
      <p:sp>
        <p:nvSpPr>
          <p:cNvPr id="23" name="矩形 22"/>
          <p:cNvSpPr>
            <a:spLocks noChangeArrowheads="1"/>
          </p:cNvSpPr>
          <p:nvPr/>
        </p:nvSpPr>
        <p:spPr bwMode="auto">
          <a:xfrm>
            <a:off x="6632575" y="3173413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120,000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6816725" y="5173663"/>
            <a:ext cx="1670050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200,000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Rectangle 33"/>
          <p:cNvSpPr>
            <a:spLocks noChangeArrowheads="1"/>
          </p:cNvSpPr>
          <p:nvPr/>
        </p:nvSpPr>
        <p:spPr bwMode="auto">
          <a:xfrm>
            <a:off x="1116013" y="2662238"/>
            <a:ext cx="14160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短期借款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6632575" y="2663825"/>
            <a:ext cx="1900238" cy="4572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20,000</a:t>
            </a:r>
            <a:endParaRPr lang="zh-TW" altLang="en-US" sz="2400" b="1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39"/>
          <p:cNvSpPr>
            <a:spLocks noChangeArrowheads="1"/>
          </p:cNvSpPr>
          <p:nvPr/>
        </p:nvSpPr>
        <p:spPr bwMode="auto">
          <a:xfrm>
            <a:off x="1619250" y="908050"/>
            <a:ext cx="7524750" cy="822325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流動比率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2.6</a:t>
            </a:r>
            <a:r>
              <a:rPr lang="zh-TW" altLang="en-US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＝流動資產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520,000÷</a:t>
            </a:r>
            <a:r>
              <a:rPr lang="zh-TW" altLang="en-US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流動負債，</a:t>
            </a:r>
            <a:endParaRPr lang="en-US" altLang="zh-TW" sz="2400" b="1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</a:t>
            </a:r>
            <a:r>
              <a:rPr lang="zh-TW" altLang="en-US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流動負債＝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200,000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</a:t>
            </a:r>
            <a:r>
              <a:rPr lang="zh-TW" altLang="en-US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進而推算出短期借款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20,000</a:t>
            </a:r>
            <a:r>
              <a:rPr lang="zh-TW" altLang="en-US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grpSp>
        <p:nvGrpSpPr>
          <p:cNvPr id="156720" name="群組 2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56724" name="圖片 2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725" name="圖片 2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726" name="圖片 3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6721" name="群組 31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3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56723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 animBg="1"/>
      <p:bldP spid="17" grpId="0"/>
      <p:bldP spid="19" grpId="0"/>
      <p:bldP spid="20" grpId="0"/>
      <p:bldP spid="21" grpId="0"/>
      <p:bldP spid="22" grpId="0"/>
      <p:bldP spid="23" grpId="0"/>
      <p:bldP spid="24" grpId="0" animBg="1"/>
      <p:bldP spid="25" grpId="0"/>
      <p:bldP spid="26" grpId="0" animBg="1"/>
      <p:bldP spid="2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</a:t>
            </a:r>
          </a:p>
        </p:txBody>
      </p:sp>
      <p:sp>
        <p:nvSpPr>
          <p:cNvPr id="3789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54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361950" y="776288"/>
            <a:ext cx="5878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列示綜合損益表之格式及內容如下：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(1/3)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37894" name="群組 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7895" name="圖片 1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6" name="圖片 1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7" name="圖片 1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" name="Picture 1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570" y="1353237"/>
            <a:ext cx="7789870" cy="4604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98" name="群組 44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46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57774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7699" name="群組 4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57770" name="圖片 4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771" name="圖片 42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772" name="圖片 4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7700" name="Text Box 13"/>
          <p:cNvSpPr txBox="1">
            <a:spLocks noChangeArrowheads="1"/>
          </p:cNvSpPr>
          <p:nvPr/>
        </p:nvSpPr>
        <p:spPr bwMode="auto">
          <a:xfrm>
            <a:off x="51276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87</a:t>
            </a: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503238" y="836613"/>
          <a:ext cx="8029575" cy="58150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457202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400" b="1" dirty="0" smtClean="0"/>
                        <a:t>負</a:t>
                      </a:r>
                      <a:r>
                        <a:rPr lang="zh-TW" altLang="en-US" sz="2400" b="1" baseline="0" dirty="0" smtClean="0"/>
                        <a:t>債及權益</a:t>
                      </a:r>
                      <a:endParaRPr lang="zh-TW" altLang="en-US" sz="2400" b="1" dirty="0"/>
                    </a:p>
                  </a:txBody>
                  <a:tcPr marL="91451" marR="91451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02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457180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流動負債合計</a:t>
                      </a:r>
                      <a:endParaRPr lang="zh-TW" altLang="en-US" sz="2200" b="1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400" b="1" dirty="0" smtClean="0">
                          <a:latin typeface="標楷體" pitchFamily="65" charset="-120"/>
                          <a:ea typeface="標楷體" pitchFamily="65" charset="-120"/>
                        </a:rPr>
                        <a:t>     200,000 </a:t>
                      </a:r>
                      <a:endParaRPr lang="zh-TW" altLang="en-US" sz="24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8358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1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1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0" marB="4571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" name="矩形 14"/>
          <p:cNvSpPr/>
          <p:nvPr/>
        </p:nvSpPr>
        <p:spPr>
          <a:xfrm>
            <a:off x="496888" y="3949700"/>
            <a:ext cx="1416050" cy="42068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負債總計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6634163" y="5208588"/>
            <a:ext cx="1900237" cy="4572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120,000*</a:t>
            </a:r>
            <a:endParaRPr lang="zh-TW" altLang="en-US" sz="2400" b="1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6816725" y="3954463"/>
            <a:ext cx="1708150" cy="4572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612,000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23875" y="3492500"/>
            <a:ext cx="2339975" cy="419100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非流動負債合計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6575425" y="4756150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300,000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4" name="群組 20"/>
          <p:cNvGrpSpPr>
            <a:grpSpLocks/>
          </p:cNvGrpSpPr>
          <p:nvPr/>
        </p:nvGrpSpPr>
        <p:grpSpPr bwMode="auto">
          <a:xfrm>
            <a:off x="6448425" y="6642100"/>
            <a:ext cx="2105025" cy="57150"/>
            <a:chOff x="6591348" y="5613762"/>
            <a:chExt cx="2105175" cy="57804"/>
          </a:xfrm>
        </p:grpSpPr>
        <p:cxnSp>
          <p:nvCxnSpPr>
            <p:cNvPr id="22" name="直線接點 21"/>
            <p:cNvCxnSpPr/>
            <p:nvPr/>
          </p:nvCxnSpPr>
          <p:spPr>
            <a:xfrm>
              <a:off x="6596111" y="5613762"/>
              <a:ext cx="2100412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線接點 22"/>
            <p:cNvCxnSpPr/>
            <p:nvPr/>
          </p:nvCxnSpPr>
          <p:spPr>
            <a:xfrm>
              <a:off x="6591348" y="5671566"/>
              <a:ext cx="210041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Rectangle 33"/>
          <p:cNvSpPr>
            <a:spLocks noChangeArrowheads="1"/>
          </p:cNvSpPr>
          <p:nvPr/>
        </p:nvSpPr>
        <p:spPr bwMode="auto">
          <a:xfrm>
            <a:off x="1116013" y="26050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長期借款</a:t>
            </a:r>
          </a:p>
        </p:txBody>
      </p:sp>
      <p:sp>
        <p:nvSpPr>
          <p:cNvPr id="25" name="Rectangle 34"/>
          <p:cNvSpPr>
            <a:spLocks noChangeArrowheads="1"/>
          </p:cNvSpPr>
          <p:nvPr/>
        </p:nvSpPr>
        <p:spPr bwMode="auto">
          <a:xfrm>
            <a:off x="1062038" y="4724400"/>
            <a:ext cx="1414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業主資本</a:t>
            </a:r>
          </a:p>
        </p:txBody>
      </p:sp>
      <p:sp>
        <p:nvSpPr>
          <p:cNvPr id="26" name="Rectangle 35"/>
          <p:cNvSpPr>
            <a:spLocks noChangeArrowheads="1"/>
          </p:cNvSpPr>
          <p:nvPr/>
        </p:nvSpPr>
        <p:spPr bwMode="auto">
          <a:xfrm>
            <a:off x="1081088" y="5187950"/>
            <a:ext cx="1414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業主往來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6632575" y="2606675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300,000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1"/>
          <p:cNvSpPr>
            <a:spLocks noChangeArrowheads="1"/>
          </p:cNvSpPr>
          <p:nvPr/>
        </p:nvSpPr>
        <p:spPr bwMode="auto">
          <a:xfrm>
            <a:off x="528638" y="2205038"/>
            <a:ext cx="159543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非流動負債</a:t>
            </a:r>
            <a:endParaRPr lang="zh-TW" altLang="en-US" sz="2200"/>
          </a:p>
        </p:txBody>
      </p:sp>
      <p:cxnSp>
        <p:nvCxnSpPr>
          <p:cNvPr id="29" name="直線接點 28"/>
          <p:cNvCxnSpPr/>
          <p:nvPr/>
        </p:nvCxnSpPr>
        <p:spPr>
          <a:xfrm>
            <a:off x="6443663" y="3460750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6862763" y="3495675"/>
            <a:ext cx="1670050" cy="466725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80000">
                <a:srgbClr val="000000"/>
              </a:gs>
              <a:gs pos="100000">
                <a:srgbClr val="000000"/>
              </a:gs>
            </a:gsLst>
            <a:lin ang="16200000"/>
          </a:gra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412,000</a:t>
            </a:r>
            <a:endParaRPr lang="zh-TW" altLang="en-US" sz="2400" b="1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1"/>
          <p:cNvSpPr>
            <a:spLocks noChangeArrowheads="1"/>
          </p:cNvSpPr>
          <p:nvPr/>
        </p:nvSpPr>
        <p:spPr bwMode="auto">
          <a:xfrm>
            <a:off x="539750" y="4365625"/>
            <a:ext cx="10636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權    益</a:t>
            </a:r>
          </a:p>
        </p:txBody>
      </p:sp>
      <p:sp>
        <p:nvSpPr>
          <p:cNvPr id="32" name="矩形 31"/>
          <p:cNvSpPr/>
          <p:nvPr/>
        </p:nvSpPr>
        <p:spPr>
          <a:xfrm>
            <a:off x="488950" y="5651500"/>
            <a:ext cx="1416050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權益總計</a:t>
            </a: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6643688" y="5676900"/>
            <a:ext cx="1860550" cy="4572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420,000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468313" y="6154738"/>
            <a:ext cx="2338387" cy="461962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負債及權益總計</a:t>
            </a:r>
          </a:p>
        </p:txBody>
      </p:sp>
      <p:sp>
        <p:nvSpPr>
          <p:cNvPr id="35" name="矩形 34"/>
          <p:cNvSpPr/>
          <p:nvPr/>
        </p:nvSpPr>
        <p:spPr>
          <a:xfrm>
            <a:off x="6659563" y="6164263"/>
            <a:ext cx="1851025" cy="42068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1,032,000</a:t>
            </a:r>
            <a:endParaRPr lang="zh-TW" altLang="en-US" sz="24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6" name="直線接點 35"/>
          <p:cNvCxnSpPr/>
          <p:nvPr/>
        </p:nvCxnSpPr>
        <p:spPr>
          <a:xfrm>
            <a:off x="6443663" y="3929063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接點 36"/>
          <p:cNvCxnSpPr/>
          <p:nvPr/>
        </p:nvCxnSpPr>
        <p:spPr>
          <a:xfrm>
            <a:off x="6432550" y="6127750"/>
            <a:ext cx="2100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3"/>
          <p:cNvSpPr>
            <a:spLocks noChangeArrowheads="1"/>
          </p:cNvSpPr>
          <p:nvPr/>
        </p:nvSpPr>
        <p:spPr bwMode="auto">
          <a:xfrm>
            <a:off x="1116013" y="2982913"/>
            <a:ext cx="2357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其他非流動負債</a:t>
            </a: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6659563" y="3040063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112,000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40"/>
          <p:cNvSpPr>
            <a:spLocks noChangeArrowheads="1"/>
          </p:cNvSpPr>
          <p:nvPr/>
        </p:nvSpPr>
        <p:spPr bwMode="auto">
          <a:xfrm>
            <a:off x="806450" y="544513"/>
            <a:ext cx="8086725" cy="11874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本題為結帳前資料，結帳前業主往來尚未轉入本期損益，因此資產負債表上的業主往來不是題目上的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$20,000</a:t>
            </a:r>
            <a:r>
              <a:rPr lang="zh-TW" altLang="en-US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，而應由資產總額推算金額為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$120,000</a:t>
            </a:r>
            <a:r>
              <a:rPr lang="zh-TW" altLang="en-US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cxnSp>
        <p:nvCxnSpPr>
          <p:cNvPr id="20" name="直線接點 19"/>
          <p:cNvCxnSpPr/>
          <p:nvPr/>
        </p:nvCxnSpPr>
        <p:spPr>
          <a:xfrm>
            <a:off x="6443663" y="5661025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4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 nodeType="clickPar">
                      <p:stCondLst>
                        <p:cond delay="indefinite"/>
                      </p:stCondLst>
                      <p:childTnLst>
                        <p:par>
                          <p:cTn id="1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3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/>
      <p:bldP spid="24" grpId="0"/>
      <p:bldP spid="25" grpId="0"/>
      <p:bldP spid="26" grpId="0"/>
      <p:bldP spid="27" grpId="0"/>
      <p:bldP spid="28" grpId="0"/>
      <p:bldP spid="30" grpId="0" animBg="1"/>
      <p:bldP spid="31" grpId="0"/>
      <p:bldP spid="32" grpId="0" animBg="1"/>
      <p:bldP spid="33" grpId="0" animBg="1"/>
      <p:bldP spid="34" grpId="0" animBg="1"/>
      <p:bldP spid="35" grpId="0" animBg="1"/>
      <p:bldP spid="38" grpId="0"/>
      <p:bldP spid="39" grpId="0"/>
      <p:bldP spid="40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323850" y="4797425"/>
            <a:ext cx="8569325" cy="8636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323850" y="3571875"/>
            <a:ext cx="8569325" cy="865188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323850" y="2708275"/>
            <a:ext cx="8569325" cy="8636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872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88</a:t>
            </a:r>
          </a:p>
        </p:txBody>
      </p:sp>
      <p:sp>
        <p:nvSpPr>
          <p:cNvPr id="154631" name="矩形 1"/>
          <p:cNvSpPr>
            <a:spLocks noChangeArrowheads="1"/>
          </p:cNvSpPr>
          <p:nvPr/>
        </p:nvSpPr>
        <p:spPr bwMode="auto">
          <a:xfrm>
            <a:off x="679450" y="908050"/>
            <a:ext cx="7924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四、台中商店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年底結帳後各項目餘額如下，試編製資產負債表。</a:t>
            </a: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5670188"/>
              </p:ext>
            </p:extLst>
          </p:nvPr>
        </p:nvGraphicFramePr>
        <p:xfrm>
          <a:off x="341313" y="1844675"/>
          <a:ext cx="8551862" cy="38401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782"/>
                <a:gridCol w="1440277"/>
                <a:gridCol w="1368263"/>
                <a:gridCol w="1440277"/>
                <a:gridCol w="1368263"/>
              </a:tblGrid>
              <a:tr h="457165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會計項目</a:t>
                      </a:r>
                      <a:endParaRPr lang="zh-TW" altLang="en-US" sz="2400" dirty="0"/>
                    </a:p>
                  </a:txBody>
                  <a:tcPr marL="91447" marR="91447" marT="45704" marB="45704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2400" b="1" dirty="0" smtClean="0">
                          <a:solidFill>
                            <a:srgbClr val="FFFF66"/>
                          </a:solidFill>
                        </a:rPr>
                        <a:t>105</a:t>
                      </a:r>
                      <a:r>
                        <a:rPr lang="zh-TW" altLang="en-US" sz="2400" b="1" dirty="0" smtClean="0">
                          <a:solidFill>
                            <a:srgbClr val="FFFF66"/>
                          </a:solidFill>
                        </a:rPr>
                        <a:t>年底</a:t>
                      </a:r>
                      <a:endParaRPr lang="zh-TW" altLang="en-US" sz="2400" b="1" dirty="0">
                        <a:solidFill>
                          <a:srgbClr val="FFFF66"/>
                        </a:solidFill>
                      </a:endParaRPr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106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年底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05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借方餘額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貸方餘額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借方餘額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貸方餘額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85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現金</a:t>
                      </a:r>
                      <a:endParaRPr lang="zh-TW" altLang="en-US" sz="22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200,000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260,000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85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銀行存款</a:t>
                      </a:r>
                      <a:endParaRPr lang="zh-TW" altLang="en-US" sz="22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    300,000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340,000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85">
                <a:tc>
                  <a:txBody>
                    <a:bodyPr/>
                    <a:lstStyle/>
                    <a:p>
                      <a:r>
                        <a:rPr lang="zh-TW" altLang="en-US" sz="22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應收帳款</a:t>
                      </a:r>
                      <a:endParaRPr lang="zh-TW" altLang="en-US" sz="22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4</a:t>
                      </a:r>
                      <a:r>
                        <a:rPr lang="en-US" altLang="zh-TW" sz="2000" dirty="0" smtClean="0"/>
                        <a:t>00,000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500,000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85">
                <a:tc>
                  <a:txBody>
                    <a:bodyPr/>
                    <a:lstStyle/>
                    <a:p>
                      <a:r>
                        <a:rPr lang="zh-TW" altLang="en-US" sz="22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備抵呆帳－應收帳款</a:t>
                      </a:r>
                      <a:endParaRPr lang="zh-TW" altLang="en-US" sz="22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5,000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85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存貨</a:t>
                      </a:r>
                      <a:endParaRPr lang="zh-TW" altLang="en-US" sz="22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  80,000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100,000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85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預付保險費</a:t>
                      </a:r>
                      <a:endParaRPr lang="zh-TW" altLang="en-US" sz="22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    3,000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3,200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85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用品盤存</a:t>
                      </a:r>
                      <a:endParaRPr lang="zh-TW" altLang="en-US" sz="22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    1,000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1,800</a:t>
                      </a:r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4" marB="4570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" name="矩形 16"/>
          <p:cNvSpPr/>
          <p:nvPr/>
        </p:nvSpPr>
        <p:spPr>
          <a:xfrm>
            <a:off x="4429125" y="2878138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500,000</a:t>
            </a:r>
            <a:endParaRPr lang="zh-TW" altLang="en-US" sz="28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7237413" y="2867025"/>
            <a:ext cx="1655762" cy="52228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600,000</a:t>
            </a:r>
            <a:endParaRPr lang="zh-TW" altLang="en-US" sz="28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4427538" y="3768725"/>
            <a:ext cx="16557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396,000</a:t>
            </a:r>
            <a:endParaRPr lang="zh-TW" altLang="en-US" sz="28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7235825" y="3757613"/>
            <a:ext cx="1655763" cy="52228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495,000</a:t>
            </a:r>
            <a:endParaRPr lang="zh-TW" altLang="en-US" sz="28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4429125" y="4967288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4,000</a:t>
            </a:r>
            <a:endParaRPr lang="zh-TW" altLang="en-US" sz="28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7237413" y="4956175"/>
            <a:ext cx="1655762" cy="52228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5,000</a:t>
            </a:r>
            <a:endParaRPr lang="zh-TW" altLang="en-US" sz="28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58792" name="群組 2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58796" name="圖片 2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797" name="圖片 2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798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8793" name="群組 27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9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5879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3" grpId="0" animBg="1"/>
      <p:bldP spid="15" grpId="0" animBg="1"/>
      <p:bldP spid="154631" grpId="0"/>
      <p:bldP spid="17" grpId="0" animBg="1"/>
      <p:bldP spid="18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/>
          <p:cNvSpPr/>
          <p:nvPr/>
        </p:nvSpPr>
        <p:spPr>
          <a:xfrm>
            <a:off x="323850" y="4541838"/>
            <a:ext cx="8567738" cy="433387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323850" y="4113213"/>
            <a:ext cx="8567738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323850" y="3244850"/>
            <a:ext cx="8569325" cy="8636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323850" y="2036763"/>
            <a:ext cx="8569325" cy="1223962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975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88</a:t>
            </a: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2772847"/>
              </p:ext>
            </p:extLst>
          </p:nvPr>
        </p:nvGraphicFramePr>
        <p:xfrm>
          <a:off x="341313" y="1173163"/>
          <a:ext cx="8551862" cy="463236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782"/>
                <a:gridCol w="1440277"/>
                <a:gridCol w="1368263"/>
                <a:gridCol w="1440277"/>
                <a:gridCol w="1368263"/>
              </a:tblGrid>
              <a:tr h="457142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會計項目</a:t>
                      </a:r>
                      <a:endParaRPr lang="zh-TW" altLang="en-US" sz="2400" dirty="0"/>
                    </a:p>
                  </a:txBody>
                  <a:tcPr marL="91447" marR="91447" marT="45693" marB="45693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105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年底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106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年底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182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借方餘額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貸方餘額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借方餘額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貸方餘額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62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土地成本</a:t>
                      </a:r>
                      <a:endParaRPr lang="zh-TW" altLang="en-US" sz="22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zh-TW" altLang="en-US" sz="2000" dirty="0" smtClean="0"/>
                        <a:t> </a:t>
                      </a:r>
                      <a:r>
                        <a:rPr lang="en-US" altLang="zh-TW" sz="2000" dirty="0" smtClean="0"/>
                        <a:t>2,000,000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zh-TW" altLang="en-US" sz="2000" dirty="0" smtClean="0"/>
                        <a:t> </a:t>
                      </a:r>
                      <a:r>
                        <a:rPr lang="en-US" altLang="zh-TW" sz="2000" dirty="0" smtClean="0"/>
                        <a:t>2,000,000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62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房屋及建築成本</a:t>
                      </a:r>
                      <a:endParaRPr lang="zh-TW" altLang="en-US" sz="22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1,000,000    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1,000,000    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18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dirty="0" smtClean="0"/>
                        <a:t>累計折舊－房屋及建築</a:t>
                      </a:r>
                      <a:endParaRPr lang="zh-TW" altLang="en-US" sz="22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300,000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400,000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62">
                <a:tc>
                  <a:txBody>
                    <a:bodyPr/>
                    <a:lstStyle/>
                    <a:p>
                      <a:r>
                        <a:rPr lang="zh-TW" altLang="en-US" sz="22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專利權</a:t>
                      </a:r>
                      <a:endParaRPr lang="zh-TW" altLang="en-US" sz="22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182">
                <a:tc>
                  <a:txBody>
                    <a:bodyPr/>
                    <a:lstStyle/>
                    <a:p>
                      <a:r>
                        <a:rPr lang="zh-TW" altLang="en-US" sz="2000" dirty="0" smtClean="0"/>
                        <a:t>累計攤銷－專利權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  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  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62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存出保證金</a:t>
                      </a:r>
                      <a:endParaRPr lang="zh-TW" altLang="en-US" sz="22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    2,000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    3,000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62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銀行借款</a:t>
                      </a:r>
                      <a:endParaRPr lang="zh-TW" altLang="en-US" sz="22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100,000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120,000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62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應付票據</a:t>
                      </a:r>
                      <a:endParaRPr lang="zh-TW" altLang="en-US" sz="22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250,000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62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應付帳款</a:t>
                      </a:r>
                      <a:endParaRPr lang="zh-TW" altLang="en-US" sz="22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388,000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383,000</a:t>
                      </a:r>
                      <a:endParaRPr lang="zh-TW" altLang="en-US" sz="2000" dirty="0"/>
                    </a:p>
                  </a:txBody>
                  <a:tcPr marL="91447" marR="91447" marT="45693" marB="4569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" name="矩形 12"/>
          <p:cNvSpPr/>
          <p:nvPr/>
        </p:nvSpPr>
        <p:spPr>
          <a:xfrm>
            <a:off x="4067175" y="2449513"/>
            <a:ext cx="2016125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2,700,000</a:t>
            </a:r>
            <a:endParaRPr lang="zh-TW" altLang="en-US" sz="28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7019925" y="2449513"/>
            <a:ext cx="1871663" cy="523875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2,600,000</a:t>
            </a:r>
            <a:endParaRPr lang="zh-TW" altLang="en-US" sz="28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429125" y="3414713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40,000</a:t>
            </a:r>
            <a:endParaRPr lang="zh-TW" altLang="en-US" sz="28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7237413" y="3403600"/>
            <a:ext cx="1655762" cy="52228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30,000</a:t>
            </a:r>
            <a:endParaRPr lang="zh-TW" altLang="en-US" sz="28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59826" name="群組 1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59830" name="圖片 2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831" name="圖片 2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832" name="圖片 2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827" name="群組 23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5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59829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8" grpId="0" animBg="1"/>
      <p:bldP spid="15" grpId="0" animBg="1"/>
      <p:bldP spid="12" grpId="0" animBg="1"/>
      <p:bldP spid="13" grpId="0" animBg="1"/>
      <p:bldP spid="14" grpId="0" animBg="1"/>
      <p:bldP spid="16" grpId="0" animBg="1"/>
      <p:bldP spid="17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2"/>
          <p:cNvSpPr/>
          <p:nvPr/>
        </p:nvSpPr>
        <p:spPr>
          <a:xfrm>
            <a:off x="323850" y="3427413"/>
            <a:ext cx="8567738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323850" y="2168525"/>
            <a:ext cx="8567738" cy="415925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" name="矩形 8"/>
          <p:cNvSpPr/>
          <p:nvPr/>
        </p:nvSpPr>
        <p:spPr>
          <a:xfrm>
            <a:off x="323850" y="2563813"/>
            <a:ext cx="8569325" cy="8636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077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88</a:t>
            </a: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525633"/>
              </p:ext>
            </p:extLst>
          </p:nvPr>
        </p:nvGraphicFramePr>
        <p:xfrm>
          <a:off x="341313" y="1309688"/>
          <a:ext cx="8551862" cy="34147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782"/>
                <a:gridCol w="1440277"/>
                <a:gridCol w="1368263"/>
                <a:gridCol w="1440277"/>
                <a:gridCol w="1368263"/>
              </a:tblGrid>
              <a:tr h="457328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會計項目</a:t>
                      </a:r>
                      <a:endParaRPr lang="zh-TW" altLang="en-US" sz="2400" dirty="0"/>
                    </a:p>
                  </a:txBody>
                  <a:tcPr marL="91447" marR="91447" marT="45733" marB="45733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2400" b="1" kern="1200" dirty="0" smtClean="0">
                          <a:solidFill>
                            <a:srgbClr val="FFFF00"/>
                          </a:solidFill>
                          <a:latin typeface="+mn-lt"/>
                          <a:ea typeface="+mn-ea"/>
                          <a:cs typeface="+mn-cs"/>
                        </a:rPr>
                        <a:t>105</a:t>
                      </a:r>
                      <a:r>
                        <a:rPr lang="zh-TW" altLang="en-US" sz="2400" b="1" kern="1200" dirty="0" smtClean="0">
                          <a:solidFill>
                            <a:srgbClr val="FFFF00"/>
                          </a:solidFill>
                          <a:latin typeface="+mn-lt"/>
                          <a:ea typeface="+mn-ea"/>
                          <a:cs typeface="+mn-cs"/>
                        </a:rPr>
                        <a:t>年底</a:t>
                      </a:r>
                      <a:endParaRPr lang="zh-TW" altLang="en-US" sz="2400" b="1" kern="1200" dirty="0">
                        <a:solidFill>
                          <a:srgbClr val="FFFF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altLang="zh-TW" sz="2400" b="1" kern="1200" dirty="0" smtClean="0">
                          <a:solidFill>
                            <a:srgbClr val="FFFF00"/>
                          </a:solidFill>
                          <a:latin typeface="+mn-lt"/>
                          <a:ea typeface="+mn-ea"/>
                          <a:cs typeface="+mn-cs"/>
                        </a:rPr>
                        <a:t>106</a:t>
                      </a:r>
                      <a:r>
                        <a:rPr lang="zh-TW" altLang="en-US" sz="2400" b="1" kern="1200" dirty="0" smtClean="0">
                          <a:solidFill>
                            <a:srgbClr val="FFFF00"/>
                          </a:solidFill>
                          <a:latin typeface="+mn-lt"/>
                          <a:ea typeface="+mn-ea"/>
                          <a:cs typeface="+mn-cs"/>
                        </a:rPr>
                        <a:t>年底</a:t>
                      </a:r>
                      <a:endParaRPr lang="zh-TW" altLang="en-US" sz="2400" b="1" kern="1200" dirty="0">
                        <a:solidFill>
                          <a:srgbClr val="FFFF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351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借方餘額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貸方餘額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借方餘額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貸方餘額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83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其他應付款</a:t>
                      </a:r>
                      <a:endParaRPr lang="zh-TW" altLang="en-US" sz="22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12,000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15,000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83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預收貨款</a:t>
                      </a:r>
                      <a:endParaRPr lang="zh-TW" altLang="en-US" sz="22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30,000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18,000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83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代收款</a:t>
                      </a:r>
                      <a:endParaRPr lang="zh-TW" altLang="en-US" sz="22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2,000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2,000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83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銀行長期借款</a:t>
                      </a:r>
                      <a:endParaRPr lang="zh-TW" altLang="en-US" sz="22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800,000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800,000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83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業主資本</a:t>
                      </a:r>
                      <a:endParaRPr lang="zh-TW" altLang="en-US" sz="22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2,000,000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2,000,000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83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業主往來</a:t>
                      </a:r>
                      <a:endParaRPr lang="zh-TW" altLang="en-US" sz="22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?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?</a:t>
                      </a:r>
                      <a:endParaRPr lang="zh-TW" altLang="en-US" sz="2000" dirty="0"/>
                    </a:p>
                  </a:txBody>
                  <a:tcPr marL="91447" marR="91447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4429125" y="2733675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32,000</a:t>
            </a:r>
            <a:endParaRPr lang="zh-TW" altLang="en-US" sz="28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7237413" y="2722563"/>
            <a:ext cx="1655762" cy="52228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20,000</a:t>
            </a:r>
            <a:endParaRPr lang="zh-TW" altLang="en-US" sz="28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60829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60833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834" name="圖片 1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835" name="圖片 1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0830" name="群組 17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19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60832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2" grpId="0" animBg="1"/>
      <p:bldP spid="9" grpId="0" animBg="1"/>
      <p:bldP spid="10" grpId="0" animBg="1"/>
      <p:bldP spid="11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89</a:t>
            </a:r>
          </a:p>
        </p:txBody>
      </p:sp>
      <p:grpSp>
        <p:nvGrpSpPr>
          <p:cNvPr id="161795" name="群組 3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61856" name="圖片 3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857" name="圖片 3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858" name="圖片 4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484188" y="307975"/>
            <a:ext cx="8059737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台中商店</a:t>
            </a:r>
            <a:endParaRPr lang="en-US" altLang="zh-TW" sz="220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資產負債表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中華民國</a:t>
            </a:r>
            <a:r>
              <a:rPr lang="en-US" altLang="zh-TW" sz="2200">
                <a:latin typeface="標楷體" pitchFamily="65" charset="-120"/>
                <a:ea typeface="標楷體" pitchFamily="65" charset="-120"/>
              </a:rPr>
              <a:t>(   </a:t>
            </a: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                            </a:t>
            </a:r>
            <a:r>
              <a:rPr lang="en-US" altLang="zh-TW" sz="2200">
                <a:latin typeface="標楷體" pitchFamily="65" charset="-120"/>
                <a:ea typeface="標楷體" pitchFamily="65" charset="-12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200">
                <a:latin typeface="標楷體" pitchFamily="65" charset="-120"/>
                <a:ea typeface="標楷體" pitchFamily="65" charset="-120"/>
              </a:rPr>
              <a:t>                                       </a:t>
            </a: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  單位：新台幣元</a:t>
            </a:r>
          </a:p>
        </p:txBody>
      </p:sp>
      <p:graphicFrame>
        <p:nvGraphicFramePr>
          <p:cNvPr id="161862" name="Group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3909460"/>
              </p:ext>
            </p:extLst>
          </p:nvPr>
        </p:nvGraphicFramePr>
        <p:xfrm>
          <a:off x="503238" y="1731963"/>
          <a:ext cx="8024812" cy="5000626"/>
        </p:xfrm>
        <a:graphic>
          <a:graphicData uri="http://schemas.openxmlformats.org/drawingml/2006/table">
            <a:tbl>
              <a:tblPr/>
              <a:tblGrid>
                <a:gridCol w="4500562"/>
                <a:gridCol w="1725613"/>
                <a:gridCol w="1798637"/>
              </a:tblGrid>
              <a:tr h="128587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                    </a:t>
                      </a: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資    產</a:t>
                      </a:r>
                    </a:p>
                  </a:txBody>
                  <a:tcPr marL="91447" marR="91447" marT="48655" marB="4865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本期</a:t>
                      </a:r>
                      <a:r>
                        <a:rPr kumimoji="0" lang="en-US" altLang="zh-TW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(106.12.31)</a:t>
                      </a:r>
                      <a:endParaRPr kumimoji="0" lang="zh-TW" alt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上期</a:t>
                      </a:r>
                      <a:r>
                        <a:rPr kumimoji="0" lang="en-US" altLang="zh-TW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(105.12.31)</a:t>
                      </a:r>
                      <a:endParaRPr kumimoji="0" lang="zh-TW" altLang="en-US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4937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流動資產</a:t>
                      </a: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9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54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9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9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9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655" marB="4865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827088" y="4076700"/>
            <a:ext cx="231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10101"/>
                </a:solidFill>
                <a:latin typeface="標楷體" pitchFamily="65" charset="-120"/>
                <a:ea typeface="標楷體" pitchFamily="65" charset="-120"/>
              </a:rPr>
              <a:t>現金及約當現金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847725" y="4627563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應收帳款</a:t>
            </a: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874713" y="5132388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存　　貨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65188" y="5635625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預付款項</a:t>
            </a:r>
          </a:p>
        </p:txBody>
      </p:sp>
      <p:sp>
        <p:nvSpPr>
          <p:cNvPr id="23" name="矩形 22"/>
          <p:cNvSpPr/>
          <p:nvPr/>
        </p:nvSpPr>
        <p:spPr>
          <a:xfrm>
            <a:off x="468313" y="6237288"/>
            <a:ext cx="20224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流動資產合計</a:t>
            </a: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5395913" y="41243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600,000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5364163" y="46275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495,000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5364163" y="5132388"/>
            <a:ext cx="14684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5330825" y="56356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1" name="直線接點 30"/>
          <p:cNvCxnSpPr/>
          <p:nvPr/>
        </p:nvCxnSpPr>
        <p:spPr>
          <a:xfrm>
            <a:off x="4975225" y="6165850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矩形 31"/>
          <p:cNvSpPr/>
          <p:nvPr/>
        </p:nvSpPr>
        <p:spPr>
          <a:xfrm>
            <a:off x="4975225" y="6275388"/>
            <a:ext cx="1733550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1,200,000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7092950" y="41243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500,000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7092950" y="46275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396,000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129463" y="5203825"/>
            <a:ext cx="14684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80,000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7116763" y="56610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4,000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0" name="直線接點 39"/>
          <p:cNvCxnSpPr/>
          <p:nvPr/>
        </p:nvCxnSpPr>
        <p:spPr>
          <a:xfrm>
            <a:off x="6775450" y="6165850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矩形 40"/>
          <p:cNvSpPr/>
          <p:nvPr/>
        </p:nvSpPr>
        <p:spPr>
          <a:xfrm>
            <a:off x="6732588" y="6275388"/>
            <a:ext cx="1782762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r" eaLnBrk="1" hangingPunct="1">
              <a:defRPr/>
            </a:pPr>
            <a:r>
              <a:rPr lang="en-US" altLang="zh-TW" sz="2400" b="1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980</a:t>
            </a:r>
            <a:r>
              <a:rPr lang="en-US" altLang="zh-TW" sz="2200" b="1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,000</a:t>
            </a:r>
            <a:endParaRPr lang="zh-TW" altLang="en-US" sz="2200" b="1" smtClean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2" name="矩形 41"/>
          <p:cNvSpPr>
            <a:spLocks noChangeArrowheads="1"/>
          </p:cNvSpPr>
          <p:nvPr/>
        </p:nvSpPr>
        <p:spPr bwMode="auto">
          <a:xfrm>
            <a:off x="3140075" y="987425"/>
            <a:ext cx="42767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 dirty="0" smtClean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200" b="1" dirty="0" smtClean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日及</a:t>
            </a:r>
            <a:r>
              <a:rPr lang="en-US" altLang="zh-TW" sz="2200" b="1" dirty="0" smtClean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200" b="1" dirty="0" smtClean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日 </a:t>
            </a:r>
            <a:endParaRPr lang="zh-TW" altLang="en-US" sz="2200" b="1" dirty="0">
              <a:solidFill>
                <a:srgbClr val="0000FF"/>
              </a:solidFill>
            </a:endParaRPr>
          </a:p>
        </p:txBody>
      </p:sp>
      <p:grpSp>
        <p:nvGrpSpPr>
          <p:cNvPr id="161853" name="群組 43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45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6185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3" dur="1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1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6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6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1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6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6" grpId="0"/>
      <p:bldP spid="18" grpId="0"/>
      <p:bldP spid="20" grpId="0"/>
      <p:bldP spid="21" grpId="0"/>
      <p:bldP spid="23" grpId="0" animBg="1"/>
      <p:bldP spid="25" grpId="0"/>
      <p:bldP spid="26" grpId="0"/>
      <p:bldP spid="27" grpId="0"/>
      <p:bldP spid="29" grpId="0"/>
      <p:bldP spid="32" grpId="0" animBg="1"/>
      <p:bldP spid="34" grpId="0"/>
      <p:bldP spid="35" grpId="0"/>
      <p:bldP spid="36" grpId="0"/>
      <p:bldP spid="38" grpId="0"/>
      <p:bldP spid="41" grpId="0" animBg="1"/>
      <p:bldP spid="42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818" name="群組 4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62896" name="圖片 4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897" name="圖片 4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898" name="圖片 4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281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89</a:t>
            </a:r>
          </a:p>
        </p:txBody>
      </p:sp>
      <p:graphicFrame>
        <p:nvGraphicFramePr>
          <p:cNvPr id="171094" name="Group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874568"/>
              </p:ext>
            </p:extLst>
          </p:nvPr>
        </p:nvGraphicFramePr>
        <p:xfrm>
          <a:off x="503238" y="836613"/>
          <a:ext cx="8024812" cy="5870575"/>
        </p:xfrm>
        <a:graphic>
          <a:graphicData uri="http://schemas.openxmlformats.org/drawingml/2006/table">
            <a:tbl>
              <a:tblPr/>
              <a:tblGrid>
                <a:gridCol w="4500562"/>
                <a:gridCol w="1725613"/>
                <a:gridCol w="1798637"/>
              </a:tblGrid>
              <a:tr h="97069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                    </a:t>
                      </a: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資    產</a:t>
                      </a:r>
                    </a:p>
                  </a:txBody>
                  <a:tcPr marL="91447" marR="91447" marT="51391" marB="51391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本期</a:t>
                      </a:r>
                      <a:r>
                        <a:rPr kumimoji="0" lang="en-US" altLang="zh-TW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(106.12.31)</a:t>
                      </a:r>
                      <a:endParaRPr kumimoji="0" lang="zh-TW" alt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上期</a:t>
                      </a:r>
                      <a:r>
                        <a:rPr kumimoji="0" lang="en-US" altLang="zh-TW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(105.12.31)</a:t>
                      </a:r>
                      <a:endParaRPr kumimoji="0" lang="zh-TW" altLang="en-US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51390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8705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流動資產合計</a:t>
                      </a: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1,200,000</a:t>
                      </a:r>
                      <a:endParaRPr kumimoji="0" lang="zh-TW" altLang="en-US" sz="2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47" marR="91447" marT="51391" marB="51391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980,000</a:t>
                      </a:r>
                      <a:endParaRPr kumimoji="0" lang="zh-TW" altLang="en-US" sz="2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47" marR="91447" marT="51391" marB="51391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42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493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42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42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27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999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42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91" marB="5139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515938" y="2924175"/>
            <a:ext cx="1708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n-ea"/>
                <a:ea typeface="+mn-ea"/>
              </a:rPr>
              <a:t>非流動資產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827088" y="3476625"/>
            <a:ext cx="292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不動產、廠房及設備</a:t>
            </a: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833438" y="4051300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無形資產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33438" y="4627563"/>
            <a:ext cx="231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其他非流動資產</a:t>
            </a:r>
          </a:p>
        </p:txBody>
      </p:sp>
      <p:sp>
        <p:nvSpPr>
          <p:cNvPr id="23" name="矩形 22"/>
          <p:cNvSpPr/>
          <p:nvPr/>
        </p:nvSpPr>
        <p:spPr>
          <a:xfrm>
            <a:off x="539750" y="5183188"/>
            <a:ext cx="23272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非流動資產合計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5003800" y="3486150"/>
            <a:ext cx="172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2,600,000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5299075" y="4051300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5299075" y="4700588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3,000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5010150" y="5157788"/>
            <a:ext cx="1682750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2,633,000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6804025" y="3500438"/>
            <a:ext cx="17287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2,700,000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235825" y="4051300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40,000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7092950" y="46577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6877050" y="5157788"/>
            <a:ext cx="1611313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2,742,000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450850" y="6165850"/>
            <a:ext cx="141605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資產總計</a:t>
            </a:r>
          </a:p>
        </p:txBody>
      </p:sp>
      <p:sp>
        <p:nvSpPr>
          <p:cNvPr id="37" name="矩形 36"/>
          <p:cNvSpPr/>
          <p:nvPr/>
        </p:nvSpPr>
        <p:spPr>
          <a:xfrm>
            <a:off x="5010150" y="6140450"/>
            <a:ext cx="1728788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3,833,000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9" name="直線接點 38"/>
          <p:cNvCxnSpPr/>
          <p:nvPr/>
        </p:nvCxnSpPr>
        <p:spPr>
          <a:xfrm>
            <a:off x="5003800" y="6165850"/>
            <a:ext cx="17287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群組 26"/>
          <p:cNvGrpSpPr>
            <a:grpSpLocks/>
          </p:cNvGrpSpPr>
          <p:nvPr/>
        </p:nvGrpSpPr>
        <p:grpSpPr bwMode="auto">
          <a:xfrm>
            <a:off x="5010150" y="6524625"/>
            <a:ext cx="1735138" cy="60325"/>
            <a:chOff x="6591348" y="5613762"/>
            <a:chExt cx="2105175" cy="57804"/>
          </a:xfrm>
        </p:grpSpPr>
        <p:cxnSp>
          <p:nvCxnSpPr>
            <p:cNvPr id="44" name="直線接點 43"/>
            <p:cNvCxnSpPr/>
            <p:nvPr/>
          </p:nvCxnSpPr>
          <p:spPr>
            <a:xfrm>
              <a:off x="6595200" y="5613762"/>
              <a:ext cx="210132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線接點 44"/>
            <p:cNvCxnSpPr/>
            <p:nvPr/>
          </p:nvCxnSpPr>
          <p:spPr>
            <a:xfrm>
              <a:off x="6591348" y="5671566"/>
              <a:ext cx="210132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6" name="直線接點 45"/>
          <p:cNvCxnSpPr/>
          <p:nvPr/>
        </p:nvCxnSpPr>
        <p:spPr>
          <a:xfrm flipH="1">
            <a:off x="468313" y="5732463"/>
            <a:ext cx="4518025" cy="37782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矩形 53"/>
          <p:cNvSpPr/>
          <p:nvPr/>
        </p:nvSpPr>
        <p:spPr>
          <a:xfrm>
            <a:off x="6810375" y="6140450"/>
            <a:ext cx="172720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3,722,000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5" name="直線接點 54"/>
          <p:cNvCxnSpPr/>
          <p:nvPr/>
        </p:nvCxnSpPr>
        <p:spPr>
          <a:xfrm>
            <a:off x="6804025" y="6165850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群組 26"/>
          <p:cNvGrpSpPr>
            <a:grpSpLocks/>
          </p:cNvGrpSpPr>
          <p:nvPr/>
        </p:nvGrpSpPr>
        <p:grpSpPr bwMode="auto">
          <a:xfrm>
            <a:off x="6786563" y="6537325"/>
            <a:ext cx="1735137" cy="60325"/>
            <a:chOff x="6591348" y="5613762"/>
            <a:chExt cx="2105175" cy="57804"/>
          </a:xfrm>
        </p:grpSpPr>
        <p:cxnSp>
          <p:nvCxnSpPr>
            <p:cNvPr id="57" name="直線接點 56"/>
            <p:cNvCxnSpPr/>
            <p:nvPr/>
          </p:nvCxnSpPr>
          <p:spPr>
            <a:xfrm>
              <a:off x="6595200" y="5613762"/>
              <a:ext cx="210132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接點 57"/>
            <p:cNvCxnSpPr/>
            <p:nvPr/>
          </p:nvCxnSpPr>
          <p:spPr>
            <a:xfrm>
              <a:off x="6591348" y="5671566"/>
              <a:ext cx="210132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1" name="直線接點 30"/>
          <p:cNvCxnSpPr/>
          <p:nvPr/>
        </p:nvCxnSpPr>
        <p:spPr>
          <a:xfrm>
            <a:off x="5003800" y="5157788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線接點 39"/>
          <p:cNvCxnSpPr/>
          <p:nvPr/>
        </p:nvCxnSpPr>
        <p:spPr>
          <a:xfrm>
            <a:off x="6804025" y="5157788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889" name="群組 48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50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62891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0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5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0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2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4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  <p:bldP spid="20" grpId="0"/>
      <p:bldP spid="21" grpId="0"/>
      <p:bldP spid="23" grpId="0" animBg="1"/>
      <p:bldP spid="26" grpId="0"/>
      <p:bldP spid="27" grpId="0"/>
      <p:bldP spid="29" grpId="0"/>
      <p:bldP spid="32" grpId="0" animBg="1"/>
      <p:bldP spid="35" grpId="0"/>
      <p:bldP spid="36" grpId="0"/>
      <p:bldP spid="38" grpId="0"/>
      <p:bldP spid="41" grpId="0" animBg="1"/>
      <p:bldP spid="33" grpId="0" animBg="1"/>
      <p:bldP spid="37" grpId="0" animBg="1"/>
      <p:bldP spid="54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42" name="群組 4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63909" name="圖片 4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910" name="圖片 4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911" name="圖片 4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384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89</a:t>
            </a:r>
          </a:p>
        </p:txBody>
      </p:sp>
      <p:graphicFrame>
        <p:nvGraphicFramePr>
          <p:cNvPr id="172106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4828542"/>
              </p:ext>
            </p:extLst>
          </p:nvPr>
        </p:nvGraphicFramePr>
        <p:xfrm>
          <a:off x="503238" y="836613"/>
          <a:ext cx="8024812" cy="5430837"/>
        </p:xfrm>
        <a:graphic>
          <a:graphicData uri="http://schemas.openxmlformats.org/drawingml/2006/table">
            <a:tbl>
              <a:tblPr/>
              <a:tblGrid>
                <a:gridCol w="4356794"/>
                <a:gridCol w="1869381"/>
                <a:gridCol w="1798637"/>
              </a:tblGrid>
              <a:tr h="103294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                </a:t>
                      </a: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負債及權益</a:t>
                      </a:r>
                    </a:p>
                  </a:txBody>
                  <a:tcPr marL="91447" marR="91447" marT="50399" marB="5039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本期</a:t>
                      </a:r>
                      <a:r>
                        <a:rPr kumimoji="0" lang="en-US" altLang="zh-TW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(106.12.31)</a:t>
                      </a:r>
                      <a:endParaRPr kumimoji="0" lang="zh-TW" altLang="en-US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上期</a:t>
                      </a:r>
                      <a:r>
                        <a:rPr kumimoji="0" lang="en-US" altLang="zh-TW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(105.12.31)</a:t>
                      </a:r>
                      <a:endParaRPr kumimoji="0" lang="zh-TW" altLang="en-US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50421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7424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流動負債</a:t>
                      </a: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498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448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498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498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498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498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0399" marB="5039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828675" y="2997200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短期借款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817563" y="3500438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應付票據</a:t>
            </a: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817563" y="4017963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應付帳款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17563" y="4638675"/>
            <a:ext cx="170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其他應付款</a:t>
            </a:r>
          </a:p>
        </p:txBody>
      </p:sp>
      <p:sp>
        <p:nvSpPr>
          <p:cNvPr id="23" name="矩形 22"/>
          <p:cNvSpPr>
            <a:spLocks noChangeArrowheads="1"/>
          </p:cNvSpPr>
          <p:nvPr/>
        </p:nvSpPr>
        <p:spPr bwMode="auto">
          <a:xfrm>
            <a:off x="611188" y="5770563"/>
            <a:ext cx="2022475" cy="466725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80000">
                <a:srgbClr val="000000"/>
              </a:gs>
              <a:gs pos="100000">
                <a:srgbClr val="000000"/>
              </a:gs>
            </a:gsLst>
            <a:lin ang="16200000"/>
          </a:gra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流動負債合計</a:t>
            </a: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5359400" y="301307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5356225" y="3513138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250,000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5359400" y="4062413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383,000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5359400" y="46275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1" name="直線接點 30"/>
          <p:cNvCxnSpPr/>
          <p:nvPr/>
        </p:nvCxnSpPr>
        <p:spPr>
          <a:xfrm>
            <a:off x="5003800" y="5732463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矩形 31"/>
          <p:cNvSpPr/>
          <p:nvPr/>
        </p:nvSpPr>
        <p:spPr>
          <a:xfrm>
            <a:off x="5292725" y="5770563"/>
            <a:ext cx="1441450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788,000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7092950" y="30448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7092950" y="35480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091363" y="4051300"/>
            <a:ext cx="14684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388,000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7091363" y="46275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0" name="直線接點 39"/>
          <p:cNvCxnSpPr/>
          <p:nvPr/>
        </p:nvCxnSpPr>
        <p:spPr>
          <a:xfrm>
            <a:off x="6804025" y="5732463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矩形 40"/>
          <p:cNvSpPr/>
          <p:nvPr/>
        </p:nvSpPr>
        <p:spPr>
          <a:xfrm>
            <a:off x="7019925" y="5770563"/>
            <a:ext cx="1466850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732</a:t>
            </a:r>
            <a:r>
              <a:rPr lang="en-US" altLang="zh-TW" sz="22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,000</a:t>
            </a:r>
            <a:endParaRPr lang="zh-TW" altLang="en-US" sz="22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817563" y="5203825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其他流動負債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5364163" y="52038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7091363" y="52038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63906" name="群組 45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47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63908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5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0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5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7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  <p:bldP spid="20" grpId="0"/>
      <p:bldP spid="21" grpId="0"/>
      <p:bldP spid="23" grpId="0" animBg="1"/>
      <p:bldP spid="25" grpId="0"/>
      <p:bldP spid="26" grpId="0"/>
      <p:bldP spid="27" grpId="0"/>
      <p:bldP spid="29" grpId="0"/>
      <p:bldP spid="32" grpId="0" animBg="1"/>
      <p:bldP spid="34" grpId="0"/>
      <p:bldP spid="35" grpId="0"/>
      <p:bldP spid="36" grpId="0"/>
      <p:bldP spid="38" grpId="0"/>
      <p:bldP spid="41" grpId="0" animBg="1"/>
      <p:bldP spid="33" grpId="0"/>
      <p:bldP spid="37" grpId="0"/>
      <p:bldP spid="39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89</a:t>
            </a:r>
          </a:p>
        </p:txBody>
      </p:sp>
      <p:graphicFrame>
        <p:nvGraphicFramePr>
          <p:cNvPr id="14" name="表格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2758506"/>
              </p:ext>
            </p:extLst>
          </p:nvPr>
        </p:nvGraphicFramePr>
        <p:xfrm>
          <a:off x="503238" y="836613"/>
          <a:ext cx="8029575" cy="53101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14977"/>
                <a:gridCol w="1657299"/>
                <a:gridCol w="1657299"/>
              </a:tblGrid>
              <a:tr h="45715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400" b="1" dirty="0" smtClean="0"/>
                        <a:t>負</a:t>
                      </a:r>
                      <a:r>
                        <a:rPr lang="zh-TW" altLang="en-US" sz="2400" b="1" baseline="0" dirty="0" smtClean="0"/>
                        <a:t>債及權益</a:t>
                      </a:r>
                      <a:endParaRPr lang="zh-TW" altLang="en-US" sz="2400" b="1" dirty="0"/>
                    </a:p>
                  </a:txBody>
                  <a:tcPr marL="91451" marR="91451" marT="45696" marB="4569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zh-TW" altLang="en-US" sz="2200" b="1" dirty="0" smtClean="0">
                          <a:solidFill>
                            <a:srgbClr val="FFFF00"/>
                          </a:solidFill>
                        </a:rPr>
                        <a:t>本期</a:t>
                      </a:r>
                      <a:r>
                        <a:rPr lang="en-US" altLang="zh-TW" sz="1400" b="1" dirty="0" smtClean="0">
                          <a:solidFill>
                            <a:srgbClr val="FFFF00"/>
                          </a:solidFill>
                        </a:rPr>
                        <a:t>(106.12.31)</a:t>
                      </a:r>
                      <a:endParaRPr lang="zh-TW" altLang="en-US" sz="1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51" marR="91451" marT="45696" marB="4569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200" b="1" dirty="0" smtClean="0">
                          <a:solidFill>
                            <a:srgbClr val="FFFF00"/>
                          </a:solidFill>
                        </a:rPr>
                        <a:t>本期</a:t>
                      </a:r>
                      <a:r>
                        <a:rPr lang="en-US" altLang="zh-TW" sz="1400" b="1" dirty="0" smtClean="0">
                          <a:solidFill>
                            <a:srgbClr val="FFFF00"/>
                          </a:solidFill>
                        </a:rPr>
                        <a:t>(105.12.31)</a:t>
                      </a:r>
                      <a:endParaRPr lang="zh-TW" altLang="en-US" sz="1400" b="1" dirty="0" smtClean="0">
                        <a:solidFill>
                          <a:srgbClr val="FFFF00"/>
                        </a:solidFill>
                      </a:endParaRPr>
                    </a:p>
                  </a:txBody>
                  <a:tcPr marL="91451" marR="91451" marT="45696" marB="4569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</a:tr>
              <a:tr h="457152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0" dirty="0" smtClean="0"/>
                        <a:t>會計項目</a:t>
                      </a:r>
                      <a:endParaRPr lang="zh-TW" altLang="en-US" sz="2400" b="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0" dirty="0" smtClean="0"/>
                        <a:t>金  額</a:t>
                      </a:r>
                      <a:endParaRPr lang="zh-TW" altLang="en-US" sz="2400" b="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400" b="0" dirty="0" smtClean="0"/>
                        <a:t>金  額</a:t>
                      </a:r>
                      <a:endParaRPr lang="zh-TW" altLang="en-US" sz="2400" b="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457152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流動負債合計</a:t>
                      </a:r>
                      <a:endParaRPr lang="zh-TW" altLang="en-US" sz="2200" b="1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400" b="1" dirty="0" smtClean="0">
                          <a:latin typeface="標楷體" pitchFamily="65" charset="-120"/>
                          <a:ea typeface="標楷體" pitchFamily="65" charset="-120"/>
                        </a:rPr>
                        <a:t>  788,000 </a:t>
                      </a:r>
                      <a:endParaRPr lang="zh-TW" altLang="en-US" sz="24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400" b="1" dirty="0" smtClean="0">
                          <a:latin typeface="標楷體" pitchFamily="65" charset="-120"/>
                          <a:ea typeface="標楷體" pitchFamily="65" charset="-120"/>
                        </a:rPr>
                        <a:t>732,000</a:t>
                      </a:r>
                      <a:endParaRPr lang="zh-TW" altLang="en-US" sz="24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7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7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7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819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7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7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7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7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83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96" marB="4569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" name="矩形 14"/>
          <p:cNvSpPr/>
          <p:nvPr/>
        </p:nvSpPr>
        <p:spPr>
          <a:xfrm>
            <a:off x="496888" y="3511550"/>
            <a:ext cx="1416050" cy="42068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負債總計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5357813" y="4797425"/>
            <a:ext cx="17033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245,000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5219700" y="3506788"/>
            <a:ext cx="1657350" cy="4191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1,588,000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23875" y="3067050"/>
            <a:ext cx="2339975" cy="420688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非流動負債合計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362575" y="4365625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2,000,000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Rectangle 33"/>
          <p:cNvSpPr>
            <a:spLocks noChangeArrowheads="1"/>
          </p:cNvSpPr>
          <p:nvPr/>
        </p:nvSpPr>
        <p:spPr bwMode="auto">
          <a:xfrm>
            <a:off x="1116013" y="26050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長期借款</a:t>
            </a:r>
          </a:p>
        </p:txBody>
      </p:sp>
      <p:sp>
        <p:nvSpPr>
          <p:cNvPr id="25" name="Rectangle 34"/>
          <p:cNvSpPr>
            <a:spLocks noChangeArrowheads="1"/>
          </p:cNvSpPr>
          <p:nvPr/>
        </p:nvSpPr>
        <p:spPr bwMode="auto">
          <a:xfrm>
            <a:off x="1062038" y="4333875"/>
            <a:ext cx="1414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ea typeface="標楷體" pitchFamily="65" charset="-120"/>
              </a:rPr>
              <a:t>業主資本</a:t>
            </a:r>
          </a:p>
        </p:txBody>
      </p:sp>
      <p:sp>
        <p:nvSpPr>
          <p:cNvPr id="26" name="Rectangle 35"/>
          <p:cNvSpPr>
            <a:spLocks noChangeArrowheads="1"/>
          </p:cNvSpPr>
          <p:nvPr/>
        </p:nvSpPr>
        <p:spPr bwMode="auto">
          <a:xfrm>
            <a:off x="1081088" y="4797425"/>
            <a:ext cx="1414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ea typeface="標楷體" pitchFamily="65" charset="-120"/>
              </a:rPr>
              <a:t>業主往來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5492750" y="2606675"/>
            <a:ext cx="14557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800,000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1"/>
          <p:cNvSpPr>
            <a:spLocks noChangeArrowheads="1"/>
          </p:cNvSpPr>
          <p:nvPr/>
        </p:nvSpPr>
        <p:spPr bwMode="auto">
          <a:xfrm>
            <a:off x="528638" y="2205038"/>
            <a:ext cx="159543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非流動負債</a:t>
            </a:r>
            <a:endParaRPr lang="zh-TW" altLang="en-US" sz="2200"/>
          </a:p>
        </p:txBody>
      </p:sp>
      <p:sp>
        <p:nvSpPr>
          <p:cNvPr id="30" name="矩形 29"/>
          <p:cNvSpPr/>
          <p:nvPr/>
        </p:nvSpPr>
        <p:spPr>
          <a:xfrm>
            <a:off x="5195888" y="3063875"/>
            <a:ext cx="1670050" cy="4603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800,000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1"/>
          <p:cNvSpPr>
            <a:spLocks noChangeArrowheads="1"/>
          </p:cNvSpPr>
          <p:nvPr/>
        </p:nvSpPr>
        <p:spPr bwMode="auto">
          <a:xfrm>
            <a:off x="539750" y="3975100"/>
            <a:ext cx="10636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權    益</a:t>
            </a:r>
          </a:p>
        </p:txBody>
      </p:sp>
      <p:sp>
        <p:nvSpPr>
          <p:cNvPr id="32" name="矩形 31"/>
          <p:cNvSpPr/>
          <p:nvPr/>
        </p:nvSpPr>
        <p:spPr>
          <a:xfrm>
            <a:off x="488950" y="5218113"/>
            <a:ext cx="1416050" cy="420687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權益總計</a:t>
            </a:r>
          </a:p>
        </p:txBody>
      </p:sp>
      <p:sp>
        <p:nvSpPr>
          <p:cNvPr id="33" name="矩形 32"/>
          <p:cNvSpPr/>
          <p:nvPr/>
        </p:nvSpPr>
        <p:spPr>
          <a:xfrm>
            <a:off x="5316538" y="5222875"/>
            <a:ext cx="1570037" cy="42068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2,245,000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500063" y="5662613"/>
            <a:ext cx="2338387" cy="42068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負債及權益總計</a:t>
            </a:r>
          </a:p>
        </p:txBody>
      </p:sp>
      <p:sp>
        <p:nvSpPr>
          <p:cNvPr id="35" name="矩形 34"/>
          <p:cNvSpPr/>
          <p:nvPr/>
        </p:nvSpPr>
        <p:spPr>
          <a:xfrm>
            <a:off x="5316538" y="5667375"/>
            <a:ext cx="1558925" cy="42068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3,833,000</a:t>
            </a:r>
            <a:endParaRPr lang="zh-TW" altLang="en-US" sz="24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6" name="直線接點 35"/>
          <p:cNvCxnSpPr/>
          <p:nvPr/>
        </p:nvCxnSpPr>
        <p:spPr>
          <a:xfrm flipV="1">
            <a:off x="5199063" y="3500438"/>
            <a:ext cx="1646237" cy="635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接點 36"/>
          <p:cNvCxnSpPr/>
          <p:nvPr/>
        </p:nvCxnSpPr>
        <p:spPr>
          <a:xfrm>
            <a:off x="5219700" y="5661025"/>
            <a:ext cx="1655763" cy="11113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矩形 80"/>
          <p:cNvSpPr>
            <a:spLocks noChangeArrowheads="1"/>
          </p:cNvSpPr>
          <p:nvPr/>
        </p:nvSpPr>
        <p:spPr bwMode="auto">
          <a:xfrm>
            <a:off x="7015163" y="4787900"/>
            <a:ext cx="170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190,000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82" name="矩形 81"/>
          <p:cNvSpPr/>
          <p:nvPr/>
        </p:nvSpPr>
        <p:spPr>
          <a:xfrm>
            <a:off x="6902450" y="3513138"/>
            <a:ext cx="1625600" cy="4191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1,532,000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87" name="矩形 86"/>
          <p:cNvSpPr>
            <a:spLocks noChangeArrowheads="1"/>
          </p:cNvSpPr>
          <p:nvPr/>
        </p:nvSpPr>
        <p:spPr bwMode="auto">
          <a:xfrm>
            <a:off x="7075488" y="2597150"/>
            <a:ext cx="1457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800,000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6835775" y="3054350"/>
            <a:ext cx="1670050" cy="4603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800,000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0" name="矩形 89"/>
          <p:cNvSpPr/>
          <p:nvPr/>
        </p:nvSpPr>
        <p:spPr>
          <a:xfrm>
            <a:off x="6972300" y="5229225"/>
            <a:ext cx="1570038" cy="42068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2,190,000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1" name="矩形 90"/>
          <p:cNvSpPr/>
          <p:nvPr/>
        </p:nvSpPr>
        <p:spPr>
          <a:xfrm>
            <a:off x="6972300" y="5657850"/>
            <a:ext cx="1560513" cy="42068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3,722,000</a:t>
            </a:r>
            <a:endParaRPr lang="zh-TW" altLang="en-US" sz="24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92" name="直線接點 91"/>
          <p:cNvCxnSpPr/>
          <p:nvPr/>
        </p:nvCxnSpPr>
        <p:spPr>
          <a:xfrm flipV="1">
            <a:off x="6856413" y="3490913"/>
            <a:ext cx="1644650" cy="635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接點 92"/>
          <p:cNvCxnSpPr/>
          <p:nvPr/>
        </p:nvCxnSpPr>
        <p:spPr>
          <a:xfrm>
            <a:off x="6875463" y="5651500"/>
            <a:ext cx="1657350" cy="11113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矩形 93"/>
          <p:cNvSpPr>
            <a:spLocks noChangeArrowheads="1"/>
          </p:cNvSpPr>
          <p:nvPr/>
        </p:nvSpPr>
        <p:spPr bwMode="auto">
          <a:xfrm>
            <a:off x="7035800" y="4365625"/>
            <a:ext cx="170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2,000,000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0" name="直線接點 49"/>
          <p:cNvCxnSpPr/>
          <p:nvPr/>
        </p:nvCxnSpPr>
        <p:spPr>
          <a:xfrm flipV="1">
            <a:off x="5219700" y="3044825"/>
            <a:ext cx="1646238" cy="635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線接點 50"/>
          <p:cNvCxnSpPr/>
          <p:nvPr/>
        </p:nvCxnSpPr>
        <p:spPr>
          <a:xfrm flipV="1">
            <a:off x="6891338" y="3046413"/>
            <a:ext cx="1646237" cy="635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接點 51"/>
          <p:cNvCxnSpPr/>
          <p:nvPr/>
        </p:nvCxnSpPr>
        <p:spPr>
          <a:xfrm flipV="1">
            <a:off x="5219700" y="5175250"/>
            <a:ext cx="1646238" cy="635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接點 52"/>
          <p:cNvCxnSpPr/>
          <p:nvPr/>
        </p:nvCxnSpPr>
        <p:spPr>
          <a:xfrm flipV="1">
            <a:off x="6902450" y="5191125"/>
            <a:ext cx="1646238" cy="635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群組 20"/>
          <p:cNvGrpSpPr>
            <a:grpSpLocks/>
          </p:cNvGrpSpPr>
          <p:nvPr/>
        </p:nvGrpSpPr>
        <p:grpSpPr bwMode="auto">
          <a:xfrm>
            <a:off x="5164138" y="6040438"/>
            <a:ext cx="1711325" cy="46037"/>
            <a:chOff x="6591348" y="5613762"/>
            <a:chExt cx="2105175" cy="57804"/>
          </a:xfrm>
        </p:grpSpPr>
        <p:cxnSp>
          <p:nvCxnSpPr>
            <p:cNvPr id="22" name="直線接點 21"/>
            <p:cNvCxnSpPr/>
            <p:nvPr/>
          </p:nvCxnSpPr>
          <p:spPr>
            <a:xfrm>
              <a:off x="6595254" y="5613762"/>
              <a:ext cx="2101269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線接點 22"/>
            <p:cNvCxnSpPr/>
            <p:nvPr/>
          </p:nvCxnSpPr>
          <p:spPr>
            <a:xfrm>
              <a:off x="6591348" y="5671566"/>
              <a:ext cx="2101269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群組 20"/>
          <p:cNvGrpSpPr>
            <a:grpSpLocks/>
          </p:cNvGrpSpPr>
          <p:nvPr/>
        </p:nvGrpSpPr>
        <p:grpSpPr bwMode="auto">
          <a:xfrm>
            <a:off x="6819900" y="6046788"/>
            <a:ext cx="1712913" cy="46037"/>
            <a:chOff x="6591348" y="5613762"/>
            <a:chExt cx="2105175" cy="57804"/>
          </a:xfrm>
        </p:grpSpPr>
        <p:cxnSp>
          <p:nvCxnSpPr>
            <p:cNvPr id="85" name="直線接點 84"/>
            <p:cNvCxnSpPr/>
            <p:nvPr/>
          </p:nvCxnSpPr>
          <p:spPr>
            <a:xfrm>
              <a:off x="6595250" y="5613762"/>
              <a:ext cx="210127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接點 85"/>
            <p:cNvCxnSpPr/>
            <p:nvPr/>
          </p:nvCxnSpPr>
          <p:spPr>
            <a:xfrm>
              <a:off x="6591348" y="5671566"/>
              <a:ext cx="210127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954" name="群組 5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64958" name="圖片 5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959" name="圖片 5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960" name="圖片 5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4955" name="群組 57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59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10-3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64957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4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3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5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 nodeType="clickPar">
                      <p:stCondLst>
                        <p:cond delay="indefinite"/>
                      </p:stCondLst>
                      <p:childTnLst>
                        <p:par>
                          <p:cTn id="1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 nodeType="clickPar">
                      <p:stCondLst>
                        <p:cond delay="indefinite"/>
                      </p:stCondLst>
                      <p:childTnLst>
                        <p:par>
                          <p:cTn id="1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7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 nodeType="clickPar">
                      <p:stCondLst>
                        <p:cond delay="indefinite"/>
                      </p:stCondLst>
                      <p:childTnLst>
                        <p:par>
                          <p:cTn id="1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 nodeType="clickPar">
                      <p:stCondLst>
                        <p:cond delay="indefinite"/>
                      </p:stCondLst>
                      <p:childTnLst>
                        <p:par>
                          <p:cTn id="1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 nodeType="clickPar">
                      <p:stCondLst>
                        <p:cond delay="indefinite"/>
                      </p:stCondLst>
                      <p:childTnLst>
                        <p:par>
                          <p:cTn id="1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 nodeType="clickPar">
                      <p:stCondLst>
                        <p:cond delay="indefinite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9" dur="2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 nodeType="clickPar">
                      <p:stCondLst>
                        <p:cond delay="indefinite"/>
                      </p:stCondLst>
                      <p:childTnLst>
                        <p:par>
                          <p:cTn id="1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 nodeType="clickPar">
                      <p:stCondLst>
                        <p:cond delay="indefinite"/>
                      </p:stCondLst>
                      <p:childTnLst>
                        <p:par>
                          <p:cTn id="1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1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 nodeType="clickPar">
                      <p:stCondLst>
                        <p:cond delay="indefinite"/>
                      </p:stCondLst>
                      <p:childTnLst>
                        <p:par>
                          <p:cTn id="1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7" grpId="0" animBg="1"/>
      <p:bldP spid="18" grpId="0" animBg="1"/>
      <p:bldP spid="19" grpId="0"/>
      <p:bldP spid="24" grpId="0"/>
      <p:bldP spid="25" grpId="0"/>
      <p:bldP spid="26" grpId="0"/>
      <p:bldP spid="27" grpId="0"/>
      <p:bldP spid="28" grpId="0"/>
      <p:bldP spid="30" grpId="0" animBg="1"/>
      <p:bldP spid="31" grpId="0"/>
      <p:bldP spid="32" grpId="0" animBg="1"/>
      <p:bldP spid="33" grpId="0" animBg="1"/>
      <p:bldP spid="34" grpId="0" animBg="1"/>
      <p:bldP spid="35" grpId="0" animBg="1"/>
      <p:bldP spid="81" grpId="0"/>
      <p:bldP spid="82" grpId="0" animBg="1"/>
      <p:bldP spid="87" grpId="0"/>
      <p:bldP spid="89" grpId="0" animBg="1"/>
      <p:bldP spid="90" grpId="0" animBg="1"/>
      <p:bldP spid="91" grpId="0" animBg="1"/>
      <p:bldP spid="94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權益變動表之意義</a:t>
            </a:r>
          </a:p>
        </p:txBody>
      </p:sp>
      <p:sp>
        <p:nvSpPr>
          <p:cNvPr id="16589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90</a:t>
            </a:r>
          </a:p>
        </p:txBody>
      </p:sp>
      <p:pic>
        <p:nvPicPr>
          <p:cNvPr id="16589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238" y="2014538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2166938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文字方塊 20"/>
          <p:cNvSpPr txBox="1"/>
          <p:nvPr/>
        </p:nvSpPr>
        <p:spPr>
          <a:xfrm>
            <a:off x="3322638" y="1082675"/>
            <a:ext cx="197961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權益變動表</a:t>
            </a:r>
          </a:p>
        </p:txBody>
      </p:sp>
      <p:grpSp>
        <p:nvGrpSpPr>
          <p:cNvPr id="22" name="群組 21"/>
          <p:cNvGrpSpPr>
            <a:grpSpLocks/>
          </p:cNvGrpSpPr>
          <p:nvPr/>
        </p:nvGrpSpPr>
        <p:grpSpPr bwMode="auto">
          <a:xfrm>
            <a:off x="3103563" y="1644650"/>
            <a:ext cx="1582737" cy="558800"/>
            <a:chOff x="294993" y="3217044"/>
            <a:chExt cx="1582990" cy="560095"/>
          </a:xfrm>
        </p:grpSpPr>
        <p:cxnSp>
          <p:nvCxnSpPr>
            <p:cNvPr id="23" name="直線單箭頭接點 22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65902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意義</a:t>
              </a:r>
            </a:p>
          </p:txBody>
        </p:sp>
      </p:grpSp>
      <p:sp>
        <p:nvSpPr>
          <p:cNvPr id="163850" name="矩形 1"/>
          <p:cNvSpPr>
            <a:spLocks noChangeArrowheads="1"/>
          </p:cNvSpPr>
          <p:nvPr/>
        </p:nvSpPr>
        <p:spPr bwMode="auto">
          <a:xfrm>
            <a:off x="1042988" y="2276475"/>
            <a:ext cx="68405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在顯示企業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特定期間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權益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增減變動情形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的報表，屬於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動態報表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。權益變動表與資產負債表中皆有權益的相關資料，差別在於「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權益變動表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」是表達權益變動的詳細情形，而「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資產負債表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」僅列出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權益變動的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最後結果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grpSp>
        <p:nvGrpSpPr>
          <p:cNvPr id="165897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65898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899" name="圖片 23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900" name="圖片 2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63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63850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權益變動之分類</a:t>
            </a:r>
          </a:p>
        </p:txBody>
      </p:sp>
      <p:sp>
        <p:nvSpPr>
          <p:cNvPr id="16691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90</a:t>
            </a:r>
          </a:p>
        </p:txBody>
      </p:sp>
      <p:pic>
        <p:nvPicPr>
          <p:cNvPr id="16691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238" y="2014538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691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2166938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文字方塊 20"/>
          <p:cNvSpPr txBox="1"/>
          <p:nvPr/>
        </p:nvSpPr>
        <p:spPr>
          <a:xfrm>
            <a:off x="3851275" y="1082675"/>
            <a:ext cx="1620838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權益變動</a:t>
            </a:r>
          </a:p>
        </p:txBody>
      </p:sp>
      <p:sp>
        <p:nvSpPr>
          <p:cNvPr id="24" name="文字方塊 36"/>
          <p:cNvSpPr txBox="1">
            <a:spLocks noChangeArrowheads="1"/>
          </p:cNvSpPr>
          <p:nvPr/>
        </p:nvSpPr>
        <p:spPr bwMode="auto">
          <a:xfrm>
            <a:off x="1909763" y="1444625"/>
            <a:ext cx="158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>
                <a:latin typeface="Tahoma" pitchFamily="34" charset="0"/>
              </a:rPr>
              <a:t> </a:t>
            </a:r>
            <a:r>
              <a:rPr lang="zh-TW" altLang="en-US" sz="2000">
                <a:latin typeface="Tahoma" pitchFamily="34" charset="0"/>
              </a:rPr>
              <a:t>分兩類</a:t>
            </a:r>
          </a:p>
        </p:txBody>
      </p:sp>
      <p:grpSp>
        <p:nvGrpSpPr>
          <p:cNvPr id="26" name="群組 24"/>
          <p:cNvGrpSpPr>
            <a:grpSpLocks/>
          </p:cNvGrpSpPr>
          <p:nvPr/>
        </p:nvGrpSpPr>
        <p:grpSpPr bwMode="auto">
          <a:xfrm>
            <a:off x="2174875" y="1644650"/>
            <a:ext cx="4845050" cy="549275"/>
            <a:chOff x="1547664" y="1925543"/>
            <a:chExt cx="5400600" cy="1503457"/>
          </a:xfrm>
        </p:grpSpPr>
        <p:grpSp>
          <p:nvGrpSpPr>
            <p:cNvPr id="166943" name="群組 26"/>
            <p:cNvGrpSpPr>
              <a:grpSpLocks/>
            </p:cNvGrpSpPr>
            <p:nvPr/>
          </p:nvGrpSpPr>
          <p:grpSpPr bwMode="auto">
            <a:xfrm>
              <a:off x="1547664" y="2708920"/>
              <a:ext cx="5400600" cy="720080"/>
              <a:chOff x="1547664" y="2708920"/>
              <a:chExt cx="5400600" cy="720080"/>
            </a:xfrm>
          </p:grpSpPr>
          <p:cxnSp>
            <p:nvCxnSpPr>
              <p:cNvPr id="30" name="直線單箭頭接點 29"/>
              <p:cNvCxnSpPr/>
              <p:nvPr/>
            </p:nvCxnSpPr>
            <p:spPr>
              <a:xfrm>
                <a:off x="1547664" y="2707688"/>
                <a:ext cx="0" cy="721312"/>
              </a:xfrm>
              <a:prstGeom prst="straightConnector1">
                <a:avLst/>
              </a:prstGeom>
              <a:ln>
                <a:tailEnd type="arrow"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  <p:cxnSp>
            <p:nvCxnSpPr>
              <p:cNvPr id="31" name="直線接點 30"/>
              <p:cNvCxnSpPr/>
              <p:nvPr/>
            </p:nvCxnSpPr>
            <p:spPr>
              <a:xfrm>
                <a:off x="1547664" y="2707688"/>
                <a:ext cx="5402370" cy="0"/>
              </a:xfrm>
              <a:prstGeom prst="lin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  <p:cxnSp>
            <p:nvCxnSpPr>
              <p:cNvPr id="32" name="直線單箭頭接點 31"/>
              <p:cNvCxnSpPr/>
              <p:nvPr/>
            </p:nvCxnSpPr>
            <p:spPr>
              <a:xfrm>
                <a:off x="6944725" y="2707688"/>
                <a:ext cx="0" cy="721312"/>
              </a:xfrm>
              <a:prstGeom prst="straightConnector1">
                <a:avLst/>
              </a:prstGeom>
              <a:ln>
                <a:tailEnd type="arrow"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  <p:cxnSp>
          <p:nvCxnSpPr>
            <p:cNvPr id="29" name="直線接點 28"/>
            <p:cNvCxnSpPr/>
            <p:nvPr/>
          </p:nvCxnSpPr>
          <p:spPr>
            <a:xfrm flipH="1">
              <a:off x="4267429" y="1925543"/>
              <a:ext cx="0" cy="782145"/>
            </a:xfrm>
            <a:prstGeom prst="lin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33" name="文字方塊 32"/>
          <p:cNvSpPr txBox="1"/>
          <p:nvPr/>
        </p:nvSpPr>
        <p:spPr>
          <a:xfrm>
            <a:off x="1065213" y="2233613"/>
            <a:ext cx="2338387" cy="523875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u="sng" dirty="0" smtClean="0">
                <a:solidFill>
                  <a:srgbClr val="FF0000"/>
                </a:solidFill>
              </a:rPr>
              <a:t>業主</a:t>
            </a:r>
            <a:r>
              <a:rPr lang="zh-TW" altLang="en-US" b="1" dirty="0" smtClean="0"/>
              <a:t>權益變動</a:t>
            </a:r>
          </a:p>
        </p:txBody>
      </p:sp>
      <p:sp>
        <p:nvSpPr>
          <p:cNvPr id="34" name="文字方塊 33"/>
          <p:cNvSpPr txBox="1"/>
          <p:nvPr/>
        </p:nvSpPr>
        <p:spPr>
          <a:xfrm>
            <a:off x="5689600" y="2257425"/>
            <a:ext cx="2698750" cy="523875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u="sng" dirty="0" smtClean="0">
                <a:solidFill>
                  <a:srgbClr val="FF0000"/>
                </a:solidFill>
              </a:rPr>
              <a:t>非業主</a:t>
            </a:r>
            <a:r>
              <a:rPr lang="zh-TW" altLang="en-US" b="1" dirty="0" smtClean="0"/>
              <a:t>權益變動</a:t>
            </a:r>
          </a:p>
        </p:txBody>
      </p:sp>
      <p:grpSp>
        <p:nvGrpSpPr>
          <p:cNvPr id="35" name="群組 34"/>
          <p:cNvGrpSpPr>
            <a:grpSpLocks/>
          </p:cNvGrpSpPr>
          <p:nvPr/>
        </p:nvGrpSpPr>
        <p:grpSpPr bwMode="auto">
          <a:xfrm>
            <a:off x="931863" y="2813050"/>
            <a:ext cx="1582737" cy="558800"/>
            <a:chOff x="294993" y="3217044"/>
            <a:chExt cx="1582990" cy="560095"/>
          </a:xfrm>
        </p:grpSpPr>
        <p:cxnSp>
          <p:nvCxnSpPr>
            <p:cNvPr id="36" name="直線單箭頭接點 35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66942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  即</a:t>
              </a:r>
            </a:p>
          </p:txBody>
        </p:sp>
      </p:grpSp>
      <p:sp>
        <p:nvSpPr>
          <p:cNvPr id="3" name="矩形 2"/>
          <p:cNvSpPr/>
          <p:nvPr/>
        </p:nvSpPr>
        <p:spPr>
          <a:xfrm>
            <a:off x="341313" y="3429000"/>
            <a:ext cx="4230687" cy="830263"/>
          </a:xfrm>
          <a:prstGeom prst="rect">
            <a:avLst/>
          </a:prstGeom>
          <a:solidFill>
            <a:schemeClr val="accent3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企業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與業主（以其業主身分）交易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所產生的權益變動。</a:t>
            </a:r>
          </a:p>
        </p:txBody>
      </p:sp>
      <p:grpSp>
        <p:nvGrpSpPr>
          <p:cNvPr id="38" name="群組 37"/>
          <p:cNvGrpSpPr>
            <a:grpSpLocks/>
          </p:cNvGrpSpPr>
          <p:nvPr/>
        </p:nvGrpSpPr>
        <p:grpSpPr bwMode="auto">
          <a:xfrm>
            <a:off x="900113" y="4238625"/>
            <a:ext cx="1582737" cy="558800"/>
            <a:chOff x="294993" y="3217044"/>
            <a:chExt cx="1582990" cy="560095"/>
          </a:xfrm>
        </p:grpSpPr>
        <p:cxnSp>
          <p:nvCxnSpPr>
            <p:cNvPr id="39" name="直線單箭頭接點 38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66940" name="文字方塊 39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 包括</a:t>
              </a:r>
            </a:p>
          </p:txBody>
        </p:sp>
      </p:grpSp>
      <p:sp>
        <p:nvSpPr>
          <p:cNvPr id="4" name="矩形 3"/>
          <p:cNvSpPr/>
          <p:nvPr/>
        </p:nvSpPr>
        <p:spPr>
          <a:xfrm>
            <a:off x="90488" y="4830763"/>
            <a:ext cx="5019675" cy="830262"/>
          </a:xfrm>
          <a:prstGeom prst="rect">
            <a:avLst/>
          </a:prstGeom>
          <a:solidFill>
            <a:schemeClr val="accent3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/>
              </a:rPr>
              <a:t>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業主投入、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/>
              </a:rPr>
              <a:t>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增資、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/>
              </a:rPr>
              <a:t>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減資、</a:t>
            </a:r>
            <a:endParaRPr lang="en-US" altLang="zh-TW" sz="2400" b="1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/>
              </a:rPr>
              <a:t>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分配盈餘給業主等。</a:t>
            </a:r>
          </a:p>
        </p:txBody>
      </p:sp>
      <p:grpSp>
        <p:nvGrpSpPr>
          <p:cNvPr id="41" name="群組 40"/>
          <p:cNvGrpSpPr>
            <a:grpSpLocks/>
          </p:cNvGrpSpPr>
          <p:nvPr/>
        </p:nvGrpSpPr>
        <p:grpSpPr bwMode="auto">
          <a:xfrm>
            <a:off x="5756275" y="2773363"/>
            <a:ext cx="1582738" cy="558800"/>
            <a:chOff x="294993" y="3217044"/>
            <a:chExt cx="1582990" cy="560095"/>
          </a:xfrm>
        </p:grpSpPr>
        <p:cxnSp>
          <p:nvCxnSpPr>
            <p:cNvPr id="42" name="直線單箭頭接點 41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66938" name="文字方塊 42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  即</a:t>
              </a:r>
            </a:p>
          </p:txBody>
        </p:sp>
      </p:grpSp>
      <p:sp>
        <p:nvSpPr>
          <p:cNvPr id="44" name="矩形 43"/>
          <p:cNvSpPr/>
          <p:nvPr/>
        </p:nvSpPr>
        <p:spPr>
          <a:xfrm>
            <a:off x="5110163" y="3389313"/>
            <a:ext cx="3908425" cy="1201737"/>
          </a:xfrm>
          <a:prstGeom prst="rect">
            <a:avLst/>
          </a:prstGeom>
          <a:solidFill>
            <a:schemeClr val="accent3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企業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與業主交易無關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的權益變動，也就是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綜合損益表的「本期綜合損益總額」。</a:t>
            </a:r>
          </a:p>
        </p:txBody>
      </p:sp>
      <p:grpSp>
        <p:nvGrpSpPr>
          <p:cNvPr id="45" name="群組 44"/>
          <p:cNvGrpSpPr>
            <a:grpSpLocks/>
          </p:cNvGrpSpPr>
          <p:nvPr/>
        </p:nvGrpSpPr>
        <p:grpSpPr bwMode="auto">
          <a:xfrm>
            <a:off x="5756275" y="4573588"/>
            <a:ext cx="1582738" cy="558800"/>
            <a:chOff x="294993" y="3217044"/>
            <a:chExt cx="1582990" cy="560095"/>
          </a:xfrm>
        </p:grpSpPr>
        <p:cxnSp>
          <p:nvCxnSpPr>
            <p:cNvPr id="46" name="直線單箭頭接點 45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66936" name="文字方塊 4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 包括</a:t>
              </a:r>
            </a:p>
          </p:txBody>
        </p:sp>
      </p:grpSp>
      <p:sp>
        <p:nvSpPr>
          <p:cNvPr id="5" name="矩形 4"/>
          <p:cNvSpPr/>
          <p:nvPr/>
        </p:nvSpPr>
        <p:spPr>
          <a:xfrm>
            <a:off x="5472113" y="5132388"/>
            <a:ext cx="3384550" cy="831850"/>
          </a:xfrm>
          <a:prstGeom prst="rect">
            <a:avLst/>
          </a:prstGeom>
          <a:solidFill>
            <a:schemeClr val="accent3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「本期損益」和</a:t>
            </a:r>
            <a:endParaRPr lang="en-US" altLang="zh-TW" sz="2400" b="1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「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本期其他綜合損益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」</a:t>
            </a:r>
          </a:p>
        </p:txBody>
      </p:sp>
      <p:grpSp>
        <p:nvGrpSpPr>
          <p:cNvPr id="166931" name="群組 3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66932" name="圖片 4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933" name="圖片 4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934" name="圖片 4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4" grpId="0"/>
      <p:bldP spid="33" grpId="0" animBg="1"/>
      <p:bldP spid="34" grpId="0" animBg="1"/>
      <p:bldP spid="3" grpId="0" animBg="1"/>
      <p:bldP spid="4" grpId="0" animBg="1"/>
      <p:bldP spid="44" grpId="0" animBg="1"/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</a:t>
            </a:r>
          </a:p>
        </p:txBody>
      </p:sp>
      <p:sp>
        <p:nvSpPr>
          <p:cNvPr id="3891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54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361950" y="822325"/>
            <a:ext cx="572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列示綜合損益表之格式及內容如下</a:t>
            </a:r>
            <a:r>
              <a:rPr lang="en-US" altLang="zh-TW" sz="2400">
                <a:latin typeface="標楷體" pitchFamily="65" charset="-120"/>
                <a:ea typeface="標楷體" pitchFamily="65" charset="-120"/>
                <a:sym typeface="Wingdings" pitchFamily="2" charset="2"/>
              </a:rPr>
              <a:t>:(2/3)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38918" name="群組 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8919" name="圖片 1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20" name="圖片 1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21" name="圖片 1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8922" name="Picture 1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042" y="1557338"/>
            <a:ext cx="8506144" cy="410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8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權益變動之分類</a:t>
            </a:r>
          </a:p>
        </p:txBody>
      </p:sp>
      <p:sp>
        <p:nvSpPr>
          <p:cNvPr id="16793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90</a:t>
            </a:r>
          </a:p>
        </p:txBody>
      </p:sp>
      <p:pic>
        <p:nvPicPr>
          <p:cNvPr id="167940" name="Picture 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412875"/>
            <a:ext cx="8280400" cy="2614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7941" name="群組 1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67942" name="圖片 1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943" name="圖片 1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944" name="圖片 1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權益變動表之內容</a:t>
            </a:r>
          </a:p>
        </p:txBody>
      </p:sp>
      <p:sp>
        <p:nvSpPr>
          <p:cNvPr id="16896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91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92</a:t>
            </a:r>
          </a:p>
        </p:txBody>
      </p:sp>
      <p:sp>
        <p:nvSpPr>
          <p:cNvPr id="48" name="文字方塊 47"/>
          <p:cNvSpPr txBox="1"/>
          <p:nvPr/>
        </p:nvSpPr>
        <p:spPr>
          <a:xfrm>
            <a:off x="1347788" y="2976563"/>
            <a:ext cx="901700" cy="522287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表首</a:t>
            </a:r>
          </a:p>
        </p:txBody>
      </p:sp>
      <p:grpSp>
        <p:nvGrpSpPr>
          <p:cNvPr id="49" name="群組 48"/>
          <p:cNvGrpSpPr>
            <a:grpSpLocks/>
          </p:cNvGrpSpPr>
          <p:nvPr/>
        </p:nvGrpSpPr>
        <p:grpSpPr bwMode="auto">
          <a:xfrm>
            <a:off x="395288" y="2141538"/>
            <a:ext cx="6551612" cy="835025"/>
            <a:chOff x="973534" y="3112319"/>
            <a:chExt cx="5427662" cy="835347"/>
          </a:xfrm>
        </p:grpSpPr>
        <p:grpSp>
          <p:nvGrpSpPr>
            <p:cNvPr id="168976" name="群組 48"/>
            <p:cNvGrpSpPr>
              <a:grpSpLocks/>
            </p:cNvGrpSpPr>
            <p:nvPr/>
          </p:nvGrpSpPr>
          <p:grpSpPr bwMode="auto">
            <a:xfrm>
              <a:off x="973534" y="3112319"/>
              <a:ext cx="5427662" cy="820737"/>
              <a:chOff x="48092" y="1901747"/>
              <a:chExt cx="6872291" cy="1132872"/>
            </a:xfrm>
          </p:grpSpPr>
          <p:sp>
            <p:nvSpPr>
              <p:cNvPr id="53" name="文字方塊 23"/>
              <p:cNvSpPr txBox="1">
                <a:spLocks noChangeArrowheads="1"/>
              </p:cNvSpPr>
              <p:nvPr/>
            </p:nvSpPr>
            <p:spPr bwMode="auto">
              <a:xfrm>
                <a:off x="48092" y="1901747"/>
                <a:ext cx="3711736" cy="55240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r>
                  <a:rPr lang="zh-TW" altLang="en-US" sz="2000" dirty="0"/>
                  <a:t> </a:t>
                </a:r>
                <a:r>
                  <a:rPr lang="zh-TW" altLang="en-US" sz="2000" dirty="0" smtClean="0"/>
                  <a:t>      </a:t>
                </a:r>
                <a:r>
                  <a:rPr lang="zh-TW" altLang="en-US" sz="2000" b="1" dirty="0" smtClean="0">
                    <a:solidFill>
                      <a:srgbClr val="0000FF"/>
                    </a:solidFill>
                  </a:rPr>
                  <a:t>組成要素</a:t>
                </a:r>
                <a:r>
                  <a:rPr lang="zh-TW" altLang="en-US" sz="2000" b="1" dirty="0" smtClean="0"/>
                  <a:t>包括</a:t>
                </a:r>
              </a:p>
            </p:txBody>
          </p:sp>
          <p:grpSp>
            <p:nvGrpSpPr>
              <p:cNvPr id="168979" name="群組 24"/>
              <p:cNvGrpSpPr>
                <a:grpSpLocks/>
              </p:cNvGrpSpPr>
              <p:nvPr/>
            </p:nvGrpSpPr>
            <p:grpSpPr bwMode="auto">
              <a:xfrm>
                <a:off x="1519783" y="1954499"/>
                <a:ext cx="5400600" cy="1080120"/>
                <a:chOff x="1547664" y="1925543"/>
                <a:chExt cx="5400600" cy="1503457"/>
              </a:xfrm>
            </p:grpSpPr>
            <p:grpSp>
              <p:nvGrpSpPr>
                <p:cNvPr id="168980" name="群組 26"/>
                <p:cNvGrpSpPr>
                  <a:grpSpLocks/>
                </p:cNvGrpSpPr>
                <p:nvPr/>
              </p:nvGrpSpPr>
              <p:grpSpPr bwMode="auto">
                <a:xfrm>
                  <a:off x="1547664" y="2708920"/>
                  <a:ext cx="5400600" cy="720080"/>
                  <a:chOff x="1547664" y="2708920"/>
                  <a:chExt cx="5400600" cy="720080"/>
                </a:xfrm>
              </p:grpSpPr>
              <p:cxnSp>
                <p:nvCxnSpPr>
                  <p:cNvPr id="57" name="直線單箭頭接點 56"/>
                  <p:cNvCxnSpPr/>
                  <p:nvPr/>
                </p:nvCxnSpPr>
                <p:spPr>
                  <a:xfrm>
                    <a:off x="1548012" y="2709514"/>
                    <a:ext cx="0" cy="720093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58" name="直線接點 57"/>
                  <p:cNvCxnSpPr/>
                  <p:nvPr/>
                </p:nvCxnSpPr>
                <p:spPr>
                  <a:xfrm>
                    <a:off x="1548012" y="2709514"/>
                    <a:ext cx="5400252" cy="0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59" name="直線單箭頭接點 58"/>
                  <p:cNvCxnSpPr/>
                  <p:nvPr/>
                </p:nvCxnSpPr>
                <p:spPr>
                  <a:xfrm>
                    <a:off x="6944934" y="2709514"/>
                    <a:ext cx="0" cy="720093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  <p:cxnSp>
              <p:nvCxnSpPr>
                <p:cNvPr id="56" name="直線接點 55"/>
                <p:cNvCxnSpPr/>
                <p:nvPr/>
              </p:nvCxnSpPr>
              <p:spPr>
                <a:xfrm flipH="1">
                  <a:off x="4305588" y="1925345"/>
                  <a:ext cx="0" cy="784169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</p:grpSp>
        <p:cxnSp>
          <p:nvCxnSpPr>
            <p:cNvPr id="52" name="直線單箭頭接點 51"/>
            <p:cNvCxnSpPr/>
            <p:nvPr/>
          </p:nvCxnSpPr>
          <p:spPr bwMode="auto">
            <a:xfrm>
              <a:off x="4314039" y="3572872"/>
              <a:ext cx="0" cy="374794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60" name="文字方塊 59"/>
          <p:cNvSpPr txBox="1"/>
          <p:nvPr/>
        </p:nvSpPr>
        <p:spPr>
          <a:xfrm>
            <a:off x="3938588" y="2976563"/>
            <a:ext cx="903287" cy="522287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表身</a:t>
            </a:r>
          </a:p>
        </p:txBody>
      </p:sp>
      <p:sp>
        <p:nvSpPr>
          <p:cNvPr id="61" name="文字方塊 60"/>
          <p:cNvSpPr txBox="1"/>
          <p:nvPr/>
        </p:nvSpPr>
        <p:spPr>
          <a:xfrm>
            <a:off x="6491288" y="2976563"/>
            <a:ext cx="903287" cy="52387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簽章</a:t>
            </a:r>
          </a:p>
        </p:txBody>
      </p:sp>
      <p:sp>
        <p:nvSpPr>
          <p:cNvPr id="2" name="矩形 1"/>
          <p:cNvSpPr/>
          <p:nvPr/>
        </p:nvSpPr>
        <p:spPr>
          <a:xfrm>
            <a:off x="377825" y="981075"/>
            <a:ext cx="5211763" cy="523875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1.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獨資、合夥企業之權益變動表</a:t>
            </a:r>
          </a:p>
        </p:txBody>
      </p:sp>
      <p:sp>
        <p:nvSpPr>
          <p:cNvPr id="21" name="文字方塊 20"/>
          <p:cNvSpPr txBox="1"/>
          <p:nvPr/>
        </p:nvSpPr>
        <p:spPr>
          <a:xfrm>
            <a:off x="3419475" y="1638300"/>
            <a:ext cx="1981200" cy="522288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權益變動表</a:t>
            </a:r>
          </a:p>
        </p:txBody>
      </p:sp>
      <p:sp>
        <p:nvSpPr>
          <p:cNvPr id="63" name="矩形 62"/>
          <p:cNvSpPr/>
          <p:nvPr/>
        </p:nvSpPr>
        <p:spPr>
          <a:xfrm>
            <a:off x="395288" y="3843338"/>
            <a:ext cx="4133850" cy="523875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2.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公司組織之權益變動表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755650" y="4460875"/>
            <a:ext cx="7848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公司組織的業主稱為股東，公司組織的權益變動表的內容包括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股本、資本公積、保留盈餘、其他權益、庫藏股票等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，留待高二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《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會計學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Ⅲ》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的公司會計章節中探討。</a:t>
            </a:r>
          </a:p>
        </p:txBody>
      </p:sp>
      <p:grpSp>
        <p:nvGrpSpPr>
          <p:cNvPr id="168972" name="群組 2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68973" name="圖片 2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974" name="圖片 3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975" name="圖片 3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60" grpId="0" animBg="1"/>
      <p:bldP spid="61" grpId="0" animBg="1"/>
      <p:bldP spid="2" grpId="0" animBg="1"/>
      <p:bldP spid="21" grpId="0" animBg="1"/>
      <p:bldP spid="63" grpId="0" animBg="1"/>
      <p:bldP spid="3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權益變動表之</a:t>
            </a:r>
            <a:r>
              <a:rPr lang="zh-TW" altLang="en-US" sz="3200" b="1" u="sng" smtClean="0">
                <a:solidFill>
                  <a:srgbClr val="E46C0A"/>
                </a:solidFill>
                <a:latin typeface="Arial Black" pitchFamily="34" charset="0"/>
                <a:ea typeface="華康粗黑體" pitchFamily="49" charset="-120"/>
              </a:rPr>
              <a:t>表首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(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獨資、合夥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)</a:t>
            </a:r>
            <a:endParaRPr lang="zh-TW" altLang="en-US" sz="3200" b="1" smtClean="0">
              <a:solidFill>
                <a:srgbClr val="41A7C3"/>
              </a:solidFill>
              <a:latin typeface="Arial Black" pitchFamily="34" charset="0"/>
              <a:ea typeface="華康粗黑體" pitchFamily="49" charset="-120"/>
            </a:endParaRPr>
          </a:p>
        </p:txBody>
      </p:sp>
      <p:sp>
        <p:nvSpPr>
          <p:cNvPr id="16998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91</a:t>
            </a:r>
          </a:p>
        </p:txBody>
      </p:sp>
      <p:sp>
        <p:nvSpPr>
          <p:cNvPr id="4" name="矩形 3"/>
          <p:cNvSpPr/>
          <p:nvPr/>
        </p:nvSpPr>
        <p:spPr>
          <a:xfrm>
            <a:off x="755650" y="2852738"/>
            <a:ext cx="7632700" cy="1187450"/>
          </a:xfrm>
          <a:prstGeom prst="rect">
            <a:avLst/>
          </a:prstGeom>
          <a:solidFill>
            <a:schemeClr val="accent3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smtClean="0">
                <a:latin typeface="標楷體" pitchFamily="65" charset="-120"/>
                <a:ea typeface="標楷體" pitchFamily="65" charset="-120"/>
              </a:rPr>
              <a:t>權益變動表的表首與綜合損益表的表首相同，皆列示下列各項：</a:t>
            </a:r>
            <a:r>
              <a:rPr lang="zh-TW" altLang="en-US" sz="2400" smtClean="0">
                <a:latin typeface="標楷體" pitchFamily="65" charset="-120"/>
                <a:ea typeface="標楷體" pitchFamily="65" charset="-120"/>
                <a:sym typeface="Wingdings" pitchFamily="2" charset="2"/>
              </a:rPr>
              <a:t></a:t>
            </a:r>
            <a:r>
              <a:rPr lang="zh-TW" altLang="en-US" sz="2400" b="1" smtClean="0">
                <a:latin typeface="標楷體" pitchFamily="65" charset="-120"/>
                <a:ea typeface="標楷體" pitchFamily="65" charset="-120"/>
              </a:rPr>
              <a:t>企業名稱、</a:t>
            </a:r>
            <a:r>
              <a:rPr lang="zh-TW" altLang="en-US" sz="2400" b="1" smtClean="0">
                <a:latin typeface="標楷體" pitchFamily="65" charset="-120"/>
                <a:ea typeface="標楷體" pitchFamily="65" charset="-120"/>
                <a:sym typeface="Wingdings" pitchFamily="2" charset="2"/>
              </a:rPr>
              <a:t></a:t>
            </a:r>
            <a:r>
              <a:rPr lang="zh-TW" altLang="en-US" sz="2400" b="1" smtClean="0">
                <a:latin typeface="標楷體" pitchFamily="65" charset="-120"/>
                <a:ea typeface="標楷體" pitchFamily="65" charset="-120"/>
              </a:rPr>
              <a:t>報表名稱、</a:t>
            </a:r>
            <a:r>
              <a:rPr lang="zh-TW" altLang="en-US" sz="2400" b="1" smtClean="0">
                <a:latin typeface="標楷體" pitchFamily="65" charset="-120"/>
                <a:ea typeface="標楷體" pitchFamily="65" charset="-120"/>
                <a:sym typeface="Wingdings" pitchFamily="2" charset="2"/>
              </a:rPr>
              <a:t></a:t>
            </a:r>
            <a:r>
              <a:rPr lang="zh-TW" altLang="en-US" sz="2400" b="1" u="sng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特定期間</a:t>
            </a:r>
            <a:r>
              <a:rPr lang="zh-TW" altLang="en-US" sz="2400" b="1" smtClean="0">
                <a:latin typeface="標楷體" pitchFamily="65" charset="-120"/>
                <a:ea typeface="標楷體" pitchFamily="65" charset="-120"/>
              </a:rPr>
              <a:t>及</a:t>
            </a:r>
          </a:p>
          <a:p>
            <a:pPr eaLnBrk="1" hangingPunct="1">
              <a:defRPr/>
            </a:pPr>
            <a:r>
              <a:rPr lang="zh-TW" altLang="en-US" sz="2400" b="1" smtClean="0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 smtClean="0">
                <a:latin typeface="標楷體" pitchFamily="65" charset="-120"/>
                <a:ea typeface="標楷體" pitchFamily="65" charset="-120"/>
                <a:sym typeface="Wingdings" pitchFamily="2" charset="2"/>
              </a:rPr>
              <a:t></a:t>
            </a:r>
            <a:r>
              <a:rPr lang="zh-TW" altLang="en-US" sz="2400" b="1" smtClean="0">
                <a:latin typeface="標楷體" pitchFamily="65" charset="-120"/>
                <a:ea typeface="標楷體" pitchFamily="65" charset="-120"/>
              </a:rPr>
              <a:t>金額單位</a:t>
            </a:r>
            <a:r>
              <a:rPr lang="zh-TW" altLang="en-US" sz="2400" smtClean="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sp>
        <p:nvSpPr>
          <p:cNvPr id="5" name="矩形 4"/>
          <p:cNvSpPr/>
          <p:nvPr/>
        </p:nvSpPr>
        <p:spPr>
          <a:xfrm>
            <a:off x="755650" y="4257675"/>
            <a:ext cx="7632700" cy="1200150"/>
          </a:xfrm>
          <a:prstGeom prst="rect">
            <a:avLst/>
          </a:prstGeom>
          <a:solidFill>
            <a:schemeClr val="accent3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權益變動表應表達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某一期間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的權益變動情形，而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不是</a:t>
            </a:r>
            <a:endParaRPr lang="en-US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「日期」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，例如：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年度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所編製的權益變動表，報表期間應為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「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日至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日」或「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年度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」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pic>
        <p:nvPicPr>
          <p:cNvPr id="165903" name="Picture 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1125538"/>
            <a:ext cx="6294438" cy="153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9991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69992" name="圖片 1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993" name="圖片 1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994" name="圖片 1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59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59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5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10" name="群組 4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71046" name="圖片 4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1047" name="圖片 4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1048" name="圖片 4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矩形 1"/>
          <p:cNvSpPr/>
          <p:nvPr/>
        </p:nvSpPr>
        <p:spPr>
          <a:xfrm>
            <a:off x="0" y="3141663"/>
            <a:ext cx="4327525" cy="1187450"/>
          </a:xfrm>
          <a:prstGeom prst="rect">
            <a:avLst/>
          </a:prstGeom>
          <a:solidFill>
            <a:schemeClr val="accent3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smtClean="0">
                <a:latin typeface="標楷體" pitchFamily="65" charset="-120"/>
                <a:ea typeface="標楷體" pitchFamily="65" charset="-120"/>
              </a:rPr>
              <a:t>企業在主管機關所登記的資本額，有關登記資本的</a:t>
            </a:r>
            <a:r>
              <a:rPr lang="zh-TW" altLang="en-US" sz="2400" b="1" smtClean="0">
                <a:latin typeface="標楷體" pitchFamily="65" charset="-120"/>
                <a:ea typeface="標楷體" pitchFamily="65" charset="-120"/>
              </a:rPr>
              <a:t>原始記錄</a:t>
            </a:r>
            <a:r>
              <a:rPr lang="zh-TW" altLang="en-US" sz="2400" smtClean="0">
                <a:latin typeface="標楷體" pitchFamily="65" charset="-120"/>
                <a:ea typeface="標楷體" pitchFamily="65" charset="-120"/>
              </a:rPr>
              <a:t>及</a:t>
            </a:r>
            <a:r>
              <a:rPr lang="zh-TW" altLang="en-US" sz="2400" b="1" smtClean="0">
                <a:latin typeface="標楷體" pitchFamily="65" charset="-120"/>
                <a:ea typeface="標楷體" pitchFamily="65" charset="-120"/>
              </a:rPr>
              <a:t>變動</a:t>
            </a:r>
          </a:p>
        </p:txBody>
      </p:sp>
      <p:sp>
        <p:nvSpPr>
          <p:cNvPr id="17101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10-4-5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權益變動表之</a:t>
            </a:r>
            <a:r>
              <a:rPr lang="zh-TW" altLang="en-US" sz="3200" b="1" u="sng" smtClean="0">
                <a:solidFill>
                  <a:srgbClr val="E46C0A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(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獨資、合夥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)</a:t>
            </a:r>
            <a:endParaRPr lang="zh-TW" altLang="en-US" sz="3200" b="1" smtClean="0">
              <a:solidFill>
                <a:srgbClr val="41A7C3"/>
              </a:solidFill>
              <a:latin typeface="Arial Black" pitchFamily="34" charset="0"/>
              <a:ea typeface="華康粗黑體" pitchFamily="49" charset="-120"/>
            </a:endParaRPr>
          </a:p>
        </p:txBody>
      </p:sp>
      <p:sp>
        <p:nvSpPr>
          <p:cNvPr id="171013" name="Text Box 13"/>
          <p:cNvSpPr txBox="1">
            <a:spLocks noChangeArrowheads="1"/>
          </p:cNvSpPr>
          <p:nvPr/>
        </p:nvSpPr>
        <p:spPr bwMode="auto">
          <a:xfrm>
            <a:off x="341313" y="6237288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91</a:t>
            </a:r>
          </a:p>
        </p:txBody>
      </p:sp>
      <p:sp>
        <p:nvSpPr>
          <p:cNvPr id="15" name="文字方塊 14"/>
          <p:cNvSpPr txBox="1"/>
          <p:nvPr/>
        </p:nvSpPr>
        <p:spPr>
          <a:xfrm>
            <a:off x="971550" y="2146300"/>
            <a:ext cx="1620838" cy="522288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登記資本</a:t>
            </a:r>
          </a:p>
        </p:txBody>
      </p:sp>
      <p:grpSp>
        <p:nvGrpSpPr>
          <p:cNvPr id="17" name="群組 48"/>
          <p:cNvGrpSpPr>
            <a:grpSpLocks/>
          </p:cNvGrpSpPr>
          <p:nvPr/>
        </p:nvGrpSpPr>
        <p:grpSpPr bwMode="auto">
          <a:xfrm>
            <a:off x="395288" y="1484313"/>
            <a:ext cx="6551612" cy="633412"/>
            <a:chOff x="48092" y="1901747"/>
            <a:chExt cx="6872291" cy="1132872"/>
          </a:xfrm>
        </p:grpSpPr>
        <p:sp>
          <p:nvSpPr>
            <p:cNvPr id="19" name="文字方塊 23"/>
            <p:cNvSpPr txBox="1">
              <a:spLocks noChangeArrowheads="1"/>
            </p:cNvSpPr>
            <p:nvPr/>
          </p:nvSpPr>
          <p:spPr bwMode="auto">
            <a:xfrm>
              <a:off x="48092" y="1901747"/>
              <a:ext cx="3711736" cy="55365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r>
                <a:rPr lang="zh-TW" altLang="en-US" sz="2000" dirty="0"/>
                <a:t> </a:t>
              </a:r>
              <a:r>
                <a:rPr lang="zh-TW" altLang="en-US" sz="2000" dirty="0" smtClean="0"/>
                <a:t>      </a:t>
              </a:r>
              <a:r>
                <a:rPr lang="zh-TW" altLang="en-US" sz="2000" b="1" dirty="0">
                  <a:solidFill>
                    <a:srgbClr val="0000FF"/>
                  </a:solidFill>
                </a:rPr>
                <a:t> </a:t>
              </a:r>
              <a:r>
                <a:rPr lang="zh-TW" altLang="en-US" sz="2000" b="1" dirty="0" smtClean="0"/>
                <a:t>包括</a:t>
              </a:r>
            </a:p>
          </p:txBody>
        </p:sp>
        <p:grpSp>
          <p:nvGrpSpPr>
            <p:cNvPr id="171040" name="群組 24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171041" name="群組 26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23" name="直線單箭頭接點 22"/>
                <p:cNvCxnSpPr/>
                <p:nvPr/>
              </p:nvCxnSpPr>
              <p:spPr>
                <a:xfrm>
                  <a:off x="1548012" y="2709719"/>
                  <a:ext cx="0" cy="719281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24" name="直線接點 23"/>
                <p:cNvCxnSpPr/>
                <p:nvPr/>
              </p:nvCxnSpPr>
              <p:spPr>
                <a:xfrm>
                  <a:off x="1548012" y="2709719"/>
                  <a:ext cx="5400252" cy="0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25" name="直線單箭頭接點 24"/>
                <p:cNvCxnSpPr/>
                <p:nvPr/>
              </p:nvCxnSpPr>
              <p:spPr>
                <a:xfrm>
                  <a:off x="6944934" y="2709719"/>
                  <a:ext cx="0" cy="719281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  <p:cxnSp>
            <p:nvCxnSpPr>
              <p:cNvPr id="22" name="直線接點 21"/>
              <p:cNvCxnSpPr/>
              <p:nvPr/>
            </p:nvCxnSpPr>
            <p:spPr>
              <a:xfrm flipH="1">
                <a:off x="4305588" y="1927204"/>
                <a:ext cx="0" cy="782515"/>
              </a:xfrm>
              <a:prstGeom prst="lin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</p:grpSp>
      <p:sp>
        <p:nvSpPr>
          <p:cNvPr id="26" name="文字方塊 25"/>
          <p:cNvSpPr txBox="1"/>
          <p:nvPr/>
        </p:nvSpPr>
        <p:spPr>
          <a:xfrm>
            <a:off x="5940425" y="2160588"/>
            <a:ext cx="1979613" cy="52387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登記外資本</a:t>
            </a:r>
          </a:p>
        </p:txBody>
      </p:sp>
      <p:sp>
        <p:nvSpPr>
          <p:cNvPr id="27" name="文字方塊 26"/>
          <p:cNvSpPr txBox="1"/>
          <p:nvPr/>
        </p:nvSpPr>
        <p:spPr>
          <a:xfrm>
            <a:off x="2843213" y="981075"/>
            <a:ext cx="3057525" cy="522288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權益變動表之表身</a:t>
            </a:r>
          </a:p>
        </p:txBody>
      </p:sp>
      <p:grpSp>
        <p:nvGrpSpPr>
          <p:cNvPr id="28" name="群組 27"/>
          <p:cNvGrpSpPr>
            <a:grpSpLocks/>
          </p:cNvGrpSpPr>
          <p:nvPr/>
        </p:nvGrpSpPr>
        <p:grpSpPr bwMode="auto">
          <a:xfrm>
            <a:off x="301625" y="4368800"/>
            <a:ext cx="1582738" cy="461963"/>
            <a:chOff x="-12786" y="3217044"/>
            <a:chExt cx="1582990" cy="560095"/>
          </a:xfrm>
        </p:grpSpPr>
        <p:cxnSp>
          <p:nvCxnSpPr>
            <p:cNvPr id="29" name="直線單箭頭接點 28"/>
            <p:cNvCxnSpPr/>
            <p:nvPr/>
          </p:nvCxnSpPr>
          <p:spPr>
            <a:xfrm>
              <a:off x="1519396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71038" name="文字方塊 36"/>
            <p:cNvSpPr txBox="1">
              <a:spLocks noChangeArrowheads="1"/>
            </p:cNvSpPr>
            <p:nvPr/>
          </p:nvSpPr>
          <p:spPr bwMode="auto">
            <a:xfrm>
              <a:off x="-12786" y="3240141"/>
              <a:ext cx="1582990" cy="481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記載帳戶為</a:t>
              </a:r>
            </a:p>
          </p:txBody>
        </p:sp>
      </p:grpSp>
      <p:sp>
        <p:nvSpPr>
          <p:cNvPr id="31" name="文字方塊 30"/>
          <p:cNvSpPr txBox="1"/>
          <p:nvPr/>
        </p:nvSpPr>
        <p:spPr>
          <a:xfrm>
            <a:off x="1004888" y="4833938"/>
            <a:ext cx="1606550" cy="519112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業主資本</a:t>
            </a:r>
          </a:p>
        </p:txBody>
      </p:sp>
      <p:grpSp>
        <p:nvGrpSpPr>
          <p:cNvPr id="36" name="群組 35"/>
          <p:cNvGrpSpPr>
            <a:grpSpLocks/>
          </p:cNvGrpSpPr>
          <p:nvPr/>
        </p:nvGrpSpPr>
        <p:grpSpPr bwMode="auto">
          <a:xfrm>
            <a:off x="325438" y="2676525"/>
            <a:ext cx="1582737" cy="465138"/>
            <a:chOff x="26920" y="3217044"/>
            <a:chExt cx="1582990" cy="560095"/>
          </a:xfrm>
        </p:grpSpPr>
        <p:cxnSp>
          <p:nvCxnSpPr>
            <p:cNvPr id="37" name="直線單箭頭接點 36"/>
            <p:cNvCxnSpPr/>
            <p:nvPr/>
          </p:nvCxnSpPr>
          <p:spPr>
            <a:xfrm>
              <a:off x="1519409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71036" name="文字方塊 36"/>
            <p:cNvSpPr txBox="1">
              <a:spLocks noChangeArrowheads="1"/>
            </p:cNvSpPr>
            <p:nvPr/>
          </p:nvSpPr>
          <p:spPr bwMode="auto">
            <a:xfrm>
              <a:off x="26920" y="331351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     </a:t>
              </a:r>
              <a:r>
                <a:rPr lang="zh-TW" altLang="en-US" sz="2000">
                  <a:latin typeface="Tahoma" pitchFamily="34" charset="0"/>
                </a:rPr>
                <a:t>即</a:t>
              </a:r>
            </a:p>
          </p:txBody>
        </p:sp>
      </p:grp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250825" y="5410200"/>
            <a:ext cx="7432675" cy="118745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因我國資本額是採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登記制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業主資本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帳戶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須能隨時表達所登記的資本金額，假使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資本額有所變動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，依法應向主管機關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辦理變更登記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4662488" y="3101975"/>
            <a:ext cx="45720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企業在主管機關所登記的資本額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以外權益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的變動情形及餘額</a:t>
            </a:r>
          </a:p>
        </p:txBody>
      </p:sp>
      <p:grpSp>
        <p:nvGrpSpPr>
          <p:cNvPr id="42" name="群組 41"/>
          <p:cNvGrpSpPr>
            <a:grpSpLocks/>
          </p:cNvGrpSpPr>
          <p:nvPr/>
        </p:nvGrpSpPr>
        <p:grpSpPr bwMode="auto">
          <a:xfrm>
            <a:off x="5451475" y="2708275"/>
            <a:ext cx="1582738" cy="463550"/>
            <a:chOff x="26920" y="3217044"/>
            <a:chExt cx="1582990" cy="560095"/>
          </a:xfrm>
        </p:grpSpPr>
        <p:cxnSp>
          <p:nvCxnSpPr>
            <p:cNvPr id="43" name="直線單箭頭接點 42"/>
            <p:cNvCxnSpPr/>
            <p:nvPr/>
          </p:nvCxnSpPr>
          <p:spPr>
            <a:xfrm>
              <a:off x="1519408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71034" name="文字方塊 36"/>
            <p:cNvSpPr txBox="1">
              <a:spLocks noChangeArrowheads="1"/>
            </p:cNvSpPr>
            <p:nvPr/>
          </p:nvSpPr>
          <p:spPr bwMode="auto">
            <a:xfrm>
              <a:off x="26920" y="331351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     </a:t>
              </a:r>
              <a:r>
                <a:rPr lang="zh-TW" altLang="en-US" sz="2000">
                  <a:latin typeface="Tahoma" pitchFamily="34" charset="0"/>
                </a:rPr>
                <a:t>即</a:t>
              </a:r>
            </a:p>
          </p:txBody>
        </p:sp>
      </p:grpSp>
      <p:grpSp>
        <p:nvGrpSpPr>
          <p:cNvPr id="45" name="群組 44"/>
          <p:cNvGrpSpPr>
            <a:grpSpLocks/>
          </p:cNvGrpSpPr>
          <p:nvPr/>
        </p:nvGrpSpPr>
        <p:grpSpPr bwMode="auto">
          <a:xfrm>
            <a:off x="5421313" y="3925888"/>
            <a:ext cx="1582737" cy="439737"/>
            <a:chOff x="26920" y="3217044"/>
            <a:chExt cx="1582990" cy="560095"/>
          </a:xfrm>
        </p:grpSpPr>
        <p:cxnSp>
          <p:nvCxnSpPr>
            <p:cNvPr id="46" name="直線單箭頭接點 45"/>
            <p:cNvCxnSpPr/>
            <p:nvPr/>
          </p:nvCxnSpPr>
          <p:spPr>
            <a:xfrm>
              <a:off x="1519409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71032" name="文字方塊 36"/>
            <p:cNvSpPr txBox="1">
              <a:spLocks noChangeArrowheads="1"/>
            </p:cNvSpPr>
            <p:nvPr/>
          </p:nvSpPr>
          <p:spPr bwMode="auto">
            <a:xfrm>
              <a:off x="26920" y="3253214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  </a:t>
              </a:r>
              <a:r>
                <a:rPr lang="zh-TW" altLang="en-US" sz="2000">
                  <a:latin typeface="Tahoma" pitchFamily="34" charset="0"/>
                </a:rPr>
                <a:t>包括</a:t>
              </a:r>
            </a:p>
          </p:txBody>
        </p:sp>
      </p:grp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4398963" y="4437063"/>
            <a:ext cx="4494212" cy="1187450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每期淨利（損）結轉業主往來，業主代墊各項費用，或提取現金、商品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…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等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臨時性資本往來</a:t>
            </a:r>
          </a:p>
        </p:txBody>
      </p:sp>
      <p:sp>
        <p:nvSpPr>
          <p:cNvPr id="32" name="文字方塊 31"/>
          <p:cNvSpPr txBox="1"/>
          <p:nvPr/>
        </p:nvSpPr>
        <p:spPr>
          <a:xfrm>
            <a:off x="6135688" y="6142038"/>
            <a:ext cx="1622425" cy="522287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業主往來</a:t>
            </a:r>
          </a:p>
        </p:txBody>
      </p:sp>
      <p:grpSp>
        <p:nvGrpSpPr>
          <p:cNvPr id="33" name="群組 32"/>
          <p:cNvGrpSpPr>
            <a:grpSpLocks/>
          </p:cNvGrpSpPr>
          <p:nvPr/>
        </p:nvGrpSpPr>
        <p:grpSpPr bwMode="auto">
          <a:xfrm>
            <a:off x="5454650" y="5646738"/>
            <a:ext cx="1582738" cy="519112"/>
            <a:chOff x="26920" y="3217044"/>
            <a:chExt cx="1582990" cy="560095"/>
          </a:xfrm>
        </p:grpSpPr>
        <p:cxnSp>
          <p:nvCxnSpPr>
            <p:cNvPr id="34" name="直線單箭頭接點 33"/>
            <p:cNvCxnSpPr/>
            <p:nvPr/>
          </p:nvCxnSpPr>
          <p:spPr>
            <a:xfrm>
              <a:off x="1519408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71030" name="文字方塊 36"/>
            <p:cNvSpPr txBox="1">
              <a:spLocks noChangeArrowheads="1"/>
            </p:cNvSpPr>
            <p:nvPr/>
          </p:nvSpPr>
          <p:spPr bwMode="auto">
            <a:xfrm>
              <a:off x="26920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記載帳戶為</a:t>
              </a:r>
            </a:p>
          </p:txBody>
        </p:sp>
      </p:grpSp>
      <p:sp>
        <p:nvSpPr>
          <p:cNvPr id="8" name="矩形 7"/>
          <p:cNvSpPr>
            <a:spLocks noChangeArrowheads="1"/>
          </p:cNvSpPr>
          <p:nvPr/>
        </p:nvSpPr>
        <p:spPr bwMode="auto">
          <a:xfrm>
            <a:off x="1955800" y="3611563"/>
            <a:ext cx="7086600" cy="83185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為了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避免每次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資本變動都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辦理變更登記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，將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臨時性的資本變動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記入「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業主往來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」帳戶。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5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5" grpId="0" animBg="1"/>
      <p:bldP spid="26" grpId="0" animBg="1"/>
      <p:bldP spid="27" grpId="0" animBg="1"/>
      <p:bldP spid="31" grpId="0" animBg="1"/>
      <p:bldP spid="3" grpId="0" animBg="1"/>
      <p:bldP spid="3" grpId="1" animBg="1"/>
      <p:bldP spid="6" grpId="0"/>
      <p:bldP spid="7" grpId="0" animBg="1"/>
      <p:bldP spid="32" grpId="0" animBg="1"/>
      <p:bldP spid="8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065" name="Picture 3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3763" y="4402138"/>
            <a:ext cx="6727825" cy="125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2064" name="Picture 3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050" y="3429000"/>
            <a:ext cx="7100888" cy="87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03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權益變動表之</a:t>
            </a:r>
            <a:r>
              <a:rPr lang="zh-TW" altLang="en-US" sz="3200" b="1" u="sng" smtClean="0">
                <a:solidFill>
                  <a:srgbClr val="E46C0A"/>
                </a:solidFill>
                <a:latin typeface="Arial Black" pitchFamily="34" charset="0"/>
                <a:ea typeface="華康粗黑體" pitchFamily="49" charset="-120"/>
              </a:rPr>
              <a:t>表身內容公式</a:t>
            </a:r>
          </a:p>
        </p:txBody>
      </p:sp>
      <p:sp>
        <p:nvSpPr>
          <p:cNvPr id="17203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91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92</a:t>
            </a:r>
          </a:p>
        </p:txBody>
      </p:sp>
      <p:sp>
        <p:nvSpPr>
          <p:cNvPr id="15" name="文字方塊 14"/>
          <p:cNvSpPr txBox="1"/>
          <p:nvPr/>
        </p:nvSpPr>
        <p:spPr>
          <a:xfrm>
            <a:off x="971550" y="2146300"/>
            <a:ext cx="1620838" cy="522288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登記資本</a:t>
            </a:r>
          </a:p>
        </p:txBody>
      </p:sp>
      <p:grpSp>
        <p:nvGrpSpPr>
          <p:cNvPr id="17" name="群組 48"/>
          <p:cNvGrpSpPr>
            <a:grpSpLocks/>
          </p:cNvGrpSpPr>
          <p:nvPr/>
        </p:nvGrpSpPr>
        <p:grpSpPr bwMode="auto">
          <a:xfrm>
            <a:off x="395288" y="1484313"/>
            <a:ext cx="6551612" cy="633412"/>
            <a:chOff x="48092" y="1901747"/>
            <a:chExt cx="6872291" cy="1132872"/>
          </a:xfrm>
        </p:grpSpPr>
        <p:sp>
          <p:nvSpPr>
            <p:cNvPr id="19" name="文字方塊 23"/>
            <p:cNvSpPr txBox="1">
              <a:spLocks noChangeArrowheads="1"/>
            </p:cNvSpPr>
            <p:nvPr/>
          </p:nvSpPr>
          <p:spPr bwMode="auto">
            <a:xfrm>
              <a:off x="48092" y="1901747"/>
              <a:ext cx="3711736" cy="55365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r>
                <a:rPr lang="zh-TW" altLang="en-US" sz="2000" dirty="0"/>
                <a:t> </a:t>
              </a:r>
              <a:r>
                <a:rPr lang="zh-TW" altLang="en-US" sz="2000" dirty="0" smtClean="0"/>
                <a:t>      </a:t>
              </a:r>
              <a:r>
                <a:rPr lang="zh-TW" altLang="en-US" sz="2000" b="1" dirty="0">
                  <a:solidFill>
                    <a:srgbClr val="0000FF"/>
                  </a:solidFill>
                </a:rPr>
                <a:t> </a:t>
              </a:r>
              <a:r>
                <a:rPr lang="zh-TW" altLang="en-US" sz="2000" b="1" dirty="0" smtClean="0"/>
                <a:t>包括</a:t>
              </a:r>
            </a:p>
          </p:txBody>
        </p:sp>
        <p:grpSp>
          <p:nvGrpSpPr>
            <p:cNvPr id="172053" name="群組 24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172054" name="群組 26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23" name="直線單箭頭接點 22"/>
                <p:cNvCxnSpPr/>
                <p:nvPr/>
              </p:nvCxnSpPr>
              <p:spPr>
                <a:xfrm>
                  <a:off x="1548012" y="2709719"/>
                  <a:ext cx="0" cy="719281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24" name="直線接點 23"/>
                <p:cNvCxnSpPr/>
                <p:nvPr/>
              </p:nvCxnSpPr>
              <p:spPr>
                <a:xfrm>
                  <a:off x="1548012" y="2709719"/>
                  <a:ext cx="5400252" cy="0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25" name="直線單箭頭接點 24"/>
                <p:cNvCxnSpPr/>
                <p:nvPr/>
              </p:nvCxnSpPr>
              <p:spPr>
                <a:xfrm>
                  <a:off x="6944934" y="2709719"/>
                  <a:ext cx="0" cy="719281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  <p:cxnSp>
            <p:nvCxnSpPr>
              <p:cNvPr id="22" name="直線接點 21"/>
              <p:cNvCxnSpPr/>
              <p:nvPr/>
            </p:nvCxnSpPr>
            <p:spPr>
              <a:xfrm flipH="1">
                <a:off x="4305588" y="1927204"/>
                <a:ext cx="0" cy="782515"/>
              </a:xfrm>
              <a:prstGeom prst="lin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</p:grpSp>
      <p:sp>
        <p:nvSpPr>
          <p:cNvPr id="26" name="文字方塊 25"/>
          <p:cNvSpPr txBox="1"/>
          <p:nvPr/>
        </p:nvSpPr>
        <p:spPr>
          <a:xfrm>
            <a:off x="5940425" y="2160588"/>
            <a:ext cx="1979613" cy="52387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登記外資本</a:t>
            </a:r>
          </a:p>
        </p:txBody>
      </p:sp>
      <p:sp>
        <p:nvSpPr>
          <p:cNvPr id="27" name="文字方塊 26"/>
          <p:cNvSpPr txBox="1"/>
          <p:nvPr/>
        </p:nvSpPr>
        <p:spPr>
          <a:xfrm>
            <a:off x="3241675" y="981075"/>
            <a:ext cx="2338388" cy="522288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表身內容公式</a:t>
            </a:r>
          </a:p>
        </p:txBody>
      </p:sp>
      <p:grpSp>
        <p:nvGrpSpPr>
          <p:cNvPr id="36" name="群組 35"/>
          <p:cNvGrpSpPr>
            <a:grpSpLocks/>
          </p:cNvGrpSpPr>
          <p:nvPr/>
        </p:nvGrpSpPr>
        <p:grpSpPr bwMode="auto">
          <a:xfrm>
            <a:off x="325438" y="2676525"/>
            <a:ext cx="1582737" cy="481013"/>
            <a:chOff x="26920" y="3217044"/>
            <a:chExt cx="1582990" cy="579228"/>
          </a:xfrm>
        </p:grpSpPr>
        <p:cxnSp>
          <p:nvCxnSpPr>
            <p:cNvPr id="37" name="直線單箭頭接點 36"/>
            <p:cNvCxnSpPr/>
            <p:nvPr/>
          </p:nvCxnSpPr>
          <p:spPr>
            <a:xfrm>
              <a:off x="1519409" y="3217044"/>
              <a:ext cx="0" cy="560112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72051" name="文字方塊 36"/>
            <p:cNvSpPr txBox="1">
              <a:spLocks noChangeArrowheads="1"/>
            </p:cNvSpPr>
            <p:nvPr/>
          </p:nvSpPr>
          <p:spPr bwMode="auto">
            <a:xfrm>
              <a:off x="26920" y="3313511"/>
              <a:ext cx="1582990" cy="482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</a:t>
              </a:r>
              <a:r>
                <a:rPr lang="zh-TW" altLang="en-US" sz="2000">
                  <a:latin typeface="Tahoma" pitchFamily="34" charset="0"/>
                </a:rPr>
                <a:t>公式為</a:t>
              </a:r>
            </a:p>
          </p:txBody>
        </p:sp>
      </p:grpSp>
      <p:grpSp>
        <p:nvGrpSpPr>
          <p:cNvPr id="42" name="群組 41"/>
          <p:cNvGrpSpPr>
            <a:grpSpLocks/>
          </p:cNvGrpSpPr>
          <p:nvPr/>
        </p:nvGrpSpPr>
        <p:grpSpPr bwMode="auto">
          <a:xfrm>
            <a:off x="5451475" y="2708275"/>
            <a:ext cx="1582738" cy="1657350"/>
            <a:chOff x="26920" y="3217044"/>
            <a:chExt cx="1582990" cy="560095"/>
          </a:xfrm>
        </p:grpSpPr>
        <p:cxnSp>
          <p:nvCxnSpPr>
            <p:cNvPr id="43" name="直線單箭頭接點 42"/>
            <p:cNvCxnSpPr/>
            <p:nvPr/>
          </p:nvCxnSpPr>
          <p:spPr>
            <a:xfrm>
              <a:off x="1519408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72049" name="文字方塊 36"/>
            <p:cNvSpPr txBox="1">
              <a:spLocks noChangeArrowheads="1"/>
            </p:cNvSpPr>
            <p:nvPr/>
          </p:nvSpPr>
          <p:spPr bwMode="auto">
            <a:xfrm>
              <a:off x="26920" y="3313511"/>
              <a:ext cx="1582990" cy="135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</a:t>
              </a:r>
              <a:r>
                <a:rPr lang="zh-TW" altLang="en-US" sz="2000">
                  <a:latin typeface="Tahoma" pitchFamily="34" charset="0"/>
                </a:rPr>
                <a:t>公式為</a:t>
              </a:r>
            </a:p>
          </p:txBody>
        </p:sp>
      </p:grpSp>
      <p:grpSp>
        <p:nvGrpSpPr>
          <p:cNvPr id="172044" name="群組 3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72045" name="圖片 3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046" name="圖片 32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047" name="圖片 3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7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72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6" grpId="0" animBg="1"/>
      <p:bldP spid="27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793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權益變動表之格式</a:t>
            </a:r>
          </a:p>
        </p:txBody>
      </p:sp>
      <p:sp>
        <p:nvSpPr>
          <p:cNvPr id="17305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93</a:t>
            </a:r>
          </a:p>
        </p:txBody>
      </p:sp>
      <p:sp>
        <p:nvSpPr>
          <p:cNvPr id="2" name="矩形 1"/>
          <p:cNvSpPr/>
          <p:nvPr/>
        </p:nvSpPr>
        <p:spPr>
          <a:xfrm>
            <a:off x="341313" y="788988"/>
            <a:ext cx="8137525" cy="460375"/>
          </a:xfrm>
          <a:prstGeom prst="rect">
            <a:avLst/>
          </a:prstGeom>
          <a:solidFill>
            <a:schemeClr val="accent3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列示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獨資企業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的權益變動表（參照經濟部公告格式）如下：</a:t>
            </a:r>
          </a:p>
        </p:txBody>
      </p:sp>
      <p:pic>
        <p:nvPicPr>
          <p:cNvPr id="168974" name="Picture 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2563" y="1235075"/>
            <a:ext cx="6340475" cy="484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3062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73063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064" name="圖片 15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065" name="圖片 1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68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10-4-8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權益變動表之釋例</a:t>
            </a:r>
          </a:p>
        </p:txBody>
      </p:sp>
      <p:sp>
        <p:nvSpPr>
          <p:cNvPr id="17408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93</a:t>
            </a:r>
          </a:p>
        </p:txBody>
      </p:sp>
      <p:sp>
        <p:nvSpPr>
          <p:cNvPr id="2" name="矩形 1"/>
          <p:cNvSpPr/>
          <p:nvPr/>
        </p:nvSpPr>
        <p:spPr>
          <a:xfrm>
            <a:off x="1192213" y="1301750"/>
            <a:ext cx="7627937" cy="831850"/>
          </a:xfrm>
          <a:prstGeom prst="rect">
            <a:avLst/>
          </a:prstGeom>
          <a:solidFill>
            <a:schemeClr val="accent3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延續前例以獨資企業大富翁商店</a:t>
            </a: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01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年度的資料為例，編製權益變動表如下：</a:t>
            </a:r>
          </a:p>
        </p:txBody>
      </p:sp>
      <p:sp>
        <p:nvSpPr>
          <p:cNvPr id="16" name="文字方塊 15"/>
          <p:cNvSpPr txBox="1"/>
          <p:nvPr/>
        </p:nvSpPr>
        <p:spPr>
          <a:xfrm>
            <a:off x="395536" y="764704"/>
            <a:ext cx="800219" cy="461665"/>
          </a:xfrm>
          <a:prstGeom prst="rect">
            <a:avLst/>
          </a:prstGeom>
          <a:solidFill>
            <a:srgbClr val="FFC000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</a:p>
        </p:txBody>
      </p:sp>
      <p:sp>
        <p:nvSpPr>
          <p:cNvPr id="17" name="文字方塊 2"/>
          <p:cNvSpPr txBox="1">
            <a:spLocks noChangeArrowheads="1"/>
          </p:cNvSpPr>
          <p:nvPr/>
        </p:nvSpPr>
        <p:spPr bwMode="auto">
          <a:xfrm>
            <a:off x="1098550" y="839788"/>
            <a:ext cx="25193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 u="sng">
                <a:solidFill>
                  <a:srgbClr val="FFC000"/>
                </a:solidFill>
                <a:latin typeface="Tahoma" pitchFamily="34" charset="0"/>
              </a:rPr>
              <a:t> 權益變動之編製 </a:t>
            </a:r>
            <a:endParaRPr lang="zh-TW" altLang="en-US" sz="2400" b="1" u="sng">
              <a:solidFill>
                <a:srgbClr val="FF0000"/>
              </a:solidFill>
              <a:latin typeface="Tahoma" pitchFamily="34" charset="0"/>
            </a:endParaRPr>
          </a:p>
        </p:txBody>
      </p:sp>
      <p:pic>
        <p:nvPicPr>
          <p:cNvPr id="174100" name="Picture 2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888" y="2278063"/>
            <a:ext cx="7180262" cy="359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090" name="群組 1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74091" name="圖片 1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092" name="圖片 1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093" name="圖片 2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7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7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10-4-9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財務報表之關聯性</a:t>
            </a:r>
          </a:p>
        </p:txBody>
      </p:sp>
      <p:sp>
        <p:nvSpPr>
          <p:cNvPr id="17510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94</a:t>
            </a:r>
          </a:p>
        </p:txBody>
      </p:sp>
      <p:sp>
        <p:nvSpPr>
          <p:cNvPr id="3" name="矩形 2"/>
          <p:cNvSpPr/>
          <p:nvPr/>
        </p:nvSpPr>
        <p:spPr>
          <a:xfrm>
            <a:off x="755650" y="1052513"/>
            <a:ext cx="8010525" cy="831850"/>
          </a:xfrm>
          <a:prstGeom prst="rect">
            <a:avLst/>
          </a:prstGeom>
          <a:solidFill>
            <a:schemeClr val="accent3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資產負債表、綜合損益表及權益變動表，這三個報表的內容有所不同，但彼此之間互有關聯。</a:t>
            </a: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1258888" y="2060575"/>
            <a:ext cx="7507287" cy="83185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綜合損益表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是資產負債表、權益變動表中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本期淨利（損）的明細表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1258888" y="3105150"/>
            <a:ext cx="7507287" cy="83185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權益變動表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表達資產負債表中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權益項目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詳細變動情形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1274763" y="4149725"/>
            <a:ext cx="7491412" cy="460375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資產負債表列示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權益變動的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最後餘額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grpSp>
        <p:nvGrpSpPr>
          <p:cNvPr id="175112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75113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114" name="圖片 1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115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10-4-10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財務報表之關聯性圖示</a:t>
            </a:r>
          </a:p>
        </p:txBody>
      </p:sp>
      <p:sp>
        <p:nvSpPr>
          <p:cNvPr id="17613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94</a:t>
            </a:r>
          </a:p>
        </p:txBody>
      </p:sp>
      <p:pic>
        <p:nvPicPr>
          <p:cNvPr id="176145" name="Picture 1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125538"/>
            <a:ext cx="7837488" cy="233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6146" name="Picture 1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100" y="3429000"/>
            <a:ext cx="7821613" cy="2422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橢圓 1"/>
          <p:cNvSpPr/>
          <p:nvPr/>
        </p:nvSpPr>
        <p:spPr>
          <a:xfrm>
            <a:off x="6119813" y="5157788"/>
            <a:ext cx="1908175" cy="4318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pSp>
        <p:nvGrpSpPr>
          <p:cNvPr id="176135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76136" name="圖片 1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137" name="圖片 16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138" name="圖片 1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7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10-4-10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財務報表之關聯性圖示</a:t>
            </a:r>
          </a:p>
        </p:txBody>
      </p:sp>
      <p:sp>
        <p:nvSpPr>
          <p:cNvPr id="17715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94</a:t>
            </a:r>
          </a:p>
        </p:txBody>
      </p:sp>
      <p:pic>
        <p:nvPicPr>
          <p:cNvPr id="15" name="Picture 1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141"/>
          <a:stretch>
            <a:fillRect/>
          </a:stretch>
        </p:blipFill>
        <p:spPr bwMode="auto">
          <a:xfrm>
            <a:off x="533400" y="908050"/>
            <a:ext cx="7837488" cy="195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67" name="Picture 1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2863850"/>
            <a:ext cx="79502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橢圓 1"/>
          <p:cNvSpPr/>
          <p:nvPr/>
        </p:nvSpPr>
        <p:spPr>
          <a:xfrm>
            <a:off x="5940425" y="4816475"/>
            <a:ext cx="1692275" cy="4318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pSp>
        <p:nvGrpSpPr>
          <p:cNvPr id="177159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77160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161" name="圖片 17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162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77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</a:t>
            </a:r>
          </a:p>
        </p:txBody>
      </p:sp>
      <p:sp>
        <p:nvSpPr>
          <p:cNvPr id="3993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54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361950" y="901700"/>
            <a:ext cx="572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列示綜合損益表之格式及內容如下</a:t>
            </a:r>
            <a:r>
              <a:rPr lang="en-US" altLang="zh-TW" sz="2400">
                <a:latin typeface="標楷體" pitchFamily="65" charset="-120"/>
                <a:ea typeface="標楷體" pitchFamily="65" charset="-120"/>
                <a:sym typeface="Wingdings" pitchFamily="2" charset="2"/>
              </a:rPr>
              <a:t>:(3/3)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1112838" y="3684588"/>
            <a:ext cx="7418387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註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「其他綜合損益」屬於高二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《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會計學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Ⅲ》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的課程，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本章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予以省略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grpSp>
        <p:nvGrpSpPr>
          <p:cNvPr id="39943" name="群組 1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9944" name="圖片 1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945" name="圖片 1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946" name="圖片 1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9947" name="Picture 1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638" y="1628774"/>
            <a:ext cx="8095224" cy="1814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9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95</a:t>
            </a:r>
          </a:p>
        </p:txBody>
      </p:sp>
      <p:sp>
        <p:nvSpPr>
          <p:cNvPr id="9" name="Text Box 12"/>
          <p:cNvSpPr txBox="1">
            <a:spLocks noChangeArrowheads="1"/>
          </p:cNvSpPr>
          <p:nvPr/>
        </p:nvSpPr>
        <p:spPr bwMode="auto">
          <a:xfrm>
            <a:off x="247650" y="723900"/>
            <a:ext cx="8716963" cy="520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219200" indent="-12192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一、選擇題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 1.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下列何者不影響權益的項目？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業主投資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分配給業主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淨損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存入保證金。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 2.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下列何者對權益變動的影響屬於「非業主權益變動」？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本期損益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業主投入資本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業主減資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分配盈餘給業主。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 3.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下列何者表達權益的詳細變動情況？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資產負債表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綜合損益表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權益變動表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現金流量表。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 4.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業主臨時性的投入與提取記入哪一帳戶？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業主資本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業主往來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本期損益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業主權益。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 5.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下列敘述何者錯誤？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我國企業的「業主資本」帳戶須能隨時表達所登記的資本金額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權益變動表不屬於主要財務報表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權益變動表屬於動態報表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本期營業結果產生淨利會增加權益的總額。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560388" y="10747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560388" y="2894013"/>
            <a:ext cx="339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60388" y="36385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560388" y="43799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1187450" y="5795963"/>
            <a:ext cx="3956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5.(B)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權益變動表屬於主要財務報表。</a:t>
            </a: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560388" y="1808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grpSp>
        <p:nvGrpSpPr>
          <p:cNvPr id="178186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78190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191" name="圖片 1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192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8187" name="群組 20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2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10-4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78189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4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5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52" dur="1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  <p:bldP spid="14" grpId="0"/>
      <p:bldP spid="15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95</a:t>
            </a:r>
          </a:p>
        </p:txBody>
      </p:sp>
      <p:sp>
        <p:nvSpPr>
          <p:cNvPr id="179203" name="矩形 16"/>
          <p:cNvSpPr>
            <a:spLocks noChangeArrowheads="1"/>
          </p:cNvSpPr>
          <p:nvPr/>
        </p:nvSpPr>
        <p:spPr bwMode="auto">
          <a:xfrm>
            <a:off x="357188" y="908050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二、根據本期下列帳戶資料：</a:t>
            </a:r>
          </a:p>
        </p:txBody>
      </p:sp>
      <p:graphicFrame>
        <p:nvGraphicFramePr>
          <p:cNvPr id="18" name="Group 68"/>
          <p:cNvGraphicFramePr>
            <a:graphicFrameLocks noGrp="1"/>
          </p:cNvGraphicFramePr>
          <p:nvPr/>
        </p:nvGraphicFramePr>
        <p:xfrm>
          <a:off x="539750" y="1482725"/>
          <a:ext cx="7889875" cy="1471613"/>
        </p:xfrm>
        <a:graphic>
          <a:graphicData uri="http://schemas.openxmlformats.org/drawingml/2006/table">
            <a:tbl>
              <a:tblPr/>
              <a:tblGrid>
                <a:gridCol w="3744913"/>
                <a:gridCol w="4144962"/>
              </a:tblGrid>
              <a:tr h="5064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95675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業主資本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(1/1)	$500,000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7625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本期辦理增資登記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$100,000</a:t>
                      </a: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95675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業主往來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(1/1)	200,000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7625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本期淨利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50,000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495675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本期業主提取商品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	10,000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     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    </a:t>
                      </a: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857625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本期業主代付本店款項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 	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  <a:cs typeface="Times New Roman" pitchFamily="18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218" name="Rectangle 69"/>
          <p:cNvSpPr>
            <a:spLocks noChangeArrowheads="1"/>
          </p:cNvSpPr>
          <p:nvPr/>
        </p:nvSpPr>
        <p:spPr bwMode="auto">
          <a:xfrm>
            <a:off x="611188" y="2997200"/>
            <a:ext cx="6246812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計算：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1.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期末登記資本額。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      2.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期末登記外資本額。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      3.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權益總額。</a:t>
            </a:r>
          </a:p>
        </p:txBody>
      </p:sp>
      <p:sp>
        <p:nvSpPr>
          <p:cNvPr id="20" name="Rectangle 70"/>
          <p:cNvSpPr>
            <a:spLocks noChangeArrowheads="1"/>
          </p:cNvSpPr>
          <p:nvPr/>
        </p:nvSpPr>
        <p:spPr bwMode="auto">
          <a:xfrm>
            <a:off x="1116013" y="4337050"/>
            <a:ext cx="3740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1. 500,000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600,000</a:t>
            </a:r>
            <a:endParaRPr lang="zh-TW" altLang="en-US" sz="20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Rectangle 71"/>
          <p:cNvSpPr>
            <a:spLocks noChangeArrowheads="1"/>
          </p:cNvSpPr>
          <p:nvPr/>
        </p:nvSpPr>
        <p:spPr bwMode="auto">
          <a:xfrm>
            <a:off x="1116013" y="5408613"/>
            <a:ext cx="3740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3. 600,000＋245,000＝845,000</a:t>
            </a:r>
            <a:endParaRPr lang="zh-TW" altLang="en-US" sz="20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Rectangle 72"/>
          <p:cNvSpPr>
            <a:spLocks noChangeArrowheads="1"/>
          </p:cNvSpPr>
          <p:nvPr/>
        </p:nvSpPr>
        <p:spPr bwMode="auto">
          <a:xfrm>
            <a:off x="1116013" y="4868863"/>
            <a:ext cx="551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2. 200,000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245,000</a:t>
            </a:r>
            <a:endParaRPr lang="zh-TW" altLang="en-US" sz="20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79222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79226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227" name="圖片 1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228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9223" name="群組 22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4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10-4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7922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98</a:t>
            </a:r>
          </a:p>
        </p:txBody>
      </p:sp>
      <p:sp>
        <p:nvSpPr>
          <p:cNvPr id="9" name="Text Box 12"/>
          <p:cNvSpPr txBox="1">
            <a:spLocks noChangeArrowheads="1"/>
          </p:cNvSpPr>
          <p:nvPr/>
        </p:nvSpPr>
        <p:spPr bwMode="auto">
          <a:xfrm>
            <a:off x="323850" y="882650"/>
            <a:ext cx="810418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066800" indent="-10668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一、選擇題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10-1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企業主要財務報表中，下列何者屬於靜態報表？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zh-TW" sz="2400" b="1">
                <a:latin typeface="標楷體" pitchFamily="65" charset="-120"/>
                <a:ea typeface="標楷體" pitchFamily="65" charset="-120"/>
              </a:rPr>
            </a:b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資產負債表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綜合損益表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權益變動表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現金流量表。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10-2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)2.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某公司今年之銷貨淨額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$1,800,000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，進貨費用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$45,000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，進貨折讓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$25,000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，期末存貨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$120,000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，若銷貨毛利率為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40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％，則可供銷售商品金額為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(A)$840,000  (B) $960,000  (C)$1,200,000  (D)$1,220,000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639763" y="158432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sp>
        <p:nvSpPr>
          <p:cNvPr id="12" name="Rectangle 14"/>
          <p:cNvSpPr>
            <a:spLocks noChangeArrowheads="1"/>
          </p:cNvSpPr>
          <p:nvPr/>
        </p:nvSpPr>
        <p:spPr bwMode="auto">
          <a:xfrm>
            <a:off x="1528763" y="4960938"/>
            <a:ext cx="57848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2.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銷貨成本＝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$1,800,000×60%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$1,080,000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 可供銷售商品總額－期末存貨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$120,000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$1,080,000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 可供銷售商品金額＝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$1,200,000</a:t>
            </a:r>
            <a:endParaRPr lang="zh-TW" altLang="en-US" sz="18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647700" y="308610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grpSp>
        <p:nvGrpSpPr>
          <p:cNvPr id="180231" name="群組 13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5" name="矩形 14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80237" name="圖片 1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0238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80232" name="群組 1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80233" name="圖片 1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234" name="圖片 1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235" name="圖片 2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8" dur="1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2" grpId="0"/>
      <p:bldP spid="13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98</a:t>
            </a:r>
          </a:p>
        </p:txBody>
      </p:sp>
      <p:sp>
        <p:nvSpPr>
          <p:cNvPr id="8" name="Text Box 12"/>
          <p:cNvSpPr txBox="1">
            <a:spLocks noChangeArrowheads="1"/>
          </p:cNvSpPr>
          <p:nvPr/>
        </p:nvSpPr>
        <p:spPr bwMode="auto">
          <a:xfrm>
            <a:off x="247650" y="1363663"/>
            <a:ext cx="8572500" cy="267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066800" indent="-10668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)3.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下列算式何者為非？</a:t>
            </a:r>
            <a:br>
              <a:rPr lang="zh-TW" altLang="en-US" sz="2400" b="1">
                <a:latin typeface="標楷體" pitchFamily="65" charset="-120"/>
                <a:ea typeface="標楷體" pitchFamily="65" charset="-120"/>
              </a:rPr>
            </a:b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營業收入－營業成本＝營業毛利</a:t>
            </a:r>
            <a:br>
              <a:rPr lang="zh-TW" altLang="en-US" sz="2400" b="1">
                <a:latin typeface="標楷體" pitchFamily="65" charset="-120"/>
                <a:ea typeface="標楷體" pitchFamily="65" charset="-120"/>
              </a:rPr>
            </a:b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營業毛利－營業費用＝營業利益</a:t>
            </a:r>
            <a:br>
              <a:rPr lang="zh-TW" altLang="en-US" sz="2400" b="1">
                <a:latin typeface="標楷體" pitchFamily="65" charset="-120"/>
                <a:ea typeface="標楷體" pitchFamily="65" charset="-120"/>
              </a:rPr>
            </a:b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營業收入－營業費用＝營業毛利</a:t>
            </a:r>
            <a:br>
              <a:rPr lang="zh-TW" altLang="en-US" sz="2400" b="1">
                <a:latin typeface="標楷體" pitchFamily="65" charset="-120"/>
                <a:ea typeface="標楷體" pitchFamily="65" charset="-120"/>
              </a:rPr>
            </a:b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營業收入－營業成本＝營業利益＋營業費用。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)4.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銷貨毛利率降低的可能原因為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漏記進貨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漏記銷貨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所購商品誤記為銷管費用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虛假銷貨。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563563" y="31638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3" name="Rectangle 14"/>
          <p:cNvSpPr>
            <a:spLocks noChangeArrowheads="1"/>
          </p:cNvSpPr>
          <p:nvPr/>
        </p:nvSpPr>
        <p:spPr bwMode="auto">
          <a:xfrm>
            <a:off x="1000125" y="4040188"/>
            <a:ext cx="7643813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漏記進貨，銷貨成本降低，銷貨毛利率提高　</a:t>
            </a:r>
            <a:endParaRPr lang="en-US" altLang="zh-TW" sz="18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漏記銷貨，銷貨收入降低，銷貨毛利率降低　</a:t>
            </a:r>
            <a:endParaRPr lang="en-US" altLang="zh-TW" sz="18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所購商品誤記為銷管費用，銷貨成本降低，銷貨毛利率提高　</a:t>
            </a:r>
            <a:endParaRPr lang="en-US" altLang="zh-TW" sz="18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虛假銷貨，銷貨收入增加，銷貨毛利率提高。</a:t>
            </a: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539750" y="1381125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4287838" y="1363663"/>
            <a:ext cx="41005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3.(C)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營業收入－營業成本＝營業毛利</a:t>
            </a:r>
          </a:p>
        </p:txBody>
      </p:sp>
      <p:grpSp>
        <p:nvGrpSpPr>
          <p:cNvPr id="181256" name="群組 15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7" name="矩形 16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81262" name="圖片 1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63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81257" name="群組 1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81258" name="圖片 2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259" name="圖片 2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260" name="圖片 2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0" dur="1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3" dur="1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3" grpId="0"/>
      <p:bldP spid="14" grpId="0"/>
      <p:bldP spid="15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98</a:t>
            </a:r>
          </a:p>
        </p:txBody>
      </p:sp>
      <p:sp>
        <p:nvSpPr>
          <p:cNvPr id="8" name="Text Box 12"/>
          <p:cNvSpPr txBox="1">
            <a:spLocks noChangeArrowheads="1"/>
          </p:cNvSpPr>
          <p:nvPr/>
        </p:nvSpPr>
        <p:spPr bwMode="auto">
          <a:xfrm>
            <a:off x="247650" y="981075"/>
            <a:ext cx="8572500" cy="526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066800" indent="-10668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)5.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在計算毛利率時，以何者金額作為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100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％？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銷貨收入總額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銷貨收入淨額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銷貨毛利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本期淨利。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)6.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多站式綜合損益表分為三大部分，第一部分為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營業利益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營業毛利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本期淨利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稅前淨利　之計算。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)7.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銷貨成本加期末存貨等於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銷貨收入總額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進貨成本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可銷售商品總額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銷貨毛利。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)8.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銷貨毛利少，銷貨淨額多，表示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營業費用太大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銷貨成本太高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銷售費用太大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營業外支出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太大。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)9.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下列何者與商店的綜合損益表的營業利益無關？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zh-TW" sz="2400" b="1">
                <a:latin typeface="標楷體" pitchFamily="65" charset="-120"/>
                <a:ea typeface="標楷體" pitchFamily="65" charset="-120"/>
              </a:rPr>
            </a:b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銷貨淨額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銷貨成本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營業費用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利息收入。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568325" y="205263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68325" y="3152775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563563" y="393382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571500" y="49831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549275" y="950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grpSp>
        <p:nvGrpSpPr>
          <p:cNvPr id="182281" name="群組 13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5" name="矩形 14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82287" name="圖片 1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288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82282" name="群組 1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82283" name="圖片 2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284" name="圖片 2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285" name="圖片 2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4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5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12" grpId="0"/>
      <p:bldP spid="16" grpId="0"/>
      <p:bldP spid="17" grpId="0"/>
      <p:bldP spid="13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99</a:t>
            </a:r>
          </a:p>
        </p:txBody>
      </p:sp>
      <p:sp>
        <p:nvSpPr>
          <p:cNvPr id="16" name="Text Box 12"/>
          <p:cNvSpPr txBox="1">
            <a:spLocks noChangeArrowheads="1"/>
          </p:cNvSpPr>
          <p:nvPr/>
        </p:nvSpPr>
        <p:spPr bwMode="auto">
          <a:xfrm>
            <a:off x="247650" y="981075"/>
            <a:ext cx="8788400" cy="526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057275" indent="-1057275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10-3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)10.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流動資產與流動負債之關係，主要用來評估企業的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zh-TW" sz="2400" b="1">
                <a:latin typeface="標楷體" pitchFamily="65" charset="-120"/>
                <a:ea typeface="標楷體" pitchFamily="65" charset="-120"/>
              </a:rPr>
            </a:b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市場價值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資產結構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獲利能力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流動性。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)11.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甲公司之流動資產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，流動負債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$5,000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，存貨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$2,000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，應收帳款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，則其速動比率為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(A)1.4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　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(B)1.5  (C)1.6  (D)1.7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)12.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某公司速動資產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$15,000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，流動負債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$15,000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，今有一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 筆交易使存貨及應付帳款各增加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$5,000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，則其速動比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 率為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(A)1.33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(B)1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(C)0.8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(D)0.75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)13.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流動比率高表示企業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資本很雄厚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短期償債能  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力強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財務狀況好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營業成果好。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561975" y="1341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563563" y="206057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1576388" y="3184525"/>
            <a:ext cx="4724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11.($10,000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$2,000)/$5,000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1.6</a:t>
            </a:r>
            <a:endParaRPr lang="zh-TW" altLang="en-US" sz="18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563563" y="354012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571500" y="49831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22" name="Rectangle 14"/>
          <p:cNvSpPr>
            <a:spLocks noChangeArrowheads="1"/>
          </p:cNvSpPr>
          <p:nvPr/>
        </p:nvSpPr>
        <p:spPr bwMode="auto">
          <a:xfrm>
            <a:off x="1576388" y="4718050"/>
            <a:ext cx="4213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12. $15,000/($15,000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$5,000)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0.75</a:t>
            </a:r>
            <a:endParaRPr lang="zh-TW" altLang="en-US" sz="18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83306" name="群組 16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8" name="矩形 17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83312" name="圖片 2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313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83307" name="群組 2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83308" name="圖片 2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3309" name="圖片 2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3310" name="圖片 2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8" dur="1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1" dur="1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9" grpId="0"/>
      <p:bldP spid="20" grpId="0"/>
      <p:bldP spid="21" grpId="0"/>
      <p:bldP spid="14" grpId="0"/>
      <p:bldP spid="15" grpId="0"/>
      <p:bldP spid="22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99</a:t>
            </a:r>
          </a:p>
        </p:txBody>
      </p:sp>
      <p:sp>
        <p:nvSpPr>
          <p:cNvPr id="8" name="Text Box 12"/>
          <p:cNvSpPr txBox="1">
            <a:spLocks noChangeArrowheads="1"/>
          </p:cNvSpPr>
          <p:nvPr/>
        </p:nvSpPr>
        <p:spPr bwMode="auto">
          <a:xfrm>
            <a:off x="247650" y="881063"/>
            <a:ext cx="8572500" cy="526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209675" indent="-1209675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)14.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甲公司之流動比率為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3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，存貨占流動資產之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25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％，預付費用為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$50,000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，流動負債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$200,000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，則速動資產為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(A)$200,000  (B)$300,000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(C)$400,000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(D)$500,000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)15.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銀行透支是屬於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流動資產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流動負債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權益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收益。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)16.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應收帳款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$2,000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，今日帳款收現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$800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，此對於資產負債表的影響為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總資產減少，負債和權益不變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應收帳款減少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$800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，權益也減少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$800  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現金增加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$800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，權益也增加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$800  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總資產、負債及權益均無變動。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568325" y="909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68325" y="3049588"/>
            <a:ext cx="338138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3" name="Rectangle 14"/>
          <p:cNvSpPr>
            <a:spLocks noChangeArrowheads="1"/>
          </p:cNvSpPr>
          <p:nvPr/>
        </p:nvSpPr>
        <p:spPr bwMode="auto">
          <a:xfrm>
            <a:off x="1554163" y="2386013"/>
            <a:ext cx="6073775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14. 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流動資產＝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$200,000×3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$600,000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   $600,000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$600,000×25%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$50,000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$400,000</a:t>
            </a:r>
            <a:endParaRPr lang="zh-TW" altLang="en-US" sz="18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563563" y="378777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grpSp>
        <p:nvGrpSpPr>
          <p:cNvPr id="184328" name="群組 13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5" name="矩形 14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84334" name="圖片 1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335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84329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84330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31" name="圖片 2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32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0" dur="1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12" grpId="0"/>
      <p:bldP spid="13" grpId="0"/>
      <p:bldP spid="16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99</a:t>
            </a:r>
          </a:p>
        </p:txBody>
      </p:sp>
      <p:sp>
        <p:nvSpPr>
          <p:cNvPr id="8" name="Text Box 12"/>
          <p:cNvSpPr txBox="1">
            <a:spLocks noChangeArrowheads="1"/>
          </p:cNvSpPr>
          <p:nvPr/>
        </p:nvSpPr>
        <p:spPr bwMode="auto">
          <a:xfrm>
            <a:off x="247650" y="1285875"/>
            <a:ext cx="8572500" cy="304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219200" indent="-12192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)17.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若流動資產大於流動負債，則以現金償還應付帳款會造成下列何種影響？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營運資金減少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流動比率減少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營運資金增加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流動比率增加。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)18.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下列何者為非？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資產必須區分為流動資產與非流動資產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當企業之期初存貨與期末存貨相等時，則進貨淨額即為銷貨成本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資產負債表是依據各分類帳而編製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企業之決算表僅包括資產負債表及綜合損益表。</a:t>
            </a: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557213" y="1268413"/>
            <a:ext cx="339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568325" y="2357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grpSp>
        <p:nvGrpSpPr>
          <p:cNvPr id="185350" name="群組 11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3" name="矩形 12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85356" name="圖片 1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57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85351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85352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353" name="圖片 17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354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1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100</a:t>
            </a:r>
          </a:p>
        </p:txBody>
      </p:sp>
      <p:sp>
        <p:nvSpPr>
          <p:cNvPr id="12" name="Text Box 12"/>
          <p:cNvSpPr txBox="1">
            <a:spLocks noChangeArrowheads="1"/>
          </p:cNvSpPr>
          <p:nvPr/>
        </p:nvSpPr>
        <p:spPr bwMode="auto">
          <a:xfrm>
            <a:off x="247650" y="981075"/>
            <a:ext cx="857250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219200" indent="-12192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17208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2128838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2536825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944813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3402013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3859213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4316413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4773613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10-4</a:t>
            </a:r>
          </a:p>
          <a:p>
            <a:pPr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)19.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期初業主資本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$100,000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、業主往來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$50,000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（貸餘）。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本期業主代墊電話費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、業主提取商品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$400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、本期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淨利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$20,000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，則權益變動表上期末往來帳餘額為多少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？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(A)$69,700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(B)$70,500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(C)$169,700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　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(D)$70,300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)20.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下列敘述何者正確？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資產負債表和綜合損益表的表首完全相同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資產負債表與綜合損益表的本期損益，兩者計算方法不同，故其金額可能不相等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資產負債表及綜合損益表均可因實際需要，編製主表及附表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資產負債表及綜合損益表可根據結帳後試算表編製而來。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563563" y="142557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581025" y="3265488"/>
            <a:ext cx="339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1763713" y="1023938"/>
            <a:ext cx="7056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19.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期末往來帳餘額＝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$50,000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$400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$20,000</a:t>
            </a:r>
            <a:r>
              <a:rPr lang="zh-TW" altLang="en-US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1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$69,700</a:t>
            </a:r>
            <a:endParaRPr lang="zh-TW" altLang="en-US" sz="18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86375" name="群組 13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6" name="矩形 15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86381" name="圖片 1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6382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86376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86377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378" name="圖片 2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379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5" grpId="0"/>
      <p:bldP spid="3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94" name="群組 2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87458" name="圖片 2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459" name="圖片 2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460" name="圖片 2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矩形 13"/>
          <p:cNvSpPr/>
          <p:nvPr/>
        </p:nvSpPr>
        <p:spPr>
          <a:xfrm>
            <a:off x="971550" y="4545013"/>
            <a:ext cx="7658100" cy="17399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1" name="矩形 10"/>
          <p:cNvSpPr/>
          <p:nvPr/>
        </p:nvSpPr>
        <p:spPr>
          <a:xfrm>
            <a:off x="955675" y="1984375"/>
            <a:ext cx="7658100" cy="1296988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7397" name="Text Box 13"/>
          <p:cNvSpPr txBox="1">
            <a:spLocks noChangeArrowheads="1"/>
          </p:cNvSpPr>
          <p:nvPr/>
        </p:nvSpPr>
        <p:spPr bwMode="auto">
          <a:xfrm>
            <a:off x="466725" y="6237288"/>
            <a:ext cx="22590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100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503238" y="714375"/>
            <a:ext cx="86407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609600" indent="-6096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二、大草原公司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結帳前部分項目餘額如下，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試編製綜合損益表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。</a:t>
            </a:r>
            <a:r>
              <a:rPr lang="zh-TW" altLang="en-US" sz="2200" dirty="0">
                <a:latin typeface="標楷體" pitchFamily="65" charset="-120"/>
                <a:ea typeface="標楷體" pitchFamily="65" charset="-120"/>
              </a:rPr>
              <a:t>（所得稅按目前我國稅率計算）</a:t>
            </a:r>
            <a:endParaRPr lang="zh-TW" altLang="en-US" sz="2000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9" name="Group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7821637"/>
              </p:ext>
            </p:extLst>
          </p:nvPr>
        </p:nvGraphicFramePr>
        <p:xfrm>
          <a:off x="989013" y="1520825"/>
          <a:ext cx="7615237" cy="4727572"/>
        </p:xfrm>
        <a:graphic>
          <a:graphicData uri="http://schemas.openxmlformats.org/drawingml/2006/table">
            <a:tbl>
              <a:tblPr/>
              <a:tblGrid>
                <a:gridCol w="3654330"/>
                <a:gridCol w="1944735"/>
                <a:gridCol w="2016172"/>
              </a:tblGrid>
              <a:tr h="4572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106</a:t>
                      </a:r>
                      <a:r>
                        <a:rPr kumimoji="0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年餘額</a:t>
                      </a: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105</a:t>
                      </a:r>
                      <a:r>
                        <a:rPr kumimoji="0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年餘額</a:t>
                      </a: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銷貨收入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3,300,000 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3,800,000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銷貨退回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230,000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銷貨折讓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110,000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利息收入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4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股利收入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24,000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28" charset="-120"/>
                          <a:ea typeface="T205" charset="-120"/>
                        </a:rPr>
                        <a:t>處分不動產、廠房及設備利益</a:t>
                      </a:r>
                      <a:endParaRPr kumimoji="1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80,000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進        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980,000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1,200,000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進貨費用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70,000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60,000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進貨折讓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       30,000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存貨（期初）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140,000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L="91438" marR="91438" marT="45703" marB="457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1"/>
          <p:cNvSpPr>
            <a:spLocks noChangeArrowheads="1"/>
          </p:cNvSpPr>
          <p:nvPr/>
        </p:nvSpPr>
        <p:spPr bwMode="auto">
          <a:xfrm>
            <a:off x="955675" y="6284913"/>
            <a:ext cx="7924800" cy="457200"/>
          </a:xfrm>
          <a:prstGeom prst="rect">
            <a:avLst/>
          </a:prstGeom>
          <a:solidFill>
            <a:schemeClr val="accent3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年底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期末存貨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220,000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年底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期末存貨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200,000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sp>
        <p:nvSpPr>
          <p:cNvPr id="12" name="矩形 11"/>
          <p:cNvSpPr/>
          <p:nvPr/>
        </p:nvSpPr>
        <p:spPr>
          <a:xfrm>
            <a:off x="4643438" y="2384425"/>
            <a:ext cx="1944687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3,000,000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6588125" y="2384425"/>
            <a:ext cx="2025650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3,460,000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659313" y="5164138"/>
            <a:ext cx="1944687" cy="4603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1,000,000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6604000" y="5164138"/>
            <a:ext cx="2025650" cy="460375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1,160,000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87454" name="群組 20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2" name="矩形 21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87456" name="圖片 22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57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1" grpId="0" animBg="1"/>
      <p:bldP spid="2" grpId="0"/>
      <p:bldP spid="10" grpId="0" animBg="1"/>
      <p:bldP spid="12" grpId="0" animBg="1"/>
      <p:bldP spid="13" grpId="0" animBg="1"/>
      <p:bldP spid="15" grpId="0" animBg="1"/>
      <p:bldP spid="1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綜合損益表之意義</a:t>
            </a:r>
          </a:p>
        </p:txBody>
      </p:sp>
      <p:sp>
        <p:nvSpPr>
          <p:cNvPr id="4096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55</a:t>
            </a:r>
          </a:p>
        </p:txBody>
      </p:sp>
      <p:pic>
        <p:nvPicPr>
          <p:cNvPr id="4096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238" y="2014538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6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2166938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文字方塊 13"/>
          <p:cNvSpPr txBox="1"/>
          <p:nvPr/>
        </p:nvSpPr>
        <p:spPr>
          <a:xfrm>
            <a:off x="3322638" y="1082675"/>
            <a:ext cx="1981200" cy="522288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綜合損益表</a:t>
            </a:r>
          </a:p>
        </p:txBody>
      </p:sp>
      <p:grpSp>
        <p:nvGrpSpPr>
          <p:cNvPr id="16" name="群組 15"/>
          <p:cNvGrpSpPr>
            <a:grpSpLocks/>
          </p:cNvGrpSpPr>
          <p:nvPr/>
        </p:nvGrpSpPr>
        <p:grpSpPr bwMode="auto">
          <a:xfrm>
            <a:off x="3103563" y="1628775"/>
            <a:ext cx="1582737" cy="558800"/>
            <a:chOff x="294993" y="3217044"/>
            <a:chExt cx="1582990" cy="560095"/>
          </a:xfrm>
        </p:grpSpPr>
        <p:cxnSp>
          <p:nvCxnSpPr>
            <p:cNvPr id="17" name="直線單箭頭接點 16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0982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意義</a:t>
              </a:r>
            </a:p>
          </p:txBody>
        </p: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617538" y="2238375"/>
            <a:ext cx="7842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綜合損益表是表達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特定期間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財務績效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動態報表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，績效的衡量指標通常為「淨利（損）」，而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淨利</a:t>
            </a:r>
            <a:r>
              <a:rPr lang="en-US" altLang="zh-TW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損</a:t>
            </a:r>
            <a:r>
              <a:rPr lang="en-US" altLang="zh-TW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的要素就是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收益及費損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grpSp>
        <p:nvGrpSpPr>
          <p:cNvPr id="20" name="群組 19"/>
          <p:cNvGrpSpPr>
            <a:grpSpLocks/>
          </p:cNvGrpSpPr>
          <p:nvPr/>
        </p:nvGrpSpPr>
        <p:grpSpPr bwMode="auto">
          <a:xfrm>
            <a:off x="2843213" y="3068638"/>
            <a:ext cx="1800225" cy="558800"/>
            <a:chOff x="78969" y="3217044"/>
            <a:chExt cx="1799014" cy="560095"/>
          </a:xfrm>
        </p:grpSpPr>
        <p:cxnSp>
          <p:nvCxnSpPr>
            <p:cNvPr id="21" name="直線單箭頭接點 20"/>
            <p:cNvCxnSpPr/>
            <p:nvPr/>
          </p:nvCxnSpPr>
          <p:spPr>
            <a:xfrm>
              <a:off x="1519449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0980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IAS</a:t>
              </a:r>
              <a:r>
                <a:rPr lang="zh-TW" altLang="en-US" sz="2000">
                  <a:latin typeface="Tahoma" pitchFamily="34" charset="0"/>
                </a:rPr>
                <a:t> </a:t>
              </a:r>
              <a:r>
                <a:rPr lang="en-US" altLang="zh-TW" sz="2000">
                  <a:latin typeface="Tahoma" pitchFamily="34" charset="0"/>
                </a:rPr>
                <a:t>1</a:t>
              </a:r>
              <a:r>
                <a:rPr lang="zh-TW" altLang="en-US" sz="2000">
                  <a:latin typeface="Tahoma" pitchFamily="34" charset="0"/>
                </a:rPr>
                <a:t>規定</a:t>
              </a:r>
            </a:p>
          </p:txBody>
        </p:sp>
      </p:grp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593725" y="3684588"/>
            <a:ext cx="81549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企業應將某一期間認列的所有收益及費損，表達於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單一綜合損益表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或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兩張報表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（一張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單獨損益表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和一張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綜合損益表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）。</a:t>
            </a:r>
          </a:p>
        </p:txBody>
      </p:sp>
      <p:grpSp>
        <p:nvGrpSpPr>
          <p:cNvPr id="24" name="群組 23"/>
          <p:cNvGrpSpPr>
            <a:grpSpLocks/>
          </p:cNvGrpSpPr>
          <p:nvPr/>
        </p:nvGrpSpPr>
        <p:grpSpPr bwMode="auto">
          <a:xfrm>
            <a:off x="1411288" y="4516438"/>
            <a:ext cx="3382962" cy="558800"/>
            <a:chOff x="-764752" y="3217044"/>
            <a:chExt cx="2642736" cy="560095"/>
          </a:xfrm>
        </p:grpSpPr>
        <p:cxnSp>
          <p:nvCxnSpPr>
            <p:cNvPr id="25" name="直線單箭頭接點 24"/>
            <p:cNvCxnSpPr/>
            <p:nvPr/>
          </p:nvCxnSpPr>
          <p:spPr>
            <a:xfrm>
              <a:off x="1519584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0978" name="文字方塊 36"/>
            <p:cNvSpPr txBox="1">
              <a:spLocks noChangeArrowheads="1"/>
            </p:cNvSpPr>
            <p:nvPr/>
          </p:nvSpPr>
          <p:spPr bwMode="auto">
            <a:xfrm>
              <a:off x="-764752" y="3250301"/>
              <a:ext cx="2642736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我國「編製準則」規定</a:t>
              </a:r>
            </a:p>
          </p:txBody>
        </p:sp>
      </p:grpSp>
      <p:sp>
        <p:nvSpPr>
          <p:cNvPr id="6" name="矩形 5"/>
          <p:cNvSpPr/>
          <p:nvPr/>
        </p:nvSpPr>
        <p:spPr>
          <a:xfrm>
            <a:off x="2124075" y="5087938"/>
            <a:ext cx="4492625" cy="522287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僅允許一張</a:t>
            </a:r>
            <a:r>
              <a:rPr lang="zh-TW" altLang="en-US" sz="2800" b="1" u="sng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單一綜合損益表</a:t>
            </a:r>
          </a:p>
        </p:txBody>
      </p:sp>
      <p:grpSp>
        <p:nvGrpSpPr>
          <p:cNvPr id="40973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0974" name="圖片 2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75" name="圖片 2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76" name="圖片 2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4" grpId="0"/>
      <p:bldP spid="5" grpId="0"/>
      <p:bldP spid="6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100</a:t>
            </a:r>
          </a:p>
        </p:txBody>
      </p:sp>
      <p:sp>
        <p:nvSpPr>
          <p:cNvPr id="188419" name="矩形 1"/>
          <p:cNvSpPr>
            <a:spLocks noChangeArrowheads="1"/>
          </p:cNvSpPr>
          <p:nvPr/>
        </p:nvSpPr>
        <p:spPr bwMode="auto">
          <a:xfrm>
            <a:off x="503238" y="995363"/>
            <a:ext cx="864076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609600" indent="-6096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二、大草原公司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結帳前部分項目餘額如下，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試編製綜合損益表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。</a:t>
            </a:r>
            <a:r>
              <a:rPr lang="zh-TW" altLang="en-US" sz="2200" dirty="0">
                <a:latin typeface="標楷體" pitchFamily="65" charset="-120"/>
                <a:ea typeface="標楷體" pitchFamily="65" charset="-120"/>
              </a:rPr>
              <a:t>（所得稅按目前我國稅率計算）</a:t>
            </a:r>
            <a:endParaRPr lang="zh-TW" altLang="en-US" sz="2000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11" name="Group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1987482"/>
              </p:ext>
            </p:extLst>
          </p:nvPr>
        </p:nvGraphicFramePr>
        <p:xfrm>
          <a:off x="971550" y="1851025"/>
          <a:ext cx="7038975" cy="3017835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698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106</a:t>
                      </a:r>
                      <a:r>
                        <a:rPr kumimoji="0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年餘額</a:t>
                      </a: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105</a:t>
                      </a:r>
                      <a:r>
                        <a:rPr kumimoji="0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年餘額</a:t>
                      </a: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42683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推銷費用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460,000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580,000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83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管理費用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500,000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520,000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83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研究發展費用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67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其他損失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22,000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83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利息費用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160,000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130,000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83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處分投資損失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78,000 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698" marB="456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88454" name="群組 9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2" name="矩形 11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88460" name="圖片 1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8461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88455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88456" name="圖片 1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457" name="圖片 1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458" name="圖片 1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101</a:t>
            </a: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971550" y="768350"/>
            <a:ext cx="8059738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大草原公司</a:t>
            </a:r>
            <a:endParaRPr lang="en-US" altLang="zh-TW" sz="200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綜合損益表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中華民國（                             </a:t>
            </a:r>
            <a:endParaRPr lang="en-US" altLang="zh-TW" sz="200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                                          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）單位：新台幣元</a:t>
            </a: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3098800" y="1408113"/>
            <a:ext cx="37766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0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日至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日及</a:t>
            </a:r>
            <a:endParaRPr lang="en-US" altLang="zh-TW" sz="20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0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日至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 </a:t>
            </a:r>
            <a:endParaRPr lang="zh-TW" altLang="en-US" sz="2000" b="1" dirty="0">
              <a:solidFill>
                <a:srgbClr val="FF0000"/>
              </a:solidFill>
            </a:endParaRPr>
          </a:p>
        </p:txBody>
      </p:sp>
      <p:graphicFrame>
        <p:nvGraphicFramePr>
          <p:cNvPr id="14" name="表格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0154905"/>
              </p:ext>
            </p:extLst>
          </p:nvPr>
        </p:nvGraphicFramePr>
        <p:xfrm>
          <a:off x="341313" y="2308225"/>
          <a:ext cx="8551862" cy="37846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782"/>
                <a:gridCol w="1440277"/>
                <a:gridCol w="1368263"/>
                <a:gridCol w="1440277"/>
                <a:gridCol w="1368263"/>
              </a:tblGrid>
              <a:tr h="457164">
                <a:tc rowSpan="2">
                  <a:txBody>
                    <a:bodyPr/>
                    <a:lstStyle/>
                    <a:p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L="91447" marR="91447" marT="45702" marB="4570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本期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(106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年度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)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上期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(105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年度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)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04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468313" y="3152775"/>
            <a:ext cx="16557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營業收入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468313" y="4303713"/>
            <a:ext cx="16541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營業成本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1074738" y="380206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銷貨收入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4684713" y="3854450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3,000,000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1074738" y="4941888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銷貨成本</a:t>
            </a: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4679950" y="4968875"/>
            <a:ext cx="15827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1,000,000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482600" y="5527675"/>
            <a:ext cx="1655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4684713" y="5565775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2,000,000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>
            <a:spLocks noChangeArrowheads="1"/>
          </p:cNvSpPr>
          <p:nvPr/>
        </p:nvSpPr>
        <p:spPr bwMode="auto">
          <a:xfrm>
            <a:off x="7451725" y="3838575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3,460,000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7446963" y="4953000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1,160,000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7451725" y="5549900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2,300,000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26" name="直線接點 25"/>
          <p:cNvCxnSpPr/>
          <p:nvPr/>
        </p:nvCxnSpPr>
        <p:spPr>
          <a:xfrm>
            <a:off x="4700588" y="5495925"/>
            <a:ext cx="13985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接點 26"/>
          <p:cNvCxnSpPr/>
          <p:nvPr/>
        </p:nvCxnSpPr>
        <p:spPr>
          <a:xfrm>
            <a:off x="7508875" y="5492750"/>
            <a:ext cx="13985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9505" name="群組 27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9" name="矩形 28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89511" name="圖片 2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9512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89506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89507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508" name="圖片 33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509" name="圖片 3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5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101</a:t>
            </a:r>
          </a:p>
        </p:txBody>
      </p:sp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890585"/>
              </p:ext>
            </p:extLst>
          </p:nvPr>
        </p:nvGraphicFramePr>
        <p:xfrm>
          <a:off x="341313" y="1227138"/>
          <a:ext cx="8551862" cy="437197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782"/>
                <a:gridCol w="1440277"/>
                <a:gridCol w="1368263"/>
                <a:gridCol w="1440277"/>
                <a:gridCol w="1368263"/>
              </a:tblGrid>
              <a:tr h="457207">
                <a:tc rowSpan="2">
                  <a:txBody>
                    <a:bodyPr/>
                    <a:lstStyle/>
                    <a:p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L="91447" marR="91447" marT="45716" marB="4571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本期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(106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年度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)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上期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(105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年度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)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44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0520" name="矩形 10"/>
          <p:cNvSpPr>
            <a:spLocks noChangeArrowheads="1"/>
          </p:cNvSpPr>
          <p:nvPr/>
        </p:nvSpPr>
        <p:spPr bwMode="auto">
          <a:xfrm>
            <a:off x="468313" y="2071688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sp>
        <p:nvSpPr>
          <p:cNvPr id="190521" name="矩形 11"/>
          <p:cNvSpPr>
            <a:spLocks noChangeArrowheads="1"/>
          </p:cNvSpPr>
          <p:nvPr/>
        </p:nvSpPr>
        <p:spPr bwMode="auto">
          <a:xfrm>
            <a:off x="4675188" y="2149475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2,000,000</a:t>
            </a:r>
            <a:endParaRPr lang="zh-TW" altLang="en-US" sz="22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0522" name="矩形 12"/>
          <p:cNvSpPr>
            <a:spLocks noChangeArrowheads="1"/>
          </p:cNvSpPr>
          <p:nvPr/>
        </p:nvSpPr>
        <p:spPr bwMode="auto">
          <a:xfrm>
            <a:off x="7443788" y="2133600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2,300,000</a:t>
            </a:r>
            <a:endParaRPr lang="zh-TW" altLang="en-US" sz="22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1216025" y="33528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推銷費用</a:t>
            </a: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3581400" y="3327400"/>
            <a:ext cx="13176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460,000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498475" y="2705100"/>
            <a:ext cx="1655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營業費用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1216025" y="390366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管理費用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4675188" y="4468813"/>
            <a:ext cx="1571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1,180,000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68313" y="5043488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7323138" y="5114925"/>
            <a:ext cx="16573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1,080,000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4935538" y="5116513"/>
            <a:ext cx="15081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820,000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3581400" y="3892550"/>
            <a:ext cx="13176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500,000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>
            <a:spLocks noChangeArrowheads="1"/>
          </p:cNvSpPr>
          <p:nvPr/>
        </p:nvSpPr>
        <p:spPr bwMode="auto">
          <a:xfrm>
            <a:off x="6334125" y="3341688"/>
            <a:ext cx="1317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580,000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7451725" y="4510088"/>
            <a:ext cx="15192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1,220,000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6334125" y="3906838"/>
            <a:ext cx="1317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520,000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26" name="直線接點 25"/>
          <p:cNvCxnSpPr/>
          <p:nvPr/>
        </p:nvCxnSpPr>
        <p:spPr>
          <a:xfrm>
            <a:off x="4716463" y="5006975"/>
            <a:ext cx="13985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接點 26"/>
          <p:cNvCxnSpPr/>
          <p:nvPr/>
        </p:nvCxnSpPr>
        <p:spPr>
          <a:xfrm>
            <a:off x="7508875" y="5018088"/>
            <a:ext cx="13985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接點 27"/>
          <p:cNvCxnSpPr/>
          <p:nvPr/>
        </p:nvCxnSpPr>
        <p:spPr>
          <a:xfrm>
            <a:off x="3308350" y="5018088"/>
            <a:ext cx="13985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接點 28"/>
          <p:cNvCxnSpPr/>
          <p:nvPr/>
        </p:nvCxnSpPr>
        <p:spPr>
          <a:xfrm>
            <a:off x="6116638" y="5013325"/>
            <a:ext cx="13985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1219200" y="4471988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研究發展費用</a:t>
            </a: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84575" y="4462463"/>
            <a:ext cx="1317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220,000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6337300" y="4475163"/>
            <a:ext cx="1317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120,000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90542" name="群組 32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34" name="矩形 33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90548" name="圖片 3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0549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90543" name="群組 3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90544" name="圖片 3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545" name="圖片 38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546" name="圖片 3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2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2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4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6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7" grpId="0"/>
      <p:bldP spid="18" grpId="0"/>
      <p:bldP spid="19" grpId="0"/>
      <p:bldP spid="20" grpId="0" animBg="1"/>
      <p:bldP spid="21" grpId="0"/>
      <p:bldP spid="22" grpId="0"/>
      <p:bldP spid="23" grpId="0"/>
      <p:bldP spid="24" grpId="0"/>
      <p:bldP spid="25" grpId="0"/>
      <p:bldP spid="30" grpId="0"/>
      <p:bldP spid="31" grpId="0"/>
      <p:bldP spid="32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101</a:t>
            </a:r>
          </a:p>
        </p:txBody>
      </p:sp>
      <p:graphicFrame>
        <p:nvGraphicFramePr>
          <p:cNvPr id="33" name="表格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2718948"/>
              </p:ext>
            </p:extLst>
          </p:nvPr>
        </p:nvGraphicFramePr>
        <p:xfrm>
          <a:off x="179388" y="1055688"/>
          <a:ext cx="8713787" cy="438943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90351"/>
                <a:gridCol w="1467548"/>
                <a:gridCol w="1394170"/>
                <a:gridCol w="1467548"/>
                <a:gridCol w="1394170"/>
              </a:tblGrid>
              <a:tr h="457200">
                <a:tc rowSpan="2">
                  <a:txBody>
                    <a:bodyPr/>
                    <a:lstStyle/>
                    <a:p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L="91448" marR="91448" marT="45715" marB="4571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本期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(106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年度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)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上期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(105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年度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)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38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2157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08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250825" y="1900238"/>
            <a:ext cx="16557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4675188" y="1978025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 820,000</a:t>
            </a:r>
            <a:endParaRPr lang="zh-TW" altLang="en-US" sz="22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443788" y="1962150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1,080,000</a:t>
            </a:r>
            <a:endParaRPr lang="zh-TW" altLang="en-US" sz="22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282575" y="2430463"/>
            <a:ext cx="308133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600" b="1">
                <a:latin typeface="標楷體" pitchFamily="65" charset="-120"/>
                <a:ea typeface="標楷體" pitchFamily="65" charset="-120"/>
              </a:rPr>
              <a:t>營業外收入及支出</a:t>
            </a:r>
          </a:p>
        </p:txBody>
      </p:sp>
      <p:sp>
        <p:nvSpPr>
          <p:cNvPr id="38" name="矩形 37"/>
          <p:cNvSpPr/>
          <p:nvPr/>
        </p:nvSpPr>
        <p:spPr>
          <a:xfrm>
            <a:off x="266700" y="2935288"/>
            <a:ext cx="1979613" cy="461962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538163" y="3435350"/>
            <a:ext cx="283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利息收入</a:t>
            </a: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3338513" y="343535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40,000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2" name="矩形 51"/>
          <p:cNvSpPr>
            <a:spLocks noChangeArrowheads="1"/>
          </p:cNvSpPr>
          <p:nvPr/>
        </p:nvSpPr>
        <p:spPr bwMode="auto">
          <a:xfrm>
            <a:off x="4743450" y="446246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150,000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72" name="矩形 71"/>
          <p:cNvSpPr>
            <a:spLocks noChangeArrowheads="1"/>
          </p:cNvSpPr>
          <p:nvPr/>
        </p:nvSpPr>
        <p:spPr bwMode="auto">
          <a:xfrm>
            <a:off x="547688" y="4365625"/>
            <a:ext cx="29448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處分不動產、廠房及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設備利益</a:t>
            </a:r>
          </a:p>
        </p:txBody>
      </p:sp>
      <p:sp>
        <p:nvSpPr>
          <p:cNvPr id="73" name="矩形 72"/>
          <p:cNvSpPr>
            <a:spLocks noChangeArrowheads="1"/>
          </p:cNvSpPr>
          <p:nvPr/>
        </p:nvSpPr>
        <p:spPr bwMode="auto">
          <a:xfrm>
            <a:off x="539750" y="3943350"/>
            <a:ext cx="2833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股利收入</a:t>
            </a:r>
          </a:p>
        </p:txBody>
      </p:sp>
      <p:sp>
        <p:nvSpPr>
          <p:cNvPr id="74" name="矩形 73"/>
          <p:cNvSpPr>
            <a:spLocks noChangeArrowheads="1"/>
          </p:cNvSpPr>
          <p:nvPr/>
        </p:nvSpPr>
        <p:spPr bwMode="auto">
          <a:xfrm>
            <a:off x="3340100" y="398621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30,000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75" name="矩形 74"/>
          <p:cNvSpPr>
            <a:spLocks noChangeArrowheads="1"/>
          </p:cNvSpPr>
          <p:nvPr/>
        </p:nvSpPr>
        <p:spPr bwMode="auto">
          <a:xfrm>
            <a:off x="3340100" y="44783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80,000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76" name="直線接點 75"/>
          <p:cNvCxnSpPr/>
          <p:nvPr/>
        </p:nvCxnSpPr>
        <p:spPr>
          <a:xfrm>
            <a:off x="3175000" y="4946650"/>
            <a:ext cx="148431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線接點 76"/>
          <p:cNvCxnSpPr/>
          <p:nvPr/>
        </p:nvCxnSpPr>
        <p:spPr>
          <a:xfrm>
            <a:off x="6024563" y="4941888"/>
            <a:ext cx="148431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矩形 77"/>
          <p:cNvSpPr>
            <a:spLocks noChangeArrowheads="1"/>
          </p:cNvSpPr>
          <p:nvPr/>
        </p:nvSpPr>
        <p:spPr bwMode="auto">
          <a:xfrm>
            <a:off x="6221413" y="344487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50,000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79" name="矩形 78"/>
          <p:cNvSpPr>
            <a:spLocks noChangeArrowheads="1"/>
          </p:cNvSpPr>
          <p:nvPr/>
        </p:nvSpPr>
        <p:spPr bwMode="auto">
          <a:xfrm>
            <a:off x="7623175" y="445611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84,000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80" name="矩形 79"/>
          <p:cNvSpPr>
            <a:spLocks noChangeArrowheads="1"/>
          </p:cNvSpPr>
          <p:nvPr/>
        </p:nvSpPr>
        <p:spPr bwMode="auto">
          <a:xfrm>
            <a:off x="6205538" y="396240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24,000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81" name="矩形 80"/>
          <p:cNvSpPr>
            <a:spLocks noChangeArrowheads="1"/>
          </p:cNvSpPr>
          <p:nvPr/>
        </p:nvSpPr>
        <p:spPr bwMode="auto">
          <a:xfrm>
            <a:off x="6205538" y="445611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91568" name="群組 26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8" name="矩形 27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91574" name="圖片 2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75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91569" name="群組 3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91570" name="圖片 3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571" name="圖片 4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572" name="圖片 4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4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9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4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6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  <p:bldP spid="37" grpId="0"/>
      <p:bldP spid="38" grpId="0" animBg="1"/>
      <p:bldP spid="39" grpId="0"/>
      <p:bldP spid="40" grpId="0"/>
      <p:bldP spid="52" grpId="0"/>
      <p:bldP spid="72" grpId="0"/>
      <p:bldP spid="73" grpId="0"/>
      <p:bldP spid="74" grpId="0"/>
      <p:bldP spid="75" grpId="0"/>
      <p:bldP spid="78" grpId="0"/>
      <p:bldP spid="79" grpId="0"/>
      <p:bldP spid="80" grpId="0"/>
      <p:bldP spid="81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101</a:t>
            </a:r>
          </a:p>
        </p:txBody>
      </p:sp>
      <p:graphicFrame>
        <p:nvGraphicFramePr>
          <p:cNvPr id="33" name="表格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5104058"/>
              </p:ext>
            </p:extLst>
          </p:nvPr>
        </p:nvGraphicFramePr>
        <p:xfrm>
          <a:off x="195263" y="958850"/>
          <a:ext cx="8713787" cy="489426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90351"/>
                <a:gridCol w="1467548"/>
                <a:gridCol w="1394170"/>
                <a:gridCol w="1467548"/>
                <a:gridCol w="1394170"/>
              </a:tblGrid>
              <a:tr h="457270">
                <a:tc rowSpan="2">
                  <a:txBody>
                    <a:bodyPr/>
                    <a:lstStyle/>
                    <a:p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L="91448" marR="91448" marT="45722" marB="4572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本期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(106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年度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)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上期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(105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年度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)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99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2165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15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22" marB="4572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2580" name="矩形 33"/>
          <p:cNvSpPr>
            <a:spLocks noChangeArrowheads="1"/>
          </p:cNvSpPr>
          <p:nvPr/>
        </p:nvSpPr>
        <p:spPr bwMode="auto">
          <a:xfrm>
            <a:off x="266700" y="1803400"/>
            <a:ext cx="1655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192581" name="矩形 34"/>
          <p:cNvSpPr>
            <a:spLocks noChangeArrowheads="1"/>
          </p:cNvSpPr>
          <p:nvPr/>
        </p:nvSpPr>
        <p:spPr bwMode="auto">
          <a:xfrm>
            <a:off x="4627563" y="1865313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820,000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2582" name="矩形 35"/>
          <p:cNvSpPr>
            <a:spLocks noChangeArrowheads="1"/>
          </p:cNvSpPr>
          <p:nvPr/>
        </p:nvSpPr>
        <p:spPr bwMode="auto">
          <a:xfrm>
            <a:off x="7412038" y="1849438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1,080,000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2583" name="矩形 36"/>
          <p:cNvSpPr>
            <a:spLocks noChangeArrowheads="1"/>
          </p:cNvSpPr>
          <p:nvPr/>
        </p:nvSpPr>
        <p:spPr bwMode="auto">
          <a:xfrm>
            <a:off x="298450" y="2333625"/>
            <a:ext cx="308133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600" b="1">
                <a:latin typeface="標楷體" pitchFamily="65" charset="-120"/>
                <a:ea typeface="標楷體" pitchFamily="65" charset="-120"/>
              </a:rPr>
              <a:t>營業外收入及支出</a:t>
            </a:r>
          </a:p>
        </p:txBody>
      </p:sp>
      <p:sp>
        <p:nvSpPr>
          <p:cNvPr id="192584" name="矩形 37"/>
          <p:cNvSpPr>
            <a:spLocks noChangeArrowheads="1"/>
          </p:cNvSpPr>
          <p:nvPr/>
        </p:nvSpPr>
        <p:spPr bwMode="auto">
          <a:xfrm>
            <a:off x="282575" y="2838450"/>
            <a:ext cx="1979613" cy="45720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192585" name="矩形 78"/>
          <p:cNvSpPr>
            <a:spLocks noChangeArrowheads="1"/>
          </p:cNvSpPr>
          <p:nvPr/>
        </p:nvSpPr>
        <p:spPr bwMode="auto">
          <a:xfrm>
            <a:off x="7702550" y="283210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84,000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744538" y="4351338"/>
            <a:ext cx="283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利息費用</a:t>
            </a:r>
          </a:p>
        </p:txBody>
      </p:sp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3327400" y="4340225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160,000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6145213" y="4356100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130,000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303213" y="3359150"/>
            <a:ext cx="1981200" cy="45720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739775" y="3848100"/>
            <a:ext cx="283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其他損失</a:t>
            </a: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3308350" y="385127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6140450" y="385127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2" name="矩形 41"/>
          <p:cNvSpPr>
            <a:spLocks noChangeArrowheads="1"/>
          </p:cNvSpPr>
          <p:nvPr/>
        </p:nvSpPr>
        <p:spPr bwMode="auto">
          <a:xfrm>
            <a:off x="746125" y="4867275"/>
            <a:ext cx="2836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處分投資損失</a:t>
            </a:r>
          </a:p>
        </p:txBody>
      </p:sp>
      <p:sp>
        <p:nvSpPr>
          <p:cNvPr id="43" name="矩形 42"/>
          <p:cNvSpPr>
            <a:spLocks noChangeArrowheads="1"/>
          </p:cNvSpPr>
          <p:nvPr/>
        </p:nvSpPr>
        <p:spPr bwMode="auto">
          <a:xfrm>
            <a:off x="3292475" y="485457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78,000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6146800" y="4870450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290513" y="5292725"/>
            <a:ext cx="1654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稅前淨利</a:t>
            </a:r>
          </a:p>
        </p:txBody>
      </p:sp>
      <p:sp>
        <p:nvSpPr>
          <p:cNvPr id="49" name="矩形 48"/>
          <p:cNvSpPr>
            <a:spLocks noChangeArrowheads="1"/>
          </p:cNvSpPr>
          <p:nvPr/>
        </p:nvSpPr>
        <p:spPr bwMode="auto">
          <a:xfrm>
            <a:off x="4418013" y="4838700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(260,000)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0" name="矩形 49"/>
          <p:cNvSpPr>
            <a:spLocks noChangeArrowheads="1"/>
          </p:cNvSpPr>
          <p:nvPr/>
        </p:nvSpPr>
        <p:spPr bwMode="auto">
          <a:xfrm>
            <a:off x="7291388" y="4838700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(242,000)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1" name="直線接點 50"/>
          <p:cNvCxnSpPr/>
          <p:nvPr/>
        </p:nvCxnSpPr>
        <p:spPr>
          <a:xfrm>
            <a:off x="4643438" y="5319713"/>
            <a:ext cx="14366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矩形 52"/>
          <p:cNvSpPr>
            <a:spLocks noChangeArrowheads="1"/>
          </p:cNvSpPr>
          <p:nvPr/>
        </p:nvSpPr>
        <p:spPr bwMode="auto">
          <a:xfrm>
            <a:off x="4505325" y="5345113"/>
            <a:ext cx="17383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710,000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7" name="直線接點 56"/>
          <p:cNvCxnSpPr/>
          <p:nvPr/>
        </p:nvCxnSpPr>
        <p:spPr>
          <a:xfrm>
            <a:off x="7499350" y="5326063"/>
            <a:ext cx="14366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矩形 57"/>
          <p:cNvSpPr>
            <a:spLocks noChangeArrowheads="1"/>
          </p:cNvSpPr>
          <p:nvPr/>
        </p:nvSpPr>
        <p:spPr bwMode="auto">
          <a:xfrm>
            <a:off x="7361238" y="5351463"/>
            <a:ext cx="17383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922,000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9" name="直線接點 58"/>
          <p:cNvCxnSpPr/>
          <p:nvPr/>
        </p:nvCxnSpPr>
        <p:spPr>
          <a:xfrm>
            <a:off x="3186113" y="5321300"/>
            <a:ext cx="148431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接點 59"/>
          <p:cNvCxnSpPr/>
          <p:nvPr/>
        </p:nvCxnSpPr>
        <p:spPr>
          <a:xfrm>
            <a:off x="6056313" y="5319713"/>
            <a:ext cx="148431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605" name="矩形 38"/>
          <p:cNvSpPr>
            <a:spLocks noChangeArrowheads="1"/>
          </p:cNvSpPr>
          <p:nvPr/>
        </p:nvSpPr>
        <p:spPr bwMode="auto">
          <a:xfrm>
            <a:off x="4765675" y="283845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150,000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92606" name="群組 34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36" name="矩形 35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92612" name="圖片 3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2613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92607" name="群組 3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92608" name="圖片 3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609" name="圖片 45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610" name="圖片 4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3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5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7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 animBg="1"/>
      <p:bldP spid="31" grpId="0"/>
      <p:bldP spid="32" grpId="0"/>
      <p:bldP spid="41" grpId="0"/>
      <p:bldP spid="42" grpId="0"/>
      <p:bldP spid="43" grpId="0"/>
      <p:bldP spid="44" grpId="0"/>
      <p:bldP spid="45" grpId="0"/>
      <p:bldP spid="49" grpId="0"/>
      <p:bldP spid="50" grpId="0"/>
      <p:bldP spid="53" grpId="0"/>
      <p:bldP spid="58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101</a:t>
            </a:r>
          </a:p>
        </p:txBody>
      </p:sp>
      <p:graphicFrame>
        <p:nvGraphicFramePr>
          <p:cNvPr id="33" name="表格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1616606"/>
              </p:ext>
            </p:extLst>
          </p:nvPr>
        </p:nvGraphicFramePr>
        <p:xfrm>
          <a:off x="179388" y="1177925"/>
          <a:ext cx="8713787" cy="2382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90351"/>
                <a:gridCol w="1467548"/>
                <a:gridCol w="1394170"/>
                <a:gridCol w="1467548"/>
                <a:gridCol w="1394170"/>
              </a:tblGrid>
              <a:tr h="457176">
                <a:tc rowSpan="2">
                  <a:txBody>
                    <a:bodyPr/>
                    <a:lstStyle/>
                    <a:p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L="91448" marR="91448" marT="45708" marB="4570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本期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(106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年度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)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上期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(105</a:t>
                      </a:r>
                      <a:r>
                        <a:rPr lang="zh-TW" altLang="en-US" sz="2400" b="1" dirty="0" smtClean="0">
                          <a:solidFill>
                            <a:srgbClr val="FFFF00"/>
                          </a:solidFill>
                        </a:rPr>
                        <a:t>年度</a:t>
                      </a:r>
                      <a:r>
                        <a:rPr lang="en-US" altLang="zh-TW" sz="2400" b="1" dirty="0" smtClean="0">
                          <a:solidFill>
                            <a:srgbClr val="FFFF00"/>
                          </a:solidFill>
                        </a:rPr>
                        <a:t>)</a:t>
                      </a:r>
                      <a:endParaRPr lang="zh-TW" altLang="en-US" sz="2400" b="1" dirty="0">
                        <a:solidFill>
                          <a:srgbClr val="FFFF00"/>
                        </a:solidFill>
                      </a:endParaRPr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16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2148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8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8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250825" y="2020888"/>
            <a:ext cx="16557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稅前淨利</a:t>
            </a: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4627563" y="2052638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710,000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348538" y="2068513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922,000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274638" y="3049588"/>
            <a:ext cx="16541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本期淨利</a:t>
            </a:r>
          </a:p>
        </p:txBody>
      </p:sp>
      <p:grpSp>
        <p:nvGrpSpPr>
          <p:cNvPr id="46" name="群組 45"/>
          <p:cNvGrpSpPr>
            <a:grpSpLocks/>
          </p:cNvGrpSpPr>
          <p:nvPr/>
        </p:nvGrpSpPr>
        <p:grpSpPr bwMode="auto">
          <a:xfrm>
            <a:off x="4643438" y="3479800"/>
            <a:ext cx="1390650" cy="73025"/>
            <a:chOff x="6888331" y="5341124"/>
            <a:chExt cx="1867748" cy="73570"/>
          </a:xfrm>
        </p:grpSpPr>
        <p:cxnSp>
          <p:nvCxnSpPr>
            <p:cNvPr id="47" name="直線接點 46"/>
            <p:cNvCxnSpPr/>
            <p:nvPr/>
          </p:nvCxnSpPr>
          <p:spPr>
            <a:xfrm>
              <a:off x="6892595" y="5341124"/>
              <a:ext cx="1863484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接點 47"/>
            <p:cNvCxnSpPr/>
            <p:nvPr/>
          </p:nvCxnSpPr>
          <p:spPr>
            <a:xfrm>
              <a:off x="6888331" y="5414694"/>
              <a:ext cx="1863484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矩形 48"/>
          <p:cNvSpPr>
            <a:spLocks noChangeArrowheads="1"/>
          </p:cNvSpPr>
          <p:nvPr/>
        </p:nvSpPr>
        <p:spPr bwMode="auto">
          <a:xfrm>
            <a:off x="4451350" y="2578100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120,700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0" name="矩形 49"/>
          <p:cNvSpPr>
            <a:spLocks noChangeArrowheads="1"/>
          </p:cNvSpPr>
          <p:nvPr/>
        </p:nvSpPr>
        <p:spPr bwMode="auto">
          <a:xfrm>
            <a:off x="7475538" y="2622550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156,740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1" name="直線接點 50"/>
          <p:cNvCxnSpPr/>
          <p:nvPr/>
        </p:nvCxnSpPr>
        <p:spPr>
          <a:xfrm>
            <a:off x="4611688" y="3062288"/>
            <a:ext cx="14366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矩形 52"/>
          <p:cNvSpPr>
            <a:spLocks noChangeArrowheads="1"/>
          </p:cNvSpPr>
          <p:nvPr/>
        </p:nvSpPr>
        <p:spPr bwMode="auto">
          <a:xfrm>
            <a:off x="4457700" y="3070225"/>
            <a:ext cx="17383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589,300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54" name="群組 53"/>
          <p:cNvGrpSpPr>
            <a:grpSpLocks/>
          </p:cNvGrpSpPr>
          <p:nvPr/>
        </p:nvGrpSpPr>
        <p:grpSpPr bwMode="auto">
          <a:xfrm>
            <a:off x="7499350" y="3486150"/>
            <a:ext cx="1390650" cy="74613"/>
            <a:chOff x="6888331" y="5341124"/>
            <a:chExt cx="1867748" cy="73570"/>
          </a:xfrm>
        </p:grpSpPr>
        <p:cxnSp>
          <p:nvCxnSpPr>
            <p:cNvPr id="55" name="直線接點 54"/>
            <p:cNvCxnSpPr/>
            <p:nvPr/>
          </p:nvCxnSpPr>
          <p:spPr>
            <a:xfrm>
              <a:off x="6892595" y="5341124"/>
              <a:ext cx="1863484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接點 55"/>
            <p:cNvCxnSpPr/>
            <p:nvPr/>
          </p:nvCxnSpPr>
          <p:spPr>
            <a:xfrm>
              <a:off x="6888331" y="5414694"/>
              <a:ext cx="1863484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" name="直線接點 56"/>
          <p:cNvCxnSpPr/>
          <p:nvPr/>
        </p:nvCxnSpPr>
        <p:spPr>
          <a:xfrm>
            <a:off x="7483475" y="3052763"/>
            <a:ext cx="14366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矩形 57"/>
          <p:cNvSpPr>
            <a:spLocks noChangeArrowheads="1"/>
          </p:cNvSpPr>
          <p:nvPr/>
        </p:nvSpPr>
        <p:spPr bwMode="auto">
          <a:xfrm>
            <a:off x="7313613" y="3076575"/>
            <a:ext cx="17383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765,260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261938" y="2530475"/>
            <a:ext cx="23383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所得稅費用</a:t>
            </a:r>
          </a:p>
        </p:txBody>
      </p:sp>
      <p:grpSp>
        <p:nvGrpSpPr>
          <p:cNvPr id="193587" name="群組 25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7" name="矩形 26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93593" name="圖片 2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3594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93588" name="群組 2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93589" name="圖片 3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590" name="圖片 3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591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  <p:bldP spid="45" grpId="0"/>
      <p:bldP spid="49" grpId="0"/>
      <p:bldP spid="50" grpId="0"/>
      <p:bldP spid="53" grpId="0"/>
      <p:bldP spid="58" grpId="0"/>
      <p:bldP spid="40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1033463" y="5484813"/>
            <a:ext cx="6994525" cy="392112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1020763" y="4589463"/>
            <a:ext cx="7007225" cy="404812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1019175" y="4148138"/>
            <a:ext cx="7007225" cy="430212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1020763" y="3743325"/>
            <a:ext cx="5351462" cy="42862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1020763" y="3302000"/>
            <a:ext cx="5351462" cy="44132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1019175" y="5030788"/>
            <a:ext cx="5353050" cy="430212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456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102</a:t>
            </a:r>
          </a:p>
        </p:txBody>
      </p:sp>
      <p:sp>
        <p:nvSpPr>
          <p:cNvPr id="92168" name="矩形 1"/>
          <p:cNvSpPr>
            <a:spLocks noChangeArrowheads="1"/>
          </p:cNvSpPr>
          <p:nvPr/>
        </p:nvSpPr>
        <p:spPr bwMode="auto">
          <a:xfrm>
            <a:off x="611188" y="804863"/>
            <a:ext cx="83533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marL="623888" indent="-623888"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三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、小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太陽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商店為非小規模營利事業，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毛利率為</a:t>
            </a: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42.5%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，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年底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結帳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前的部分項目餘額如下</a:t>
            </a: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         </a:t>
            </a:r>
          </a:p>
        </p:txBody>
      </p:sp>
      <p:graphicFrame>
        <p:nvGraphicFramePr>
          <p:cNvPr id="92237" name="Group 77"/>
          <p:cNvGraphicFramePr>
            <a:graphicFrameLocks noGrp="1"/>
          </p:cNvGraphicFramePr>
          <p:nvPr/>
        </p:nvGraphicFramePr>
        <p:xfrm>
          <a:off x="989013" y="1571625"/>
          <a:ext cx="7038975" cy="4300536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72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借方餘額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貸方餘額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銷貨收入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$      ?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新細明體" pitchFamily="18" charset="-120"/>
                        </a:rPr>
                        <a:t>利息收入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新細明體" pitchFamily="18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新細明體" pitchFamily="18" charset="-120"/>
                        </a:rPr>
                        <a:t>處分投資利益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140,000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51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新細明體" pitchFamily="18" charset="-120"/>
                        </a:rPr>
                        <a:t>進        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$2,500,000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新細明體" pitchFamily="18" charset="-120"/>
                        </a:rPr>
                        <a:t>進貨費用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新細明體" pitchFamily="18" charset="-120"/>
                        </a:rPr>
                        <a:t>進貨退出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進貨折讓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150,000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存貨（期初）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zh-TW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存貨（期末）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230,000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zh-TW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341314" y="2652563"/>
            <a:ext cx="3132136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1.</a:t>
            </a:r>
            <a:r>
              <a:rPr lang="zh-TW" altLang="en-US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試求銷貨成本金額</a:t>
            </a:r>
            <a:endParaRPr lang="zh-TW" altLang="en-US" sz="2400" b="1" dirty="0" smtClean="0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3473450" y="2284413"/>
            <a:ext cx="5329238" cy="1196975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200,000</a:t>
            </a:r>
            <a:r>
              <a:rPr lang="zh-TW" altLang="en-US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2,500,000</a:t>
            </a:r>
            <a:r>
              <a:rPr lang="zh-TW" altLang="en-US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100,000</a:t>
            </a:r>
          </a:p>
          <a:p>
            <a:pPr eaLnBrk="1" hangingPunct="1">
              <a:defRPr/>
            </a:pPr>
            <a:r>
              <a:rPr lang="zh-TW" altLang="en-US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 －</a:t>
            </a:r>
            <a:r>
              <a:rPr lang="en-US" altLang="zh-TW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120,000</a:t>
            </a:r>
            <a:r>
              <a:rPr lang="zh-TW" altLang="en-US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150,000</a:t>
            </a:r>
            <a:r>
              <a:rPr lang="zh-TW" altLang="en-US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230,000</a:t>
            </a:r>
          </a:p>
          <a:p>
            <a:pPr eaLnBrk="1" hangingPunct="1">
              <a:defRPr/>
            </a:pPr>
            <a:r>
              <a:rPr lang="zh-TW" altLang="en-US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2,300,000</a:t>
            </a:r>
            <a:endParaRPr lang="zh-TW" altLang="zh-TW" sz="2400" b="1" dirty="0" smtClean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94620" name="群組 21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3" name="矩形 22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94626" name="圖片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4627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94621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94622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623" name="圖片 27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624" name="圖片 2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2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2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15" grpId="0" animBg="1"/>
      <p:bldP spid="16" grpId="0" animBg="1"/>
      <p:bldP spid="17" grpId="0" animBg="1"/>
      <p:bldP spid="92168" grpId="0"/>
      <p:bldP spid="21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586" name="群組 1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95648" name="圖片 1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649" name="圖片 1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650" name="圖片 2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" name="矩形 15"/>
          <p:cNvSpPr/>
          <p:nvPr/>
        </p:nvSpPr>
        <p:spPr>
          <a:xfrm>
            <a:off x="971550" y="1916113"/>
            <a:ext cx="7056438" cy="44132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558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102</a:t>
            </a:r>
          </a:p>
        </p:txBody>
      </p:sp>
      <p:sp>
        <p:nvSpPr>
          <p:cNvPr id="92168" name="矩形 1"/>
          <p:cNvSpPr>
            <a:spLocks noChangeArrowheads="1"/>
          </p:cNvSpPr>
          <p:nvPr/>
        </p:nvSpPr>
        <p:spPr bwMode="auto">
          <a:xfrm>
            <a:off x="611188" y="717550"/>
            <a:ext cx="842530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marL="623888" indent="-623888"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三、小太陽商店為非小規模營利事業，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年毛利率為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42.5%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，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年年底結帳前的部分項目餘額如下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         </a:t>
            </a: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92237" name="Group 77"/>
          <p:cNvGraphicFramePr>
            <a:graphicFrameLocks noGrp="1"/>
          </p:cNvGraphicFramePr>
          <p:nvPr/>
        </p:nvGraphicFramePr>
        <p:xfrm>
          <a:off x="989013" y="1516063"/>
          <a:ext cx="7038975" cy="4697409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267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借方餘額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貸方餘額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銷貨收入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$      ?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新細明體" pitchFamily="18" charset="-120"/>
                        </a:rPr>
                        <a:t>利息收入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新細明體" pitchFamily="18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新細明體" pitchFamily="18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新細明體" pitchFamily="18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新細明體" pitchFamily="18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新細明體" pitchFamily="18" charset="-120"/>
                        </a:rPr>
                        <a:t>租金收入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新細明體" pitchFamily="18" charset="-120"/>
                        </a:rPr>
                        <a:t>處分投資利益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140,000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7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新細明體" pitchFamily="18" charset="-120"/>
                        </a:rPr>
                        <a:t>進        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$2,500,000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新細明體" pitchFamily="18" charset="-120"/>
                        </a:rPr>
                        <a:t>進貨費用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新細明體" pitchFamily="18" charset="-120"/>
                        </a:rPr>
                        <a:t>進貨退出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進貨折讓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150,000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存貨（期初）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zh-TW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存貨（期末）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230,000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zh-TW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矩形 9"/>
          <p:cNvSpPr/>
          <p:nvPr/>
        </p:nvSpPr>
        <p:spPr>
          <a:xfrm>
            <a:off x="431752" y="1484784"/>
            <a:ext cx="3132136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2.</a:t>
            </a:r>
            <a:r>
              <a:rPr lang="zh-TW" altLang="en-US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試求銷貨收入金額</a:t>
            </a:r>
            <a:endParaRPr lang="zh-TW" altLang="en-US" sz="2400" b="1" dirty="0" smtClean="0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Rectangle 51"/>
          <p:cNvSpPr>
            <a:spLocks noChangeArrowheads="1"/>
          </p:cNvSpPr>
          <p:nvPr/>
        </p:nvSpPr>
        <p:spPr bwMode="auto">
          <a:xfrm>
            <a:off x="1906588" y="2444750"/>
            <a:ext cx="6121400" cy="1200150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銷貨成本率＝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42.5%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57.5%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，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2,300,000(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銷貨成本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)÷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銷貨收入＝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57.5%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，</a:t>
            </a:r>
            <a:endParaRPr lang="en-US" altLang="zh-TW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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銷貨收入＝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4,000,000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95644" name="群組 12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4" name="矩形 13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95646" name="圖片 1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647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2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2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2168" grpId="0"/>
      <p:bldP spid="22" grpId="0" animBg="1"/>
      <p:bldP spid="22" grpId="1" animBg="1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/>
          <p:cNvSpPr/>
          <p:nvPr/>
        </p:nvSpPr>
        <p:spPr>
          <a:xfrm>
            <a:off x="1363663" y="2343150"/>
            <a:ext cx="3600450" cy="400050"/>
          </a:xfrm>
          <a:prstGeom prst="rect">
            <a:avLst/>
          </a:prstGeom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661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102</a:t>
            </a:r>
          </a:p>
        </p:txBody>
      </p:sp>
      <p:graphicFrame>
        <p:nvGraphicFramePr>
          <p:cNvPr id="10" name="Group 83"/>
          <p:cNvGraphicFramePr>
            <a:graphicFrameLocks noGrp="1"/>
          </p:cNvGraphicFramePr>
          <p:nvPr/>
        </p:nvGraphicFramePr>
        <p:xfrm>
          <a:off x="1349375" y="1858963"/>
          <a:ext cx="7038975" cy="3873503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723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借方餘額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貸方餘額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推銷費用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5" charset="-120"/>
                        <a:ea typeface="T205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薪資支出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370,000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5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文具用品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旅        費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28,000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運        費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廣  告  費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zh-TW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郵  電  費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zh-TW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保  險  費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zh-TW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96654" name="矩形 1"/>
          <p:cNvSpPr>
            <a:spLocks noChangeArrowheads="1"/>
          </p:cNvSpPr>
          <p:nvPr/>
        </p:nvSpPr>
        <p:spPr bwMode="auto">
          <a:xfrm>
            <a:off x="611188" y="860425"/>
            <a:ext cx="842530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marL="623888" indent="-623888"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三、小太陽商店為非小規模營利事業，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年毛利率為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42.5%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，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年年底結帳前的部分項目餘額如下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         </a:t>
            </a: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5045075" y="2779713"/>
            <a:ext cx="1655763" cy="2952750"/>
          </a:xfrm>
          <a:prstGeom prst="rect">
            <a:avLst/>
          </a:prstGeom>
          <a:noFill/>
          <a:ln w="5715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6732588" y="3994150"/>
            <a:ext cx="1655762" cy="52228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570,000</a:t>
            </a:r>
            <a:endParaRPr lang="zh-TW" altLang="en-US" sz="28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96657" name="群組 13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5" name="矩形 14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96663" name="圖片 1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6664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96658" name="群組 1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96659" name="圖片 1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660" name="圖片 1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661" name="圖片 2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1" grpId="0" animBg="1"/>
      <p:bldP spid="13" grpId="0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34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97694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695" name="圖片 1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696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" name="矩形 9"/>
          <p:cNvSpPr/>
          <p:nvPr/>
        </p:nvSpPr>
        <p:spPr>
          <a:xfrm>
            <a:off x="1290638" y="1947863"/>
            <a:ext cx="3600450" cy="401637"/>
          </a:xfrm>
          <a:prstGeom prst="rect">
            <a:avLst/>
          </a:prstGeom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763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102</a:t>
            </a:r>
          </a:p>
        </p:txBody>
      </p:sp>
      <p:graphicFrame>
        <p:nvGraphicFramePr>
          <p:cNvPr id="9" name="Group 66"/>
          <p:cNvGraphicFramePr>
            <a:graphicFrameLocks noGrp="1"/>
          </p:cNvGraphicFramePr>
          <p:nvPr/>
        </p:nvGraphicFramePr>
        <p:xfrm>
          <a:off x="1277938" y="1484313"/>
          <a:ext cx="7038975" cy="4727572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72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借方餘額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貸方餘額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管理費用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5" charset="-120"/>
                        <a:ea typeface="T20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薪資支出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5" charset="-120"/>
                        </a:rPr>
                        <a:t> </a:t>
                      </a: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240,000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文具用品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廣  告  費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4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郵  電  費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80,000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保  險  費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呆帳損失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折　　舊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zh-TW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各項攤提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zh-TW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職工福利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zh-TW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97687" name="矩形 1"/>
          <p:cNvSpPr>
            <a:spLocks noChangeArrowheads="1"/>
          </p:cNvSpPr>
          <p:nvPr/>
        </p:nvSpPr>
        <p:spPr bwMode="auto">
          <a:xfrm>
            <a:off x="611188" y="717550"/>
            <a:ext cx="842530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marL="623888" indent="-623888"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三、小太陽商店為非小規模營利事業，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年毛利率為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42.5%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，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年年底結帳前的部分項目餘額如下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         </a:t>
            </a: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973638" y="2386013"/>
            <a:ext cx="1654175" cy="3830637"/>
          </a:xfrm>
          <a:prstGeom prst="rect">
            <a:avLst/>
          </a:prstGeom>
          <a:noFill/>
          <a:ln w="5715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6659563" y="3600450"/>
            <a:ext cx="1655762" cy="52228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555,000</a:t>
            </a:r>
            <a:endParaRPr lang="zh-TW" altLang="en-US" sz="28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97690" name="群組 12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4" name="矩形 13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97692" name="圖片 1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693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</a:p>
        </p:txBody>
      </p:sp>
      <p:sp>
        <p:nvSpPr>
          <p:cNvPr id="4198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55</a:t>
            </a:r>
          </a:p>
        </p:txBody>
      </p:sp>
      <p:grpSp>
        <p:nvGrpSpPr>
          <p:cNvPr id="20" name="群組 19"/>
          <p:cNvGrpSpPr>
            <a:grpSpLocks/>
          </p:cNvGrpSpPr>
          <p:nvPr/>
        </p:nvGrpSpPr>
        <p:grpSpPr bwMode="auto">
          <a:xfrm>
            <a:off x="2714625" y="2852738"/>
            <a:ext cx="1800225" cy="558800"/>
            <a:chOff x="78969" y="3217044"/>
            <a:chExt cx="1799014" cy="560095"/>
          </a:xfrm>
        </p:grpSpPr>
        <p:cxnSp>
          <p:nvCxnSpPr>
            <p:cNvPr id="21" name="直線單箭頭接點 20"/>
            <p:cNvCxnSpPr/>
            <p:nvPr/>
          </p:nvCxnSpPr>
          <p:spPr>
            <a:xfrm>
              <a:off x="1519449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2021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加總為</a:t>
              </a:r>
            </a:p>
          </p:txBody>
        </p:sp>
      </p:grpSp>
      <p:grpSp>
        <p:nvGrpSpPr>
          <p:cNvPr id="23" name="群組 22"/>
          <p:cNvGrpSpPr>
            <a:grpSpLocks/>
          </p:cNvGrpSpPr>
          <p:nvPr/>
        </p:nvGrpSpPr>
        <p:grpSpPr bwMode="auto">
          <a:xfrm>
            <a:off x="827088" y="1601788"/>
            <a:ext cx="5427662" cy="820737"/>
            <a:chOff x="48092" y="1901747"/>
            <a:chExt cx="6872291" cy="1132872"/>
          </a:xfrm>
        </p:grpSpPr>
        <p:sp>
          <p:nvSpPr>
            <p:cNvPr id="27" name="文字方塊 23"/>
            <p:cNvSpPr txBox="1">
              <a:spLocks noChangeArrowheads="1"/>
            </p:cNvSpPr>
            <p:nvPr/>
          </p:nvSpPr>
          <p:spPr bwMode="auto">
            <a:xfrm>
              <a:off x="48092" y="1901747"/>
              <a:ext cx="3712524" cy="55219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r>
                <a:rPr lang="zh-TW" altLang="en-US" sz="2000" dirty="0" smtClean="0"/>
                <a:t>　</a:t>
              </a:r>
              <a:r>
                <a:rPr lang="zh-TW" altLang="en-US" sz="2000" b="1" dirty="0" smtClean="0"/>
                <a:t>報表中</a:t>
              </a:r>
              <a:r>
                <a:rPr lang="zh-TW" altLang="en-US" sz="2000" b="1" dirty="0" smtClean="0">
                  <a:solidFill>
                    <a:srgbClr val="0000FF"/>
                  </a:solidFill>
                </a:rPr>
                <a:t>組成部分</a:t>
              </a:r>
              <a:r>
                <a:rPr lang="zh-TW" altLang="en-US" sz="2000" b="1" dirty="0" smtClean="0"/>
                <a:t>包括</a:t>
              </a:r>
            </a:p>
          </p:txBody>
        </p:sp>
        <p:grpSp>
          <p:nvGrpSpPr>
            <p:cNvPr id="42014" name="群組 24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42015" name="群組 26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32" name="直線單箭頭接點 31"/>
                <p:cNvCxnSpPr/>
                <p:nvPr/>
              </p:nvCxnSpPr>
              <p:spPr>
                <a:xfrm>
                  <a:off x="1547315" y="2709185"/>
                  <a:ext cx="0" cy="71981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33" name="直線接點 32"/>
                <p:cNvCxnSpPr/>
                <p:nvPr/>
              </p:nvCxnSpPr>
              <p:spPr>
                <a:xfrm>
                  <a:off x="1547315" y="2709185"/>
                  <a:ext cx="5400949" cy="0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34" name="直線單箭頭接點 33"/>
                <p:cNvCxnSpPr/>
                <p:nvPr/>
              </p:nvCxnSpPr>
              <p:spPr>
                <a:xfrm>
                  <a:off x="6944244" y="2709185"/>
                  <a:ext cx="0" cy="71981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  <p:cxnSp>
            <p:nvCxnSpPr>
              <p:cNvPr id="31" name="直線接點 30"/>
              <p:cNvCxnSpPr/>
              <p:nvPr/>
            </p:nvCxnSpPr>
            <p:spPr>
              <a:xfrm flipH="1">
                <a:off x="4305075" y="1925318"/>
                <a:ext cx="0" cy="783866"/>
              </a:xfrm>
              <a:prstGeom prst="lin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</p:grpSp>
      <p:sp>
        <p:nvSpPr>
          <p:cNvPr id="14" name="文字方塊 13"/>
          <p:cNvSpPr txBox="1"/>
          <p:nvPr/>
        </p:nvSpPr>
        <p:spPr>
          <a:xfrm>
            <a:off x="2627313" y="1082675"/>
            <a:ext cx="3057525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en-US" altLang="zh-TW" b="1" dirty="0" smtClean="0"/>
              <a:t>(</a:t>
            </a:r>
            <a:r>
              <a:rPr lang="zh-TW" altLang="en-US" b="1" dirty="0" smtClean="0"/>
              <a:t>單一</a:t>
            </a:r>
            <a:r>
              <a:rPr lang="en-US" altLang="zh-TW" b="1" dirty="0" smtClean="0"/>
              <a:t>)</a:t>
            </a:r>
            <a:r>
              <a:rPr lang="zh-TW" altLang="en-US" b="1" dirty="0" smtClean="0"/>
              <a:t>綜合損益表</a:t>
            </a:r>
          </a:p>
        </p:txBody>
      </p:sp>
      <p:sp>
        <p:nvSpPr>
          <p:cNvPr id="35" name="文字方塊 34"/>
          <p:cNvSpPr txBox="1"/>
          <p:nvPr/>
        </p:nvSpPr>
        <p:spPr>
          <a:xfrm>
            <a:off x="998538" y="2422525"/>
            <a:ext cx="1620837" cy="522288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本期損益</a:t>
            </a:r>
          </a:p>
        </p:txBody>
      </p:sp>
      <p:sp>
        <p:nvSpPr>
          <p:cNvPr id="36" name="文字方塊 35"/>
          <p:cNvSpPr txBox="1"/>
          <p:nvPr/>
        </p:nvSpPr>
        <p:spPr>
          <a:xfrm>
            <a:off x="4826000" y="2422525"/>
            <a:ext cx="3055938" cy="522288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本期其他綜合損益</a:t>
            </a:r>
          </a:p>
        </p:txBody>
      </p:sp>
      <p:sp>
        <p:nvSpPr>
          <p:cNvPr id="24" name="文字方塊 23"/>
          <p:cNvSpPr txBox="1"/>
          <p:nvPr/>
        </p:nvSpPr>
        <p:spPr>
          <a:xfrm>
            <a:off x="1131888" y="4768850"/>
            <a:ext cx="901700" cy="522288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表首</a:t>
            </a:r>
          </a:p>
        </p:txBody>
      </p:sp>
      <p:grpSp>
        <p:nvGrpSpPr>
          <p:cNvPr id="25" name="群組 24"/>
          <p:cNvGrpSpPr>
            <a:grpSpLocks/>
          </p:cNvGrpSpPr>
          <p:nvPr/>
        </p:nvGrpSpPr>
        <p:grpSpPr bwMode="auto">
          <a:xfrm>
            <a:off x="179388" y="3933825"/>
            <a:ext cx="6551612" cy="835025"/>
            <a:chOff x="973534" y="3112319"/>
            <a:chExt cx="5427662" cy="835347"/>
          </a:xfrm>
        </p:grpSpPr>
        <p:grpSp>
          <p:nvGrpSpPr>
            <p:cNvPr id="42003" name="群組 48"/>
            <p:cNvGrpSpPr>
              <a:grpSpLocks/>
            </p:cNvGrpSpPr>
            <p:nvPr/>
          </p:nvGrpSpPr>
          <p:grpSpPr bwMode="auto">
            <a:xfrm>
              <a:off x="973534" y="3112319"/>
              <a:ext cx="5427662" cy="820737"/>
              <a:chOff x="48092" y="1901747"/>
              <a:chExt cx="6872291" cy="1132872"/>
            </a:xfrm>
          </p:grpSpPr>
          <p:sp>
            <p:nvSpPr>
              <p:cNvPr id="30" name="文字方塊 23"/>
              <p:cNvSpPr txBox="1">
                <a:spLocks noChangeArrowheads="1"/>
              </p:cNvSpPr>
              <p:nvPr/>
            </p:nvSpPr>
            <p:spPr bwMode="auto">
              <a:xfrm>
                <a:off x="48092" y="1901747"/>
                <a:ext cx="3711736" cy="55240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r>
                  <a:rPr lang="zh-TW" altLang="en-US" sz="2000" dirty="0" smtClean="0"/>
                  <a:t>　</a:t>
                </a:r>
                <a:r>
                  <a:rPr lang="zh-TW" altLang="en-US" sz="2000" b="1" dirty="0" smtClean="0">
                    <a:solidFill>
                      <a:srgbClr val="0000FF"/>
                    </a:solidFill>
                  </a:rPr>
                  <a:t>組成要素</a:t>
                </a:r>
                <a:r>
                  <a:rPr lang="zh-TW" altLang="en-US" sz="2000" b="1" dirty="0" smtClean="0"/>
                  <a:t>包括</a:t>
                </a:r>
              </a:p>
            </p:txBody>
          </p:sp>
          <p:grpSp>
            <p:nvGrpSpPr>
              <p:cNvPr id="42007" name="群組 24"/>
              <p:cNvGrpSpPr>
                <a:grpSpLocks/>
              </p:cNvGrpSpPr>
              <p:nvPr/>
            </p:nvGrpSpPr>
            <p:grpSpPr bwMode="auto">
              <a:xfrm>
                <a:off x="1519783" y="1954499"/>
                <a:ext cx="5400600" cy="1080120"/>
                <a:chOff x="1547664" y="1925543"/>
                <a:chExt cx="5400600" cy="1503457"/>
              </a:xfrm>
            </p:grpSpPr>
            <p:grpSp>
              <p:nvGrpSpPr>
                <p:cNvPr id="42008" name="群組 26"/>
                <p:cNvGrpSpPr>
                  <a:grpSpLocks/>
                </p:cNvGrpSpPr>
                <p:nvPr/>
              </p:nvGrpSpPr>
              <p:grpSpPr bwMode="auto">
                <a:xfrm>
                  <a:off x="1547664" y="2708920"/>
                  <a:ext cx="5400600" cy="720080"/>
                  <a:chOff x="1547664" y="2708920"/>
                  <a:chExt cx="5400600" cy="720080"/>
                </a:xfrm>
              </p:grpSpPr>
              <p:cxnSp>
                <p:nvCxnSpPr>
                  <p:cNvPr id="40" name="直線單箭頭接點 39"/>
                  <p:cNvCxnSpPr/>
                  <p:nvPr/>
                </p:nvCxnSpPr>
                <p:spPr>
                  <a:xfrm>
                    <a:off x="1548012" y="2709516"/>
                    <a:ext cx="0" cy="720093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41" name="直線接點 40"/>
                  <p:cNvCxnSpPr/>
                  <p:nvPr/>
                </p:nvCxnSpPr>
                <p:spPr>
                  <a:xfrm>
                    <a:off x="1548012" y="2709516"/>
                    <a:ext cx="5400252" cy="0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42" name="直線單箭頭接點 41"/>
                  <p:cNvCxnSpPr/>
                  <p:nvPr/>
                </p:nvCxnSpPr>
                <p:spPr>
                  <a:xfrm>
                    <a:off x="6944934" y="2709516"/>
                    <a:ext cx="0" cy="720093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  <p:cxnSp>
              <p:nvCxnSpPr>
                <p:cNvPr id="39" name="直線接點 38"/>
                <p:cNvCxnSpPr/>
                <p:nvPr/>
              </p:nvCxnSpPr>
              <p:spPr>
                <a:xfrm flipH="1">
                  <a:off x="4305588" y="1925345"/>
                  <a:ext cx="0" cy="784171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</p:grpSp>
        <p:cxnSp>
          <p:nvCxnSpPr>
            <p:cNvPr id="28" name="直線單箭頭接點 27"/>
            <p:cNvCxnSpPr/>
            <p:nvPr/>
          </p:nvCxnSpPr>
          <p:spPr bwMode="auto">
            <a:xfrm>
              <a:off x="5004497" y="3572872"/>
              <a:ext cx="0" cy="374794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cxnSp>
          <p:nvCxnSpPr>
            <p:cNvPr id="29" name="直線單箭頭接點 28"/>
            <p:cNvCxnSpPr/>
            <p:nvPr/>
          </p:nvCxnSpPr>
          <p:spPr bwMode="auto">
            <a:xfrm>
              <a:off x="3635416" y="3572872"/>
              <a:ext cx="0" cy="374794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43" name="文字方塊 42"/>
          <p:cNvSpPr txBox="1"/>
          <p:nvPr/>
        </p:nvSpPr>
        <p:spPr>
          <a:xfrm>
            <a:off x="2949575" y="4768850"/>
            <a:ext cx="903288" cy="522288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表身</a:t>
            </a:r>
          </a:p>
        </p:txBody>
      </p:sp>
      <p:sp>
        <p:nvSpPr>
          <p:cNvPr id="44" name="文字方塊 43"/>
          <p:cNvSpPr txBox="1"/>
          <p:nvPr/>
        </p:nvSpPr>
        <p:spPr>
          <a:xfrm>
            <a:off x="4605338" y="4784725"/>
            <a:ext cx="903287" cy="52387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簽章</a:t>
            </a:r>
          </a:p>
        </p:txBody>
      </p:sp>
      <p:sp>
        <p:nvSpPr>
          <p:cNvPr id="45" name="文字方塊 44"/>
          <p:cNvSpPr txBox="1"/>
          <p:nvPr/>
        </p:nvSpPr>
        <p:spPr>
          <a:xfrm>
            <a:off x="5976938" y="4784725"/>
            <a:ext cx="1979612" cy="522288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附註或附表</a:t>
            </a:r>
          </a:p>
        </p:txBody>
      </p:sp>
      <p:sp>
        <p:nvSpPr>
          <p:cNvPr id="6" name="矩形 5"/>
          <p:cNvSpPr/>
          <p:nvPr/>
        </p:nvSpPr>
        <p:spPr>
          <a:xfrm>
            <a:off x="2627313" y="3411538"/>
            <a:ext cx="3057525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本期綜合損益總額</a:t>
            </a:r>
            <a:endParaRPr lang="zh-TW" altLang="en-US" sz="2800" b="1" u="sng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41999" name="群組 3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2000" name="圖片 4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1" name="圖片 4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2" name="圖片 4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36" grpId="0" animBg="1"/>
      <p:bldP spid="24" grpId="0" animBg="1"/>
      <p:bldP spid="43" grpId="0" animBg="1"/>
      <p:bldP spid="44" grpId="0" animBg="1"/>
      <p:bldP spid="45" grpId="0" animBg="1"/>
      <p:bldP spid="6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/>
        </p:nvSpPr>
        <p:spPr>
          <a:xfrm>
            <a:off x="1235075" y="2338388"/>
            <a:ext cx="3600450" cy="400050"/>
          </a:xfrm>
          <a:prstGeom prst="rect">
            <a:avLst/>
          </a:prstGeom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865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102</a:t>
            </a:r>
          </a:p>
        </p:txBody>
      </p:sp>
      <p:graphicFrame>
        <p:nvGraphicFramePr>
          <p:cNvPr id="8" name="Group 80"/>
          <p:cNvGraphicFramePr>
            <a:graphicFrameLocks noGrp="1"/>
          </p:cNvGraphicFramePr>
          <p:nvPr/>
        </p:nvGraphicFramePr>
        <p:xfrm>
          <a:off x="1204913" y="1854200"/>
          <a:ext cx="7038975" cy="3446462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724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借方餘額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貸方餘額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研究發展費用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5" charset="-120"/>
                        <a:ea typeface="T205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薪資支出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新細明體" pitchFamily="18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文具用品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修  繕  費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5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    訓  練  費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28,000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23" charset="-120"/>
                          <a:ea typeface="T205" charset="-120"/>
                        </a:rPr>
                        <a:t>處分不動產、廠房及設備損失</a:t>
                      </a:r>
                      <a:endParaRPr kumimoji="1" lang="zh-TW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7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利息費用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70,000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zh-TW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98698" name="矩形 1"/>
          <p:cNvSpPr>
            <a:spLocks noChangeArrowheads="1"/>
          </p:cNvSpPr>
          <p:nvPr/>
        </p:nvSpPr>
        <p:spPr bwMode="auto">
          <a:xfrm>
            <a:off x="628650" y="936625"/>
            <a:ext cx="833583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marL="623888" indent="-623888"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三、小太陽商店為非小規模營利事業，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年毛利率為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42.5%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，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年年底結帳前的部分項目餘額如下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         </a:t>
            </a: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902200" y="2743200"/>
            <a:ext cx="1654175" cy="1738313"/>
          </a:xfrm>
          <a:prstGeom prst="rect">
            <a:avLst/>
          </a:prstGeom>
          <a:noFill/>
          <a:ln w="5715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6604000" y="3279775"/>
            <a:ext cx="1655763" cy="522288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145,000</a:t>
            </a:r>
            <a:endParaRPr lang="zh-TW" altLang="en-US" sz="28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98701" name="群組 12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4" name="矩形 13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98707" name="圖片 1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8708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198702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98703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704" name="圖片 18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705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682" name="群組 25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9" name="矩形 28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199734" name="圖片 2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9735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19968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103</a:t>
            </a:r>
          </a:p>
        </p:txBody>
      </p:sp>
      <p:sp>
        <p:nvSpPr>
          <p:cNvPr id="15" name="矩形 14"/>
          <p:cNvSpPr/>
          <p:nvPr/>
        </p:nvSpPr>
        <p:spPr>
          <a:xfrm>
            <a:off x="2907533" y="335633"/>
            <a:ext cx="5120851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3.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編製小太陽商店的綜合損益表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544513" y="866775"/>
            <a:ext cx="8059737" cy="132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小太陽商店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綜合損益表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中華民國</a:t>
            </a:r>
            <a:r>
              <a:rPr lang="en-US" altLang="zh-TW" sz="20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000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000" dirty="0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 dirty="0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日至</a:t>
            </a:r>
            <a:r>
              <a:rPr lang="en-US" altLang="zh-TW" sz="2000" dirty="0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 dirty="0"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日                         </a:t>
            </a:r>
            <a:endParaRPr lang="en-US" altLang="zh-TW" sz="2000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000" dirty="0">
                <a:latin typeface="標楷體" pitchFamily="65" charset="-120"/>
                <a:ea typeface="標楷體" pitchFamily="65" charset="-120"/>
              </a:rPr>
              <a:t>                                          </a:t>
            </a: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  單位：新台幣元</a:t>
            </a:r>
          </a:p>
        </p:txBody>
      </p:sp>
      <p:graphicFrame>
        <p:nvGraphicFramePr>
          <p:cNvPr id="20" name="表格 19"/>
          <p:cNvGraphicFramePr>
            <a:graphicFrameLocks noGrp="1"/>
          </p:cNvGraphicFramePr>
          <p:nvPr/>
        </p:nvGraphicFramePr>
        <p:xfrm>
          <a:off x="341313" y="2205038"/>
          <a:ext cx="8623301" cy="37846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825"/>
                <a:gridCol w="3096150"/>
                <a:gridCol w="2592326"/>
              </a:tblGrid>
              <a:tr h="457164">
                <a:tc rowSpan="2">
                  <a:txBody>
                    <a:bodyPr/>
                    <a:lstStyle/>
                    <a:p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L="91448" marR="91448" marT="45702" marB="4570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金額</a:t>
                      </a:r>
                      <a:endParaRPr lang="zh-TW" altLang="en-US" sz="24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04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468313" y="3049588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營業收入</a:t>
            </a: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468313" y="4200525"/>
            <a:ext cx="1654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營業成本</a:t>
            </a:r>
          </a:p>
        </p:txBody>
      </p:sp>
      <p:sp>
        <p:nvSpPr>
          <p:cNvPr id="23" name="矩形 22"/>
          <p:cNvSpPr>
            <a:spLocks noChangeArrowheads="1"/>
          </p:cNvSpPr>
          <p:nvPr/>
        </p:nvSpPr>
        <p:spPr bwMode="auto">
          <a:xfrm>
            <a:off x="1074738" y="3698875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銷貨收入</a:t>
            </a:r>
          </a:p>
        </p:txBody>
      </p: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7380288" y="3751263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4,000,000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1074738" y="48387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銷貨成本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7380288" y="4865688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2,300,000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482600" y="5424488"/>
            <a:ext cx="16557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7451725" y="5446713"/>
            <a:ext cx="15843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1,700,000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4" name="直線接點 33"/>
          <p:cNvCxnSpPr/>
          <p:nvPr/>
        </p:nvCxnSpPr>
        <p:spPr>
          <a:xfrm>
            <a:off x="6346825" y="5389563"/>
            <a:ext cx="2608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9729" name="群組 3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99730" name="圖片 3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731" name="圖片 35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732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1" grpId="0"/>
      <p:bldP spid="22" grpId="0"/>
      <p:bldP spid="23" grpId="0"/>
      <p:bldP spid="24" grpId="0"/>
      <p:bldP spid="25" grpId="0"/>
      <p:bldP spid="27" grpId="0"/>
      <p:bldP spid="28" grpId="0"/>
      <p:bldP spid="32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706" name="群組 23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5" name="矩形 24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00766" name="圖片 2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0767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20070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103</a:t>
            </a:r>
          </a:p>
        </p:txBody>
      </p:sp>
      <p:sp>
        <p:nvSpPr>
          <p:cNvPr id="15" name="矩形 14"/>
          <p:cNvSpPr/>
          <p:nvPr/>
        </p:nvSpPr>
        <p:spPr>
          <a:xfrm>
            <a:off x="2907533" y="335633"/>
            <a:ext cx="5300871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3.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編製小太陽商店的綜合損益表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20" name="表格 19"/>
          <p:cNvGraphicFramePr>
            <a:graphicFrameLocks noGrp="1"/>
          </p:cNvGraphicFramePr>
          <p:nvPr/>
        </p:nvGraphicFramePr>
        <p:xfrm>
          <a:off x="341313" y="1227138"/>
          <a:ext cx="8191500" cy="437197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916"/>
                <a:gridCol w="2592167"/>
                <a:gridCol w="2664417"/>
              </a:tblGrid>
              <a:tr h="457207">
                <a:tc rowSpan="2">
                  <a:txBody>
                    <a:bodyPr/>
                    <a:lstStyle/>
                    <a:p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L="91451" marR="91451" marT="45716" marB="4571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金額</a:t>
                      </a:r>
                      <a:endParaRPr lang="zh-TW" altLang="en-US" sz="24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44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42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6" marB="4571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468313" y="2071688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6948488" y="2149475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1,700,000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1187450" y="330676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推銷費用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4622800" y="332740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570,000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498475" y="2705100"/>
            <a:ext cx="1655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營業費用</a:t>
            </a: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1187450" y="390366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管理費用</a:t>
            </a: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7286625" y="508635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430,000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2" name="矩形 41"/>
          <p:cNvSpPr>
            <a:spLocks noChangeArrowheads="1"/>
          </p:cNvSpPr>
          <p:nvPr/>
        </p:nvSpPr>
        <p:spPr bwMode="auto">
          <a:xfrm>
            <a:off x="468313" y="5065713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6948488" y="4508500"/>
            <a:ext cx="1800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1,270,000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4643438" y="391795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555,000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1187450" y="4479925"/>
            <a:ext cx="273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研究發展費用</a:t>
            </a: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4643438" y="451008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145,000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3" name="直線接點 32"/>
          <p:cNvCxnSpPr/>
          <p:nvPr/>
        </p:nvCxnSpPr>
        <p:spPr>
          <a:xfrm>
            <a:off x="3276600" y="4997450"/>
            <a:ext cx="260667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線接點 33"/>
          <p:cNvCxnSpPr/>
          <p:nvPr/>
        </p:nvCxnSpPr>
        <p:spPr>
          <a:xfrm>
            <a:off x="5908675" y="4997450"/>
            <a:ext cx="2608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0761" name="群組 2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00762" name="圖片 2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763" name="圖片 2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764" name="圖片 3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35" grpId="0"/>
      <p:bldP spid="37" grpId="0"/>
      <p:bldP spid="38" grpId="0"/>
      <p:bldP spid="39" grpId="0"/>
      <p:bldP spid="40" grpId="0"/>
      <p:bldP spid="41" grpId="0"/>
      <p:bldP spid="42" grpId="0"/>
      <p:bldP spid="44" grpId="0"/>
      <p:bldP spid="45" grpId="0"/>
      <p:bldP spid="31" grpId="0"/>
      <p:bldP spid="32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30" name="群組 21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3" name="矩形 22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01786" name="圖片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1787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15" name="矩形 14"/>
          <p:cNvSpPr/>
          <p:nvPr/>
        </p:nvSpPr>
        <p:spPr>
          <a:xfrm>
            <a:off x="2907533" y="404664"/>
            <a:ext cx="5451155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3.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編製小太陽商店的綜合損益表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20" name="表格 19"/>
          <p:cNvGraphicFramePr>
            <a:graphicFrameLocks noGrp="1"/>
          </p:cNvGraphicFramePr>
          <p:nvPr/>
        </p:nvGraphicFramePr>
        <p:xfrm>
          <a:off x="323850" y="1200150"/>
          <a:ext cx="8496300" cy="38846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90082"/>
                <a:gridCol w="2770121"/>
                <a:gridCol w="2736097"/>
              </a:tblGrid>
              <a:tr h="457169">
                <a:tc rowSpan="2">
                  <a:txBody>
                    <a:bodyPr/>
                    <a:lstStyle/>
                    <a:p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T="45705" marB="4570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金額</a:t>
                      </a:r>
                      <a:endParaRPr lang="zh-TW" altLang="en-US" sz="24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09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2145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5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3970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5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5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95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705" marB="4570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395288" y="2043113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7524750" y="2105025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430,000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427038" y="2574925"/>
            <a:ext cx="308133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600" b="1">
                <a:latin typeface="標楷體" pitchFamily="65" charset="-120"/>
                <a:ea typeface="標楷體" pitchFamily="65" charset="-120"/>
              </a:rPr>
              <a:t>營業外收入及支出</a:t>
            </a: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430213" y="3103563"/>
            <a:ext cx="1981200" cy="45720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1017588" y="3579813"/>
            <a:ext cx="2833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利息收入</a:t>
            </a: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4648200" y="3579813"/>
            <a:ext cx="1506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7354888" y="4078288"/>
            <a:ext cx="14684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240,000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3" name="矩形 62"/>
          <p:cNvSpPr>
            <a:spLocks noChangeArrowheads="1"/>
          </p:cNvSpPr>
          <p:nvPr/>
        </p:nvSpPr>
        <p:spPr bwMode="auto">
          <a:xfrm>
            <a:off x="1017588" y="4076700"/>
            <a:ext cx="2833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處分投資利益</a:t>
            </a:r>
          </a:p>
        </p:txBody>
      </p:sp>
      <p:sp>
        <p:nvSpPr>
          <p:cNvPr id="65" name="矩形 64"/>
          <p:cNvSpPr>
            <a:spLocks noChangeArrowheads="1"/>
          </p:cNvSpPr>
          <p:nvPr/>
        </p:nvSpPr>
        <p:spPr bwMode="auto">
          <a:xfrm>
            <a:off x="4656138" y="4090988"/>
            <a:ext cx="1419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140,000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1" name="直線接點 50"/>
          <p:cNvCxnSpPr/>
          <p:nvPr/>
        </p:nvCxnSpPr>
        <p:spPr>
          <a:xfrm>
            <a:off x="3316288" y="4564063"/>
            <a:ext cx="27733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780" name="Text Box 13"/>
          <p:cNvSpPr txBox="1">
            <a:spLocks noChangeArrowheads="1"/>
          </p:cNvSpPr>
          <p:nvPr/>
        </p:nvSpPr>
        <p:spPr bwMode="auto">
          <a:xfrm>
            <a:off x="341313" y="6137275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103</a:t>
            </a:r>
          </a:p>
        </p:txBody>
      </p:sp>
      <p:grpSp>
        <p:nvGrpSpPr>
          <p:cNvPr id="201781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01782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783" name="圖片 27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784" name="圖片 3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35" grpId="0"/>
      <p:bldP spid="39" grpId="0"/>
      <p:bldP spid="29" grpId="0" animBg="1"/>
      <p:bldP spid="30" grpId="0"/>
      <p:bldP spid="31" grpId="0"/>
      <p:bldP spid="33" grpId="0"/>
      <p:bldP spid="63" grpId="0"/>
      <p:bldP spid="65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754" name="群組 33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44" name="矩形 43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02835" name="圖片 4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2836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202755" name="Text Box 13"/>
          <p:cNvSpPr txBox="1">
            <a:spLocks noChangeArrowheads="1"/>
          </p:cNvSpPr>
          <p:nvPr/>
        </p:nvSpPr>
        <p:spPr bwMode="auto">
          <a:xfrm>
            <a:off x="341313" y="61658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103</a:t>
            </a:r>
          </a:p>
        </p:txBody>
      </p:sp>
      <p:sp>
        <p:nvSpPr>
          <p:cNvPr id="15" name="矩形 14"/>
          <p:cNvSpPr/>
          <p:nvPr/>
        </p:nvSpPr>
        <p:spPr>
          <a:xfrm>
            <a:off x="2907533" y="260648"/>
            <a:ext cx="5451155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3.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編製小太陽商店的綜合損益表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20" name="表格 19"/>
          <p:cNvGraphicFramePr>
            <a:graphicFrameLocks noGrp="1"/>
          </p:cNvGraphicFramePr>
          <p:nvPr/>
        </p:nvGraphicFramePr>
        <p:xfrm>
          <a:off x="395288" y="549275"/>
          <a:ext cx="8496300" cy="53959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90082"/>
                <a:gridCol w="2770121"/>
                <a:gridCol w="2736097"/>
              </a:tblGrid>
              <a:tr h="457158">
                <a:tc rowSpan="2">
                  <a:txBody>
                    <a:bodyPr/>
                    <a:lstStyle/>
                    <a:p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T="45699" marB="45699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金額</a:t>
                      </a:r>
                      <a:endParaRPr lang="zh-TW" altLang="en-US" sz="24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198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21391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89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391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89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89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89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89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89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389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T="45699" marB="45699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466725" y="1412875"/>
            <a:ext cx="1655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7596188" y="1474788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430,000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498475" y="1944688"/>
            <a:ext cx="308133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600" b="1">
                <a:latin typeface="標楷體" pitchFamily="65" charset="-120"/>
                <a:ea typeface="標楷體" pitchFamily="65" charset="-120"/>
              </a:rPr>
              <a:t>營業外收入及支出</a:t>
            </a: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539750" y="2466975"/>
            <a:ext cx="1979613" cy="45720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7458075" y="248761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240,000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4" name="矩形 53"/>
          <p:cNvSpPr>
            <a:spLocks noChangeArrowheads="1"/>
          </p:cNvSpPr>
          <p:nvPr/>
        </p:nvSpPr>
        <p:spPr bwMode="auto">
          <a:xfrm>
            <a:off x="539750" y="2971800"/>
            <a:ext cx="1981200" cy="45720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sp>
        <p:nvSpPr>
          <p:cNvPr id="58" name="矩形 57"/>
          <p:cNvSpPr>
            <a:spLocks noChangeArrowheads="1"/>
          </p:cNvSpPr>
          <p:nvPr/>
        </p:nvSpPr>
        <p:spPr bwMode="auto">
          <a:xfrm>
            <a:off x="539750" y="4468813"/>
            <a:ext cx="16557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稅前淨利</a:t>
            </a:r>
          </a:p>
        </p:txBody>
      </p:sp>
      <p:grpSp>
        <p:nvGrpSpPr>
          <p:cNvPr id="60" name="群組 59"/>
          <p:cNvGrpSpPr>
            <a:grpSpLocks/>
          </p:cNvGrpSpPr>
          <p:nvPr/>
        </p:nvGrpSpPr>
        <p:grpSpPr bwMode="auto">
          <a:xfrm>
            <a:off x="6138863" y="5992813"/>
            <a:ext cx="2763837" cy="74612"/>
            <a:chOff x="6893591" y="5341124"/>
            <a:chExt cx="1867888" cy="73570"/>
          </a:xfrm>
        </p:grpSpPr>
        <p:cxnSp>
          <p:nvCxnSpPr>
            <p:cNvPr id="61" name="直線接點 60"/>
            <p:cNvCxnSpPr/>
            <p:nvPr/>
          </p:nvCxnSpPr>
          <p:spPr>
            <a:xfrm>
              <a:off x="6893591" y="5341124"/>
              <a:ext cx="1862524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接點 61"/>
            <p:cNvCxnSpPr/>
            <p:nvPr/>
          </p:nvCxnSpPr>
          <p:spPr>
            <a:xfrm>
              <a:off x="6898955" y="5414694"/>
              <a:ext cx="1862524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" name="矩形 62"/>
          <p:cNvSpPr>
            <a:spLocks noChangeArrowheads="1"/>
          </p:cNvSpPr>
          <p:nvPr/>
        </p:nvSpPr>
        <p:spPr bwMode="auto">
          <a:xfrm>
            <a:off x="827088" y="3883025"/>
            <a:ext cx="23764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處分不動產、廠房及</a:t>
            </a:r>
            <a:br>
              <a:rPr lang="zh-TW" altLang="en-US" sz="1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</a:br>
            <a:r>
              <a:rPr lang="zh-TW" altLang="en-US" sz="1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設備損失</a:t>
            </a:r>
          </a:p>
        </p:txBody>
      </p:sp>
      <p:sp>
        <p:nvSpPr>
          <p:cNvPr id="65" name="矩形 64"/>
          <p:cNvSpPr>
            <a:spLocks noChangeArrowheads="1"/>
          </p:cNvSpPr>
          <p:nvPr/>
        </p:nvSpPr>
        <p:spPr bwMode="auto">
          <a:xfrm>
            <a:off x="4743450" y="3968750"/>
            <a:ext cx="1419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9" name="矩形 48"/>
          <p:cNvSpPr>
            <a:spLocks noChangeArrowheads="1"/>
          </p:cNvSpPr>
          <p:nvPr/>
        </p:nvSpPr>
        <p:spPr bwMode="auto">
          <a:xfrm>
            <a:off x="827088" y="3502025"/>
            <a:ext cx="283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利息費用</a:t>
            </a:r>
          </a:p>
        </p:txBody>
      </p:sp>
      <p:sp>
        <p:nvSpPr>
          <p:cNvPr id="50" name="矩形 49"/>
          <p:cNvSpPr>
            <a:spLocks noChangeArrowheads="1"/>
          </p:cNvSpPr>
          <p:nvPr/>
        </p:nvSpPr>
        <p:spPr bwMode="auto">
          <a:xfrm>
            <a:off x="4891088" y="34750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70,000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1" name="直線接點 50"/>
          <p:cNvCxnSpPr/>
          <p:nvPr/>
        </p:nvCxnSpPr>
        <p:spPr>
          <a:xfrm>
            <a:off x="3403600" y="4440238"/>
            <a:ext cx="27733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接點 35"/>
          <p:cNvCxnSpPr/>
          <p:nvPr/>
        </p:nvCxnSpPr>
        <p:spPr>
          <a:xfrm>
            <a:off x="6140450" y="4443413"/>
            <a:ext cx="27733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7194550" y="3963988"/>
            <a:ext cx="2057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(170,000)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7424738" y="4438650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500,000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555625" y="4959350"/>
            <a:ext cx="23526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所得稅費用</a:t>
            </a: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7569200" y="49879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42,500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539750" y="5476875"/>
            <a:ext cx="1655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本期淨利</a:t>
            </a:r>
          </a:p>
        </p:txBody>
      </p:sp>
      <p:sp>
        <p:nvSpPr>
          <p:cNvPr id="42" name="矩形 41"/>
          <p:cNvSpPr>
            <a:spLocks noChangeArrowheads="1"/>
          </p:cNvSpPr>
          <p:nvPr/>
        </p:nvSpPr>
        <p:spPr bwMode="auto">
          <a:xfrm>
            <a:off x="7426325" y="54530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457,500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3" name="直線接點 42"/>
          <p:cNvCxnSpPr/>
          <p:nvPr/>
        </p:nvCxnSpPr>
        <p:spPr>
          <a:xfrm>
            <a:off x="6119813" y="5435600"/>
            <a:ext cx="27733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2828" name="群組 4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02829" name="圖片 4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830" name="圖片 5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831" name="圖片 5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9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0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9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35" grpId="0"/>
      <p:bldP spid="39" grpId="0"/>
      <p:bldP spid="29" grpId="0" animBg="1"/>
      <p:bldP spid="33" grpId="0"/>
      <p:bldP spid="54" grpId="0" animBg="1"/>
      <p:bldP spid="58" grpId="0"/>
      <p:bldP spid="63" grpId="0"/>
      <p:bldP spid="65" grpId="0"/>
      <p:bldP spid="49" grpId="0"/>
      <p:bldP spid="50" grpId="0"/>
      <p:bldP spid="37" grpId="0"/>
      <p:bldP spid="38" grpId="0"/>
      <p:bldP spid="32" grpId="0"/>
      <p:bldP spid="40" grpId="0"/>
      <p:bldP spid="41" grpId="0"/>
      <p:bldP spid="42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/>
          <p:cNvSpPr/>
          <p:nvPr/>
        </p:nvSpPr>
        <p:spPr>
          <a:xfrm>
            <a:off x="977900" y="4652963"/>
            <a:ext cx="7061200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971550" y="5062538"/>
            <a:ext cx="7062788" cy="430212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971550" y="3789363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971550" y="4221163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0" name="矩形 9"/>
          <p:cNvSpPr/>
          <p:nvPr/>
        </p:nvSpPr>
        <p:spPr>
          <a:xfrm>
            <a:off x="977900" y="2946400"/>
            <a:ext cx="7061200" cy="43021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1" name="矩形 10"/>
          <p:cNvSpPr/>
          <p:nvPr/>
        </p:nvSpPr>
        <p:spPr>
          <a:xfrm>
            <a:off x="971550" y="3354388"/>
            <a:ext cx="7062788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971550" y="2082800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971550" y="2514600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378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104</a:t>
            </a:r>
          </a:p>
        </p:txBody>
      </p:sp>
      <p:sp>
        <p:nvSpPr>
          <p:cNvPr id="203787" name="矩形 1"/>
          <p:cNvSpPr>
            <a:spLocks noChangeArrowheads="1"/>
          </p:cNvSpPr>
          <p:nvPr/>
        </p:nvSpPr>
        <p:spPr bwMode="auto">
          <a:xfrm>
            <a:off x="611188" y="1022350"/>
            <a:ext cx="7924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四、小太陽商店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年底結帳前的部分項目餘額如下：                                   </a:t>
            </a:r>
          </a:p>
        </p:txBody>
      </p:sp>
      <p:graphicFrame>
        <p:nvGraphicFramePr>
          <p:cNvPr id="97348" name="Group 68"/>
          <p:cNvGraphicFramePr>
            <a:graphicFrameLocks noGrp="1"/>
          </p:cNvGraphicFramePr>
          <p:nvPr/>
        </p:nvGraphicFramePr>
        <p:xfrm>
          <a:off x="989013" y="1628775"/>
          <a:ext cx="7038975" cy="4300536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72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借方餘額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貸方餘額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現        金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$100,000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銀行存款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應收票據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26" charset="-120"/>
                          <a:ea typeface="T205" charset="-120"/>
                        </a:rPr>
                        <a:t>備抵呆帳－應收票據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$4,000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51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應收帳款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26" charset="-120"/>
                          <a:ea typeface="T226" charset="-120"/>
                        </a:rPr>
                        <a:t>備抵呆帳－應收帳款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應收收益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32,000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其他應收款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8,000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存        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230,000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" name="矩形 13"/>
          <p:cNvSpPr/>
          <p:nvPr/>
        </p:nvSpPr>
        <p:spPr>
          <a:xfrm>
            <a:off x="6372225" y="2273300"/>
            <a:ext cx="16430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500,000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351588" y="3074988"/>
            <a:ext cx="16557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396,000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367463" y="3984625"/>
            <a:ext cx="16430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198,000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351588" y="4778375"/>
            <a:ext cx="1655762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40,000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03838" name="群組 21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3" name="矩形 22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03844" name="圖片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845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203839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03840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841" name="圖片 27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842" name="圖片 2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16" grpId="0" animBg="1"/>
      <p:bldP spid="17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8" grpId="0" animBg="1"/>
      <p:bldP spid="21" grpId="0" animBg="1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904875" y="4645025"/>
            <a:ext cx="7031038" cy="447675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2" name="矩形 21"/>
          <p:cNvSpPr/>
          <p:nvPr/>
        </p:nvSpPr>
        <p:spPr>
          <a:xfrm>
            <a:off x="900113" y="5110163"/>
            <a:ext cx="7029450" cy="392112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3" name="矩形 22"/>
          <p:cNvSpPr/>
          <p:nvPr/>
        </p:nvSpPr>
        <p:spPr>
          <a:xfrm>
            <a:off x="900113" y="5524500"/>
            <a:ext cx="7029450" cy="39211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900113" y="4213225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904875" y="2957513"/>
            <a:ext cx="7031038" cy="4445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900113" y="3402013"/>
            <a:ext cx="7029450" cy="409575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900113" y="3832225"/>
            <a:ext cx="7029450" cy="39211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" name="矩形 8"/>
          <p:cNvSpPr/>
          <p:nvPr/>
        </p:nvSpPr>
        <p:spPr>
          <a:xfrm>
            <a:off x="900113" y="2125663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0" name="矩形 9"/>
          <p:cNvSpPr/>
          <p:nvPr/>
        </p:nvSpPr>
        <p:spPr>
          <a:xfrm>
            <a:off x="900113" y="2527300"/>
            <a:ext cx="7035800" cy="430213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481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104</a:t>
            </a:r>
          </a:p>
        </p:txBody>
      </p:sp>
      <p:graphicFrame>
        <p:nvGraphicFramePr>
          <p:cNvPr id="98386" name="Group 82"/>
          <p:cNvGraphicFramePr>
            <a:graphicFrameLocks noGrp="1"/>
          </p:cNvGraphicFramePr>
          <p:nvPr/>
        </p:nvGraphicFramePr>
        <p:xfrm>
          <a:off x="900113" y="1649413"/>
          <a:ext cx="7038975" cy="4300536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72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借方餘額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貸方餘額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預付費用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$</a:t>
                      </a: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     </a:t>
                      </a: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33,000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用品盤存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土地成本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1,000,000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房屋及建築成本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51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27" charset="-120"/>
                          <a:ea typeface="T205" charset="-120"/>
                        </a:rPr>
                        <a:t>累計折舊－房屋及建築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$40,000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26" charset="-120"/>
                          <a:ea typeface="T226" charset="-120"/>
                        </a:rPr>
                        <a:t>投資性不動產－土地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680,000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專  利  權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19" charset="-120"/>
                          <a:ea typeface="T219" charset="-120"/>
                        </a:rPr>
                        <a:t> </a:t>
                      </a: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80,000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累計攤銷－專利權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19" charset="-120"/>
                          <a:ea typeface="T219" charset="-120"/>
                        </a:rPr>
                        <a:t> </a:t>
                      </a: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商        譽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150,000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" name="矩形 10"/>
          <p:cNvSpPr/>
          <p:nvPr/>
        </p:nvSpPr>
        <p:spPr>
          <a:xfrm>
            <a:off x="6300788" y="2317750"/>
            <a:ext cx="1641475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36,000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6011863" y="3349625"/>
            <a:ext cx="1924050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1,460,000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4860" name="矩形 1"/>
          <p:cNvSpPr>
            <a:spLocks noChangeArrowheads="1"/>
          </p:cNvSpPr>
          <p:nvPr/>
        </p:nvSpPr>
        <p:spPr bwMode="auto">
          <a:xfrm>
            <a:off x="611188" y="950913"/>
            <a:ext cx="7924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四、小太陽商店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年底結帳前的部分項目餘額如下：</a:t>
            </a:r>
          </a:p>
        </p:txBody>
      </p:sp>
      <p:sp>
        <p:nvSpPr>
          <p:cNvPr id="24" name="矩形 23"/>
          <p:cNvSpPr/>
          <p:nvPr/>
        </p:nvSpPr>
        <p:spPr>
          <a:xfrm>
            <a:off x="6280150" y="5040313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200,000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04862" name="群組 24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6" name="矩形 25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04868" name="圖片 2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869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204863" name="群組 2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04864" name="圖片 2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865" name="圖片 3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866" name="圖片 3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3" grpId="0" animBg="1"/>
      <p:bldP spid="16" grpId="0" animBg="1"/>
      <p:bldP spid="12" grpId="0" animBg="1"/>
      <p:bldP spid="13" grpId="0" animBg="1"/>
      <p:bldP spid="15" grpId="0" animBg="1"/>
      <p:bldP spid="9" grpId="0" animBg="1"/>
      <p:bldP spid="10" grpId="0" animBg="1"/>
      <p:bldP spid="11" grpId="0" animBg="1"/>
      <p:bldP spid="14" grpId="0" animBg="1"/>
      <p:bldP spid="24" grpId="0" animBg="1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/>
          <p:cNvSpPr/>
          <p:nvPr/>
        </p:nvSpPr>
        <p:spPr>
          <a:xfrm>
            <a:off x="900113" y="5589588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904875" y="4768850"/>
            <a:ext cx="7031038" cy="3937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900113" y="5178425"/>
            <a:ext cx="7029450" cy="39211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900113" y="3905250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900113" y="4305300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904875" y="2609850"/>
            <a:ext cx="7031038" cy="39211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" name="矩形 8"/>
          <p:cNvSpPr/>
          <p:nvPr/>
        </p:nvSpPr>
        <p:spPr>
          <a:xfrm>
            <a:off x="900113" y="1312863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0" name="矩形 9"/>
          <p:cNvSpPr/>
          <p:nvPr/>
        </p:nvSpPr>
        <p:spPr>
          <a:xfrm>
            <a:off x="900113" y="1744663"/>
            <a:ext cx="7035800" cy="417512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900113" y="2162175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583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104</a:t>
            </a:r>
          </a:p>
        </p:txBody>
      </p:sp>
      <p:graphicFrame>
        <p:nvGraphicFramePr>
          <p:cNvPr id="99397" name="Group 69"/>
          <p:cNvGraphicFramePr>
            <a:graphicFrameLocks noGrp="1"/>
          </p:cNvGraphicFramePr>
          <p:nvPr/>
        </p:nvGraphicFramePr>
        <p:xfrm>
          <a:off x="900113" y="836613"/>
          <a:ext cx="7038975" cy="5184780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725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借方餘額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貸方餘額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5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存出保證金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$</a:t>
                      </a: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  </a:t>
                      </a: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長期應收票據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償債基金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5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銀行透支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$</a:t>
                      </a: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  </a:t>
                      </a: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應付票據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288,000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7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應付帳款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350,000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應付費用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6,000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其他應付款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預收貨款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37,000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代  收  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9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銀行長期借款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638,000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" name="矩形 10"/>
          <p:cNvSpPr/>
          <p:nvPr/>
        </p:nvSpPr>
        <p:spPr>
          <a:xfrm>
            <a:off x="6286500" y="1725613"/>
            <a:ext cx="164941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260,000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6286500" y="4049713"/>
            <a:ext cx="164941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6280150" y="4913313"/>
            <a:ext cx="1655763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40,000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05893" name="群組 20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2" name="矩形 21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05899" name="圖片 2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00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205894" name="群組 2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05895" name="圖片 2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896" name="圖片 2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897" name="圖片 2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7" grpId="0" animBg="1"/>
      <p:bldP spid="18" grpId="0" animBg="1"/>
      <p:bldP spid="14" grpId="0" animBg="1"/>
      <p:bldP spid="15" grpId="0" animBg="1"/>
      <p:bldP spid="13" grpId="0" animBg="1"/>
      <p:bldP spid="9" grpId="0" animBg="1"/>
      <p:bldP spid="10" grpId="0" animBg="1"/>
      <p:bldP spid="12" grpId="0" animBg="1"/>
      <p:bldP spid="11" grpId="0" animBg="1"/>
      <p:bldP spid="16" grpId="0" animBg="1"/>
      <p:bldP spid="19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900113" y="1454150"/>
            <a:ext cx="7035800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685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104</a:t>
            </a:r>
          </a:p>
        </p:txBody>
      </p:sp>
      <p:graphicFrame>
        <p:nvGraphicFramePr>
          <p:cNvPr id="100415" name="Group 63"/>
          <p:cNvGraphicFramePr>
            <a:graphicFrameLocks noGrp="1"/>
          </p:cNvGraphicFramePr>
          <p:nvPr/>
        </p:nvGraphicFramePr>
        <p:xfrm>
          <a:off x="900113" y="1008063"/>
          <a:ext cx="7038975" cy="1738313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719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借方餘額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貸方餘額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存入保證金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$</a:t>
                      </a: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       </a:t>
                      </a: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業主資本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2,000,000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業主往來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160,000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06874" name="Rectangle 64"/>
          <p:cNvSpPr>
            <a:spLocks noChangeArrowheads="1"/>
          </p:cNvSpPr>
          <p:nvPr/>
        </p:nvSpPr>
        <p:spPr bwMode="auto">
          <a:xfrm>
            <a:off x="900113" y="2781300"/>
            <a:ext cx="4464050" cy="304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試作：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1. 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求流動比率。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2. 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求營運資金。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3. 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求速動比率。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4. 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求負債比率。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zh-TW" altLang="en-US" sz="2400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5. 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編製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年底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資產負債表。</a:t>
            </a:r>
          </a:p>
        </p:txBody>
      </p:sp>
      <p:sp>
        <p:nvSpPr>
          <p:cNvPr id="100417" name="Rectangle 65"/>
          <p:cNvSpPr>
            <a:spLocks noChangeArrowheads="1"/>
          </p:cNvSpPr>
          <p:nvPr/>
        </p:nvSpPr>
        <p:spPr bwMode="auto">
          <a:xfrm>
            <a:off x="3271838" y="3176588"/>
            <a:ext cx="399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流動比率＝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1,400,000÷700,000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</a:t>
            </a:r>
            <a:endParaRPr lang="zh-TW" altLang="en-US" sz="20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0418" name="Rectangle 66"/>
          <p:cNvSpPr>
            <a:spLocks noChangeArrowheads="1"/>
          </p:cNvSpPr>
          <p:nvPr/>
        </p:nvSpPr>
        <p:spPr bwMode="auto">
          <a:xfrm>
            <a:off x="3276600" y="3536950"/>
            <a:ext cx="4883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營運資金＝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1,400,000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700,000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700,000</a:t>
            </a:r>
            <a:endParaRPr lang="zh-TW" altLang="en-US" sz="20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0419" name="Rectangle 67"/>
          <p:cNvSpPr>
            <a:spLocks noChangeArrowheads="1"/>
          </p:cNvSpPr>
          <p:nvPr/>
        </p:nvSpPr>
        <p:spPr bwMode="auto">
          <a:xfrm>
            <a:off x="3278188" y="3933825"/>
            <a:ext cx="5314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速動比率＝（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1,400,000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230,000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36,000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）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        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÷ 700,000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1.62</a:t>
            </a:r>
            <a:endParaRPr lang="zh-TW" altLang="en-US" sz="20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0420" name="Rectangle 68"/>
          <p:cNvSpPr>
            <a:spLocks noChangeArrowheads="1"/>
          </p:cNvSpPr>
          <p:nvPr/>
        </p:nvSpPr>
        <p:spPr bwMode="auto">
          <a:xfrm>
            <a:off x="3302000" y="4616450"/>
            <a:ext cx="4756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負債比率＝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1,340,000÷4,000,000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33.5%</a:t>
            </a:r>
            <a:endParaRPr lang="zh-TW" altLang="en-US" sz="20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06879" name="群組 14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6" name="矩形 15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06885" name="圖片 1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886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206880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06881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882" name="圖片 2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883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100417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100418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2" dur="1" fill="hold"/>
                                        <p:tgtEl>
                                          <p:spTgt spid="100419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100420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00417" grpId="0"/>
      <p:bldP spid="100418" grpId="0"/>
      <p:bldP spid="100419" grpId="0"/>
      <p:bldP spid="100420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874" name="群組 29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31" name="矩形 30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07934" name="圖片 3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935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20787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105</a:t>
            </a:r>
          </a:p>
        </p:txBody>
      </p:sp>
      <p:graphicFrame>
        <p:nvGraphicFramePr>
          <p:cNvPr id="34" name="表格 33"/>
          <p:cNvGraphicFramePr>
            <a:graphicFrameLocks noGrp="1"/>
          </p:cNvGraphicFramePr>
          <p:nvPr/>
        </p:nvGraphicFramePr>
        <p:xfrm>
          <a:off x="503238" y="795338"/>
          <a:ext cx="8029575" cy="50418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4901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</a:t>
                      </a:r>
                      <a:r>
                        <a:rPr lang="zh-TW" altLang="en-US" sz="2400" b="1" dirty="0" smtClean="0"/>
                        <a:t>資    產</a:t>
                      </a:r>
                      <a:endParaRPr lang="zh-TW" altLang="en-US" sz="2400" b="1" dirty="0"/>
                    </a:p>
                  </a:txBody>
                  <a:tcPr marL="91451" marR="91451" marT="45711" marB="4571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11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535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流動資產</a:t>
                      </a:r>
                      <a:endParaRPr lang="zh-TW" altLang="en-US" sz="22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kumimoji="1" lang="zh-TW" altLang="en-US" sz="2400" b="1" kern="1200" dirty="0">
                        <a:solidFill>
                          <a:srgbClr val="0000FF"/>
                        </a:solidFill>
                        <a:latin typeface="標楷體" pitchFamily="65" charset="-120"/>
                        <a:ea typeface="標楷體" pitchFamily="65" charset="-120"/>
                        <a:cs typeface="+mn-cs"/>
                      </a:endParaRPr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048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3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473075" y="769938"/>
            <a:ext cx="8059738" cy="150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小太陽商店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資產負債表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中華民國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日                         </a:t>
            </a:r>
            <a:endParaRPr lang="en-US" altLang="zh-TW" sz="2400" b="1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000" dirty="0">
                <a:latin typeface="標楷體" pitchFamily="65" charset="-120"/>
                <a:ea typeface="標楷體" pitchFamily="65" charset="-120"/>
              </a:rPr>
              <a:t>                                          </a:t>
            </a:r>
            <a:r>
              <a:rPr lang="zh-TW" altLang="en-US" sz="2000" dirty="0">
                <a:latin typeface="標楷體" pitchFamily="65" charset="-120"/>
                <a:ea typeface="標楷體" pitchFamily="65" charset="-120"/>
              </a:rPr>
              <a:t>  單位：新台幣元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827088" y="2332038"/>
            <a:ext cx="2339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現金及約當現金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827088" y="2794000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應收票據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847725" y="3311525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應收帳款</a:t>
            </a: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827088" y="3814763"/>
            <a:ext cx="17240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其他應收款</a:t>
            </a: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827088" y="43195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存　　貨</a:t>
            </a: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827088" y="4822825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預付款項</a:t>
            </a:r>
          </a:p>
        </p:txBody>
      </p:sp>
      <p:sp>
        <p:nvSpPr>
          <p:cNvPr id="42" name="矩形 41"/>
          <p:cNvSpPr/>
          <p:nvPr/>
        </p:nvSpPr>
        <p:spPr>
          <a:xfrm>
            <a:off x="539750" y="5397500"/>
            <a:ext cx="2030413" cy="461963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流動資產合計</a:t>
            </a:r>
          </a:p>
        </p:txBody>
      </p:sp>
      <p:sp>
        <p:nvSpPr>
          <p:cNvPr id="43" name="矩形 42"/>
          <p:cNvSpPr>
            <a:spLocks noChangeArrowheads="1"/>
          </p:cNvSpPr>
          <p:nvPr/>
        </p:nvSpPr>
        <p:spPr bwMode="auto">
          <a:xfrm>
            <a:off x="7134225" y="2836863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396,000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6659563" y="2332038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500,000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7092950" y="335121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198,000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6" name="矩形 45"/>
          <p:cNvSpPr>
            <a:spLocks noChangeArrowheads="1"/>
          </p:cNvSpPr>
          <p:nvPr/>
        </p:nvSpPr>
        <p:spPr bwMode="auto">
          <a:xfrm>
            <a:off x="7080250" y="4308475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230,000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7" name="矩形 46"/>
          <p:cNvSpPr>
            <a:spLocks noChangeArrowheads="1"/>
          </p:cNvSpPr>
          <p:nvPr/>
        </p:nvSpPr>
        <p:spPr bwMode="auto">
          <a:xfrm>
            <a:off x="7092950" y="3803650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40,000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8" name="矩形 47"/>
          <p:cNvSpPr>
            <a:spLocks noChangeArrowheads="1"/>
          </p:cNvSpPr>
          <p:nvPr/>
        </p:nvSpPr>
        <p:spPr bwMode="auto">
          <a:xfrm>
            <a:off x="7099300" y="48228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36,000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9" name="直線接點 48"/>
          <p:cNvCxnSpPr/>
          <p:nvPr/>
        </p:nvCxnSpPr>
        <p:spPr>
          <a:xfrm>
            <a:off x="6443663" y="5341938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矩形 49"/>
          <p:cNvSpPr/>
          <p:nvPr/>
        </p:nvSpPr>
        <p:spPr>
          <a:xfrm>
            <a:off x="6659563" y="5367338"/>
            <a:ext cx="1827212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1,400,000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2907533" y="260648"/>
            <a:ext cx="5300871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5.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編製小太陽商店的資產負債表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07929" name="群組 5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07930" name="圖片 5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931" name="圖片 52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932" name="圖片 5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7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5" grpId="1"/>
      <p:bldP spid="36" grpId="0"/>
      <p:bldP spid="37" grpId="0"/>
      <p:bldP spid="38" grpId="0"/>
      <p:bldP spid="39" grpId="0"/>
      <p:bldP spid="40" grpId="0"/>
      <p:bldP spid="41" grpId="0"/>
      <p:bldP spid="42" grpId="0" animBg="1"/>
      <p:bldP spid="43" grpId="0"/>
      <p:bldP spid="44" grpId="0"/>
      <p:bldP spid="45" grpId="0"/>
      <p:bldP spid="46" grpId="0"/>
      <p:bldP spid="47" grpId="0"/>
      <p:bldP spid="48" grpId="0"/>
      <p:bldP spid="5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表首</a:t>
            </a:r>
          </a:p>
        </p:txBody>
      </p:sp>
      <p:sp>
        <p:nvSpPr>
          <p:cNvPr id="4301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55</a:t>
            </a:r>
          </a:p>
        </p:txBody>
      </p:sp>
      <p:pic>
        <p:nvPicPr>
          <p:cNvPr id="4301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238" y="3260725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3413125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文字方塊 11"/>
          <p:cNvSpPr txBox="1"/>
          <p:nvPr/>
        </p:nvSpPr>
        <p:spPr>
          <a:xfrm>
            <a:off x="503238" y="2190750"/>
            <a:ext cx="1620837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企業名稱</a:t>
            </a:r>
          </a:p>
        </p:txBody>
      </p:sp>
      <p:sp>
        <p:nvSpPr>
          <p:cNvPr id="13" name="文字方塊 12"/>
          <p:cNvSpPr txBox="1"/>
          <p:nvPr/>
        </p:nvSpPr>
        <p:spPr>
          <a:xfrm>
            <a:off x="2662238" y="2219325"/>
            <a:ext cx="1622425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報表名稱</a:t>
            </a:r>
          </a:p>
        </p:txBody>
      </p:sp>
      <p:sp>
        <p:nvSpPr>
          <p:cNvPr id="14" name="文字方塊 13"/>
          <p:cNvSpPr txBox="1"/>
          <p:nvPr/>
        </p:nvSpPr>
        <p:spPr>
          <a:xfrm>
            <a:off x="4533900" y="2228850"/>
            <a:ext cx="1981200" cy="954088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defRPr/>
            </a:pPr>
            <a:r>
              <a:rPr lang="zh-TW" altLang="en-US" sz="2800" b="1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特定期間</a:t>
            </a:r>
            <a:endParaRPr lang="en-US" altLang="zh-TW" sz="2800" b="1" smtClean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en-US" altLang="zh-TW" sz="2800" b="1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報導期間</a:t>
            </a:r>
            <a:r>
              <a:rPr lang="en-US" altLang="zh-TW" sz="2800" b="1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800" b="1" smtClean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5" name="群組 14"/>
          <p:cNvGrpSpPr>
            <a:grpSpLocks/>
          </p:cNvGrpSpPr>
          <p:nvPr/>
        </p:nvGrpSpPr>
        <p:grpSpPr bwMode="auto">
          <a:xfrm>
            <a:off x="1125538" y="1412875"/>
            <a:ext cx="6400800" cy="777875"/>
            <a:chOff x="1464127" y="1639020"/>
            <a:chExt cx="6062411" cy="778232"/>
          </a:xfrm>
        </p:grpSpPr>
        <p:grpSp>
          <p:nvGrpSpPr>
            <p:cNvPr id="43033" name="群組 15"/>
            <p:cNvGrpSpPr>
              <a:grpSpLocks/>
            </p:cNvGrpSpPr>
            <p:nvPr/>
          </p:nvGrpSpPr>
          <p:grpSpPr bwMode="auto">
            <a:xfrm>
              <a:off x="1464127" y="1639020"/>
              <a:ext cx="6062411" cy="778232"/>
              <a:chOff x="2275245" y="1386764"/>
              <a:chExt cx="3997488" cy="778232"/>
            </a:xfrm>
          </p:grpSpPr>
          <p:grpSp>
            <p:nvGrpSpPr>
              <p:cNvPr id="43035" name="群組 17"/>
              <p:cNvGrpSpPr>
                <a:grpSpLocks/>
              </p:cNvGrpSpPr>
              <p:nvPr/>
            </p:nvGrpSpPr>
            <p:grpSpPr bwMode="auto">
              <a:xfrm>
                <a:off x="2275245" y="1386764"/>
                <a:ext cx="3997488" cy="771307"/>
                <a:chOff x="1407075" y="1908503"/>
                <a:chExt cx="5513020" cy="1125139"/>
              </a:xfrm>
            </p:grpSpPr>
            <p:sp>
              <p:nvSpPr>
                <p:cNvPr id="20" name="文字方塊 23"/>
                <p:cNvSpPr txBox="1">
                  <a:spLocks noChangeArrowheads="1"/>
                </p:cNvSpPr>
                <p:nvPr/>
              </p:nvSpPr>
              <p:spPr bwMode="auto">
                <a:xfrm>
                  <a:off x="1407075" y="1908503"/>
                  <a:ext cx="1692738" cy="583838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>
                  <a:spAutoFit/>
                </a:bodyPr>
                <a:lstStyle>
                  <a:lvl1pPr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1pPr>
                  <a:lvl2pPr marL="742950" indent="-28575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2pPr>
                  <a:lvl3pPr marL="11430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3pPr>
                  <a:lvl4pPr marL="16002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4pPr>
                  <a:lvl5pPr marL="20574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9pPr>
                </a:lstStyle>
                <a:p>
                  <a:pPr eaLnBrk="1" hangingPunct="1">
                    <a:defRPr/>
                  </a:pPr>
                  <a:r>
                    <a:rPr lang="zh-TW" altLang="en-US" sz="2000" dirty="0" smtClean="0"/>
                    <a:t>　應列出項目</a:t>
                  </a:r>
                </a:p>
              </p:txBody>
            </p:sp>
            <p:grpSp>
              <p:nvGrpSpPr>
                <p:cNvPr id="43038" name="群組 24"/>
                <p:cNvGrpSpPr>
                  <a:grpSpLocks/>
                </p:cNvGrpSpPr>
                <p:nvPr/>
              </p:nvGrpSpPr>
              <p:grpSpPr bwMode="auto">
                <a:xfrm>
                  <a:off x="1518958" y="1954500"/>
                  <a:ext cx="5401137" cy="1079142"/>
                  <a:chOff x="1546839" y="1925543"/>
                  <a:chExt cx="5401137" cy="1502095"/>
                </a:xfrm>
              </p:grpSpPr>
              <p:grpSp>
                <p:nvGrpSpPr>
                  <p:cNvPr id="43039" name="群組 26"/>
                  <p:cNvGrpSpPr>
                    <a:grpSpLocks/>
                  </p:cNvGrpSpPr>
                  <p:nvPr/>
                </p:nvGrpSpPr>
                <p:grpSpPr bwMode="auto">
                  <a:xfrm>
                    <a:off x="1546839" y="2708823"/>
                    <a:ext cx="5401137" cy="718815"/>
                    <a:chOff x="1546839" y="2708823"/>
                    <a:chExt cx="5401137" cy="718815"/>
                  </a:xfrm>
                </p:grpSpPr>
                <p:cxnSp>
                  <p:nvCxnSpPr>
                    <p:cNvPr id="24" name="直線單箭頭接點 23"/>
                    <p:cNvCxnSpPr/>
                    <p:nvPr/>
                  </p:nvCxnSpPr>
                  <p:spPr>
                    <a:xfrm>
                      <a:off x="1547076" y="2709658"/>
                      <a:ext cx="0" cy="719142"/>
                    </a:xfrm>
                    <a:prstGeom prst="straightConnector1">
                      <a:avLst/>
                    </a:prstGeom>
                    <a:ln>
                      <a:tailEnd type="arrow"/>
                    </a:ln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  <p:cxnSp>
                  <p:nvCxnSpPr>
                    <p:cNvPr id="25" name="直線接點 24"/>
                    <p:cNvCxnSpPr/>
                    <p:nvPr/>
                  </p:nvCxnSpPr>
                  <p:spPr>
                    <a:xfrm>
                      <a:off x="1547076" y="2709658"/>
                      <a:ext cx="5400900" cy="0"/>
                    </a:xfrm>
                    <a:prstGeom prst="line">
                      <a:avLst/>
                    </a:prstGeom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  <p:cxnSp>
                  <p:nvCxnSpPr>
                    <p:cNvPr id="26" name="直線單箭頭接點 25"/>
                    <p:cNvCxnSpPr/>
                    <p:nvPr/>
                  </p:nvCxnSpPr>
                  <p:spPr>
                    <a:xfrm>
                      <a:off x="6943874" y="2709658"/>
                      <a:ext cx="0" cy="719142"/>
                    </a:xfrm>
                    <a:prstGeom prst="straightConnector1">
                      <a:avLst/>
                    </a:prstGeom>
                    <a:ln>
                      <a:tailEnd type="arrow"/>
                    </a:ln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</p:grpSp>
              <p:cxnSp>
                <p:nvCxnSpPr>
                  <p:cNvPr id="23" name="直線接點 22"/>
                  <p:cNvCxnSpPr/>
                  <p:nvPr/>
                </p:nvCxnSpPr>
                <p:spPr>
                  <a:xfrm flipH="1">
                    <a:off x="4266668" y="1926016"/>
                    <a:ext cx="0" cy="783641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</p:grpSp>
          <p:cxnSp>
            <p:nvCxnSpPr>
              <p:cNvPr id="19" name="直線單箭頭接點 18"/>
              <p:cNvCxnSpPr/>
              <p:nvPr/>
            </p:nvCxnSpPr>
            <p:spPr bwMode="auto">
              <a:xfrm>
                <a:off x="3760423" y="1810822"/>
                <a:ext cx="0" cy="354174"/>
              </a:xfrm>
              <a:prstGeom prst="straightConnector1">
                <a:avLst/>
              </a:prstGeom>
              <a:ln>
                <a:tailEnd type="arrow"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  <p:cxnSp>
          <p:nvCxnSpPr>
            <p:cNvPr id="17" name="直線單箭頭接點 16"/>
            <p:cNvCxnSpPr/>
            <p:nvPr/>
          </p:nvCxnSpPr>
          <p:spPr bwMode="auto">
            <a:xfrm>
              <a:off x="5620006" y="2058312"/>
              <a:ext cx="0" cy="35417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27" name="文字方塊 26"/>
          <p:cNvSpPr txBox="1"/>
          <p:nvPr/>
        </p:nvSpPr>
        <p:spPr>
          <a:xfrm>
            <a:off x="6692900" y="2222500"/>
            <a:ext cx="1620838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金額單位</a:t>
            </a:r>
          </a:p>
        </p:txBody>
      </p:sp>
      <p:grpSp>
        <p:nvGrpSpPr>
          <p:cNvPr id="28" name="群組 27"/>
          <p:cNvGrpSpPr>
            <a:grpSpLocks/>
          </p:cNvGrpSpPr>
          <p:nvPr/>
        </p:nvGrpSpPr>
        <p:grpSpPr bwMode="auto">
          <a:xfrm>
            <a:off x="2989263" y="3446463"/>
            <a:ext cx="1798637" cy="558800"/>
            <a:chOff x="78969" y="3217044"/>
            <a:chExt cx="1799014" cy="560095"/>
          </a:xfrm>
        </p:grpSpPr>
        <p:cxnSp>
          <p:nvCxnSpPr>
            <p:cNvPr id="29" name="直線單箭頭接點 28"/>
            <p:cNvCxnSpPr/>
            <p:nvPr/>
          </p:nvCxnSpPr>
          <p:spPr>
            <a:xfrm>
              <a:off x="1519133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3032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圖示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2833688" y="901700"/>
            <a:ext cx="3057525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綜合損益表的表首</a:t>
            </a:r>
          </a:p>
        </p:txBody>
      </p:sp>
      <p:sp>
        <p:nvSpPr>
          <p:cNvPr id="3" name="矩形 2"/>
          <p:cNvSpPr/>
          <p:nvPr/>
        </p:nvSpPr>
        <p:spPr>
          <a:xfrm>
            <a:off x="395288" y="2060575"/>
            <a:ext cx="8424862" cy="1196975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採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二期對照方式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表達，便於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比較前後期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的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財務績效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的變化。例如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 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年、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105 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年二期對照的綜合損益表，表首期間的寫法為「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日至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日及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日至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日」。</a:t>
            </a:r>
          </a:p>
        </p:txBody>
      </p:sp>
      <p:sp>
        <p:nvSpPr>
          <p:cNvPr id="4" name="矩形 3"/>
          <p:cNvSpPr/>
          <p:nvPr/>
        </p:nvSpPr>
        <p:spPr>
          <a:xfrm>
            <a:off x="6588125" y="3373438"/>
            <a:ext cx="1890713" cy="46196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新台幣千元</a:t>
            </a:r>
          </a:p>
        </p:txBody>
      </p:sp>
      <p:grpSp>
        <p:nvGrpSpPr>
          <p:cNvPr id="33" name="群組 32"/>
          <p:cNvGrpSpPr>
            <a:grpSpLocks/>
          </p:cNvGrpSpPr>
          <p:nvPr/>
        </p:nvGrpSpPr>
        <p:grpSpPr bwMode="auto">
          <a:xfrm>
            <a:off x="6102350" y="2781300"/>
            <a:ext cx="1798638" cy="558800"/>
            <a:chOff x="78969" y="3217044"/>
            <a:chExt cx="1799014" cy="560095"/>
          </a:xfrm>
        </p:grpSpPr>
        <p:cxnSp>
          <p:nvCxnSpPr>
            <p:cNvPr id="34" name="直線單箭頭接點 33"/>
            <p:cNvCxnSpPr/>
            <p:nvPr/>
          </p:nvCxnSpPr>
          <p:spPr>
            <a:xfrm>
              <a:off x="1519133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3030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 dirty="0">
                  <a:latin typeface="Tahoma" pitchFamily="34" charset="0"/>
                </a:rPr>
                <a:t>       </a:t>
              </a:r>
              <a:r>
                <a:rPr lang="zh-TW" altLang="en-US" sz="2000" dirty="0">
                  <a:latin typeface="Tahoma" pitchFamily="34" charset="0"/>
                </a:rPr>
                <a:t>   為</a:t>
              </a:r>
            </a:p>
          </p:txBody>
        </p:sp>
      </p:grpSp>
      <p:pic>
        <p:nvPicPr>
          <p:cNvPr id="43044" name="Picture 3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8525" y="4143375"/>
            <a:ext cx="6315075" cy="1522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3025" name="群組 3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3026" name="圖片 3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27" name="圖片 37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28" name="圖片 3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43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27" grpId="0" animBg="1"/>
      <p:bldP spid="2" grpId="0" animBg="1"/>
      <p:bldP spid="3" grpId="0" animBg="1"/>
      <p:bldP spid="3" grpId="1" animBg="1"/>
      <p:bldP spid="4" grpId="0" animBg="1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98" name="群組 4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08968" name="圖片 4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969" name="圖片 4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970" name="圖片 4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8899" name="群組 36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38" name="矩形 37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08966" name="圖片 3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967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208900" name="Text Box 13"/>
          <p:cNvSpPr txBox="1">
            <a:spLocks noChangeArrowheads="1"/>
          </p:cNvSpPr>
          <p:nvPr/>
        </p:nvSpPr>
        <p:spPr bwMode="auto">
          <a:xfrm>
            <a:off x="468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105</a:t>
            </a:r>
          </a:p>
        </p:txBody>
      </p:sp>
      <p:sp>
        <p:nvSpPr>
          <p:cNvPr id="12" name="矩形 11"/>
          <p:cNvSpPr/>
          <p:nvPr/>
        </p:nvSpPr>
        <p:spPr>
          <a:xfrm>
            <a:off x="6443663" y="4803775"/>
            <a:ext cx="2092325" cy="520700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6450013" y="1763713"/>
            <a:ext cx="2090737" cy="520700"/>
          </a:xfrm>
          <a:prstGeom prst="rect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aphicFrame>
        <p:nvGraphicFramePr>
          <p:cNvPr id="15" name="表格 14"/>
          <p:cNvGraphicFramePr>
            <a:graphicFrameLocks noGrp="1"/>
          </p:cNvGraphicFramePr>
          <p:nvPr/>
        </p:nvGraphicFramePr>
        <p:xfrm>
          <a:off x="503238" y="762000"/>
          <a:ext cx="8029575" cy="588645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5011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</a:t>
                      </a:r>
                      <a:r>
                        <a:rPr lang="zh-TW" altLang="en-US" sz="2400" b="1" dirty="0" smtClean="0"/>
                        <a:t>資    產</a:t>
                      </a:r>
                      <a:endParaRPr lang="zh-TW" altLang="en-US" sz="2400" b="1" dirty="0"/>
                    </a:p>
                  </a:txBody>
                  <a:tcPr marL="91451" marR="9145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304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640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流動資產合計</a:t>
                      </a:r>
                      <a:endParaRPr lang="zh-TW" altLang="en-US" sz="22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200" b="1" dirty="0" smtClean="0">
                          <a:latin typeface="標楷體" pitchFamily="65" charset="-120"/>
                          <a:ea typeface="標楷體" pitchFamily="65" charset="-120"/>
                        </a:rPr>
                        <a:t>   </a:t>
                      </a:r>
                      <a:r>
                        <a:rPr lang="en-US" altLang="zh-TW" sz="2400" b="1" baseline="0" dirty="0" smtClean="0">
                          <a:latin typeface="標楷體" pitchFamily="65" charset="-120"/>
                          <a:ea typeface="標楷體" pitchFamily="65" charset="-120"/>
                        </a:rPr>
                        <a:t>1,400</a:t>
                      </a:r>
                      <a:r>
                        <a:rPr lang="en-US" altLang="zh-TW" sz="2400" b="1" dirty="0" smtClean="0">
                          <a:latin typeface="標楷體" pitchFamily="65" charset="-120"/>
                          <a:ea typeface="標楷體" pitchFamily="65" charset="-120"/>
                        </a:rPr>
                        <a:t>,000</a:t>
                      </a:r>
                      <a:endParaRPr lang="zh-TW" altLang="en-US" sz="24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3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1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1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3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3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3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6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6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3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827088" y="2819400"/>
            <a:ext cx="29543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不動產、廠房及設備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827088" y="3794125"/>
            <a:ext cx="14160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無形資產</a:t>
            </a:r>
          </a:p>
        </p:txBody>
      </p:sp>
      <p:sp>
        <p:nvSpPr>
          <p:cNvPr id="18" name="矩形 17"/>
          <p:cNvSpPr/>
          <p:nvPr/>
        </p:nvSpPr>
        <p:spPr>
          <a:xfrm>
            <a:off x="539750" y="6175375"/>
            <a:ext cx="1416050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資產總計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7118350" y="3821113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6659563" y="2819400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1,460,000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443663" y="6145213"/>
            <a:ext cx="2097087" cy="4619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4,000,000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498475" y="2332038"/>
            <a:ext cx="15811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非流動資產</a:t>
            </a:r>
          </a:p>
        </p:txBody>
      </p:sp>
      <p:sp>
        <p:nvSpPr>
          <p:cNvPr id="23" name="矩形 22"/>
          <p:cNvSpPr/>
          <p:nvPr/>
        </p:nvSpPr>
        <p:spPr>
          <a:xfrm>
            <a:off x="539750" y="4810125"/>
            <a:ext cx="2338388" cy="461963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非流動資產合計</a:t>
            </a:r>
          </a:p>
        </p:txBody>
      </p: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6635750" y="4837113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2,600,000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25" name="直線接點 24"/>
          <p:cNvCxnSpPr/>
          <p:nvPr/>
        </p:nvCxnSpPr>
        <p:spPr>
          <a:xfrm>
            <a:off x="6443663" y="4779963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接點 25"/>
          <p:cNvCxnSpPr/>
          <p:nvPr/>
        </p:nvCxnSpPr>
        <p:spPr>
          <a:xfrm>
            <a:off x="6443663" y="6135688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群組 26"/>
          <p:cNvGrpSpPr>
            <a:grpSpLocks/>
          </p:cNvGrpSpPr>
          <p:nvPr/>
        </p:nvGrpSpPr>
        <p:grpSpPr bwMode="auto">
          <a:xfrm>
            <a:off x="6443663" y="6583363"/>
            <a:ext cx="2105025" cy="57150"/>
            <a:chOff x="6591348" y="5613762"/>
            <a:chExt cx="2105175" cy="57804"/>
          </a:xfrm>
        </p:grpSpPr>
        <p:cxnSp>
          <p:nvCxnSpPr>
            <p:cNvPr id="28" name="直線接點 27"/>
            <p:cNvCxnSpPr/>
            <p:nvPr/>
          </p:nvCxnSpPr>
          <p:spPr>
            <a:xfrm>
              <a:off x="6596110" y="5613762"/>
              <a:ext cx="210041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線接點 28"/>
            <p:cNvCxnSpPr/>
            <p:nvPr/>
          </p:nvCxnSpPr>
          <p:spPr>
            <a:xfrm>
              <a:off x="6591348" y="5671566"/>
              <a:ext cx="2100412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0" name="直線接點 29"/>
          <p:cNvCxnSpPr/>
          <p:nvPr/>
        </p:nvCxnSpPr>
        <p:spPr>
          <a:xfrm flipH="1">
            <a:off x="539750" y="5314950"/>
            <a:ext cx="5903913" cy="77787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827088" y="4275138"/>
            <a:ext cx="2339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其他非流動資產</a:t>
            </a: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7118350" y="4302125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260,000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827088" y="3287713"/>
            <a:ext cx="203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投資性不動產</a:t>
            </a: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6659563" y="3328988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680,000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2907533" y="260648"/>
            <a:ext cx="5300871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5.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編製小太陽商店的資產負債表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2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16" grpId="0"/>
      <p:bldP spid="17" grpId="0"/>
      <p:bldP spid="18" grpId="0" animBg="1"/>
      <p:bldP spid="19" grpId="0"/>
      <p:bldP spid="20" grpId="0"/>
      <p:bldP spid="21" grpId="0" animBg="1"/>
      <p:bldP spid="23" grpId="0" animBg="1"/>
      <p:bldP spid="24" grpId="0"/>
      <p:bldP spid="31" grpId="0"/>
      <p:bldP spid="32" grpId="0"/>
      <p:bldP spid="35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922" name="群組 27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9" name="矩形 28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09976" name="圖片 2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977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20992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105</a:t>
            </a:r>
          </a:p>
        </p:txBody>
      </p:sp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503238" y="1123950"/>
          <a:ext cx="8029575" cy="45386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544997"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負</a:t>
                      </a:r>
                      <a:r>
                        <a:rPr lang="zh-TW" altLang="en-US" sz="2400" b="1" baseline="0" dirty="0" smtClean="0"/>
                        <a:t>債及權益</a:t>
                      </a:r>
                      <a:endParaRPr lang="zh-TW" altLang="en-US" sz="2400" b="1" dirty="0"/>
                    </a:p>
                  </a:txBody>
                  <a:tcPr marL="91451" marR="9145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91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21627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流動負債</a:t>
                      </a:r>
                      <a:endParaRPr lang="zh-TW" altLang="en-US" sz="2200" b="1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200" b="1" dirty="0" smtClean="0">
                          <a:latin typeface="標楷體" pitchFamily="65" charset="-120"/>
                          <a:ea typeface="標楷體" pitchFamily="65" charset="-120"/>
                        </a:rPr>
                        <a:t>    </a:t>
                      </a:r>
                      <a:endParaRPr lang="zh-TW" altLang="en-US" sz="22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135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123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7102475" y="4165600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6659563" y="3676650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350,000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39750" y="5183188"/>
            <a:ext cx="2030413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流動負債合計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6627813" y="4668838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40,000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18" name="直線接點 17"/>
          <p:cNvCxnSpPr/>
          <p:nvPr/>
        </p:nvCxnSpPr>
        <p:spPr>
          <a:xfrm>
            <a:off x="6443663" y="5118100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33"/>
          <p:cNvSpPr>
            <a:spLocks noChangeArrowheads="1"/>
          </p:cNvSpPr>
          <p:nvPr/>
        </p:nvSpPr>
        <p:spPr bwMode="auto">
          <a:xfrm>
            <a:off x="1116013" y="3171825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應付票據</a:t>
            </a:r>
          </a:p>
        </p:txBody>
      </p:sp>
      <p:sp>
        <p:nvSpPr>
          <p:cNvPr id="20" name="Rectangle 34"/>
          <p:cNvSpPr>
            <a:spLocks noChangeArrowheads="1"/>
          </p:cNvSpPr>
          <p:nvPr/>
        </p:nvSpPr>
        <p:spPr bwMode="auto">
          <a:xfrm>
            <a:off x="1116013" y="3644900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應付帳款</a:t>
            </a:r>
          </a:p>
        </p:txBody>
      </p:sp>
      <p:sp>
        <p:nvSpPr>
          <p:cNvPr id="21" name="Rectangle 35"/>
          <p:cNvSpPr>
            <a:spLocks noChangeArrowheads="1"/>
          </p:cNvSpPr>
          <p:nvPr/>
        </p:nvSpPr>
        <p:spPr bwMode="auto">
          <a:xfrm>
            <a:off x="1135063" y="4108450"/>
            <a:ext cx="170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其他應付款</a:t>
            </a:r>
          </a:p>
        </p:txBody>
      </p:sp>
      <p:sp>
        <p:nvSpPr>
          <p:cNvPr id="22" name="Rectangle 37"/>
          <p:cNvSpPr>
            <a:spLocks noChangeArrowheads="1"/>
          </p:cNvSpPr>
          <p:nvPr/>
        </p:nvSpPr>
        <p:spPr bwMode="auto">
          <a:xfrm>
            <a:off x="1135063" y="4613275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其他流動負債</a:t>
            </a:r>
          </a:p>
        </p:txBody>
      </p:sp>
      <p:sp>
        <p:nvSpPr>
          <p:cNvPr id="23" name="矩形 22"/>
          <p:cNvSpPr>
            <a:spLocks noChangeArrowheads="1"/>
          </p:cNvSpPr>
          <p:nvPr/>
        </p:nvSpPr>
        <p:spPr bwMode="auto">
          <a:xfrm>
            <a:off x="6632575" y="3173413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288,000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6816725" y="5173663"/>
            <a:ext cx="1670050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700,000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Rectangle 33"/>
          <p:cNvSpPr>
            <a:spLocks noChangeArrowheads="1"/>
          </p:cNvSpPr>
          <p:nvPr/>
        </p:nvSpPr>
        <p:spPr bwMode="auto">
          <a:xfrm>
            <a:off x="1116013" y="2662238"/>
            <a:ext cx="14160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短期借款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6632575" y="2663825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12,000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2907533" y="260648"/>
            <a:ext cx="5300871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5.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編製小太陽商店的資產負債表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09971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09972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973" name="圖片 33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974" name="圖片 3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6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 animBg="1"/>
      <p:bldP spid="17" grpId="0"/>
      <p:bldP spid="19" grpId="0"/>
      <p:bldP spid="20" grpId="0"/>
      <p:bldP spid="21" grpId="0"/>
      <p:bldP spid="22" grpId="0"/>
      <p:bldP spid="23" grpId="0"/>
      <p:bldP spid="24" grpId="0" animBg="1"/>
      <p:bldP spid="25" grpId="0"/>
      <p:bldP spid="26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46" name="群組 4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11024" name="圖片 4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025" name="圖片 4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026" name="圖片 4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947" name="群組 41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43" name="矩形 42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11022" name="圖片 4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023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21094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105</a:t>
            </a: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503238" y="801688"/>
          <a:ext cx="8029575" cy="57959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1246"/>
                <a:gridCol w="2088329"/>
              </a:tblGrid>
              <a:tr h="457209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400" b="1" dirty="0" smtClean="0"/>
                        <a:t>負</a:t>
                      </a:r>
                      <a:r>
                        <a:rPr lang="zh-TW" altLang="en-US" sz="2400" b="1" baseline="0" dirty="0" smtClean="0"/>
                        <a:t>債及權益</a:t>
                      </a:r>
                      <a:endParaRPr lang="zh-TW" altLang="en-US" sz="2400" b="1" dirty="0"/>
                    </a:p>
                  </a:txBody>
                  <a:tcPr marL="91451" marR="91451" marT="45711" marB="4571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dirty="0"/>
                    </a:p>
                  </a:txBody>
                  <a:tcPr marL="91447" marR="91447" marT="45708" marB="457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09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會計項目</a:t>
                      </a:r>
                      <a:endParaRPr lang="zh-TW" altLang="en-US" sz="24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  額</a:t>
                      </a:r>
                      <a:endParaRPr lang="zh-TW" altLang="en-US" sz="24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438041">
                <a:tc>
                  <a:txBody>
                    <a:bodyPr/>
                    <a:lstStyle/>
                    <a:p>
                      <a:r>
                        <a:rPr lang="zh-TW" altLang="en-US" sz="2200" b="1" dirty="0" smtClean="0"/>
                        <a:t>流動負債合計</a:t>
                      </a:r>
                      <a:endParaRPr lang="zh-TW" altLang="en-US" sz="2200" b="1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2200" b="1" dirty="0" smtClean="0">
                          <a:latin typeface="標楷體" pitchFamily="65" charset="-120"/>
                          <a:ea typeface="標楷體" pitchFamily="65" charset="-120"/>
                        </a:rPr>
                        <a:t>      700,000 </a:t>
                      </a:r>
                      <a:endParaRPr lang="zh-TW" altLang="en-US" sz="2200" b="1" dirty="0"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8365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2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2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711" marB="4571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" name="矩形 14"/>
          <p:cNvSpPr/>
          <p:nvPr/>
        </p:nvSpPr>
        <p:spPr>
          <a:xfrm>
            <a:off x="496888" y="3929063"/>
            <a:ext cx="1416050" cy="4619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負債總計</a:t>
            </a:r>
          </a:p>
        </p:txBody>
      </p:sp>
      <p:sp>
        <p:nvSpPr>
          <p:cNvPr id="16" name="矩形 15"/>
          <p:cNvSpPr/>
          <p:nvPr/>
        </p:nvSpPr>
        <p:spPr>
          <a:xfrm>
            <a:off x="6643688" y="5165725"/>
            <a:ext cx="1889125" cy="4619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</a:t>
            </a:r>
            <a:r>
              <a:rPr lang="en-US" altLang="zh-TW" sz="22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660,000*</a:t>
            </a:r>
            <a:endParaRPr lang="zh-TW" altLang="en-US" sz="22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816725" y="3933825"/>
            <a:ext cx="1704975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1,340,000</a:t>
            </a:r>
            <a:endParaRPr lang="zh-TW" altLang="en-US" sz="22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23875" y="3436938"/>
            <a:ext cx="2339975" cy="461962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非流動負債合計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6670675" y="4724400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2,000,000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4" name="群組 20"/>
          <p:cNvGrpSpPr>
            <a:grpSpLocks/>
          </p:cNvGrpSpPr>
          <p:nvPr/>
        </p:nvGrpSpPr>
        <p:grpSpPr bwMode="auto">
          <a:xfrm>
            <a:off x="6448425" y="6642100"/>
            <a:ext cx="2105025" cy="57150"/>
            <a:chOff x="6591348" y="5613762"/>
            <a:chExt cx="2105175" cy="57804"/>
          </a:xfrm>
        </p:grpSpPr>
        <p:cxnSp>
          <p:nvCxnSpPr>
            <p:cNvPr id="22" name="直線接點 21"/>
            <p:cNvCxnSpPr/>
            <p:nvPr/>
          </p:nvCxnSpPr>
          <p:spPr>
            <a:xfrm>
              <a:off x="6596111" y="5613762"/>
              <a:ext cx="2100412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線接點 22"/>
            <p:cNvCxnSpPr/>
            <p:nvPr/>
          </p:nvCxnSpPr>
          <p:spPr>
            <a:xfrm>
              <a:off x="6591348" y="5671566"/>
              <a:ext cx="210041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Rectangle 33"/>
          <p:cNvSpPr>
            <a:spLocks noChangeArrowheads="1"/>
          </p:cNvSpPr>
          <p:nvPr/>
        </p:nvSpPr>
        <p:spPr bwMode="auto">
          <a:xfrm>
            <a:off x="1116013" y="26050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長期借款</a:t>
            </a:r>
          </a:p>
        </p:txBody>
      </p:sp>
      <p:sp>
        <p:nvSpPr>
          <p:cNvPr id="25" name="Rectangle 34"/>
          <p:cNvSpPr>
            <a:spLocks noChangeArrowheads="1"/>
          </p:cNvSpPr>
          <p:nvPr/>
        </p:nvSpPr>
        <p:spPr bwMode="auto">
          <a:xfrm>
            <a:off x="1062038" y="4724400"/>
            <a:ext cx="1414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業主資本</a:t>
            </a:r>
          </a:p>
        </p:txBody>
      </p:sp>
      <p:sp>
        <p:nvSpPr>
          <p:cNvPr id="26" name="Rectangle 35"/>
          <p:cNvSpPr>
            <a:spLocks noChangeArrowheads="1"/>
          </p:cNvSpPr>
          <p:nvPr/>
        </p:nvSpPr>
        <p:spPr bwMode="auto">
          <a:xfrm>
            <a:off x="1081088" y="5187950"/>
            <a:ext cx="1414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業主往來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6664325" y="2574925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638,000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1"/>
          <p:cNvSpPr>
            <a:spLocks noChangeArrowheads="1"/>
          </p:cNvSpPr>
          <p:nvPr/>
        </p:nvSpPr>
        <p:spPr bwMode="auto">
          <a:xfrm>
            <a:off x="528638" y="2205038"/>
            <a:ext cx="159543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非流動負債</a:t>
            </a:r>
            <a:endParaRPr lang="zh-TW" altLang="en-US" sz="2200"/>
          </a:p>
        </p:txBody>
      </p:sp>
      <p:cxnSp>
        <p:nvCxnSpPr>
          <p:cNvPr id="29" name="直線接點 28"/>
          <p:cNvCxnSpPr/>
          <p:nvPr/>
        </p:nvCxnSpPr>
        <p:spPr>
          <a:xfrm>
            <a:off x="6443663" y="3429000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6816725" y="3443288"/>
            <a:ext cx="1704975" cy="466725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80000">
                <a:srgbClr val="000000"/>
              </a:gs>
              <a:gs pos="100000">
                <a:srgbClr val="000000"/>
              </a:gs>
            </a:gsLst>
            <a:lin ang="16200000"/>
          </a:gra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2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640,000</a:t>
            </a:r>
            <a:endParaRPr lang="zh-TW" altLang="en-US" sz="2200" b="1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1"/>
          <p:cNvSpPr>
            <a:spLocks noChangeArrowheads="1"/>
          </p:cNvSpPr>
          <p:nvPr/>
        </p:nvSpPr>
        <p:spPr bwMode="auto">
          <a:xfrm>
            <a:off x="539750" y="4365625"/>
            <a:ext cx="10636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權    益</a:t>
            </a:r>
          </a:p>
        </p:txBody>
      </p:sp>
      <p:sp>
        <p:nvSpPr>
          <p:cNvPr id="32" name="矩形 31"/>
          <p:cNvSpPr/>
          <p:nvPr/>
        </p:nvSpPr>
        <p:spPr>
          <a:xfrm>
            <a:off x="488950" y="5651500"/>
            <a:ext cx="1416050" cy="46196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權益總計</a:t>
            </a:r>
          </a:p>
        </p:txBody>
      </p:sp>
      <p:sp>
        <p:nvSpPr>
          <p:cNvPr id="33" name="矩形 32"/>
          <p:cNvSpPr/>
          <p:nvPr/>
        </p:nvSpPr>
        <p:spPr>
          <a:xfrm>
            <a:off x="6643688" y="5640388"/>
            <a:ext cx="1878012" cy="46196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2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2,660,000</a:t>
            </a:r>
            <a:endParaRPr lang="zh-TW" altLang="en-US" sz="22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500063" y="6140450"/>
            <a:ext cx="2338387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負債及權益總計</a:t>
            </a:r>
          </a:p>
        </p:txBody>
      </p:sp>
      <p:sp>
        <p:nvSpPr>
          <p:cNvPr id="35" name="矩形 34"/>
          <p:cNvSpPr/>
          <p:nvPr/>
        </p:nvSpPr>
        <p:spPr>
          <a:xfrm>
            <a:off x="6643688" y="6159500"/>
            <a:ext cx="1889125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4,000,000</a:t>
            </a:r>
            <a:endParaRPr lang="zh-TW" altLang="en-US" sz="22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6" name="直線接點 35"/>
          <p:cNvCxnSpPr/>
          <p:nvPr/>
        </p:nvCxnSpPr>
        <p:spPr>
          <a:xfrm>
            <a:off x="6443663" y="3897313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接點 36"/>
          <p:cNvCxnSpPr/>
          <p:nvPr/>
        </p:nvCxnSpPr>
        <p:spPr>
          <a:xfrm>
            <a:off x="6432550" y="6111875"/>
            <a:ext cx="2100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3"/>
          <p:cNvSpPr>
            <a:spLocks noChangeArrowheads="1"/>
          </p:cNvSpPr>
          <p:nvPr/>
        </p:nvSpPr>
        <p:spPr bwMode="auto">
          <a:xfrm>
            <a:off x="1116013" y="2982913"/>
            <a:ext cx="2357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其他非流動負債</a:t>
            </a: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6738938" y="3040063"/>
            <a:ext cx="190023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  2,000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2907533" y="260648"/>
            <a:ext cx="5300871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5.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編製小太陽商店的資產負債表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矩形 7"/>
          <p:cNvSpPr>
            <a:spLocks noChangeArrowheads="1"/>
          </p:cNvSpPr>
          <p:nvPr/>
        </p:nvSpPr>
        <p:spPr bwMode="auto">
          <a:xfrm>
            <a:off x="468313" y="788988"/>
            <a:ext cx="8135937" cy="12001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本題為結帳前資料，結帳前業主往來尚未轉入本期損益，因此資產負債表上的業主往來不是題目上的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$160,000</a:t>
            </a: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，而應由資產總額推算金額為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$660,000</a:t>
            </a: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cxnSp>
        <p:nvCxnSpPr>
          <p:cNvPr id="20" name="直線接點 19"/>
          <p:cNvCxnSpPr/>
          <p:nvPr/>
        </p:nvCxnSpPr>
        <p:spPr>
          <a:xfrm>
            <a:off x="6443663" y="5589588"/>
            <a:ext cx="210026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9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 nodeType="clickPar">
                      <p:stCondLst>
                        <p:cond delay="indefinite"/>
                      </p:stCondLst>
                      <p:childTnLst>
                        <p:par>
                          <p:cTn id="1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8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 nodeType="clickPar">
                      <p:stCondLst>
                        <p:cond delay="indefinite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/>
      <p:bldP spid="24" grpId="0"/>
      <p:bldP spid="25" grpId="0"/>
      <p:bldP spid="26" grpId="0"/>
      <p:bldP spid="27" grpId="0"/>
      <p:bldP spid="28" grpId="0"/>
      <p:bldP spid="30" grpId="0" animBg="1"/>
      <p:bldP spid="31" grpId="0"/>
      <p:bldP spid="32" grpId="0" animBg="1"/>
      <p:bldP spid="33" grpId="0" animBg="1"/>
      <p:bldP spid="34" grpId="0" animBg="1"/>
      <p:bldP spid="35" grpId="0" animBg="1"/>
      <p:bldP spid="38" grpId="0"/>
      <p:bldP spid="39" grpId="0"/>
      <p:bldP spid="41" grpId="0" animBg="1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/>
          <p:cNvSpPr/>
          <p:nvPr/>
        </p:nvSpPr>
        <p:spPr>
          <a:xfrm>
            <a:off x="971550" y="4652963"/>
            <a:ext cx="7056438" cy="847725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971550" y="3789363"/>
            <a:ext cx="7056438" cy="8636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971550" y="2924175"/>
            <a:ext cx="7056438" cy="865188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1" name="矩形 10"/>
          <p:cNvSpPr/>
          <p:nvPr/>
        </p:nvSpPr>
        <p:spPr>
          <a:xfrm>
            <a:off x="971550" y="2060575"/>
            <a:ext cx="7056438" cy="8636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1197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106</a:t>
            </a:r>
          </a:p>
        </p:txBody>
      </p:sp>
      <p:sp>
        <p:nvSpPr>
          <p:cNvPr id="211975" name="矩形 1"/>
          <p:cNvSpPr>
            <a:spLocks noChangeArrowheads="1"/>
          </p:cNvSpPr>
          <p:nvPr/>
        </p:nvSpPr>
        <p:spPr bwMode="auto">
          <a:xfrm>
            <a:off x="611188" y="765175"/>
            <a:ext cx="79248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61975" indent="-561975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dirty="0">
                <a:latin typeface="標楷體" pitchFamily="65" charset="-120"/>
                <a:ea typeface="標楷體" pitchFamily="65" charset="-120"/>
              </a:rPr>
              <a:t>五、愛台股份有限公司的</a:t>
            </a:r>
            <a:r>
              <a:rPr lang="en-US" altLang="zh-TW" sz="2200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200" dirty="0" smtClean="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200" dirty="0" smtClean="0"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200" dirty="0" smtClean="0">
                <a:latin typeface="標楷體" pitchFamily="65" charset="-120"/>
                <a:ea typeface="標楷體" pitchFamily="65" charset="-120"/>
              </a:rPr>
              <a:t>年底</a:t>
            </a:r>
            <a:r>
              <a:rPr lang="zh-TW" altLang="en-US" sz="2200" dirty="0">
                <a:latin typeface="標楷體" pitchFamily="65" charset="-120"/>
                <a:ea typeface="標楷體" pitchFamily="65" charset="-120"/>
              </a:rPr>
              <a:t>結帳後項目餘額如下，試編製資產負債表</a:t>
            </a:r>
          </a:p>
        </p:txBody>
      </p:sp>
      <p:graphicFrame>
        <p:nvGraphicFramePr>
          <p:cNvPr id="9" name="Group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428286"/>
              </p:ext>
            </p:extLst>
          </p:nvPr>
        </p:nvGraphicFramePr>
        <p:xfrm>
          <a:off x="989013" y="1628775"/>
          <a:ext cx="7038975" cy="4300536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72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106/12/31</a:t>
                      </a:r>
                      <a:endParaRPr kumimoji="0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105/12/31</a:t>
                      </a:r>
                      <a:endParaRPr kumimoji="0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現        金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        50,000 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173,000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銀行存款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應收票據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280,000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31" charset="-120"/>
                          <a:ea typeface="T205" charset="-120"/>
                        </a:rPr>
                        <a:t>備抵呆帳－應收票據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51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應收帳款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202,000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180,000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31" charset="-120"/>
                          <a:ea typeface="T231" charset="-120"/>
                        </a:rPr>
                        <a:t>備抵呆帳－應收帳款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1,800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應收收益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1,500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應收退稅款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2,500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9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存　　貨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140,000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5" name="矩形 24"/>
          <p:cNvSpPr/>
          <p:nvPr/>
        </p:nvSpPr>
        <p:spPr>
          <a:xfrm>
            <a:off x="4832350" y="2292350"/>
            <a:ext cx="1520825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150,000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6462713" y="2276475"/>
            <a:ext cx="1584325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293,000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859338" y="3155950"/>
            <a:ext cx="1522412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297,000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6457950" y="3141663"/>
            <a:ext cx="1584325" cy="460375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277,000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4854575" y="3990975"/>
            <a:ext cx="1522413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200,000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6453188" y="3975100"/>
            <a:ext cx="1584325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178,200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4846638" y="4911725"/>
            <a:ext cx="1520825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5,000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6443663" y="4895850"/>
            <a:ext cx="1584325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4,000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12030" name="群組 21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3" name="矩形 22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12036" name="圖片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037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212031" name="群組 3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12032" name="圖片 3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033" name="圖片 35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034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7" grpId="0" animBg="1"/>
      <p:bldP spid="13" grpId="0" animBg="1"/>
      <p:bldP spid="11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994" name="群組 2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13071" name="圖片 3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072" name="圖片 3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073" name="圖片 3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2995" name="群組 22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5" name="矩形 24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13069" name="圖片 25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3070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24" name="矩形 23"/>
          <p:cNvSpPr/>
          <p:nvPr/>
        </p:nvSpPr>
        <p:spPr>
          <a:xfrm>
            <a:off x="971550" y="5468938"/>
            <a:ext cx="7056438" cy="89852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2" name="矩形 21"/>
          <p:cNvSpPr/>
          <p:nvPr/>
        </p:nvSpPr>
        <p:spPr>
          <a:xfrm>
            <a:off x="971550" y="4652963"/>
            <a:ext cx="7056438" cy="815975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971550" y="2924175"/>
            <a:ext cx="7056438" cy="1728788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971550" y="2492375"/>
            <a:ext cx="7056438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" name="矩形 8"/>
          <p:cNvSpPr/>
          <p:nvPr/>
        </p:nvSpPr>
        <p:spPr>
          <a:xfrm>
            <a:off x="971550" y="1196975"/>
            <a:ext cx="7056438" cy="12954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1300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106</a:t>
            </a:r>
          </a:p>
        </p:txBody>
      </p:sp>
      <p:graphicFrame>
        <p:nvGraphicFramePr>
          <p:cNvPr id="8" name="Group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8942566"/>
              </p:ext>
            </p:extLst>
          </p:nvPr>
        </p:nvGraphicFramePr>
        <p:xfrm>
          <a:off x="971550" y="765175"/>
          <a:ext cx="7038975" cy="5581652"/>
        </p:xfrm>
        <a:graphic>
          <a:graphicData uri="http://schemas.openxmlformats.org/drawingml/2006/table">
            <a:tbl>
              <a:tblPr/>
              <a:tblGrid>
                <a:gridCol w="3672458"/>
                <a:gridCol w="1712342"/>
                <a:gridCol w="1654175"/>
              </a:tblGrid>
              <a:tr h="4572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106/12/31</a:t>
                      </a:r>
                      <a:endParaRPr kumimoji="0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105/12/31</a:t>
                      </a:r>
                      <a:endParaRPr kumimoji="0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42706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預付貨款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2,800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預付費用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用品盤存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1,200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代  付  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1,800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4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辦公設備成本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31" charset="-120"/>
                          <a:ea typeface="T231" charset="-120"/>
                        </a:rPr>
                        <a:t>累計折舊－辦公設備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機器設備成本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31" charset="-120"/>
                          <a:ea typeface="T231" charset="-120"/>
                        </a:rPr>
                        <a:t>累計折舊－機器設備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80,000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專  利  權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累計攤銷－專利權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25,000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存出保證金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基        金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136,000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80,000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9" name="矩形 28"/>
          <p:cNvSpPr/>
          <p:nvPr/>
        </p:nvSpPr>
        <p:spPr>
          <a:xfrm>
            <a:off x="4846638" y="1644650"/>
            <a:ext cx="1520825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8,200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6443663" y="1628775"/>
            <a:ext cx="1584325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6,800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4846638" y="3471863"/>
            <a:ext cx="1520825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380,000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6443663" y="3455988"/>
            <a:ext cx="1584325" cy="461962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440,000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4846638" y="4911725"/>
            <a:ext cx="1520825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25,000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6443663" y="4895850"/>
            <a:ext cx="1584325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30,000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4859338" y="5676900"/>
            <a:ext cx="1522412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140,000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6457950" y="5661025"/>
            <a:ext cx="1584325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82,000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2" grpId="0" animBg="1"/>
      <p:bldP spid="17" grpId="0" animBg="1"/>
      <p:bldP spid="13" grpId="0" animBg="1"/>
      <p:bldP spid="9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/>
          <p:cNvSpPr/>
          <p:nvPr/>
        </p:nvSpPr>
        <p:spPr>
          <a:xfrm>
            <a:off x="971550" y="5213350"/>
            <a:ext cx="7056438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971550" y="3962400"/>
            <a:ext cx="7056438" cy="83026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971550" y="3094038"/>
            <a:ext cx="7056438" cy="8636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1" name="矩形 10"/>
          <p:cNvSpPr/>
          <p:nvPr/>
        </p:nvSpPr>
        <p:spPr>
          <a:xfrm>
            <a:off x="971550" y="1400175"/>
            <a:ext cx="7056438" cy="828675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1402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106</a:t>
            </a:r>
          </a:p>
        </p:txBody>
      </p:sp>
      <p:graphicFrame>
        <p:nvGraphicFramePr>
          <p:cNvPr id="9" name="Group 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9301127"/>
              </p:ext>
            </p:extLst>
          </p:nvPr>
        </p:nvGraphicFramePr>
        <p:xfrm>
          <a:off x="971550" y="933450"/>
          <a:ext cx="7038975" cy="4727572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72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106/12/31</a:t>
                      </a:r>
                      <a:endParaRPr kumimoji="0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105/12/31</a:t>
                      </a:r>
                      <a:endParaRPr kumimoji="0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銀行透支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1,400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銀行借款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5,600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應付票據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220,000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280,000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674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應付帳款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160,000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應付費用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其他應付款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4,000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預收收入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12,000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代  收  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應付公司債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6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銀行長期借款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150,000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200,000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2" name="矩形 21"/>
          <p:cNvSpPr/>
          <p:nvPr/>
        </p:nvSpPr>
        <p:spPr>
          <a:xfrm>
            <a:off x="4846638" y="1644650"/>
            <a:ext cx="1520825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13,000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6443663" y="1628775"/>
            <a:ext cx="1584325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7,000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4859338" y="3327400"/>
            <a:ext cx="1522412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7,000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457950" y="3311525"/>
            <a:ext cx="1584325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5,000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4859338" y="4191000"/>
            <a:ext cx="1522412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66"/>
                </a:solidFill>
                <a:latin typeface="標楷體" pitchFamily="65" charset="-120"/>
                <a:ea typeface="標楷體" pitchFamily="65" charset="-120"/>
              </a:rPr>
              <a:t>14,000</a:t>
            </a:r>
            <a:endParaRPr lang="zh-TW" altLang="en-US" sz="2400" b="1" dirty="0">
              <a:solidFill>
                <a:srgbClr val="FFFF66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6457950" y="4175125"/>
            <a:ext cx="1584325" cy="461963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</a:rPr>
              <a:t>4,000</a:t>
            </a:r>
            <a:endParaRPr lang="zh-TW" altLang="en-US" sz="2400" b="1" dirty="0">
              <a:solidFill>
                <a:srgbClr val="FFFF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14079" name="群組 19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21" name="矩形 20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14085" name="圖片 2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4086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214080" name="群組 2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14081" name="圖片 3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82" name="圖片 3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83" name="圖片 3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7" grpId="0" animBg="1"/>
      <p:bldP spid="14" grpId="0" animBg="1"/>
      <p:bldP spid="1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971550" y="1628775"/>
            <a:ext cx="7056438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1504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106</a:t>
            </a:r>
          </a:p>
        </p:txBody>
      </p:sp>
      <p:graphicFrame>
        <p:nvGraphicFramePr>
          <p:cNvPr id="106563" name="Group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0217440"/>
              </p:ext>
            </p:extLst>
          </p:nvPr>
        </p:nvGraphicFramePr>
        <p:xfrm>
          <a:off x="971550" y="1185863"/>
          <a:ext cx="7038975" cy="1738313"/>
        </p:xfrm>
        <a:graphic>
          <a:graphicData uri="http://schemas.openxmlformats.org/drawingml/2006/table">
            <a:tbl>
              <a:tblPr/>
              <a:tblGrid>
                <a:gridCol w="3654425"/>
                <a:gridCol w="1730375"/>
                <a:gridCol w="1654175"/>
              </a:tblGrid>
              <a:tr h="45719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106/12/31</a:t>
                      </a:r>
                      <a:endParaRPr kumimoji="0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新細明體" pitchFamily="18" charset="-120"/>
                          <a:ea typeface="新細明體" pitchFamily="18" charset="-120"/>
                        </a:rPr>
                        <a:t>105/12/31</a:t>
                      </a:r>
                      <a:endParaRPr kumimoji="0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新細明體" pitchFamily="18" charset="-120"/>
                        <a:ea typeface="新細明體" pitchFamily="18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存入保證金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3,000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2,000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股　　本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600,000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600,000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5" charset="-120"/>
                          <a:ea typeface="T205" charset="-120"/>
                        </a:rPr>
                        <a:t>保留盈餘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60,000</a:t>
                      </a:r>
                      <a:endParaRPr kumimoji="1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2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T206" charset="-120"/>
                          <a:ea typeface="T206" charset="-120"/>
                        </a:rPr>
                        <a:t>54,000</a:t>
                      </a:r>
                      <a:endParaRPr kumimoji="1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T206" charset="-120"/>
                        <a:ea typeface="T206" charset="-12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15066" name="群組 9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11" name="矩形 10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15072" name="圖片 1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073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215067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15068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069" name="圖片 15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070" name="圖片 1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066" name="群組 4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16149" name="圖片 4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150" name="圖片 4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151" name="圖片 4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6067" name="群組 38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40" name="矩形 39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16147" name="圖片 40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48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216068" name="Text Box 13"/>
          <p:cNvSpPr txBox="1">
            <a:spLocks noChangeArrowheads="1"/>
          </p:cNvSpPr>
          <p:nvPr/>
        </p:nvSpPr>
        <p:spPr bwMode="auto">
          <a:xfrm>
            <a:off x="611188" y="6200775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107</a:t>
            </a:r>
          </a:p>
        </p:txBody>
      </p: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509588" y="736600"/>
            <a:ext cx="8059737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愛台股份有限公司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資產負債表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中華民國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104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日及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103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日                         </a:t>
            </a:r>
            <a:endParaRPr lang="en-US" altLang="zh-TW" sz="200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                                          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  單位：新台幣元</a:t>
            </a:r>
          </a:p>
        </p:txBody>
      </p:sp>
      <p:graphicFrame>
        <p:nvGraphicFramePr>
          <p:cNvPr id="222294" name="Group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0339730"/>
              </p:ext>
            </p:extLst>
          </p:nvPr>
        </p:nvGraphicFramePr>
        <p:xfrm>
          <a:off x="503238" y="723900"/>
          <a:ext cx="8024812" cy="5791200"/>
        </p:xfrm>
        <a:graphic>
          <a:graphicData uri="http://schemas.openxmlformats.org/drawingml/2006/table">
            <a:tbl>
              <a:tblPr/>
              <a:tblGrid>
                <a:gridCol w="4500562"/>
                <a:gridCol w="1725613"/>
                <a:gridCol w="1798637"/>
              </a:tblGrid>
              <a:tr h="93627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                    </a:t>
                      </a: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資    產</a:t>
                      </a: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本期</a:t>
                      </a:r>
                      <a:r>
                        <a:rPr kumimoji="0" lang="en-US" altLang="zh-TW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(106.12.31)</a:t>
                      </a:r>
                      <a:endParaRPr kumimoji="0" lang="zh-TW" alt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上期</a:t>
                      </a:r>
                      <a:r>
                        <a:rPr kumimoji="0" lang="en-US" altLang="zh-TW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(105.12.31)</a:t>
                      </a:r>
                      <a:endParaRPr kumimoji="0" lang="zh-TW" altLang="en-US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44584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</a:tr>
              <a:tr h="468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流動資產</a:t>
                      </a:r>
                    </a:p>
                  </a:txBody>
                  <a:tcPr marL="91447" marR="91447" marT="51347" marB="5134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311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1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1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33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51347" marB="5134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827088" y="2565400"/>
            <a:ext cx="231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10101"/>
                </a:solidFill>
                <a:latin typeface="標楷體" pitchFamily="65" charset="-120"/>
                <a:ea typeface="標楷體" pitchFamily="65" charset="-120"/>
              </a:rPr>
              <a:t>現金及約當現金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827088" y="3068638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應收票據</a:t>
            </a:r>
          </a:p>
        </p:txBody>
      </p:sp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847725" y="3500438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應收帳款</a:t>
            </a:r>
          </a:p>
        </p:txBody>
      </p: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827088" y="4005263"/>
            <a:ext cx="170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其他應收款</a:t>
            </a: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827088" y="4437063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存　　貨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827088" y="4941888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預付款項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836613" y="5445125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其他流動資產</a:t>
            </a:r>
          </a:p>
        </p:txBody>
      </p:sp>
      <p:sp>
        <p:nvSpPr>
          <p:cNvPr id="18" name="矩形 17"/>
          <p:cNvSpPr/>
          <p:nvPr/>
        </p:nvSpPr>
        <p:spPr>
          <a:xfrm>
            <a:off x="539750" y="6021388"/>
            <a:ext cx="20224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流動資產合計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302250" y="3068638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297,000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5292725" y="258921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150,000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5292725" y="3500438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5295900" y="4484688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>
            <a:spLocks noChangeArrowheads="1"/>
          </p:cNvSpPr>
          <p:nvPr/>
        </p:nvSpPr>
        <p:spPr bwMode="auto">
          <a:xfrm>
            <a:off x="5292725" y="40052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5299075" y="4941888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8,200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5292725" y="55165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1,800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26" name="直線接點 25"/>
          <p:cNvCxnSpPr/>
          <p:nvPr/>
        </p:nvCxnSpPr>
        <p:spPr>
          <a:xfrm>
            <a:off x="5003800" y="5949950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矩形 28"/>
          <p:cNvSpPr/>
          <p:nvPr/>
        </p:nvSpPr>
        <p:spPr>
          <a:xfrm>
            <a:off x="5219700" y="5988050"/>
            <a:ext cx="1466850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782,000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7102475" y="3068638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277,000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7092950" y="258921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293,000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7089775" y="3500438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178,200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7096125" y="4484688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140,000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7092950" y="40052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4,000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7099300" y="4941888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6,800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092950" y="55165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1,000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7" name="直線接點 36"/>
          <p:cNvCxnSpPr/>
          <p:nvPr/>
        </p:nvCxnSpPr>
        <p:spPr>
          <a:xfrm>
            <a:off x="6804025" y="5949950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矩形 37"/>
          <p:cNvSpPr/>
          <p:nvPr/>
        </p:nvSpPr>
        <p:spPr>
          <a:xfrm>
            <a:off x="7019925" y="5988050"/>
            <a:ext cx="1466850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900,000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2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8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7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 nodeType="clickPar">
                      <p:stCondLst>
                        <p:cond delay="indefinite"/>
                      </p:stCondLst>
                      <p:childTnLst>
                        <p:par>
                          <p:cTn id="1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2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 nodeType="clickPar">
                      <p:stCondLst>
                        <p:cond delay="indefinite"/>
                      </p:stCondLst>
                      <p:childTnLst>
                        <p:par>
                          <p:cTn id="1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7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 nodeType="clickPar">
                      <p:stCondLst>
                        <p:cond delay="indefinite"/>
                      </p:stCondLst>
                      <p:childTnLst>
                        <p:par>
                          <p:cTn id="1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2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 nodeType="clickPar">
                      <p:stCondLst>
                        <p:cond delay="indefinite"/>
                      </p:stCondLst>
                      <p:childTnLst>
                        <p:par>
                          <p:cTn id="1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 nodeType="clickPar">
                      <p:stCondLst>
                        <p:cond delay="indefinite"/>
                      </p:stCondLst>
                      <p:childTnLst>
                        <p:par>
                          <p:cTn id="1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2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</p:stCondLst>
                      <p:childTnLst>
                        <p:par>
                          <p:cTn id="1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 nodeType="clickPar">
                      <p:stCondLst>
                        <p:cond delay="indefinite"/>
                      </p:stCondLst>
                      <p:childTnLst>
                        <p:par>
                          <p:cTn id="1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4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9" grpId="1"/>
      <p:bldP spid="2" grpId="0"/>
      <p:bldP spid="3" grpId="0"/>
      <p:bldP spid="13" grpId="0"/>
      <p:bldP spid="14" grpId="0"/>
      <p:bldP spid="15" grpId="0"/>
      <p:bldP spid="16" grpId="0"/>
      <p:bldP spid="17" grpId="0"/>
      <p:bldP spid="18" grpId="0" animBg="1"/>
      <p:bldP spid="19" grpId="0"/>
      <p:bldP spid="20" grpId="0"/>
      <p:bldP spid="21" grpId="0"/>
      <p:bldP spid="22" grpId="0"/>
      <p:bldP spid="23" grpId="0"/>
      <p:bldP spid="24" grpId="0"/>
      <p:bldP spid="25" grpId="0"/>
      <p:bldP spid="29" grpId="0" animBg="1"/>
      <p:bldP spid="30" grpId="0"/>
      <p:bldP spid="31" grpId="0"/>
      <p:bldP spid="32" grpId="0"/>
      <p:bldP spid="33" grpId="0"/>
      <p:bldP spid="34" grpId="0"/>
      <p:bldP spid="35" grpId="0"/>
      <p:bldP spid="36" grpId="0"/>
      <p:bldP spid="38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090" name="群組 4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17169" name="圖片 4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170" name="圖片 5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171" name="圖片 5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7091" name="群組 41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43" name="矩形 42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17167" name="圖片 46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7168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sp>
        <p:nvSpPr>
          <p:cNvPr id="21709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107</a:t>
            </a:r>
          </a:p>
        </p:txBody>
      </p:sp>
      <p:graphicFrame>
        <p:nvGraphicFramePr>
          <p:cNvPr id="217174" name="Group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8238104"/>
              </p:ext>
            </p:extLst>
          </p:nvPr>
        </p:nvGraphicFramePr>
        <p:xfrm>
          <a:off x="503238" y="836613"/>
          <a:ext cx="8024812" cy="5897563"/>
        </p:xfrm>
        <a:graphic>
          <a:graphicData uri="http://schemas.openxmlformats.org/drawingml/2006/table">
            <a:tbl>
              <a:tblPr/>
              <a:tblGrid>
                <a:gridCol w="4500562"/>
                <a:gridCol w="1725613"/>
                <a:gridCol w="1798637"/>
              </a:tblGrid>
              <a:tr h="1285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                    </a:t>
                      </a: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資    產</a:t>
                      </a:r>
                    </a:p>
                  </a:txBody>
                  <a:tcPr marL="91447" marR="91447" marT="48872" marB="4887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本期</a:t>
                      </a:r>
                      <a:r>
                        <a:rPr kumimoji="0" lang="en-US" altLang="zh-TW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(106.12.31)</a:t>
                      </a:r>
                      <a:endParaRPr kumimoji="0" lang="zh-TW" alt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上期</a:t>
                      </a:r>
                      <a:r>
                        <a:rPr kumimoji="0" lang="en-US" altLang="zh-TW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(105.12.31)</a:t>
                      </a:r>
                      <a:endParaRPr kumimoji="0" lang="zh-TW" altLang="en-US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4238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47" marR="91447" marT="48872" marB="4887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</a:tr>
              <a:tr h="558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流動資產合計</a:t>
                      </a:r>
                    </a:p>
                  </a:txBody>
                  <a:tcPr marL="91447" marR="91447" marT="48872" marB="4887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782,000</a:t>
                      </a:r>
                      <a:endParaRPr kumimoji="0" lang="zh-TW" altLang="en-US" sz="2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47" marR="91447" marT="48872" marB="4887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900,000</a:t>
                      </a:r>
                      <a:endParaRPr kumimoji="0" lang="zh-TW" altLang="en-US" sz="2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47" marR="91447" marT="48872" marB="4887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70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94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35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72" marB="4887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468313" y="3068638"/>
            <a:ext cx="1708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+mn-ea"/>
                <a:ea typeface="+mn-ea"/>
              </a:rPr>
              <a:t>非流動資產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847725" y="3619500"/>
            <a:ext cx="292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不動產、廠房及設備</a:t>
            </a: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827088" y="4195763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無形資產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827088" y="4724400"/>
            <a:ext cx="231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其他非流動資產</a:t>
            </a:r>
          </a:p>
        </p:txBody>
      </p:sp>
      <p:sp>
        <p:nvSpPr>
          <p:cNvPr id="23" name="矩形 22"/>
          <p:cNvSpPr/>
          <p:nvPr/>
        </p:nvSpPr>
        <p:spPr>
          <a:xfrm>
            <a:off x="539750" y="5229225"/>
            <a:ext cx="23272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非流動資產合計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4935538" y="3692525"/>
            <a:ext cx="172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380,000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5254625" y="4267200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25,000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5251450" y="47974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140,000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1" name="直線接點 30"/>
          <p:cNvCxnSpPr/>
          <p:nvPr/>
        </p:nvCxnSpPr>
        <p:spPr>
          <a:xfrm>
            <a:off x="5003800" y="5734050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矩形 31"/>
          <p:cNvSpPr/>
          <p:nvPr/>
        </p:nvSpPr>
        <p:spPr>
          <a:xfrm>
            <a:off x="5003800" y="5229225"/>
            <a:ext cx="1682750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545,000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6907213" y="3692525"/>
            <a:ext cx="17287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440,000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192963" y="4267200"/>
            <a:ext cx="14684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30,000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7051675" y="47720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82,000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0" name="直線接點 39"/>
          <p:cNvCxnSpPr/>
          <p:nvPr/>
        </p:nvCxnSpPr>
        <p:spPr>
          <a:xfrm>
            <a:off x="6804025" y="5734050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矩形 40"/>
          <p:cNvSpPr/>
          <p:nvPr/>
        </p:nvSpPr>
        <p:spPr>
          <a:xfrm>
            <a:off x="6848475" y="5229225"/>
            <a:ext cx="1611313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 552,000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549275" y="6237288"/>
            <a:ext cx="141605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資產總計</a:t>
            </a:r>
          </a:p>
        </p:txBody>
      </p:sp>
      <p:sp>
        <p:nvSpPr>
          <p:cNvPr id="37" name="矩形 36"/>
          <p:cNvSpPr/>
          <p:nvPr/>
        </p:nvSpPr>
        <p:spPr>
          <a:xfrm>
            <a:off x="5003800" y="6213475"/>
            <a:ext cx="1728788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1,327,000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9" name="直線接點 38"/>
          <p:cNvCxnSpPr/>
          <p:nvPr/>
        </p:nvCxnSpPr>
        <p:spPr>
          <a:xfrm>
            <a:off x="5003800" y="6165850"/>
            <a:ext cx="17287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群組 26"/>
          <p:cNvGrpSpPr>
            <a:grpSpLocks/>
          </p:cNvGrpSpPr>
          <p:nvPr/>
        </p:nvGrpSpPr>
        <p:grpSpPr bwMode="auto">
          <a:xfrm>
            <a:off x="5003800" y="6681788"/>
            <a:ext cx="1735138" cy="60325"/>
            <a:chOff x="6591348" y="5613762"/>
            <a:chExt cx="2105175" cy="57804"/>
          </a:xfrm>
        </p:grpSpPr>
        <p:cxnSp>
          <p:nvCxnSpPr>
            <p:cNvPr id="44" name="直線接點 43"/>
            <p:cNvCxnSpPr/>
            <p:nvPr/>
          </p:nvCxnSpPr>
          <p:spPr>
            <a:xfrm>
              <a:off x="6595200" y="5613762"/>
              <a:ext cx="210132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線接點 44"/>
            <p:cNvCxnSpPr/>
            <p:nvPr/>
          </p:nvCxnSpPr>
          <p:spPr>
            <a:xfrm>
              <a:off x="6591348" y="5671566"/>
              <a:ext cx="210132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6" name="直線接點 45"/>
          <p:cNvCxnSpPr/>
          <p:nvPr/>
        </p:nvCxnSpPr>
        <p:spPr>
          <a:xfrm flipH="1">
            <a:off x="611188" y="5732463"/>
            <a:ext cx="4392612" cy="43180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矩形 53"/>
          <p:cNvSpPr/>
          <p:nvPr/>
        </p:nvSpPr>
        <p:spPr>
          <a:xfrm>
            <a:off x="6732588" y="6213475"/>
            <a:ext cx="172720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r"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1,452,000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5" name="直線接點 54"/>
          <p:cNvCxnSpPr/>
          <p:nvPr/>
        </p:nvCxnSpPr>
        <p:spPr>
          <a:xfrm>
            <a:off x="6732588" y="6165850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群組 26"/>
          <p:cNvGrpSpPr>
            <a:grpSpLocks/>
          </p:cNvGrpSpPr>
          <p:nvPr/>
        </p:nvGrpSpPr>
        <p:grpSpPr bwMode="auto">
          <a:xfrm>
            <a:off x="6732588" y="6681788"/>
            <a:ext cx="1735137" cy="60325"/>
            <a:chOff x="6591348" y="5613762"/>
            <a:chExt cx="2105175" cy="57804"/>
          </a:xfrm>
        </p:grpSpPr>
        <p:cxnSp>
          <p:nvCxnSpPr>
            <p:cNvPr id="57" name="直線接點 56"/>
            <p:cNvCxnSpPr/>
            <p:nvPr/>
          </p:nvCxnSpPr>
          <p:spPr>
            <a:xfrm>
              <a:off x="6595200" y="5613762"/>
              <a:ext cx="210132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接點 57"/>
            <p:cNvCxnSpPr/>
            <p:nvPr/>
          </p:nvCxnSpPr>
          <p:spPr>
            <a:xfrm>
              <a:off x="6591348" y="5671566"/>
              <a:ext cx="210132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7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9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5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0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5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7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 nodeType="clickPar">
                      <p:stCondLst>
                        <p:cond delay="indefinite"/>
                      </p:stCondLst>
                      <p:childTnLst>
                        <p:par>
                          <p:cTn id="1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9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 nodeType="clickPar">
                      <p:stCondLst>
                        <p:cond delay="indefinite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  <p:bldP spid="20" grpId="0"/>
      <p:bldP spid="21" grpId="0"/>
      <p:bldP spid="23" grpId="0" animBg="1"/>
      <p:bldP spid="26" grpId="0"/>
      <p:bldP spid="27" grpId="0"/>
      <p:bldP spid="29" grpId="0"/>
      <p:bldP spid="32" grpId="0" animBg="1"/>
      <p:bldP spid="35" grpId="0"/>
      <p:bldP spid="36" grpId="0"/>
      <p:bldP spid="38" grpId="0"/>
      <p:bldP spid="41" grpId="0" animBg="1"/>
      <p:bldP spid="33" grpId="0" animBg="1"/>
      <p:bldP spid="37" grpId="0" animBg="1"/>
      <p:bldP spid="54" grpId="0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114" name="群組 4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18182" name="圖片 4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183" name="圖片 4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184" name="圖片 4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811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107</a:t>
            </a:r>
          </a:p>
        </p:txBody>
      </p:sp>
      <p:graphicFrame>
        <p:nvGraphicFramePr>
          <p:cNvPr id="218188" name="Group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642449"/>
              </p:ext>
            </p:extLst>
          </p:nvPr>
        </p:nvGraphicFramePr>
        <p:xfrm>
          <a:off x="503238" y="836613"/>
          <a:ext cx="8024812" cy="5475288"/>
        </p:xfrm>
        <a:graphic>
          <a:graphicData uri="http://schemas.openxmlformats.org/drawingml/2006/table">
            <a:tbl>
              <a:tblPr/>
              <a:tblGrid>
                <a:gridCol w="4500562"/>
                <a:gridCol w="1725613"/>
                <a:gridCol w="1798637"/>
              </a:tblGrid>
              <a:tr h="1285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                    </a:t>
                      </a: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負債及權益</a:t>
                      </a:r>
                    </a:p>
                  </a:txBody>
                  <a:tcPr marL="91447" marR="91447" marT="48806" marB="488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本期</a:t>
                      </a:r>
                      <a:r>
                        <a:rPr kumimoji="0" lang="en-US" altLang="zh-TW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(106.12.31)</a:t>
                      </a:r>
                      <a:endParaRPr kumimoji="0" lang="zh-TW" alt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上期</a:t>
                      </a:r>
                      <a:r>
                        <a:rPr kumimoji="0" lang="en-US" altLang="zh-TW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(105.12.31)</a:t>
                      </a:r>
                      <a:endParaRPr kumimoji="0" lang="zh-TW" altLang="en-US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4238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47" marR="91447" marT="48806" marB="488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流動負債</a:t>
                      </a:r>
                    </a:p>
                  </a:txBody>
                  <a:tcPr marL="91447" marR="91447" marT="48806" marB="488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65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70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65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65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65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65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7" marR="91447" marT="48806" marB="488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766763" y="3141663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短期借款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755650" y="3644900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應付票據</a:t>
            </a: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779463" y="4149725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應付帳款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779463" y="4724400"/>
            <a:ext cx="170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其他應付款</a:t>
            </a:r>
          </a:p>
        </p:txBody>
      </p:sp>
      <p:sp>
        <p:nvSpPr>
          <p:cNvPr id="23" name="矩形 22"/>
          <p:cNvSpPr/>
          <p:nvPr/>
        </p:nvSpPr>
        <p:spPr>
          <a:xfrm>
            <a:off x="539750" y="5842000"/>
            <a:ext cx="20224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流動負債合計</a:t>
            </a: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5313363" y="31162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13,000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5337175" y="36925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5327650" y="4195763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160,000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5299075" y="47720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7,000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1" name="直線接點 30"/>
          <p:cNvCxnSpPr/>
          <p:nvPr/>
        </p:nvCxnSpPr>
        <p:spPr>
          <a:xfrm>
            <a:off x="5003800" y="5805488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矩形 31"/>
          <p:cNvSpPr/>
          <p:nvPr/>
        </p:nvSpPr>
        <p:spPr>
          <a:xfrm>
            <a:off x="5292725" y="5842000"/>
            <a:ext cx="1441450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414,000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7065963" y="31162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7,000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7073900" y="36925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280,000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092950" y="4195763"/>
            <a:ext cx="14684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7099300" y="477202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0" name="直線接點 39"/>
          <p:cNvCxnSpPr/>
          <p:nvPr/>
        </p:nvCxnSpPr>
        <p:spPr>
          <a:xfrm>
            <a:off x="6804025" y="5805488"/>
            <a:ext cx="17272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矩形 40"/>
          <p:cNvSpPr/>
          <p:nvPr/>
        </p:nvSpPr>
        <p:spPr>
          <a:xfrm>
            <a:off x="7019925" y="5842000"/>
            <a:ext cx="1466850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496,000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755650" y="5275263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其他流動負債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5307013" y="52752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14,000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7075488" y="5275263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4,000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18178" name="群組 41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43" name="矩形 42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18180" name="圖片 4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181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8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5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5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0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5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0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2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  <p:bldP spid="20" grpId="0"/>
      <p:bldP spid="21" grpId="0"/>
      <p:bldP spid="23" grpId="0" animBg="1"/>
      <p:bldP spid="25" grpId="0"/>
      <p:bldP spid="26" grpId="0"/>
      <p:bldP spid="27" grpId="0"/>
      <p:bldP spid="29" grpId="0"/>
      <p:bldP spid="32" grpId="0" animBg="1"/>
      <p:bldP spid="34" grpId="0"/>
      <p:bldP spid="35" grpId="0"/>
      <p:bldP spid="36" grpId="0"/>
      <p:bldP spid="38" grpId="0"/>
      <p:bldP spid="41" grpId="0" animBg="1"/>
      <p:bldP spid="33" grpId="0"/>
      <p:bldP spid="37" grpId="0"/>
      <p:bldP spid="3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4403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56</a:t>
            </a:r>
          </a:p>
        </p:txBody>
      </p:sp>
      <p:pic>
        <p:nvPicPr>
          <p:cNvPr id="4403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238" y="3698875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03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3851275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文字方塊 11"/>
          <p:cNvSpPr txBox="1"/>
          <p:nvPr/>
        </p:nvSpPr>
        <p:spPr>
          <a:xfrm>
            <a:off x="107950" y="2628900"/>
            <a:ext cx="1620838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營業收入</a:t>
            </a:r>
          </a:p>
        </p:txBody>
      </p:sp>
      <p:sp>
        <p:nvSpPr>
          <p:cNvPr id="13" name="文字方塊 12"/>
          <p:cNvSpPr txBox="1"/>
          <p:nvPr/>
        </p:nvSpPr>
        <p:spPr>
          <a:xfrm>
            <a:off x="1908175" y="2657475"/>
            <a:ext cx="1620838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營業成本</a:t>
            </a:r>
          </a:p>
        </p:txBody>
      </p:sp>
      <p:sp>
        <p:nvSpPr>
          <p:cNvPr id="14" name="文字方塊 13"/>
          <p:cNvSpPr txBox="1"/>
          <p:nvPr/>
        </p:nvSpPr>
        <p:spPr>
          <a:xfrm>
            <a:off x="3635375" y="2667000"/>
            <a:ext cx="1620838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algn="ctr"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營業費用</a:t>
            </a:r>
          </a:p>
        </p:txBody>
      </p:sp>
      <p:sp>
        <p:nvSpPr>
          <p:cNvPr id="27" name="文字方塊 26"/>
          <p:cNvSpPr txBox="1"/>
          <p:nvPr/>
        </p:nvSpPr>
        <p:spPr>
          <a:xfrm>
            <a:off x="5364163" y="2660650"/>
            <a:ext cx="1979612" cy="954088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800" b="1" smtClean="0">
                <a:latin typeface="標楷體" pitchFamily="65" charset="-120"/>
                <a:ea typeface="標楷體" pitchFamily="65" charset="-120"/>
              </a:rPr>
              <a:t>營業外收入</a:t>
            </a:r>
            <a:endParaRPr lang="en-US" altLang="zh-TW" sz="2800" b="1" smtClean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800" b="1" smtClean="0">
                <a:latin typeface="標楷體" pitchFamily="65" charset="-120"/>
                <a:ea typeface="標楷體" pitchFamily="65" charset="-120"/>
              </a:rPr>
              <a:t>及支出</a:t>
            </a:r>
          </a:p>
        </p:txBody>
      </p:sp>
      <p:sp>
        <p:nvSpPr>
          <p:cNvPr id="36" name="文字方塊 35"/>
          <p:cNvSpPr txBox="1"/>
          <p:nvPr/>
        </p:nvSpPr>
        <p:spPr>
          <a:xfrm>
            <a:off x="7451725" y="2643188"/>
            <a:ext cx="1512888" cy="954087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algn="ctr"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所得稅</a:t>
            </a:r>
            <a:endParaRPr lang="en-US" altLang="zh-TW" b="1" dirty="0" smtClean="0">
              <a:solidFill>
                <a:schemeClr val="tx1"/>
              </a:solidFill>
            </a:endParaRPr>
          </a:p>
          <a:p>
            <a:pPr algn="ctr"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費用</a:t>
            </a:r>
          </a:p>
        </p:txBody>
      </p:sp>
      <p:grpSp>
        <p:nvGrpSpPr>
          <p:cNvPr id="6" name="群組 5"/>
          <p:cNvGrpSpPr>
            <a:grpSpLocks/>
          </p:cNvGrpSpPr>
          <p:nvPr/>
        </p:nvGrpSpPr>
        <p:grpSpPr bwMode="auto">
          <a:xfrm>
            <a:off x="755650" y="1851025"/>
            <a:ext cx="7466013" cy="785813"/>
            <a:chOff x="755576" y="1412776"/>
            <a:chExt cx="7465550" cy="786061"/>
          </a:xfrm>
        </p:grpSpPr>
        <p:grpSp>
          <p:nvGrpSpPr>
            <p:cNvPr id="44050" name="群組 14"/>
            <p:cNvGrpSpPr>
              <a:grpSpLocks/>
            </p:cNvGrpSpPr>
            <p:nvPr/>
          </p:nvGrpSpPr>
          <p:grpSpPr bwMode="auto">
            <a:xfrm>
              <a:off x="755576" y="1412776"/>
              <a:ext cx="7465550" cy="778232"/>
              <a:chOff x="1464127" y="1639020"/>
              <a:chExt cx="6062411" cy="778232"/>
            </a:xfrm>
          </p:grpSpPr>
          <p:grpSp>
            <p:nvGrpSpPr>
              <p:cNvPr id="44052" name="群組 15"/>
              <p:cNvGrpSpPr>
                <a:grpSpLocks/>
              </p:cNvGrpSpPr>
              <p:nvPr/>
            </p:nvGrpSpPr>
            <p:grpSpPr bwMode="auto">
              <a:xfrm>
                <a:off x="1464127" y="1639020"/>
                <a:ext cx="6062411" cy="778232"/>
                <a:chOff x="2275245" y="1386764"/>
                <a:chExt cx="3997488" cy="778232"/>
              </a:xfrm>
            </p:grpSpPr>
            <p:grpSp>
              <p:nvGrpSpPr>
                <p:cNvPr id="44054" name="群組 17"/>
                <p:cNvGrpSpPr>
                  <a:grpSpLocks/>
                </p:cNvGrpSpPr>
                <p:nvPr/>
              </p:nvGrpSpPr>
              <p:grpSpPr bwMode="auto">
                <a:xfrm>
                  <a:off x="2275245" y="1386764"/>
                  <a:ext cx="3997488" cy="771307"/>
                  <a:chOff x="1407075" y="1908503"/>
                  <a:chExt cx="5513020" cy="1125139"/>
                </a:xfrm>
              </p:grpSpPr>
              <p:sp>
                <p:nvSpPr>
                  <p:cNvPr id="20" name="文字方塊 2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407075" y="1908503"/>
                    <a:ext cx="1692707" cy="583755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>
                    <a:spAutoFit/>
                  </a:bodyPr>
                  <a:lstStyle>
                    <a:lvl1pPr eaLnBrk="0" hangingPunct="0">
                      <a:defRPr kumimoji="1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1pPr>
                    <a:lvl2pPr marL="742950" indent="-285750" eaLnBrk="0" hangingPunct="0">
                      <a:defRPr kumimoji="1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2pPr>
                    <a:lvl3pPr marL="1143000" indent="-228600" eaLnBrk="0" hangingPunct="0">
                      <a:defRPr kumimoji="1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3pPr>
                    <a:lvl4pPr marL="1600200" indent="-228600" eaLnBrk="0" hangingPunct="0">
                      <a:defRPr kumimoji="1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4pPr>
                    <a:lvl5pPr marL="2057400" indent="-228600" eaLnBrk="0" hangingPunct="0">
                      <a:defRPr kumimoji="1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Tahoma" pitchFamily="34" charset="0"/>
                        <a:ea typeface="新細明體" pitchFamily="18" charset="-120"/>
                      </a:defRPr>
                    </a:lvl9pPr>
                  </a:lstStyle>
                  <a:p>
                    <a:pPr eaLnBrk="1" hangingPunct="1">
                      <a:defRPr/>
                    </a:pPr>
                    <a:r>
                      <a:rPr lang="zh-TW" altLang="en-US" sz="2000" dirty="0" smtClean="0"/>
                      <a:t>　包括項目</a:t>
                    </a:r>
                  </a:p>
                </p:txBody>
              </p:sp>
              <p:grpSp>
                <p:nvGrpSpPr>
                  <p:cNvPr id="44057" name="群組 24"/>
                  <p:cNvGrpSpPr>
                    <a:grpSpLocks/>
                  </p:cNvGrpSpPr>
                  <p:nvPr/>
                </p:nvGrpSpPr>
                <p:grpSpPr bwMode="auto">
                  <a:xfrm>
                    <a:off x="1518958" y="1954500"/>
                    <a:ext cx="5401137" cy="1079142"/>
                    <a:chOff x="1546839" y="1925543"/>
                    <a:chExt cx="5401137" cy="1502095"/>
                  </a:xfrm>
                </p:grpSpPr>
                <p:grpSp>
                  <p:nvGrpSpPr>
                    <p:cNvPr id="44058" name="群組 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46839" y="2708823"/>
                      <a:ext cx="5401137" cy="718815"/>
                      <a:chOff x="1546839" y="2708823"/>
                      <a:chExt cx="5401137" cy="718815"/>
                    </a:xfrm>
                  </p:grpSpPr>
                  <p:cxnSp>
                    <p:nvCxnSpPr>
                      <p:cNvPr id="24" name="直線單箭頭接點 23"/>
                      <p:cNvCxnSpPr/>
                      <p:nvPr/>
                    </p:nvCxnSpPr>
                    <p:spPr>
                      <a:xfrm>
                        <a:off x="1546318" y="2709536"/>
                        <a:ext cx="0" cy="719040"/>
                      </a:xfrm>
                      <a:prstGeom prst="straightConnector1">
                        <a:avLst/>
                      </a:prstGeom>
                      <a:ln>
                        <a:tailEnd type="arrow"/>
                      </a:ln>
                    </p:spPr>
                    <p:style>
                      <a:lnRef idx="2">
                        <a:schemeClr val="dk1"/>
                      </a:lnRef>
                      <a:fillRef idx="1">
                        <a:schemeClr val="lt1"/>
                      </a:fillRef>
                      <a:effectRef idx="0">
                        <a:schemeClr val="dk1"/>
                      </a:effectRef>
                      <a:fontRef idx="minor">
                        <a:schemeClr val="dk1"/>
                      </a:fontRef>
                    </p:style>
                  </p:cxnSp>
                  <p:cxnSp>
                    <p:nvCxnSpPr>
                      <p:cNvPr id="25" name="直線接點 24"/>
                      <p:cNvCxnSpPr/>
                      <p:nvPr/>
                    </p:nvCxnSpPr>
                    <p:spPr>
                      <a:xfrm>
                        <a:off x="1546318" y="2709536"/>
                        <a:ext cx="5401658" cy="0"/>
                      </a:xfrm>
                      <a:prstGeom prst="line">
                        <a:avLst/>
                      </a:prstGeom>
                    </p:spPr>
                    <p:style>
                      <a:lnRef idx="2">
                        <a:schemeClr val="dk1"/>
                      </a:lnRef>
                      <a:fillRef idx="1">
                        <a:schemeClr val="lt1"/>
                      </a:fillRef>
                      <a:effectRef idx="0">
                        <a:schemeClr val="dk1"/>
                      </a:effectRef>
                      <a:fontRef idx="minor">
                        <a:schemeClr val="dk1"/>
                      </a:fontRef>
                    </p:style>
                  </p:cxnSp>
                  <p:cxnSp>
                    <p:nvCxnSpPr>
                      <p:cNvPr id="26" name="直線單箭頭接點 25"/>
                      <p:cNvCxnSpPr/>
                      <p:nvPr/>
                    </p:nvCxnSpPr>
                    <p:spPr>
                      <a:xfrm>
                        <a:off x="6943287" y="2709536"/>
                        <a:ext cx="0" cy="719040"/>
                      </a:xfrm>
                      <a:prstGeom prst="straightConnector1">
                        <a:avLst/>
                      </a:prstGeom>
                      <a:ln>
                        <a:tailEnd type="arrow"/>
                      </a:ln>
                    </p:spPr>
                    <p:style>
                      <a:lnRef idx="2">
                        <a:schemeClr val="dk1"/>
                      </a:lnRef>
                      <a:fillRef idx="1">
                        <a:schemeClr val="lt1"/>
                      </a:fillRef>
                      <a:effectRef idx="0">
                        <a:schemeClr val="dk1"/>
                      </a:effectRef>
                      <a:fontRef idx="minor">
                        <a:schemeClr val="dk1"/>
                      </a:fontRef>
                    </p:style>
                  </p:cxnSp>
                </p:grpSp>
                <p:cxnSp>
                  <p:nvCxnSpPr>
                    <p:cNvPr id="23" name="直線接點 22"/>
                    <p:cNvCxnSpPr/>
                    <p:nvPr/>
                  </p:nvCxnSpPr>
                  <p:spPr>
                    <a:xfrm flipH="1">
                      <a:off x="4265903" y="1926006"/>
                      <a:ext cx="0" cy="783530"/>
                    </a:xfrm>
                    <a:prstGeom prst="line">
                      <a:avLst/>
                    </a:prstGeom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</p:grpSp>
            </p:grpSp>
            <p:cxnSp>
              <p:nvCxnSpPr>
                <p:cNvPr id="19" name="直線單箭頭接點 18"/>
                <p:cNvCxnSpPr/>
                <p:nvPr/>
              </p:nvCxnSpPr>
              <p:spPr bwMode="auto">
                <a:xfrm>
                  <a:off x="3432077" y="1810761"/>
                  <a:ext cx="0" cy="354124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  <p:cxnSp>
            <p:nvCxnSpPr>
              <p:cNvPr id="17" name="直線單箭頭接點 16"/>
              <p:cNvCxnSpPr/>
              <p:nvPr/>
            </p:nvCxnSpPr>
            <p:spPr bwMode="auto">
              <a:xfrm>
                <a:off x="6142096" y="2058253"/>
                <a:ext cx="0" cy="354125"/>
              </a:xfrm>
              <a:prstGeom prst="straightConnector1">
                <a:avLst/>
              </a:prstGeom>
              <a:ln>
                <a:tailEnd type="arrow"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  <p:cxnSp>
          <p:nvCxnSpPr>
            <p:cNvPr id="37" name="直線單箭頭接點 36"/>
            <p:cNvCxnSpPr/>
            <p:nvPr/>
          </p:nvCxnSpPr>
          <p:spPr bwMode="auto">
            <a:xfrm>
              <a:off x="4587563" y="1844712"/>
              <a:ext cx="0" cy="35412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2" name="矩形 1"/>
          <p:cNvSpPr/>
          <p:nvPr/>
        </p:nvSpPr>
        <p:spPr>
          <a:xfrm>
            <a:off x="2833688" y="1339850"/>
            <a:ext cx="3057525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綜合損益表的表身</a:t>
            </a:r>
          </a:p>
        </p:txBody>
      </p:sp>
      <p:pic>
        <p:nvPicPr>
          <p:cNvPr id="44064" name="Picture 3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292600"/>
            <a:ext cx="8353425" cy="1195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4046" name="群組 3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4047" name="圖片 3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8" name="圖片 32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9" name="圖片 3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44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27" grpId="0" animBg="1"/>
      <p:bldP spid="36" grpId="0" animBg="1"/>
      <p:bldP spid="2" grpId="0" animBg="1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107</a:t>
            </a:r>
          </a:p>
        </p:txBody>
      </p:sp>
      <p:graphicFrame>
        <p:nvGraphicFramePr>
          <p:cNvPr id="225359" name="Group 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7937283"/>
              </p:ext>
            </p:extLst>
          </p:nvPr>
        </p:nvGraphicFramePr>
        <p:xfrm>
          <a:off x="468313" y="1196975"/>
          <a:ext cx="8029575" cy="4764090"/>
        </p:xfrm>
        <a:graphic>
          <a:graphicData uri="http://schemas.openxmlformats.org/drawingml/2006/table">
            <a:tbl>
              <a:tblPr/>
              <a:tblGrid>
                <a:gridCol w="4573587"/>
                <a:gridCol w="1727200"/>
                <a:gridCol w="1728788"/>
              </a:tblGrid>
              <a:tr h="1189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負債及權益</a:t>
                      </a:r>
                    </a:p>
                  </a:txBody>
                  <a:tcPr marL="91451" marR="91451" marT="45719" marB="4571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本期</a:t>
                      </a:r>
                      <a:endParaRPr kumimoji="0" lang="en-US" altLang="zh-TW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(106.12.31)</a:t>
                      </a:r>
                      <a:endParaRPr kumimoji="0" lang="zh-TW" alt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本期</a:t>
                      </a:r>
                      <a:endParaRPr kumimoji="0" lang="en-US" altLang="zh-TW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(105.12.31)</a:t>
                      </a:r>
                      <a:endParaRPr kumimoji="0" lang="zh-TW" alt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457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51" marR="91451" marT="45719" marB="4571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51" marR="91451" marT="45719" marB="4571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51" marR="91451" marT="45719" marB="4571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</a:tr>
              <a:tr h="457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流動負債合計</a:t>
                      </a: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 414,000</a:t>
                      </a: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 496,000</a:t>
                      </a: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8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5719" marB="4571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/>
          <p:nvPr/>
        </p:nvSpPr>
        <p:spPr>
          <a:xfrm>
            <a:off x="525463" y="5492750"/>
            <a:ext cx="140335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負債總計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5105400" y="5492750"/>
            <a:ext cx="1679575" cy="4572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667,000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23875" y="4978400"/>
            <a:ext cx="2327275" cy="46672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非流動負債合計</a:t>
            </a:r>
          </a:p>
        </p:txBody>
      </p:sp>
      <p:sp>
        <p:nvSpPr>
          <p:cNvPr id="24" name="Rectangle 33"/>
          <p:cNvSpPr>
            <a:spLocks noChangeArrowheads="1"/>
          </p:cNvSpPr>
          <p:nvPr/>
        </p:nvSpPr>
        <p:spPr bwMode="auto">
          <a:xfrm>
            <a:off x="1116013" y="3729038"/>
            <a:ext cx="170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應付公司債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5184775" y="3763963"/>
            <a:ext cx="14557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1"/>
          <p:cNvSpPr>
            <a:spLocks noChangeArrowheads="1"/>
          </p:cNvSpPr>
          <p:nvPr/>
        </p:nvSpPr>
        <p:spPr bwMode="auto">
          <a:xfrm>
            <a:off x="539750" y="3289300"/>
            <a:ext cx="15811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非流動負債</a:t>
            </a:r>
            <a:endParaRPr lang="zh-TW" altLang="en-US" sz="2200"/>
          </a:p>
        </p:txBody>
      </p:sp>
      <p:sp>
        <p:nvSpPr>
          <p:cNvPr id="30" name="矩形 29"/>
          <p:cNvSpPr/>
          <p:nvPr/>
        </p:nvSpPr>
        <p:spPr>
          <a:xfrm>
            <a:off x="5078413" y="5026025"/>
            <a:ext cx="1671637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253,000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6" name="直線接點 35"/>
          <p:cNvCxnSpPr/>
          <p:nvPr/>
        </p:nvCxnSpPr>
        <p:spPr>
          <a:xfrm flipV="1">
            <a:off x="5049838" y="5457825"/>
            <a:ext cx="1646237" cy="635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矩形 81"/>
          <p:cNvSpPr>
            <a:spLocks noChangeArrowheads="1"/>
          </p:cNvSpPr>
          <p:nvPr/>
        </p:nvSpPr>
        <p:spPr bwMode="auto">
          <a:xfrm>
            <a:off x="6823075" y="5492750"/>
            <a:ext cx="1701800" cy="4572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798,000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87" name="矩形 86"/>
          <p:cNvSpPr>
            <a:spLocks noChangeArrowheads="1"/>
          </p:cNvSpPr>
          <p:nvPr/>
        </p:nvSpPr>
        <p:spPr bwMode="auto">
          <a:xfrm>
            <a:off x="7019925" y="3763963"/>
            <a:ext cx="1457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6824663" y="5013325"/>
            <a:ext cx="1697037" cy="46672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302,000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92" name="直線接點 91"/>
          <p:cNvCxnSpPr/>
          <p:nvPr/>
        </p:nvCxnSpPr>
        <p:spPr>
          <a:xfrm flipV="1">
            <a:off x="6877050" y="5445125"/>
            <a:ext cx="1644650" cy="635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Rectangle 33"/>
          <p:cNvSpPr>
            <a:spLocks noChangeArrowheads="1"/>
          </p:cNvSpPr>
          <p:nvPr/>
        </p:nvSpPr>
        <p:spPr bwMode="auto">
          <a:xfrm>
            <a:off x="1116013" y="4137025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長期借款</a:t>
            </a:r>
          </a:p>
        </p:txBody>
      </p:sp>
      <p:sp>
        <p:nvSpPr>
          <p:cNvPr id="52" name="矩形 51"/>
          <p:cNvSpPr>
            <a:spLocks noChangeArrowheads="1"/>
          </p:cNvSpPr>
          <p:nvPr/>
        </p:nvSpPr>
        <p:spPr bwMode="auto">
          <a:xfrm>
            <a:off x="5156200" y="4195763"/>
            <a:ext cx="14557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150,000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3" name="矩形 52"/>
          <p:cNvSpPr>
            <a:spLocks noChangeArrowheads="1"/>
          </p:cNvSpPr>
          <p:nvPr/>
        </p:nvSpPr>
        <p:spPr bwMode="auto">
          <a:xfrm>
            <a:off x="7051675" y="4195763"/>
            <a:ext cx="1457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5" name="Rectangle 33"/>
          <p:cNvSpPr>
            <a:spLocks noChangeArrowheads="1"/>
          </p:cNvSpPr>
          <p:nvPr/>
        </p:nvSpPr>
        <p:spPr bwMode="auto">
          <a:xfrm>
            <a:off x="1116013" y="4552950"/>
            <a:ext cx="231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ea typeface="標楷體" pitchFamily="65" charset="-120"/>
              </a:rPr>
              <a:t>其他非流動負債</a:t>
            </a:r>
          </a:p>
        </p:txBody>
      </p:sp>
      <p:sp>
        <p:nvSpPr>
          <p:cNvPr id="56" name="矩形 55"/>
          <p:cNvSpPr>
            <a:spLocks noChangeArrowheads="1"/>
          </p:cNvSpPr>
          <p:nvPr/>
        </p:nvSpPr>
        <p:spPr bwMode="auto">
          <a:xfrm>
            <a:off x="5156200" y="4627563"/>
            <a:ext cx="14557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3,000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7" name="矩形 56"/>
          <p:cNvSpPr>
            <a:spLocks noChangeArrowheads="1"/>
          </p:cNvSpPr>
          <p:nvPr/>
        </p:nvSpPr>
        <p:spPr bwMode="auto">
          <a:xfrm>
            <a:off x="7011988" y="4627563"/>
            <a:ext cx="1457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3" name="直線接點 32"/>
          <p:cNvCxnSpPr/>
          <p:nvPr/>
        </p:nvCxnSpPr>
        <p:spPr>
          <a:xfrm flipV="1">
            <a:off x="5078413" y="5026025"/>
            <a:ext cx="1646237" cy="635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線接點 33"/>
          <p:cNvCxnSpPr/>
          <p:nvPr/>
        </p:nvCxnSpPr>
        <p:spPr>
          <a:xfrm flipV="1">
            <a:off x="6878638" y="5013325"/>
            <a:ext cx="1644650" cy="635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9201" name="群組 34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37" name="矩形 36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19207" name="圖片 3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208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219202" name="群組 3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19203" name="圖片 4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204" name="圖片 4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205" name="圖片 4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7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9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7" grpId="0" animBg="1"/>
      <p:bldP spid="18" grpId="0" animBg="1"/>
      <p:bldP spid="24" grpId="0"/>
      <p:bldP spid="27" grpId="0"/>
      <p:bldP spid="28" grpId="0"/>
      <p:bldP spid="30" grpId="0" animBg="1"/>
      <p:bldP spid="82" grpId="0" animBg="1"/>
      <p:bldP spid="87" grpId="0"/>
      <p:bldP spid="89" grpId="0" animBg="1"/>
      <p:bldP spid="51" grpId="0"/>
      <p:bldP spid="52" grpId="0"/>
      <p:bldP spid="53" grpId="0"/>
      <p:bldP spid="55" grpId="0"/>
      <p:bldP spid="56" grpId="0"/>
      <p:bldP spid="57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107</a:t>
            </a:r>
          </a:p>
        </p:txBody>
      </p:sp>
      <p:graphicFrame>
        <p:nvGraphicFramePr>
          <p:cNvPr id="220235" name="Group 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6126264"/>
              </p:ext>
            </p:extLst>
          </p:nvPr>
        </p:nvGraphicFramePr>
        <p:xfrm>
          <a:off x="503238" y="1196975"/>
          <a:ext cx="8029575" cy="4645026"/>
        </p:xfrm>
        <a:graphic>
          <a:graphicData uri="http://schemas.openxmlformats.org/drawingml/2006/table">
            <a:tbl>
              <a:tblPr/>
              <a:tblGrid>
                <a:gridCol w="4573588"/>
                <a:gridCol w="1728787"/>
                <a:gridCol w="1727200"/>
              </a:tblGrid>
              <a:tr h="12890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負債及權益</a:t>
                      </a:r>
                    </a:p>
                  </a:txBody>
                  <a:tcPr marL="91451" marR="91451" marT="49993" marB="4999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本期</a:t>
                      </a:r>
                      <a:endParaRPr kumimoji="0" lang="en-US" altLang="zh-TW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(106.12.31)</a:t>
                      </a:r>
                      <a:endParaRPr kumimoji="0" lang="zh-TW" alt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本期</a:t>
                      </a:r>
                      <a:endParaRPr kumimoji="0" lang="en-US" altLang="zh-TW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66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(105.12.31)</a:t>
                      </a:r>
                      <a:endParaRPr kumimoji="0" lang="zh-TW" alt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66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</a:tr>
              <a:tr h="5000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會計項目</a:t>
                      </a:r>
                    </a:p>
                  </a:txBody>
                  <a:tcPr marL="91451" marR="91451" marT="49993" marB="4999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51" marR="91451" marT="49993" marB="4999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金  額</a:t>
                      </a:r>
                    </a:p>
                  </a:txBody>
                  <a:tcPr marL="91451" marR="91451" marT="49993" marB="4999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</a:tr>
              <a:tr h="5000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負債總計</a:t>
                      </a: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667,000</a:t>
                      </a:r>
                      <a:endParaRPr kumimoji="0" lang="zh-TW" altLang="en-US" sz="2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798,000</a:t>
                      </a:r>
                      <a:endParaRPr kumimoji="0" lang="zh-TW" altLang="en-US" sz="2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89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1" marR="91451" marT="49993" marB="4999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5087938" y="4387850"/>
            <a:ext cx="17033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60,000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076825" y="3956050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600,000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4" name="群組 20"/>
          <p:cNvGrpSpPr>
            <a:grpSpLocks/>
          </p:cNvGrpSpPr>
          <p:nvPr/>
        </p:nvGrpSpPr>
        <p:grpSpPr bwMode="auto">
          <a:xfrm flipV="1">
            <a:off x="5070475" y="5854700"/>
            <a:ext cx="1735138" cy="69850"/>
            <a:chOff x="6591348" y="5613762"/>
            <a:chExt cx="2105175" cy="57804"/>
          </a:xfrm>
        </p:grpSpPr>
        <p:cxnSp>
          <p:nvCxnSpPr>
            <p:cNvPr id="22" name="直線接點 21"/>
            <p:cNvCxnSpPr/>
            <p:nvPr/>
          </p:nvCxnSpPr>
          <p:spPr>
            <a:xfrm>
              <a:off x="6595200" y="5613762"/>
              <a:ext cx="210132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線接點 22"/>
            <p:cNvCxnSpPr/>
            <p:nvPr/>
          </p:nvCxnSpPr>
          <p:spPr>
            <a:xfrm>
              <a:off x="6591348" y="5671566"/>
              <a:ext cx="210132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Rectangle 34"/>
          <p:cNvSpPr>
            <a:spLocks noChangeArrowheads="1"/>
          </p:cNvSpPr>
          <p:nvPr/>
        </p:nvSpPr>
        <p:spPr bwMode="auto">
          <a:xfrm>
            <a:off x="1062038" y="3956050"/>
            <a:ext cx="1130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ea typeface="標楷體" pitchFamily="65" charset="-120"/>
              </a:rPr>
              <a:t>股    本</a:t>
            </a:r>
          </a:p>
        </p:txBody>
      </p:sp>
      <p:sp>
        <p:nvSpPr>
          <p:cNvPr id="26" name="Rectangle 35"/>
          <p:cNvSpPr>
            <a:spLocks noChangeArrowheads="1"/>
          </p:cNvSpPr>
          <p:nvPr/>
        </p:nvSpPr>
        <p:spPr bwMode="auto">
          <a:xfrm>
            <a:off x="1081088" y="4387850"/>
            <a:ext cx="1403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ea typeface="標楷體" pitchFamily="65" charset="-120"/>
              </a:rPr>
              <a:t>保留盈餘</a:t>
            </a:r>
          </a:p>
        </p:txBody>
      </p:sp>
      <p:sp>
        <p:nvSpPr>
          <p:cNvPr id="31" name="矩形 1"/>
          <p:cNvSpPr>
            <a:spLocks noChangeArrowheads="1"/>
          </p:cNvSpPr>
          <p:nvPr/>
        </p:nvSpPr>
        <p:spPr bwMode="auto">
          <a:xfrm>
            <a:off x="539750" y="3481388"/>
            <a:ext cx="10541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 b="1"/>
              <a:t>權    益</a:t>
            </a:r>
          </a:p>
        </p:txBody>
      </p:sp>
      <p:sp>
        <p:nvSpPr>
          <p:cNvPr id="32" name="矩形 31"/>
          <p:cNvSpPr/>
          <p:nvPr/>
        </p:nvSpPr>
        <p:spPr>
          <a:xfrm>
            <a:off x="488950" y="4916488"/>
            <a:ext cx="1403350" cy="4572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權益總計</a:t>
            </a: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5076825" y="4891088"/>
            <a:ext cx="1709738" cy="4572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660,000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500063" y="5395913"/>
            <a:ext cx="2317750" cy="457200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zh-TW" altLang="en-US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負債及權益總計</a:t>
            </a:r>
          </a:p>
        </p:txBody>
      </p:sp>
      <p:sp>
        <p:nvSpPr>
          <p:cNvPr id="35" name="矩形 34"/>
          <p:cNvSpPr/>
          <p:nvPr/>
        </p:nvSpPr>
        <p:spPr>
          <a:xfrm>
            <a:off x="5076825" y="5348288"/>
            <a:ext cx="1692275" cy="457200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1,327,000</a:t>
            </a:r>
            <a:endParaRPr lang="zh-TW" altLang="en-US" sz="24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7" name="直線接點 36"/>
          <p:cNvCxnSpPr/>
          <p:nvPr/>
        </p:nvCxnSpPr>
        <p:spPr>
          <a:xfrm>
            <a:off x="5076825" y="5337175"/>
            <a:ext cx="1757363" cy="11113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矩形 80"/>
          <p:cNvSpPr>
            <a:spLocks noChangeArrowheads="1"/>
          </p:cNvSpPr>
          <p:nvPr/>
        </p:nvSpPr>
        <p:spPr bwMode="auto">
          <a:xfrm>
            <a:off x="6805613" y="4387850"/>
            <a:ext cx="170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54,000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5" name="群組 20"/>
          <p:cNvGrpSpPr>
            <a:grpSpLocks/>
          </p:cNvGrpSpPr>
          <p:nvPr/>
        </p:nvGrpSpPr>
        <p:grpSpPr bwMode="auto">
          <a:xfrm>
            <a:off x="6804025" y="5878513"/>
            <a:ext cx="1712913" cy="46037"/>
            <a:chOff x="6591348" y="5613762"/>
            <a:chExt cx="2105175" cy="57804"/>
          </a:xfrm>
        </p:grpSpPr>
        <p:cxnSp>
          <p:nvCxnSpPr>
            <p:cNvPr id="85" name="直線接點 84"/>
            <p:cNvCxnSpPr/>
            <p:nvPr/>
          </p:nvCxnSpPr>
          <p:spPr>
            <a:xfrm>
              <a:off x="6595250" y="5613762"/>
              <a:ext cx="210127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接點 85"/>
            <p:cNvCxnSpPr/>
            <p:nvPr/>
          </p:nvCxnSpPr>
          <p:spPr>
            <a:xfrm>
              <a:off x="6591348" y="5671566"/>
              <a:ext cx="2101273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" name="矩形 89"/>
          <p:cNvSpPr>
            <a:spLocks noChangeArrowheads="1"/>
          </p:cNvSpPr>
          <p:nvPr/>
        </p:nvSpPr>
        <p:spPr bwMode="auto">
          <a:xfrm>
            <a:off x="6838950" y="4891088"/>
            <a:ext cx="1677988" cy="4572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654,000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1" name="矩形 90"/>
          <p:cNvSpPr/>
          <p:nvPr/>
        </p:nvSpPr>
        <p:spPr>
          <a:xfrm>
            <a:off x="6838950" y="5348288"/>
            <a:ext cx="1693863" cy="457200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en-US" altLang="zh-TW" sz="24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1,452,000</a:t>
            </a:r>
            <a:endParaRPr lang="zh-TW" altLang="en-US" sz="24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93" name="直線接點 92"/>
          <p:cNvCxnSpPr/>
          <p:nvPr/>
        </p:nvCxnSpPr>
        <p:spPr>
          <a:xfrm>
            <a:off x="6805613" y="5337175"/>
            <a:ext cx="1727200" cy="11113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矩形 93"/>
          <p:cNvSpPr>
            <a:spLocks noChangeArrowheads="1"/>
          </p:cNvSpPr>
          <p:nvPr/>
        </p:nvSpPr>
        <p:spPr bwMode="auto">
          <a:xfrm>
            <a:off x="6819900" y="3956050"/>
            <a:ext cx="170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600,000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6" name="直線接點 35"/>
          <p:cNvCxnSpPr/>
          <p:nvPr/>
        </p:nvCxnSpPr>
        <p:spPr>
          <a:xfrm>
            <a:off x="5076825" y="4905375"/>
            <a:ext cx="1730375" cy="11113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接點 37"/>
          <p:cNvCxnSpPr/>
          <p:nvPr/>
        </p:nvCxnSpPr>
        <p:spPr>
          <a:xfrm>
            <a:off x="6805613" y="4905375"/>
            <a:ext cx="1727200" cy="11113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0220" name="群組 38"/>
          <p:cNvGrpSpPr>
            <a:grpSpLocks/>
          </p:cNvGrpSpPr>
          <p:nvPr/>
        </p:nvGrpSpPr>
        <p:grpSpPr bwMode="auto">
          <a:xfrm>
            <a:off x="0" y="-26988"/>
            <a:ext cx="9144000" cy="1035051"/>
            <a:chOff x="0" y="-27384"/>
            <a:chExt cx="9144000" cy="1035891"/>
          </a:xfrm>
        </p:grpSpPr>
        <p:sp>
          <p:nvSpPr>
            <p:cNvPr id="40" name="矩形 39"/>
            <p:cNvSpPr/>
            <p:nvPr/>
          </p:nvSpPr>
          <p:spPr bwMode="auto">
            <a:xfrm>
              <a:off x="0" y="-27384"/>
              <a:ext cx="9144000" cy="805516"/>
            </a:xfrm>
            <a:prstGeom prst="rect">
              <a:avLst/>
            </a:prstGeom>
            <a:pattFill prst="pct90">
              <a:fgClr>
                <a:srgbClr val="D5B6E4"/>
              </a:fgClr>
              <a:bgClr>
                <a:schemeClr val="bg1"/>
              </a:bgClr>
            </a:pattFill>
            <a:ln>
              <a:noFill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TW" altLang="zh-TW">
                <a:solidFill>
                  <a:schemeClr val="tx1"/>
                </a:solidFill>
                <a:cs typeface="新細明體" pitchFamily="18" charset="-120"/>
              </a:endParaRPr>
            </a:p>
          </p:txBody>
        </p:sp>
        <p:pic>
          <p:nvPicPr>
            <p:cNvPr id="220226" name="圖片 40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4624"/>
              <a:ext cx="2301687" cy="963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227" name="矩形 24"/>
            <p:cNvSpPr>
              <a:spLocks noChangeArrowheads="1"/>
            </p:cNvSpPr>
            <p:nvPr/>
          </p:nvSpPr>
          <p:spPr bwMode="auto">
            <a:xfrm>
              <a:off x="611560" y="116632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800">
                  <a:solidFill>
                    <a:srgbClr val="672D13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本章習題</a:t>
              </a:r>
              <a:endParaRPr lang="zh-TW" altLang="zh-TW" sz="2800">
                <a:solidFill>
                  <a:srgbClr val="672D13"/>
                </a:solidFill>
                <a:latin typeface="華康中圓體" pitchFamily="49" charset="-120"/>
                <a:ea typeface="華康中圓體" pitchFamily="49" charset="-120"/>
                <a:cs typeface="新細明體" pitchFamily="18" charset="-120"/>
              </a:endParaRPr>
            </a:p>
          </p:txBody>
        </p:sp>
      </p:grpSp>
      <p:grpSp>
        <p:nvGrpSpPr>
          <p:cNvPr id="220221" name="群組 4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20222" name="圖片 4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223" name="圖片 4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224" name="圖片 4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0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7" dur="2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9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9" grpId="0"/>
      <p:bldP spid="25" grpId="0"/>
      <p:bldP spid="26" grpId="0"/>
      <p:bldP spid="31" grpId="0"/>
      <p:bldP spid="32" grpId="0" animBg="1"/>
      <p:bldP spid="33" grpId="0" animBg="1"/>
      <p:bldP spid="34" grpId="0" animBg="1"/>
      <p:bldP spid="35" grpId="0" animBg="1"/>
      <p:bldP spid="81" grpId="0"/>
      <p:bldP spid="90" grpId="0" animBg="1"/>
      <p:bldP spid="91" grpId="0" animBg="1"/>
      <p:bldP spid="9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6"/>
          <p:cNvSpPr>
            <a:spLocks noChangeArrowheads="1"/>
          </p:cNvSpPr>
          <p:nvPr/>
        </p:nvSpPr>
        <p:spPr bwMode="auto">
          <a:xfrm>
            <a:off x="2233613" y="19050"/>
            <a:ext cx="442595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4400" b="1">
                <a:solidFill>
                  <a:srgbClr val="0099CC"/>
                </a:solidFill>
                <a:latin typeface="Times New Roman" pitchFamily="18" charset="0"/>
                <a:ea typeface="標楷體" pitchFamily="65" charset="-120"/>
              </a:rPr>
              <a:t>第</a:t>
            </a:r>
            <a:r>
              <a:rPr lang="en-US" altLang="zh-TW" sz="4400" b="1">
                <a:solidFill>
                  <a:srgbClr val="0099CC"/>
                </a:solidFill>
                <a:latin typeface="Times New Roman" pitchFamily="18" charset="0"/>
                <a:ea typeface="標楷體" pitchFamily="65" charset="-120"/>
              </a:rPr>
              <a:t>10</a:t>
            </a:r>
            <a:r>
              <a:rPr lang="zh-TW" altLang="en-US" sz="4400" b="1">
                <a:solidFill>
                  <a:srgbClr val="0099CC"/>
                </a:solidFill>
                <a:latin typeface="Times New Roman" pitchFamily="18" charset="0"/>
                <a:ea typeface="標楷體" pitchFamily="65" charset="-120"/>
              </a:rPr>
              <a:t>章  財務報表</a:t>
            </a:r>
          </a:p>
        </p:txBody>
      </p:sp>
      <p:pic>
        <p:nvPicPr>
          <p:cNvPr id="26627" name="Picture 13" descr="總目次">
            <a:hlinkClick r:id="rId3" action="ppaction://hlinkpres?slideindex=1&amp;slidetitle=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6308725"/>
            <a:ext cx="15208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Text Box 14"/>
          <p:cNvSpPr txBox="1">
            <a:spLocks noChangeArrowheads="1"/>
          </p:cNvSpPr>
          <p:nvPr/>
        </p:nvSpPr>
        <p:spPr bwMode="auto">
          <a:xfrm>
            <a:off x="315913" y="4222750"/>
            <a:ext cx="10080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800" b="1">
                <a:solidFill>
                  <a:schemeClr val="bg1"/>
                </a:solidFill>
                <a:latin typeface="Times New Roman" pitchFamily="18" charset="0"/>
                <a:ea typeface="華康粗明體" pitchFamily="49" charset="-120"/>
              </a:rPr>
              <a:t> 10-3</a:t>
            </a:r>
          </a:p>
        </p:txBody>
      </p:sp>
      <p:grpSp>
        <p:nvGrpSpPr>
          <p:cNvPr id="2" name="群組 1"/>
          <p:cNvGrpSpPr>
            <a:grpSpLocks/>
          </p:cNvGrpSpPr>
          <p:nvPr/>
        </p:nvGrpSpPr>
        <p:grpSpPr bwMode="auto">
          <a:xfrm>
            <a:off x="1547813" y="1457325"/>
            <a:ext cx="5538787" cy="3170238"/>
            <a:chOff x="1547813" y="1457325"/>
            <a:chExt cx="5538787" cy="3170238"/>
          </a:xfrm>
        </p:grpSpPr>
        <p:grpSp>
          <p:nvGrpSpPr>
            <p:cNvPr id="26635" name="Group 27"/>
            <p:cNvGrpSpPr>
              <a:grpSpLocks/>
            </p:cNvGrpSpPr>
            <p:nvPr/>
          </p:nvGrpSpPr>
          <p:grpSpPr bwMode="auto">
            <a:xfrm>
              <a:off x="1547813" y="1538288"/>
              <a:ext cx="1117600" cy="1800225"/>
              <a:chOff x="1384" y="1299"/>
              <a:chExt cx="704" cy="1134"/>
            </a:xfrm>
          </p:grpSpPr>
          <p:grpSp>
            <p:nvGrpSpPr>
              <p:cNvPr id="26641" name="Group 6"/>
              <p:cNvGrpSpPr>
                <a:grpSpLocks/>
              </p:cNvGrpSpPr>
              <p:nvPr/>
            </p:nvGrpSpPr>
            <p:grpSpPr bwMode="auto">
              <a:xfrm>
                <a:off x="1384" y="1299"/>
                <a:ext cx="635" cy="327"/>
                <a:chOff x="476" y="967"/>
                <a:chExt cx="635" cy="327"/>
              </a:xfrm>
            </p:grpSpPr>
            <p:sp>
              <p:nvSpPr>
                <p:cNvPr id="26648" name="AutoShape 7"/>
                <p:cNvSpPr>
                  <a:spLocks noChangeArrowheads="1"/>
                </p:cNvSpPr>
                <p:nvPr/>
              </p:nvSpPr>
              <p:spPr bwMode="auto">
                <a:xfrm>
                  <a:off x="490" y="1026"/>
                  <a:ext cx="621" cy="22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4696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kumimoji="1" sz="32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kumimoji="1" sz="28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kumimoji="1" sz="24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zh-TW" altLang="en-US" sz="1800"/>
                </a:p>
              </p:txBody>
            </p:sp>
            <p:sp>
              <p:nvSpPr>
                <p:cNvPr id="26649" name="Text Box 8"/>
                <p:cNvSpPr txBox="1">
                  <a:spLocks noChangeArrowheads="1"/>
                </p:cNvSpPr>
                <p:nvPr/>
              </p:nvSpPr>
              <p:spPr bwMode="auto">
                <a:xfrm>
                  <a:off x="476" y="967"/>
                  <a:ext cx="635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kumimoji="1" sz="32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kumimoji="1" sz="28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kumimoji="1" sz="24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zh-TW" sz="2800" b="1">
                      <a:solidFill>
                        <a:schemeClr val="bg1"/>
                      </a:solidFill>
                      <a:latin typeface="Times New Roman" pitchFamily="18" charset="0"/>
                      <a:ea typeface="華康粗明體" pitchFamily="49" charset="-120"/>
                    </a:rPr>
                    <a:t> 10-1</a:t>
                  </a:r>
                </a:p>
              </p:txBody>
            </p:sp>
          </p:grpSp>
          <p:grpSp>
            <p:nvGrpSpPr>
              <p:cNvPr id="26642" name="Group 9"/>
              <p:cNvGrpSpPr>
                <a:grpSpLocks/>
              </p:cNvGrpSpPr>
              <p:nvPr/>
            </p:nvGrpSpPr>
            <p:grpSpPr bwMode="auto">
              <a:xfrm>
                <a:off x="1413" y="1707"/>
                <a:ext cx="675" cy="327"/>
                <a:chOff x="490" y="967"/>
                <a:chExt cx="675" cy="327"/>
              </a:xfrm>
            </p:grpSpPr>
            <p:sp>
              <p:nvSpPr>
                <p:cNvPr id="26646" name="AutoShape 10"/>
                <p:cNvSpPr>
                  <a:spLocks noChangeArrowheads="1"/>
                </p:cNvSpPr>
                <p:nvPr/>
              </p:nvSpPr>
              <p:spPr bwMode="auto">
                <a:xfrm>
                  <a:off x="490" y="1026"/>
                  <a:ext cx="621" cy="22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4696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kumimoji="1" sz="32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kumimoji="1" sz="28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kumimoji="1" sz="24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zh-TW" altLang="en-US" sz="1800"/>
                </a:p>
              </p:txBody>
            </p:sp>
            <p:sp>
              <p:nvSpPr>
                <p:cNvPr id="26647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530" y="967"/>
                  <a:ext cx="635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kumimoji="1" sz="32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kumimoji="1" sz="28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kumimoji="1" sz="24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zh-TW" sz="2800" b="1">
                      <a:solidFill>
                        <a:schemeClr val="bg1"/>
                      </a:solidFill>
                      <a:latin typeface="Times New Roman" pitchFamily="18" charset="0"/>
                      <a:ea typeface="華康粗明體" pitchFamily="49" charset="-120"/>
                    </a:rPr>
                    <a:t>10-2</a:t>
                  </a:r>
                </a:p>
              </p:txBody>
            </p:sp>
          </p:grpSp>
          <p:grpSp>
            <p:nvGrpSpPr>
              <p:cNvPr id="26643" name="Group 12"/>
              <p:cNvGrpSpPr>
                <a:grpSpLocks/>
              </p:cNvGrpSpPr>
              <p:nvPr/>
            </p:nvGrpSpPr>
            <p:grpSpPr bwMode="auto">
              <a:xfrm>
                <a:off x="1385" y="2106"/>
                <a:ext cx="635" cy="327"/>
                <a:chOff x="476" y="967"/>
                <a:chExt cx="635" cy="327"/>
              </a:xfrm>
            </p:grpSpPr>
            <p:sp>
              <p:nvSpPr>
                <p:cNvPr id="26644" name="AutoShape 13"/>
                <p:cNvSpPr>
                  <a:spLocks noChangeArrowheads="1"/>
                </p:cNvSpPr>
                <p:nvPr/>
              </p:nvSpPr>
              <p:spPr bwMode="auto">
                <a:xfrm>
                  <a:off x="490" y="1026"/>
                  <a:ext cx="621" cy="22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4696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kumimoji="1" sz="32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kumimoji="1" sz="28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kumimoji="1" sz="24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zh-TW" altLang="en-US" sz="1800"/>
                </a:p>
              </p:txBody>
            </p:sp>
            <p:sp>
              <p:nvSpPr>
                <p:cNvPr id="26645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476" y="967"/>
                  <a:ext cx="635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kumimoji="1" sz="32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kumimoji="1" sz="28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kumimoji="1" sz="24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kumimoji="1" sz="2000">
                      <a:solidFill>
                        <a:schemeClr val="tx1"/>
                      </a:solidFill>
                      <a:latin typeface="Arial" pitchFamily="34" charset="0"/>
                      <a:ea typeface="新細明體" pitchFamily="18" charset="-12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zh-TW" sz="2800" b="1">
                      <a:solidFill>
                        <a:schemeClr val="bg1"/>
                      </a:solidFill>
                      <a:latin typeface="Times New Roman" pitchFamily="18" charset="0"/>
                      <a:ea typeface="華康粗明體" pitchFamily="49" charset="-120"/>
                    </a:rPr>
                    <a:t> 10-3</a:t>
                  </a:r>
                </a:p>
              </p:txBody>
            </p:sp>
          </p:grpSp>
        </p:grpSp>
        <p:sp>
          <p:nvSpPr>
            <p:cNvPr id="26636" name="AutoShape 13"/>
            <p:cNvSpPr>
              <a:spLocks noChangeArrowheads="1"/>
            </p:cNvSpPr>
            <p:nvPr/>
          </p:nvSpPr>
          <p:spPr bwMode="auto">
            <a:xfrm>
              <a:off x="1582738" y="3556000"/>
              <a:ext cx="985837" cy="361950"/>
            </a:xfrm>
            <a:prstGeom prst="roundRect">
              <a:avLst>
                <a:gd name="adj" fmla="val 16667"/>
              </a:avLst>
            </a:prstGeom>
            <a:solidFill>
              <a:srgbClr val="46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zh-TW" altLang="en-US" sz="1800"/>
            </a:p>
          </p:txBody>
        </p:sp>
        <p:sp>
          <p:nvSpPr>
            <p:cNvPr id="26637" name="Text Box 14"/>
            <p:cNvSpPr txBox="1">
              <a:spLocks noChangeArrowheads="1"/>
            </p:cNvSpPr>
            <p:nvPr/>
          </p:nvSpPr>
          <p:spPr bwMode="auto">
            <a:xfrm>
              <a:off x="1555750" y="3460750"/>
              <a:ext cx="1008063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800" b="1">
                  <a:solidFill>
                    <a:schemeClr val="bg1"/>
                  </a:solidFill>
                  <a:latin typeface="Times New Roman" pitchFamily="18" charset="0"/>
                  <a:ea typeface="華康粗明體" pitchFamily="49" charset="-120"/>
                </a:rPr>
                <a:t> 10-4</a:t>
              </a:r>
            </a:p>
          </p:txBody>
        </p:sp>
        <p:sp>
          <p:nvSpPr>
            <p:cNvPr id="26638" name="AutoShape 13"/>
            <p:cNvSpPr>
              <a:spLocks noChangeArrowheads="1"/>
            </p:cNvSpPr>
            <p:nvPr/>
          </p:nvSpPr>
          <p:spPr bwMode="auto">
            <a:xfrm>
              <a:off x="1576388" y="4122738"/>
              <a:ext cx="985837" cy="361950"/>
            </a:xfrm>
            <a:prstGeom prst="roundRect">
              <a:avLst>
                <a:gd name="adj" fmla="val 16667"/>
              </a:avLst>
            </a:prstGeom>
            <a:solidFill>
              <a:srgbClr val="46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zh-TW" altLang="en-US" sz="1800"/>
            </a:p>
          </p:txBody>
        </p:sp>
        <p:sp>
          <p:nvSpPr>
            <p:cNvPr id="26639" name="Text Box 14"/>
            <p:cNvSpPr txBox="1">
              <a:spLocks noChangeArrowheads="1"/>
            </p:cNvSpPr>
            <p:nvPr/>
          </p:nvSpPr>
          <p:spPr bwMode="auto">
            <a:xfrm>
              <a:off x="1579563" y="4006850"/>
              <a:ext cx="1008062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800" b="1">
                  <a:solidFill>
                    <a:schemeClr val="bg1"/>
                  </a:solidFill>
                  <a:latin typeface="Times New Roman" pitchFamily="18" charset="0"/>
                  <a:ea typeface="華康粗明體" pitchFamily="49" charset="-120"/>
                </a:rPr>
                <a:t> </a:t>
              </a:r>
              <a:r>
                <a:rPr lang="zh-TW" altLang="en-US" sz="2400" b="1">
                  <a:solidFill>
                    <a:schemeClr val="bg1"/>
                  </a:solidFill>
                  <a:latin typeface="標楷體" pitchFamily="65" charset="-120"/>
                  <a:ea typeface="標楷體" pitchFamily="65" charset="-120"/>
                </a:rPr>
                <a:t>習題</a:t>
              </a:r>
              <a:endParaRPr lang="en-US" altLang="zh-TW" sz="24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endParaRPr>
            </a:p>
          </p:txBody>
        </p:sp>
        <p:sp>
          <p:nvSpPr>
            <p:cNvPr id="26640" name="文字方塊 1"/>
            <p:cNvSpPr txBox="1">
              <a:spLocks noChangeArrowheads="1"/>
            </p:cNvSpPr>
            <p:nvPr/>
          </p:nvSpPr>
          <p:spPr bwMode="auto">
            <a:xfrm>
              <a:off x="2592388" y="1457325"/>
              <a:ext cx="4494212" cy="317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lnSpc>
                  <a:spcPts val="4800"/>
                </a:lnSpc>
                <a:spcBef>
                  <a:spcPct val="0"/>
                </a:spcBef>
                <a:buFontTx/>
                <a:buNone/>
              </a:pPr>
              <a:r>
                <a:rPr lang="zh-TW" altLang="en-US" sz="2400" b="1">
                  <a:solidFill>
                    <a:srgbClr val="FF3399"/>
                  </a:solidFill>
                  <a:latin typeface="標楷體" pitchFamily="65" charset="-120"/>
                  <a:ea typeface="標楷體" pitchFamily="65" charset="-120"/>
                  <a:hlinkClick r:id="rId5" action="ppaction://hlinksldjump"/>
                </a:rPr>
                <a:t>主要財務報表之意義及種類</a:t>
              </a:r>
              <a:endParaRPr lang="en-US" altLang="zh-TW" sz="2400" b="1">
                <a:solidFill>
                  <a:srgbClr val="FF3399"/>
                </a:solidFill>
                <a:latin typeface="標楷體" pitchFamily="65" charset="-120"/>
                <a:ea typeface="標楷體" pitchFamily="65" charset="-120"/>
              </a:endParaRPr>
            </a:p>
            <a:p>
              <a:pPr eaLnBrk="1" hangingPunct="1">
                <a:lnSpc>
                  <a:spcPts val="4800"/>
                </a:lnSpc>
                <a:spcBef>
                  <a:spcPct val="0"/>
                </a:spcBef>
                <a:buFontTx/>
                <a:buNone/>
              </a:pPr>
              <a:r>
                <a:rPr lang="zh-TW" altLang="en-US" sz="2400" b="1">
                  <a:solidFill>
                    <a:srgbClr val="FF3399"/>
                  </a:solidFill>
                  <a:latin typeface="標楷體" pitchFamily="65" charset="-120"/>
                  <a:ea typeface="標楷體" pitchFamily="65" charset="-120"/>
                  <a:hlinkClick r:id="rId6" action="ppaction://hlinksldjump"/>
                </a:rPr>
                <a:t>綜合損益表之意義、內容及編製</a:t>
              </a:r>
              <a:endParaRPr lang="en-US" altLang="zh-TW" sz="2400" b="1">
                <a:solidFill>
                  <a:srgbClr val="FF3399"/>
                </a:solidFill>
                <a:latin typeface="標楷體" pitchFamily="65" charset="-120"/>
                <a:ea typeface="標楷體" pitchFamily="65" charset="-120"/>
              </a:endParaRPr>
            </a:p>
            <a:p>
              <a:pPr eaLnBrk="1" hangingPunct="1">
                <a:lnSpc>
                  <a:spcPts val="4800"/>
                </a:lnSpc>
                <a:spcBef>
                  <a:spcPct val="0"/>
                </a:spcBef>
                <a:buFontTx/>
                <a:buNone/>
              </a:pPr>
              <a:r>
                <a:rPr lang="zh-TW" altLang="en-US" sz="2400" b="1">
                  <a:solidFill>
                    <a:srgbClr val="FF3399"/>
                  </a:solidFill>
                  <a:latin typeface="標楷體" pitchFamily="65" charset="-120"/>
                  <a:ea typeface="標楷體" pitchFamily="65" charset="-120"/>
                  <a:hlinkClick r:id="rId7" action="ppaction://hlinksldjump"/>
                </a:rPr>
                <a:t>資產負債表之意義、內容及編製</a:t>
              </a:r>
              <a:endParaRPr lang="en-US" altLang="zh-TW" sz="2400" b="1">
                <a:solidFill>
                  <a:srgbClr val="FF3399"/>
                </a:solidFill>
                <a:latin typeface="標楷體" pitchFamily="65" charset="-120"/>
                <a:ea typeface="標楷體" pitchFamily="65" charset="-120"/>
              </a:endParaRPr>
            </a:p>
            <a:p>
              <a:pPr eaLnBrk="1" hangingPunct="1">
                <a:lnSpc>
                  <a:spcPts val="4800"/>
                </a:lnSpc>
                <a:spcBef>
                  <a:spcPct val="0"/>
                </a:spcBef>
                <a:buFontTx/>
                <a:buNone/>
              </a:pPr>
              <a:r>
                <a:rPr lang="zh-TW" altLang="en-US" sz="2400" b="1">
                  <a:solidFill>
                    <a:srgbClr val="FF3399"/>
                  </a:solidFill>
                  <a:latin typeface="標楷體" pitchFamily="65" charset="-120"/>
                  <a:ea typeface="標楷體" pitchFamily="65" charset="-120"/>
                  <a:hlinkClick r:id="rId8" action="ppaction://hlinksldjump"/>
                </a:rPr>
                <a:t>權益變動表</a:t>
              </a:r>
              <a:endParaRPr lang="en-US" altLang="zh-TW" sz="2400" b="1">
                <a:solidFill>
                  <a:srgbClr val="FF3399"/>
                </a:solidFill>
                <a:latin typeface="標楷體" pitchFamily="65" charset="-120"/>
                <a:ea typeface="標楷體" pitchFamily="65" charset="-120"/>
              </a:endParaRPr>
            </a:p>
            <a:p>
              <a:pPr eaLnBrk="1" hangingPunct="1">
                <a:lnSpc>
                  <a:spcPts val="4800"/>
                </a:lnSpc>
                <a:spcBef>
                  <a:spcPct val="0"/>
                </a:spcBef>
                <a:buFontTx/>
                <a:buNone/>
              </a:pPr>
              <a:r>
                <a:rPr lang="zh-TW" altLang="en-US" sz="2400" b="1">
                  <a:solidFill>
                    <a:srgbClr val="FF3399"/>
                  </a:solidFill>
                  <a:latin typeface="標楷體" pitchFamily="65" charset="-120"/>
                  <a:ea typeface="標楷體" pitchFamily="65" charset="-120"/>
                  <a:hlinkClick r:id="rId9" action="ppaction://hlinksldjump"/>
                </a:rPr>
                <a:t>第</a:t>
              </a:r>
              <a:r>
                <a:rPr lang="en-US" altLang="zh-TW" sz="2400" b="1">
                  <a:solidFill>
                    <a:srgbClr val="FF3399"/>
                  </a:solidFill>
                  <a:latin typeface="標楷體" pitchFamily="65" charset="-120"/>
                  <a:ea typeface="標楷體" pitchFamily="65" charset="-120"/>
                  <a:hlinkClick r:id="rId9" action="ppaction://hlinksldjump"/>
                </a:rPr>
                <a:t>10</a:t>
              </a:r>
              <a:r>
                <a:rPr lang="zh-TW" altLang="en-US" sz="2400" b="1">
                  <a:solidFill>
                    <a:srgbClr val="FF3399"/>
                  </a:solidFill>
                  <a:latin typeface="標楷體" pitchFamily="65" charset="-120"/>
                  <a:ea typeface="標楷體" pitchFamily="65" charset="-120"/>
                  <a:hlinkClick r:id="rId9" action="ppaction://hlinksldjump"/>
                </a:rPr>
                <a:t>章習題</a:t>
              </a:r>
              <a:endParaRPr lang="zh-TW" altLang="en-US" sz="2400" b="1">
                <a:solidFill>
                  <a:srgbClr val="FF3399"/>
                </a:solidFill>
                <a:latin typeface="標楷體" pitchFamily="65" charset="-120"/>
                <a:ea typeface="標楷體" pitchFamily="65" charset="-120"/>
              </a:endParaRPr>
            </a:p>
          </p:txBody>
        </p:sp>
      </p:grpSp>
      <p:grpSp>
        <p:nvGrpSpPr>
          <p:cNvPr id="26630" name="群組 2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7857"/>
            <a:chExt cx="2350725" cy="558000"/>
          </a:xfrm>
        </p:grpSpPr>
        <p:pic>
          <p:nvPicPr>
            <p:cNvPr id="26632" name="圖片 2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633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634" name="圖片 27">
              <a:hlinkClick r:id="" action="ppaction://hlinkshowjump?jump=firstslide"/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2365" y="6197857"/>
              <a:ext cx="558000" cy="5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6631" name="Picture 33" descr="C:\Users\2227\Desktop\32205-PPT\圖片\shutterstock_90988523 [轉換].tif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1163" y="3460750"/>
            <a:ext cx="3214687" cy="282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群組 33"/>
          <p:cNvGrpSpPr>
            <a:grpSpLocks/>
          </p:cNvGrpSpPr>
          <p:nvPr/>
        </p:nvGrpSpPr>
        <p:grpSpPr bwMode="auto">
          <a:xfrm>
            <a:off x="1195388" y="2781300"/>
            <a:ext cx="5157787" cy="873125"/>
            <a:chOff x="1665590" y="1292160"/>
            <a:chExt cx="4607352" cy="872836"/>
          </a:xfrm>
        </p:grpSpPr>
        <p:grpSp>
          <p:nvGrpSpPr>
            <p:cNvPr id="45085" name="群組 34"/>
            <p:cNvGrpSpPr>
              <a:grpSpLocks/>
            </p:cNvGrpSpPr>
            <p:nvPr/>
          </p:nvGrpSpPr>
          <p:grpSpPr bwMode="auto">
            <a:xfrm>
              <a:off x="1665590" y="1292160"/>
              <a:ext cx="4607352" cy="866574"/>
              <a:chOff x="566288" y="1770507"/>
              <a:chExt cx="6354095" cy="1264112"/>
            </a:xfrm>
          </p:grpSpPr>
          <p:sp>
            <p:nvSpPr>
              <p:cNvPr id="39" name="文字方塊 23"/>
              <p:cNvSpPr txBox="1">
                <a:spLocks noChangeArrowheads="1"/>
              </p:cNvSpPr>
              <p:nvPr/>
            </p:nvSpPr>
            <p:spPr bwMode="auto">
              <a:xfrm>
                <a:off x="566288" y="1770507"/>
                <a:ext cx="1693643" cy="58337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r>
                  <a:rPr lang="zh-TW" altLang="en-US" sz="2000" dirty="0" smtClean="0"/>
                  <a:t>　</a:t>
                </a:r>
                <a:r>
                  <a:rPr lang="zh-TW" altLang="en-US" sz="2000" b="1" dirty="0" smtClean="0">
                    <a:solidFill>
                      <a:srgbClr val="0000FF"/>
                    </a:solidFill>
                  </a:rPr>
                  <a:t>行業別</a:t>
                </a:r>
              </a:p>
            </p:txBody>
          </p:sp>
          <p:grpSp>
            <p:nvGrpSpPr>
              <p:cNvPr id="45088" name="群組 24"/>
              <p:cNvGrpSpPr>
                <a:grpSpLocks/>
              </p:cNvGrpSpPr>
              <p:nvPr/>
            </p:nvGrpSpPr>
            <p:grpSpPr bwMode="auto">
              <a:xfrm>
                <a:off x="1519783" y="1954499"/>
                <a:ext cx="5400600" cy="1080120"/>
                <a:chOff x="1547664" y="1925543"/>
                <a:chExt cx="5400600" cy="1503457"/>
              </a:xfrm>
            </p:grpSpPr>
            <p:grpSp>
              <p:nvGrpSpPr>
                <p:cNvPr id="45089" name="群組 26"/>
                <p:cNvGrpSpPr>
                  <a:grpSpLocks/>
                </p:cNvGrpSpPr>
                <p:nvPr/>
              </p:nvGrpSpPr>
              <p:grpSpPr bwMode="auto">
                <a:xfrm>
                  <a:off x="1547664" y="2708920"/>
                  <a:ext cx="5400600" cy="720080"/>
                  <a:chOff x="1547664" y="2708920"/>
                  <a:chExt cx="5400600" cy="720080"/>
                </a:xfrm>
              </p:grpSpPr>
              <p:cxnSp>
                <p:nvCxnSpPr>
                  <p:cNvPr id="43" name="直線單箭頭接點 42"/>
                  <p:cNvCxnSpPr/>
                  <p:nvPr/>
                </p:nvCxnSpPr>
                <p:spPr>
                  <a:xfrm>
                    <a:off x="1548555" y="2578133"/>
                    <a:ext cx="0" cy="850692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44" name="直線接點 43"/>
                  <p:cNvCxnSpPr/>
                  <p:nvPr/>
                </p:nvCxnSpPr>
                <p:spPr>
                  <a:xfrm>
                    <a:off x="1548555" y="2578133"/>
                    <a:ext cx="5399709" cy="0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45" name="直線單箭頭接點 44"/>
                  <p:cNvCxnSpPr/>
                  <p:nvPr/>
                </p:nvCxnSpPr>
                <p:spPr>
                  <a:xfrm>
                    <a:off x="6944353" y="2578133"/>
                    <a:ext cx="0" cy="850692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  <p:cxnSp>
              <p:nvCxnSpPr>
                <p:cNvPr id="42" name="直線接點 41"/>
                <p:cNvCxnSpPr/>
                <p:nvPr/>
              </p:nvCxnSpPr>
              <p:spPr>
                <a:xfrm flipH="1">
                  <a:off x="4266989" y="1924002"/>
                  <a:ext cx="0" cy="783023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</p:grpSp>
        <p:cxnSp>
          <p:nvCxnSpPr>
            <p:cNvPr id="38" name="直線單箭頭接點 37"/>
            <p:cNvCxnSpPr/>
            <p:nvPr/>
          </p:nvCxnSpPr>
          <p:spPr bwMode="auto">
            <a:xfrm>
              <a:off x="4327332" y="1811101"/>
              <a:ext cx="0" cy="3538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4505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4506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56</a:t>
            </a:r>
          </a:p>
        </p:txBody>
      </p:sp>
      <p:grpSp>
        <p:nvGrpSpPr>
          <p:cNvPr id="28" name="群組 27"/>
          <p:cNvGrpSpPr>
            <a:grpSpLocks/>
          </p:cNvGrpSpPr>
          <p:nvPr/>
        </p:nvGrpSpPr>
        <p:grpSpPr bwMode="auto">
          <a:xfrm>
            <a:off x="2700338" y="1601788"/>
            <a:ext cx="1800225" cy="558800"/>
            <a:chOff x="78969" y="3217044"/>
            <a:chExt cx="1799014" cy="560095"/>
          </a:xfrm>
        </p:grpSpPr>
        <p:cxnSp>
          <p:nvCxnSpPr>
            <p:cNvPr id="29" name="直線單箭頭接點 28"/>
            <p:cNvCxnSpPr/>
            <p:nvPr/>
          </p:nvCxnSpPr>
          <p:spPr>
            <a:xfrm>
              <a:off x="1519449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5084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意義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3355975" y="1052513"/>
            <a:ext cx="1620838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營業收入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1116013" y="2060575"/>
            <a:ext cx="61198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營業收入是指企業的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主要經營活動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所產生的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收入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，且營業收入因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行業不同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而不同。</a:t>
            </a:r>
          </a:p>
        </p:txBody>
      </p:sp>
      <p:sp>
        <p:nvSpPr>
          <p:cNvPr id="46" name="矩形 45"/>
          <p:cNvSpPr/>
          <p:nvPr/>
        </p:nvSpPr>
        <p:spPr>
          <a:xfrm>
            <a:off x="539750" y="3654425"/>
            <a:ext cx="2341563" cy="4619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買賣業或製造業</a:t>
            </a:r>
          </a:p>
        </p:txBody>
      </p:sp>
      <p:sp>
        <p:nvSpPr>
          <p:cNvPr id="47" name="矩形 46"/>
          <p:cNvSpPr/>
          <p:nvPr/>
        </p:nvSpPr>
        <p:spPr>
          <a:xfrm>
            <a:off x="3119438" y="3644900"/>
            <a:ext cx="1957387" cy="4619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勞務服務業</a:t>
            </a:r>
          </a:p>
        </p:txBody>
      </p:sp>
      <p:sp>
        <p:nvSpPr>
          <p:cNvPr id="48" name="矩形 47"/>
          <p:cNvSpPr/>
          <p:nvPr/>
        </p:nvSpPr>
        <p:spPr>
          <a:xfrm>
            <a:off x="5291138" y="3644900"/>
            <a:ext cx="2811462" cy="4619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居間及代理業務者</a:t>
            </a:r>
          </a:p>
        </p:txBody>
      </p:sp>
      <p:grpSp>
        <p:nvGrpSpPr>
          <p:cNvPr id="49" name="群組 48"/>
          <p:cNvGrpSpPr>
            <a:grpSpLocks/>
          </p:cNvGrpSpPr>
          <p:nvPr/>
        </p:nvGrpSpPr>
        <p:grpSpPr bwMode="auto">
          <a:xfrm>
            <a:off x="250825" y="4159250"/>
            <a:ext cx="2228850" cy="558800"/>
            <a:chOff x="-208277" y="3217044"/>
            <a:chExt cx="2228154" cy="560095"/>
          </a:xfrm>
        </p:grpSpPr>
        <p:cxnSp>
          <p:nvCxnSpPr>
            <p:cNvPr id="50" name="直線單箭頭接點 49"/>
            <p:cNvCxnSpPr/>
            <p:nvPr/>
          </p:nvCxnSpPr>
          <p:spPr>
            <a:xfrm>
              <a:off x="151997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5082" name="文字方塊 36"/>
            <p:cNvSpPr txBox="1">
              <a:spLocks noChangeArrowheads="1"/>
            </p:cNvSpPr>
            <p:nvPr/>
          </p:nvSpPr>
          <p:spPr bwMode="auto">
            <a:xfrm>
              <a:off x="-208277" y="3250301"/>
              <a:ext cx="222815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營業收入為</a:t>
              </a:r>
            </a:p>
          </p:txBody>
        </p:sp>
      </p:grpSp>
      <p:grpSp>
        <p:nvGrpSpPr>
          <p:cNvPr id="52" name="群組 51"/>
          <p:cNvGrpSpPr>
            <a:grpSpLocks/>
          </p:cNvGrpSpPr>
          <p:nvPr/>
        </p:nvGrpSpPr>
        <p:grpSpPr bwMode="auto">
          <a:xfrm>
            <a:off x="2487613" y="4149725"/>
            <a:ext cx="2228850" cy="558800"/>
            <a:chOff x="-208277" y="3217044"/>
            <a:chExt cx="2228154" cy="560095"/>
          </a:xfrm>
        </p:grpSpPr>
        <p:cxnSp>
          <p:nvCxnSpPr>
            <p:cNvPr id="53" name="直線單箭頭接點 52"/>
            <p:cNvCxnSpPr/>
            <p:nvPr/>
          </p:nvCxnSpPr>
          <p:spPr>
            <a:xfrm>
              <a:off x="151997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5080" name="文字方塊 36"/>
            <p:cNvSpPr txBox="1">
              <a:spLocks noChangeArrowheads="1"/>
            </p:cNvSpPr>
            <p:nvPr/>
          </p:nvSpPr>
          <p:spPr bwMode="auto">
            <a:xfrm>
              <a:off x="-208277" y="3250301"/>
              <a:ext cx="222815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營業收入為</a:t>
              </a:r>
            </a:p>
          </p:txBody>
        </p:sp>
      </p:grpSp>
      <p:grpSp>
        <p:nvGrpSpPr>
          <p:cNvPr id="55" name="群組 54"/>
          <p:cNvGrpSpPr>
            <a:grpSpLocks/>
          </p:cNvGrpSpPr>
          <p:nvPr/>
        </p:nvGrpSpPr>
        <p:grpSpPr bwMode="auto">
          <a:xfrm>
            <a:off x="4643438" y="4149725"/>
            <a:ext cx="2228850" cy="558800"/>
            <a:chOff x="-208277" y="3217044"/>
            <a:chExt cx="2228154" cy="560095"/>
          </a:xfrm>
        </p:grpSpPr>
        <p:cxnSp>
          <p:nvCxnSpPr>
            <p:cNvPr id="56" name="直線單箭頭接點 55"/>
            <p:cNvCxnSpPr/>
            <p:nvPr/>
          </p:nvCxnSpPr>
          <p:spPr>
            <a:xfrm>
              <a:off x="151997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5078" name="文字方塊 36"/>
            <p:cNvSpPr txBox="1">
              <a:spLocks noChangeArrowheads="1"/>
            </p:cNvSpPr>
            <p:nvPr/>
          </p:nvSpPr>
          <p:spPr bwMode="auto">
            <a:xfrm>
              <a:off x="-208277" y="3250301"/>
              <a:ext cx="222815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營業收入為</a:t>
              </a:r>
            </a:p>
          </p:txBody>
        </p:sp>
      </p:grpSp>
      <p:sp>
        <p:nvSpPr>
          <p:cNvPr id="58" name="文字方塊 57"/>
          <p:cNvSpPr txBox="1"/>
          <p:nvPr/>
        </p:nvSpPr>
        <p:spPr>
          <a:xfrm>
            <a:off x="1068388" y="4718050"/>
            <a:ext cx="1620837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銷貨收入</a:t>
            </a:r>
          </a:p>
        </p:txBody>
      </p:sp>
      <p:sp>
        <p:nvSpPr>
          <p:cNvPr id="59" name="文字方塊 58"/>
          <p:cNvSpPr txBox="1"/>
          <p:nvPr/>
        </p:nvSpPr>
        <p:spPr>
          <a:xfrm>
            <a:off x="3365500" y="4730750"/>
            <a:ext cx="1620838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勞務收入</a:t>
            </a:r>
          </a:p>
        </p:txBody>
      </p:sp>
      <p:sp>
        <p:nvSpPr>
          <p:cNvPr id="60" name="文字方塊 59"/>
          <p:cNvSpPr txBox="1"/>
          <p:nvPr/>
        </p:nvSpPr>
        <p:spPr>
          <a:xfrm>
            <a:off x="5667375" y="4738688"/>
            <a:ext cx="1620838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業務收入</a:t>
            </a:r>
          </a:p>
        </p:txBody>
      </p:sp>
      <p:grpSp>
        <p:nvGrpSpPr>
          <p:cNvPr id="45073" name="群組 3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5074" name="圖片 4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5" name="圖片 5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6" name="圖片 5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6" grpId="0" animBg="1"/>
      <p:bldP spid="47" grpId="0" animBg="1"/>
      <p:bldP spid="48" grpId="0" animBg="1"/>
      <p:bldP spid="58" grpId="0" animBg="1"/>
      <p:bldP spid="59" grpId="0" animBg="1"/>
      <p:bldP spid="6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4608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56</a:t>
            </a:r>
          </a:p>
        </p:txBody>
      </p:sp>
      <p:sp>
        <p:nvSpPr>
          <p:cNvPr id="2" name="矩形 1"/>
          <p:cNvSpPr/>
          <p:nvPr/>
        </p:nvSpPr>
        <p:spPr>
          <a:xfrm>
            <a:off x="3544888" y="850900"/>
            <a:ext cx="1620837" cy="52228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營業成本</a:t>
            </a:r>
          </a:p>
        </p:txBody>
      </p:sp>
      <p:grpSp>
        <p:nvGrpSpPr>
          <p:cNvPr id="49" name="群組 48"/>
          <p:cNvGrpSpPr>
            <a:grpSpLocks/>
          </p:cNvGrpSpPr>
          <p:nvPr/>
        </p:nvGrpSpPr>
        <p:grpSpPr bwMode="auto">
          <a:xfrm>
            <a:off x="250825" y="2781300"/>
            <a:ext cx="2228850" cy="450850"/>
            <a:chOff x="-208277" y="3217044"/>
            <a:chExt cx="2228154" cy="560095"/>
          </a:xfrm>
        </p:grpSpPr>
        <p:cxnSp>
          <p:nvCxnSpPr>
            <p:cNvPr id="50" name="直線單箭頭接點 49"/>
            <p:cNvCxnSpPr/>
            <p:nvPr/>
          </p:nvCxnSpPr>
          <p:spPr>
            <a:xfrm>
              <a:off x="151997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6118" name="文字方塊 36"/>
            <p:cNvSpPr txBox="1">
              <a:spLocks noChangeArrowheads="1"/>
            </p:cNvSpPr>
            <p:nvPr/>
          </p:nvSpPr>
          <p:spPr bwMode="auto">
            <a:xfrm>
              <a:off x="-208277" y="3250301"/>
              <a:ext cx="222815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          又稱</a:t>
              </a:r>
            </a:p>
          </p:txBody>
        </p:sp>
      </p:grpSp>
      <p:sp>
        <p:nvSpPr>
          <p:cNvPr id="58" name="文字方塊 57"/>
          <p:cNvSpPr txBox="1"/>
          <p:nvPr/>
        </p:nvSpPr>
        <p:spPr>
          <a:xfrm>
            <a:off x="900113" y="2241550"/>
            <a:ext cx="197961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費用</a:t>
            </a:r>
            <a:r>
              <a:rPr lang="zh-TW" altLang="en-US" b="1" u="sng" dirty="0" smtClean="0">
                <a:solidFill>
                  <a:srgbClr val="FF0000"/>
                </a:solidFill>
              </a:rPr>
              <a:t>功能</a:t>
            </a:r>
            <a:r>
              <a:rPr lang="zh-TW" altLang="en-US" b="1" dirty="0" smtClean="0"/>
              <a:t>法</a:t>
            </a:r>
          </a:p>
        </p:txBody>
      </p:sp>
      <p:grpSp>
        <p:nvGrpSpPr>
          <p:cNvPr id="61" name="群組 60"/>
          <p:cNvGrpSpPr>
            <a:grpSpLocks/>
          </p:cNvGrpSpPr>
          <p:nvPr/>
        </p:nvGrpSpPr>
        <p:grpSpPr bwMode="auto">
          <a:xfrm>
            <a:off x="323850" y="1384300"/>
            <a:ext cx="6335713" cy="820738"/>
            <a:chOff x="-316643" y="1901747"/>
            <a:chExt cx="7236736" cy="1131895"/>
          </a:xfrm>
        </p:grpSpPr>
        <p:sp>
          <p:nvSpPr>
            <p:cNvPr id="62" name="文字方塊 23"/>
            <p:cNvSpPr txBox="1">
              <a:spLocks noChangeArrowheads="1"/>
            </p:cNvSpPr>
            <p:nvPr/>
          </p:nvSpPr>
          <p:spPr bwMode="auto">
            <a:xfrm>
              <a:off x="-316643" y="1901747"/>
              <a:ext cx="4078031" cy="5517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r>
                <a:rPr lang="zh-TW" altLang="en-US" sz="2000" dirty="0" smtClean="0"/>
                <a:t>　</a:t>
              </a:r>
              <a:r>
                <a:rPr lang="en-US" altLang="zh-TW" sz="2000" dirty="0" smtClean="0"/>
                <a:t>IAS 1</a:t>
              </a:r>
              <a:r>
                <a:rPr lang="zh-TW" altLang="en-US" sz="2000" dirty="0" smtClean="0"/>
                <a:t>允許</a:t>
              </a:r>
              <a:r>
                <a:rPr lang="zh-TW" altLang="en-US" sz="2000" b="1" dirty="0" smtClean="0">
                  <a:solidFill>
                    <a:srgbClr val="0000FF"/>
                  </a:solidFill>
                </a:rPr>
                <a:t>費用表達方式</a:t>
              </a:r>
              <a:endParaRPr lang="zh-TW" altLang="en-US" sz="2000" b="1" dirty="0" smtClean="0"/>
            </a:p>
          </p:txBody>
        </p:sp>
        <p:grpSp>
          <p:nvGrpSpPr>
            <p:cNvPr id="46111" name="群組 24"/>
            <p:cNvGrpSpPr>
              <a:grpSpLocks/>
            </p:cNvGrpSpPr>
            <p:nvPr/>
          </p:nvGrpSpPr>
          <p:grpSpPr bwMode="auto">
            <a:xfrm>
              <a:off x="1518958" y="1954500"/>
              <a:ext cx="5401135" cy="1079142"/>
              <a:chOff x="1546839" y="1925543"/>
              <a:chExt cx="5401135" cy="1502095"/>
            </a:xfrm>
          </p:grpSpPr>
          <p:grpSp>
            <p:nvGrpSpPr>
              <p:cNvPr id="46112" name="群組 26"/>
              <p:cNvGrpSpPr>
                <a:grpSpLocks/>
              </p:cNvGrpSpPr>
              <p:nvPr/>
            </p:nvGrpSpPr>
            <p:grpSpPr bwMode="auto">
              <a:xfrm>
                <a:off x="1546839" y="2708823"/>
                <a:ext cx="5401135" cy="718815"/>
                <a:chOff x="1546839" y="2708823"/>
                <a:chExt cx="5401135" cy="718815"/>
              </a:xfrm>
            </p:grpSpPr>
            <p:cxnSp>
              <p:nvCxnSpPr>
                <p:cNvPr id="66" name="直線單箭頭接點 65"/>
                <p:cNvCxnSpPr/>
                <p:nvPr/>
              </p:nvCxnSpPr>
              <p:spPr>
                <a:xfrm>
                  <a:off x="1546261" y="2708445"/>
                  <a:ext cx="0" cy="719193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67" name="直線接點 66"/>
                <p:cNvCxnSpPr/>
                <p:nvPr/>
              </p:nvCxnSpPr>
              <p:spPr>
                <a:xfrm>
                  <a:off x="1546261" y="2708445"/>
                  <a:ext cx="5401713" cy="0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68" name="直線單箭頭接點 67"/>
                <p:cNvCxnSpPr/>
                <p:nvPr/>
              </p:nvCxnSpPr>
              <p:spPr>
                <a:xfrm>
                  <a:off x="6944347" y="2708445"/>
                  <a:ext cx="0" cy="719193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  <p:cxnSp>
            <p:nvCxnSpPr>
              <p:cNvPr id="65" name="直線接點 64"/>
              <p:cNvCxnSpPr/>
              <p:nvPr/>
            </p:nvCxnSpPr>
            <p:spPr>
              <a:xfrm flipH="1">
                <a:off x="4304236" y="1925253"/>
                <a:ext cx="0" cy="783191"/>
              </a:xfrm>
              <a:prstGeom prst="lin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</p:grpSp>
      <p:sp>
        <p:nvSpPr>
          <p:cNvPr id="69" name="文字方塊 68"/>
          <p:cNvSpPr txBox="1"/>
          <p:nvPr/>
        </p:nvSpPr>
        <p:spPr>
          <a:xfrm>
            <a:off x="5683250" y="2238375"/>
            <a:ext cx="1962150" cy="519113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費用</a:t>
            </a:r>
            <a:r>
              <a:rPr lang="zh-TW" altLang="en-US" b="1" u="sng" dirty="0" smtClean="0">
                <a:solidFill>
                  <a:srgbClr val="FF0000"/>
                </a:solidFill>
              </a:rPr>
              <a:t>性質</a:t>
            </a:r>
            <a:r>
              <a:rPr lang="zh-TW" altLang="en-US" b="1" dirty="0" smtClean="0"/>
              <a:t>法</a:t>
            </a:r>
          </a:p>
        </p:txBody>
      </p:sp>
      <p:sp>
        <p:nvSpPr>
          <p:cNvPr id="70" name="文字方塊 69"/>
          <p:cNvSpPr txBox="1"/>
          <p:nvPr/>
        </p:nvSpPr>
        <p:spPr>
          <a:xfrm>
            <a:off x="935038" y="3213100"/>
            <a:ext cx="1981200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銷貨成本法</a:t>
            </a: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9525" y="4264025"/>
            <a:ext cx="5734050" cy="45720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銷貨成本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、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推銷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或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管理活動之成本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等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功能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71" name="群組 70"/>
          <p:cNvGrpSpPr>
            <a:grpSpLocks/>
          </p:cNvGrpSpPr>
          <p:nvPr/>
        </p:nvGrpSpPr>
        <p:grpSpPr bwMode="auto">
          <a:xfrm>
            <a:off x="255588" y="3789363"/>
            <a:ext cx="2228850" cy="493712"/>
            <a:chOff x="-208277" y="3217044"/>
            <a:chExt cx="2228154" cy="560095"/>
          </a:xfrm>
        </p:grpSpPr>
        <p:cxnSp>
          <p:nvCxnSpPr>
            <p:cNvPr id="72" name="直線單箭頭接點 71"/>
            <p:cNvCxnSpPr/>
            <p:nvPr/>
          </p:nvCxnSpPr>
          <p:spPr>
            <a:xfrm>
              <a:off x="151997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6109" name="文字方塊 36"/>
            <p:cNvSpPr txBox="1">
              <a:spLocks noChangeArrowheads="1"/>
            </p:cNvSpPr>
            <p:nvPr/>
          </p:nvSpPr>
          <p:spPr bwMode="auto">
            <a:xfrm>
              <a:off x="-208277" y="3250300"/>
              <a:ext cx="222815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       分類按</a:t>
              </a:r>
            </a:p>
          </p:txBody>
        </p:sp>
      </p:grp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240213" y="3284538"/>
            <a:ext cx="4868862" cy="82232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折舊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、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原料進貨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、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運輸成本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、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員工福利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及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廣告成本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等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性質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grpSp>
        <p:nvGrpSpPr>
          <p:cNvPr id="74" name="群組 73"/>
          <p:cNvGrpSpPr>
            <a:grpSpLocks/>
          </p:cNvGrpSpPr>
          <p:nvPr/>
        </p:nvGrpSpPr>
        <p:grpSpPr bwMode="auto">
          <a:xfrm>
            <a:off x="4935538" y="2781300"/>
            <a:ext cx="2228850" cy="558800"/>
            <a:chOff x="-208277" y="3217044"/>
            <a:chExt cx="2228154" cy="560095"/>
          </a:xfrm>
        </p:grpSpPr>
        <p:cxnSp>
          <p:nvCxnSpPr>
            <p:cNvPr id="75" name="直線單箭頭接點 74"/>
            <p:cNvCxnSpPr/>
            <p:nvPr/>
          </p:nvCxnSpPr>
          <p:spPr>
            <a:xfrm>
              <a:off x="151997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6107" name="文字方塊 36"/>
            <p:cNvSpPr txBox="1">
              <a:spLocks noChangeArrowheads="1"/>
            </p:cNvSpPr>
            <p:nvPr/>
          </p:nvSpPr>
          <p:spPr bwMode="auto">
            <a:xfrm>
              <a:off x="-208277" y="3250300"/>
              <a:ext cx="222815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       分類按</a:t>
              </a:r>
            </a:p>
          </p:txBody>
        </p:sp>
      </p:grp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409575" y="5216525"/>
            <a:ext cx="38862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「銷貨成本」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與其他費用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應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分別揭露</a:t>
            </a:r>
            <a:endParaRPr lang="zh-TW" altLang="en-US" sz="2400" u="sng"/>
          </a:p>
        </p:txBody>
      </p:sp>
      <p:grpSp>
        <p:nvGrpSpPr>
          <p:cNvPr id="77" name="群組 76"/>
          <p:cNvGrpSpPr>
            <a:grpSpLocks/>
          </p:cNvGrpSpPr>
          <p:nvPr/>
        </p:nvGrpSpPr>
        <p:grpSpPr bwMode="auto">
          <a:xfrm>
            <a:off x="250825" y="4724400"/>
            <a:ext cx="2228850" cy="527050"/>
            <a:chOff x="-208277" y="3217044"/>
            <a:chExt cx="2228154" cy="560095"/>
          </a:xfrm>
        </p:grpSpPr>
        <p:cxnSp>
          <p:nvCxnSpPr>
            <p:cNvPr id="78" name="直線單箭頭接點 77"/>
            <p:cNvCxnSpPr/>
            <p:nvPr/>
          </p:nvCxnSpPr>
          <p:spPr>
            <a:xfrm>
              <a:off x="151997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6105" name="文字方塊 36"/>
            <p:cNvSpPr txBox="1">
              <a:spLocks noChangeArrowheads="1"/>
            </p:cNvSpPr>
            <p:nvPr/>
          </p:nvSpPr>
          <p:spPr bwMode="auto">
            <a:xfrm>
              <a:off x="-208277" y="3250300"/>
              <a:ext cx="2228154" cy="425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        其中</a:t>
              </a:r>
            </a:p>
          </p:txBody>
        </p:sp>
      </p:grp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4351338" y="4632325"/>
            <a:ext cx="4613275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為協助資訊使用者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預測未來現金流量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</a:t>
            </a:r>
            <a:r>
              <a:rPr lang="zh-TW" altLang="en-US" sz="2400" b="1" u="sng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折舊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、</a:t>
            </a:r>
            <a:r>
              <a:rPr lang="zh-TW" altLang="en-US" sz="2400" b="1" u="sng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攤銷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及</a:t>
            </a:r>
            <a:r>
              <a:rPr lang="zh-TW" altLang="en-US" sz="2400" b="1" u="sng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員工福利費用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項目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一定要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單獨表達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grpSp>
        <p:nvGrpSpPr>
          <p:cNvPr id="80" name="群組 79"/>
          <p:cNvGrpSpPr>
            <a:grpSpLocks/>
          </p:cNvGrpSpPr>
          <p:nvPr/>
        </p:nvGrpSpPr>
        <p:grpSpPr bwMode="auto">
          <a:xfrm>
            <a:off x="4932363" y="4076700"/>
            <a:ext cx="2228850" cy="525463"/>
            <a:chOff x="-208277" y="3217044"/>
            <a:chExt cx="2228154" cy="560095"/>
          </a:xfrm>
        </p:grpSpPr>
        <p:cxnSp>
          <p:nvCxnSpPr>
            <p:cNvPr id="81" name="直線單箭頭接點 80"/>
            <p:cNvCxnSpPr/>
            <p:nvPr/>
          </p:nvCxnSpPr>
          <p:spPr>
            <a:xfrm>
              <a:off x="151997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6103" name="文字方塊 36"/>
            <p:cNvSpPr txBox="1">
              <a:spLocks noChangeArrowheads="1"/>
            </p:cNvSpPr>
            <p:nvPr/>
          </p:nvSpPr>
          <p:spPr bwMode="auto">
            <a:xfrm>
              <a:off x="-208277" y="3250887"/>
              <a:ext cx="2228154" cy="423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       另規定</a:t>
              </a:r>
            </a:p>
          </p:txBody>
        </p:sp>
      </p:grpSp>
      <p:grpSp>
        <p:nvGrpSpPr>
          <p:cNvPr id="46098" name="群組 3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6099" name="圖片 3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00" name="圖片 4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01" name="圖片 4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8" grpId="0" animBg="1"/>
      <p:bldP spid="69" grpId="0" animBg="1"/>
      <p:bldP spid="70" grpId="0" animBg="1"/>
      <p:bldP spid="4" grpId="0" animBg="1"/>
      <p:bldP spid="5" grpId="0" animBg="1"/>
      <p:bldP spid="6" grpId="0"/>
      <p:bldP spid="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463550" y="1303338"/>
            <a:ext cx="4021138" cy="4646612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710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4710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57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323850" y="836613"/>
            <a:ext cx="8616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IAS 1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規定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綜合損益表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的編製內容如下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（未含其他綜合損益）</a:t>
            </a:r>
          </a:p>
        </p:txBody>
      </p:sp>
      <p:graphicFrame>
        <p:nvGraphicFramePr>
          <p:cNvPr id="49178" name="Group 26"/>
          <p:cNvGraphicFramePr>
            <a:graphicFrameLocks noGrp="1"/>
          </p:cNvGraphicFramePr>
          <p:nvPr/>
        </p:nvGraphicFramePr>
        <p:xfrm>
          <a:off x="412750" y="1298575"/>
          <a:ext cx="8480425" cy="4699000"/>
        </p:xfrm>
        <a:graphic>
          <a:graphicData uri="http://schemas.openxmlformats.org/drawingml/2006/table">
            <a:tbl>
              <a:tblPr/>
              <a:tblGrid>
                <a:gridCol w="4240213"/>
                <a:gridCol w="4240212"/>
              </a:tblGrid>
              <a:tr h="5461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A.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綜合損益表（</a:t>
                      </a: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費用功能法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）</a:t>
                      </a:r>
                    </a:p>
                  </a:txBody>
                  <a:tcPr marL="91444" marR="91444" marT="45717" marB="4571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B.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綜合損益表（</a:t>
                      </a: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費用性質法</a:t>
                      </a:r>
                      <a:r>
                        <a:rPr kumimoji="0" lang="zh-TW" alt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）</a:t>
                      </a:r>
                    </a:p>
                  </a:txBody>
                  <a:tcPr marL="91444" marR="91444" marT="45717" marB="4571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2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17" marB="4571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17" marB="4571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990600" y="1844675"/>
            <a:ext cx="2644775" cy="381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銷貨收入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銷貨成本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銷貨毛利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其他收益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銷售費用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管理費用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其他費用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財務成本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稅前淨利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所得稅費用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本期淨利</a:t>
            </a: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4752975" y="1793875"/>
            <a:ext cx="3706813" cy="415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銷貨收入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其他收益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製成品及在製品存貨變動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原料及耗料之使用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員工福利費用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折舊及攤銷費用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其他費用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財務成本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費用合計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稅前淨利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所得稅費用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本期淨利</a:t>
            </a:r>
          </a:p>
        </p:txBody>
      </p:sp>
      <p:sp>
        <p:nvSpPr>
          <p:cNvPr id="43" name="矩形 42"/>
          <p:cNvSpPr/>
          <p:nvPr/>
        </p:nvSpPr>
        <p:spPr>
          <a:xfrm>
            <a:off x="341313" y="5661025"/>
            <a:ext cx="8616950" cy="461963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我國「編製準則」規定</a:t>
            </a:r>
            <a:r>
              <a:rPr lang="zh-TW" altLang="en-US" sz="2400" b="1" u="sng" dirty="0">
                <a:latin typeface="標楷體" pitchFamily="65" charset="-120"/>
                <a:ea typeface="標楷體" pitchFamily="65" charset="-120"/>
              </a:rPr>
              <a:t>綜合損益表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採「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功能別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」為分類基礎</a:t>
            </a:r>
          </a:p>
        </p:txBody>
      </p:sp>
      <p:grpSp>
        <p:nvGrpSpPr>
          <p:cNvPr id="47124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7125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26" name="圖片 1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27" name="圖片 1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9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3" grpId="0"/>
      <p:bldP spid="9" grpId="0"/>
      <p:bldP spid="10" grpId="0"/>
      <p:bldP spid="4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群組 33"/>
          <p:cNvGrpSpPr>
            <a:grpSpLocks/>
          </p:cNvGrpSpPr>
          <p:nvPr/>
        </p:nvGrpSpPr>
        <p:grpSpPr bwMode="auto">
          <a:xfrm>
            <a:off x="1484313" y="2959100"/>
            <a:ext cx="5157787" cy="873125"/>
            <a:chOff x="1665590" y="1292160"/>
            <a:chExt cx="4607352" cy="872836"/>
          </a:xfrm>
        </p:grpSpPr>
        <p:grpSp>
          <p:nvGrpSpPr>
            <p:cNvPr id="48157" name="群組 34"/>
            <p:cNvGrpSpPr>
              <a:grpSpLocks/>
            </p:cNvGrpSpPr>
            <p:nvPr/>
          </p:nvGrpSpPr>
          <p:grpSpPr bwMode="auto">
            <a:xfrm>
              <a:off x="1665590" y="1292160"/>
              <a:ext cx="4607352" cy="866574"/>
              <a:chOff x="566288" y="1770507"/>
              <a:chExt cx="6354095" cy="1264112"/>
            </a:xfrm>
          </p:grpSpPr>
          <p:sp>
            <p:nvSpPr>
              <p:cNvPr id="39" name="文字方塊 23"/>
              <p:cNvSpPr txBox="1">
                <a:spLocks noChangeArrowheads="1"/>
              </p:cNvSpPr>
              <p:nvPr/>
            </p:nvSpPr>
            <p:spPr bwMode="auto">
              <a:xfrm>
                <a:off x="566288" y="1770507"/>
                <a:ext cx="2370318" cy="57874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r>
                  <a:rPr lang="zh-TW" altLang="en-US" sz="2000" b="1" dirty="0" smtClean="0">
                    <a:solidFill>
                      <a:srgbClr val="0000FF"/>
                    </a:solidFill>
                  </a:rPr>
                  <a:t>不同營業收入</a:t>
                </a:r>
              </a:p>
            </p:txBody>
          </p:sp>
          <p:grpSp>
            <p:nvGrpSpPr>
              <p:cNvPr id="48160" name="群組 24"/>
              <p:cNvGrpSpPr>
                <a:grpSpLocks/>
              </p:cNvGrpSpPr>
              <p:nvPr/>
            </p:nvGrpSpPr>
            <p:grpSpPr bwMode="auto">
              <a:xfrm>
                <a:off x="1519783" y="1954499"/>
                <a:ext cx="5400600" cy="1080120"/>
                <a:chOff x="1547664" y="1925543"/>
                <a:chExt cx="5400600" cy="1503457"/>
              </a:xfrm>
            </p:grpSpPr>
            <p:grpSp>
              <p:nvGrpSpPr>
                <p:cNvPr id="48161" name="群組 26"/>
                <p:cNvGrpSpPr>
                  <a:grpSpLocks/>
                </p:cNvGrpSpPr>
                <p:nvPr/>
              </p:nvGrpSpPr>
              <p:grpSpPr bwMode="auto">
                <a:xfrm>
                  <a:off x="1547664" y="2708920"/>
                  <a:ext cx="5400600" cy="720080"/>
                  <a:chOff x="1547664" y="2708920"/>
                  <a:chExt cx="5400600" cy="720080"/>
                </a:xfrm>
              </p:grpSpPr>
              <p:cxnSp>
                <p:nvCxnSpPr>
                  <p:cNvPr id="43" name="直線單箭頭接點 42"/>
                  <p:cNvCxnSpPr/>
                  <p:nvPr/>
                </p:nvCxnSpPr>
                <p:spPr>
                  <a:xfrm>
                    <a:off x="1548555" y="2578133"/>
                    <a:ext cx="0" cy="850692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44" name="直線接點 43"/>
                  <p:cNvCxnSpPr/>
                  <p:nvPr/>
                </p:nvCxnSpPr>
                <p:spPr>
                  <a:xfrm>
                    <a:off x="1548555" y="2578133"/>
                    <a:ext cx="5399709" cy="0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45" name="直線單箭頭接點 44"/>
                  <p:cNvCxnSpPr/>
                  <p:nvPr/>
                </p:nvCxnSpPr>
                <p:spPr>
                  <a:xfrm>
                    <a:off x="6944353" y="2578133"/>
                    <a:ext cx="0" cy="850692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  <p:cxnSp>
              <p:nvCxnSpPr>
                <p:cNvPr id="42" name="直線接點 41"/>
                <p:cNvCxnSpPr/>
                <p:nvPr/>
              </p:nvCxnSpPr>
              <p:spPr>
                <a:xfrm flipH="1">
                  <a:off x="4266989" y="1924002"/>
                  <a:ext cx="0" cy="783023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</p:grpSp>
        <p:cxnSp>
          <p:nvCxnSpPr>
            <p:cNvPr id="38" name="直線單箭頭接點 37"/>
            <p:cNvCxnSpPr/>
            <p:nvPr/>
          </p:nvCxnSpPr>
          <p:spPr bwMode="auto">
            <a:xfrm>
              <a:off x="4327332" y="1811101"/>
              <a:ext cx="0" cy="3538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4813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4813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57</a:t>
            </a:r>
          </a:p>
        </p:txBody>
      </p:sp>
      <p:grpSp>
        <p:nvGrpSpPr>
          <p:cNvPr id="28" name="群組 27"/>
          <p:cNvGrpSpPr>
            <a:grpSpLocks/>
          </p:cNvGrpSpPr>
          <p:nvPr/>
        </p:nvGrpSpPr>
        <p:grpSpPr bwMode="auto">
          <a:xfrm>
            <a:off x="2989263" y="1635125"/>
            <a:ext cx="1800225" cy="558800"/>
            <a:chOff x="78969" y="3217044"/>
            <a:chExt cx="1799014" cy="560095"/>
          </a:xfrm>
        </p:grpSpPr>
        <p:cxnSp>
          <p:nvCxnSpPr>
            <p:cNvPr id="29" name="直線單箭頭接點 28"/>
            <p:cNvCxnSpPr/>
            <p:nvPr/>
          </p:nvCxnSpPr>
          <p:spPr>
            <a:xfrm>
              <a:off x="1519449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8156" name="文字方塊 36"/>
            <p:cNvSpPr txBox="1">
              <a:spLocks noChangeArrowheads="1"/>
            </p:cNvSpPr>
            <p:nvPr/>
          </p:nvSpPr>
          <p:spPr bwMode="auto">
            <a:xfrm>
              <a:off x="78969" y="3250459"/>
              <a:ext cx="1799014" cy="397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意義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3635375" y="1066800"/>
            <a:ext cx="1616075" cy="52863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營業成本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971550" y="2165350"/>
            <a:ext cx="70564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營業成本是指企業的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主要經營活動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所支付的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成本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，且因賺取的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營業收入不同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而不同。</a:t>
            </a:r>
          </a:p>
        </p:txBody>
      </p:sp>
      <p:sp>
        <p:nvSpPr>
          <p:cNvPr id="46" name="矩形 45"/>
          <p:cNvSpPr/>
          <p:nvPr/>
        </p:nvSpPr>
        <p:spPr>
          <a:xfrm>
            <a:off x="1360488" y="3832225"/>
            <a:ext cx="1700212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銷貨收入</a:t>
            </a:r>
          </a:p>
        </p:txBody>
      </p:sp>
      <p:sp>
        <p:nvSpPr>
          <p:cNvPr id="47" name="矩形 46"/>
          <p:cNvSpPr/>
          <p:nvPr/>
        </p:nvSpPr>
        <p:spPr>
          <a:xfrm>
            <a:off x="3636963" y="3822700"/>
            <a:ext cx="1728787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勞務收入</a:t>
            </a:r>
          </a:p>
        </p:txBody>
      </p:sp>
      <p:sp>
        <p:nvSpPr>
          <p:cNvPr id="48" name="矩形 47"/>
          <p:cNvSpPr/>
          <p:nvPr/>
        </p:nvSpPr>
        <p:spPr>
          <a:xfrm>
            <a:off x="5749925" y="3822700"/>
            <a:ext cx="1919288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業務收入</a:t>
            </a:r>
          </a:p>
        </p:txBody>
      </p:sp>
      <p:grpSp>
        <p:nvGrpSpPr>
          <p:cNvPr id="49" name="群組 48"/>
          <p:cNvGrpSpPr>
            <a:grpSpLocks/>
          </p:cNvGrpSpPr>
          <p:nvPr/>
        </p:nvGrpSpPr>
        <p:grpSpPr bwMode="auto">
          <a:xfrm>
            <a:off x="539750" y="4337050"/>
            <a:ext cx="2228850" cy="558800"/>
            <a:chOff x="-208277" y="3217044"/>
            <a:chExt cx="2228154" cy="560095"/>
          </a:xfrm>
        </p:grpSpPr>
        <p:cxnSp>
          <p:nvCxnSpPr>
            <p:cNvPr id="50" name="直線單箭頭接點 49"/>
            <p:cNvCxnSpPr/>
            <p:nvPr/>
          </p:nvCxnSpPr>
          <p:spPr>
            <a:xfrm>
              <a:off x="151997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8154" name="文字方塊 36"/>
            <p:cNvSpPr txBox="1">
              <a:spLocks noChangeArrowheads="1"/>
            </p:cNvSpPr>
            <p:nvPr/>
          </p:nvSpPr>
          <p:spPr bwMode="auto">
            <a:xfrm>
              <a:off x="-208277" y="3250459"/>
              <a:ext cx="2228154" cy="397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營業成本為</a:t>
              </a:r>
            </a:p>
          </p:txBody>
        </p:sp>
      </p:grpSp>
      <p:grpSp>
        <p:nvGrpSpPr>
          <p:cNvPr id="52" name="群組 51"/>
          <p:cNvGrpSpPr>
            <a:grpSpLocks/>
          </p:cNvGrpSpPr>
          <p:nvPr/>
        </p:nvGrpSpPr>
        <p:grpSpPr bwMode="auto">
          <a:xfrm>
            <a:off x="2776538" y="4327525"/>
            <a:ext cx="2228850" cy="558800"/>
            <a:chOff x="-208277" y="3217044"/>
            <a:chExt cx="2228154" cy="560095"/>
          </a:xfrm>
        </p:grpSpPr>
        <p:cxnSp>
          <p:nvCxnSpPr>
            <p:cNvPr id="53" name="直線單箭頭接點 52"/>
            <p:cNvCxnSpPr/>
            <p:nvPr/>
          </p:nvCxnSpPr>
          <p:spPr>
            <a:xfrm>
              <a:off x="151997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8152" name="文字方塊 36"/>
            <p:cNvSpPr txBox="1">
              <a:spLocks noChangeArrowheads="1"/>
            </p:cNvSpPr>
            <p:nvPr/>
          </p:nvSpPr>
          <p:spPr bwMode="auto">
            <a:xfrm>
              <a:off x="-208277" y="3250459"/>
              <a:ext cx="2228154" cy="397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營業成本為</a:t>
              </a:r>
            </a:p>
          </p:txBody>
        </p:sp>
      </p:grpSp>
      <p:grpSp>
        <p:nvGrpSpPr>
          <p:cNvPr id="55" name="群組 54"/>
          <p:cNvGrpSpPr>
            <a:grpSpLocks/>
          </p:cNvGrpSpPr>
          <p:nvPr/>
        </p:nvGrpSpPr>
        <p:grpSpPr bwMode="auto">
          <a:xfrm>
            <a:off x="4932363" y="4327525"/>
            <a:ext cx="2228850" cy="558800"/>
            <a:chOff x="-208277" y="3217044"/>
            <a:chExt cx="2228154" cy="560095"/>
          </a:xfrm>
        </p:grpSpPr>
        <p:cxnSp>
          <p:nvCxnSpPr>
            <p:cNvPr id="56" name="直線單箭頭接點 55"/>
            <p:cNvCxnSpPr/>
            <p:nvPr/>
          </p:nvCxnSpPr>
          <p:spPr>
            <a:xfrm>
              <a:off x="151997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8150" name="文字方塊 36"/>
            <p:cNvSpPr txBox="1">
              <a:spLocks noChangeArrowheads="1"/>
            </p:cNvSpPr>
            <p:nvPr/>
          </p:nvSpPr>
          <p:spPr bwMode="auto">
            <a:xfrm>
              <a:off x="-208277" y="3250459"/>
              <a:ext cx="2228154" cy="397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</a:t>
              </a:r>
              <a:r>
                <a:rPr lang="zh-TW" altLang="en-US" sz="2000">
                  <a:latin typeface="Tahoma" pitchFamily="34" charset="0"/>
                </a:rPr>
                <a:t>營業成本為</a:t>
              </a:r>
            </a:p>
          </p:txBody>
        </p:sp>
      </p:grpSp>
      <p:sp>
        <p:nvSpPr>
          <p:cNvPr id="58" name="文字方塊 57"/>
          <p:cNvSpPr txBox="1"/>
          <p:nvPr/>
        </p:nvSpPr>
        <p:spPr>
          <a:xfrm>
            <a:off x="1357313" y="4895850"/>
            <a:ext cx="1403350" cy="457200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sz="2400" b="1" dirty="0" smtClean="0"/>
              <a:t>銷貨成本</a:t>
            </a:r>
          </a:p>
        </p:txBody>
      </p:sp>
      <p:sp>
        <p:nvSpPr>
          <p:cNvPr id="59" name="文字方塊 58"/>
          <p:cNvSpPr txBox="1"/>
          <p:nvPr/>
        </p:nvSpPr>
        <p:spPr>
          <a:xfrm>
            <a:off x="3654425" y="4908550"/>
            <a:ext cx="1403350" cy="457200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</a:lstStyle>
          <a:p>
            <a:pPr eaLnBrk="1" hangingPunct="1">
              <a:defRPr/>
            </a:pPr>
            <a:r>
              <a:rPr lang="zh-TW" altLang="en-US" dirty="0" smtClean="0"/>
              <a:t>勞務成本</a:t>
            </a:r>
          </a:p>
        </p:txBody>
      </p:sp>
      <p:sp>
        <p:nvSpPr>
          <p:cNvPr id="60" name="文字方塊 59"/>
          <p:cNvSpPr txBox="1"/>
          <p:nvPr/>
        </p:nvSpPr>
        <p:spPr>
          <a:xfrm>
            <a:off x="5956300" y="4916488"/>
            <a:ext cx="1403350" cy="457200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</a:lstStyle>
          <a:p>
            <a:pPr eaLnBrk="1" hangingPunct="1">
              <a:defRPr/>
            </a:pPr>
            <a:r>
              <a:rPr lang="zh-TW" altLang="en-US" dirty="0" smtClean="0"/>
              <a:t>業務成本</a:t>
            </a:r>
          </a:p>
        </p:txBody>
      </p:sp>
      <p:grpSp>
        <p:nvGrpSpPr>
          <p:cNvPr id="48145" name="群組 3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8146" name="圖片 4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47" name="圖片 5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48" name="圖片 5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6" grpId="0" animBg="1"/>
      <p:bldP spid="47" grpId="0" animBg="1"/>
      <p:bldP spid="48" grpId="0" animBg="1"/>
      <p:bldP spid="58" grpId="0" animBg="1"/>
      <p:bldP spid="59" grpId="0" animBg="1"/>
      <p:bldP spid="6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群組 5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49206" name="圖片 5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07" name="圖片 58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08" name="圖片 5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915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4915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57</a:t>
            </a:r>
          </a:p>
        </p:txBody>
      </p:sp>
      <p:grpSp>
        <p:nvGrpSpPr>
          <p:cNvPr id="28" name="群組 27"/>
          <p:cNvGrpSpPr>
            <a:grpSpLocks/>
          </p:cNvGrpSpPr>
          <p:nvPr/>
        </p:nvGrpSpPr>
        <p:grpSpPr bwMode="auto">
          <a:xfrm>
            <a:off x="2771775" y="1412875"/>
            <a:ext cx="1800225" cy="493713"/>
            <a:chOff x="78969" y="3217044"/>
            <a:chExt cx="1799014" cy="560095"/>
          </a:xfrm>
        </p:grpSpPr>
        <p:cxnSp>
          <p:nvCxnSpPr>
            <p:cNvPr id="29" name="直線單箭頭接點 28"/>
            <p:cNvCxnSpPr/>
            <p:nvPr/>
          </p:nvCxnSpPr>
          <p:spPr>
            <a:xfrm>
              <a:off x="1519449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9205" name="文字方塊 36"/>
            <p:cNvSpPr txBox="1">
              <a:spLocks noChangeArrowheads="1"/>
            </p:cNvSpPr>
            <p:nvPr/>
          </p:nvSpPr>
          <p:spPr bwMode="auto">
            <a:xfrm>
              <a:off x="78969" y="3249461"/>
              <a:ext cx="1799014" cy="450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意義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3382963" y="908050"/>
            <a:ext cx="1616075" cy="52863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營業費用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611188" y="1916113"/>
            <a:ext cx="7777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營業費用是指因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銷售商品或提供勞務等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而應負擔的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費用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327025" y="3108325"/>
            <a:ext cx="1939925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推銷費用</a:t>
            </a:r>
          </a:p>
        </p:txBody>
      </p:sp>
      <p:sp>
        <p:nvSpPr>
          <p:cNvPr id="47" name="矩形 46"/>
          <p:cNvSpPr/>
          <p:nvPr/>
        </p:nvSpPr>
        <p:spPr>
          <a:xfrm>
            <a:off x="2411413" y="3108325"/>
            <a:ext cx="1727200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管理費用</a:t>
            </a:r>
          </a:p>
        </p:txBody>
      </p:sp>
      <p:sp>
        <p:nvSpPr>
          <p:cNvPr id="48" name="矩形 47"/>
          <p:cNvSpPr/>
          <p:nvPr/>
        </p:nvSpPr>
        <p:spPr>
          <a:xfrm>
            <a:off x="4214813" y="3108325"/>
            <a:ext cx="2157412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研究發展費用</a:t>
            </a:r>
          </a:p>
        </p:txBody>
      </p:sp>
      <p:sp>
        <p:nvSpPr>
          <p:cNvPr id="61" name="矩形 60"/>
          <p:cNvSpPr/>
          <p:nvPr/>
        </p:nvSpPr>
        <p:spPr>
          <a:xfrm>
            <a:off x="6550025" y="3108325"/>
            <a:ext cx="1693863" cy="46672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其他費用</a:t>
            </a:r>
          </a:p>
        </p:txBody>
      </p:sp>
      <p:grpSp>
        <p:nvGrpSpPr>
          <p:cNvPr id="4" name="群組 3"/>
          <p:cNvGrpSpPr>
            <a:grpSpLocks/>
          </p:cNvGrpSpPr>
          <p:nvPr/>
        </p:nvGrpSpPr>
        <p:grpSpPr bwMode="auto">
          <a:xfrm>
            <a:off x="1001713" y="2349500"/>
            <a:ext cx="6378575" cy="768350"/>
            <a:chOff x="1794701" y="2848566"/>
            <a:chExt cx="6377706" cy="768890"/>
          </a:xfrm>
        </p:grpSpPr>
        <p:grpSp>
          <p:nvGrpSpPr>
            <p:cNvPr id="49193" name="群組 33"/>
            <p:cNvGrpSpPr>
              <a:grpSpLocks/>
            </p:cNvGrpSpPr>
            <p:nvPr/>
          </p:nvGrpSpPr>
          <p:grpSpPr bwMode="auto">
            <a:xfrm>
              <a:off x="1794701" y="2848566"/>
              <a:ext cx="6377706" cy="768890"/>
              <a:chOff x="2311096" y="1396106"/>
              <a:chExt cx="3961849" cy="768890"/>
            </a:xfrm>
          </p:grpSpPr>
          <p:grpSp>
            <p:nvGrpSpPr>
              <p:cNvPr id="49195" name="群組 34"/>
              <p:cNvGrpSpPr>
                <a:grpSpLocks/>
              </p:cNvGrpSpPr>
              <p:nvPr/>
            </p:nvGrpSpPr>
            <p:grpSpPr bwMode="auto">
              <a:xfrm>
                <a:off x="2311096" y="1396106"/>
                <a:ext cx="3961849" cy="762627"/>
                <a:chOff x="1456519" y="1922139"/>
                <a:chExt cx="5463864" cy="1112480"/>
              </a:xfrm>
            </p:grpSpPr>
            <p:sp>
              <p:nvSpPr>
                <p:cNvPr id="39" name="文字方塊 23"/>
                <p:cNvSpPr txBox="1">
                  <a:spLocks noChangeArrowheads="1"/>
                </p:cNvSpPr>
                <p:nvPr/>
              </p:nvSpPr>
              <p:spPr bwMode="auto">
                <a:xfrm>
                  <a:off x="1456519" y="1922139"/>
                  <a:ext cx="2810803" cy="579347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>
                  <a:spAutoFit/>
                </a:bodyPr>
                <a:lstStyle>
                  <a:lvl1pPr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1pPr>
                  <a:lvl2pPr marL="742950" indent="-28575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2pPr>
                  <a:lvl3pPr marL="11430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3pPr>
                  <a:lvl4pPr marL="16002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4pPr>
                  <a:lvl5pPr marL="20574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9pPr>
                </a:lstStyle>
                <a:p>
                  <a:pPr eaLnBrk="1" hangingPunct="1">
                    <a:defRPr/>
                  </a:pPr>
                  <a:r>
                    <a:rPr lang="zh-TW" altLang="en-US" sz="2000" b="1" dirty="0" smtClean="0">
                      <a:solidFill>
                        <a:srgbClr val="0000FF"/>
                      </a:solidFill>
                    </a:rPr>
                    <a:t>依作業的功能分</a:t>
                  </a:r>
                </a:p>
              </p:txBody>
            </p:sp>
            <p:grpSp>
              <p:nvGrpSpPr>
                <p:cNvPr id="49198" name="群組 24"/>
                <p:cNvGrpSpPr>
                  <a:grpSpLocks/>
                </p:cNvGrpSpPr>
                <p:nvPr/>
              </p:nvGrpSpPr>
              <p:grpSpPr bwMode="auto">
                <a:xfrm>
                  <a:off x="1519783" y="1954499"/>
                  <a:ext cx="5400600" cy="1080120"/>
                  <a:chOff x="1547664" y="1925543"/>
                  <a:chExt cx="5400600" cy="1503457"/>
                </a:xfrm>
              </p:grpSpPr>
              <p:grpSp>
                <p:nvGrpSpPr>
                  <p:cNvPr id="49199" name="群組 26"/>
                  <p:cNvGrpSpPr>
                    <a:grpSpLocks/>
                  </p:cNvGrpSpPr>
                  <p:nvPr/>
                </p:nvGrpSpPr>
                <p:grpSpPr bwMode="auto">
                  <a:xfrm>
                    <a:off x="1547664" y="2708920"/>
                    <a:ext cx="5400600" cy="720080"/>
                    <a:chOff x="1547664" y="2708920"/>
                    <a:chExt cx="5400600" cy="720080"/>
                  </a:xfrm>
                </p:grpSpPr>
                <p:cxnSp>
                  <p:nvCxnSpPr>
                    <p:cNvPr id="43" name="直線單箭頭接點 42"/>
                    <p:cNvCxnSpPr/>
                    <p:nvPr/>
                  </p:nvCxnSpPr>
                  <p:spPr>
                    <a:xfrm>
                      <a:off x="1546953" y="2709495"/>
                      <a:ext cx="0" cy="719320"/>
                    </a:xfrm>
                    <a:prstGeom prst="straightConnector1">
                      <a:avLst/>
                    </a:prstGeom>
                    <a:ln>
                      <a:tailEnd type="arrow"/>
                    </a:ln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  <p:cxnSp>
                  <p:nvCxnSpPr>
                    <p:cNvPr id="44" name="直線接點 43"/>
                    <p:cNvCxnSpPr/>
                    <p:nvPr/>
                  </p:nvCxnSpPr>
                  <p:spPr>
                    <a:xfrm>
                      <a:off x="1546953" y="2709495"/>
                      <a:ext cx="5401311" cy="0"/>
                    </a:xfrm>
                    <a:prstGeom prst="line">
                      <a:avLst/>
                    </a:prstGeom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  <p:cxnSp>
                  <p:nvCxnSpPr>
                    <p:cNvPr id="45" name="直線單箭頭接點 44"/>
                    <p:cNvCxnSpPr/>
                    <p:nvPr/>
                  </p:nvCxnSpPr>
                  <p:spPr>
                    <a:xfrm>
                      <a:off x="6944184" y="2709495"/>
                      <a:ext cx="0" cy="719320"/>
                    </a:xfrm>
                    <a:prstGeom prst="straightConnector1">
                      <a:avLst/>
                    </a:prstGeom>
                    <a:ln>
                      <a:tailEnd type="arrow"/>
                    </a:ln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</p:grpSp>
              <p:cxnSp>
                <p:nvCxnSpPr>
                  <p:cNvPr id="42" name="直線接點 41"/>
                  <p:cNvCxnSpPr/>
                  <p:nvPr/>
                </p:nvCxnSpPr>
                <p:spPr>
                  <a:xfrm flipH="1">
                    <a:off x="4266646" y="1925659"/>
                    <a:ext cx="0" cy="783836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</p:grpSp>
          <p:cxnSp>
            <p:nvCxnSpPr>
              <p:cNvPr id="38" name="直線單箭頭接點 37"/>
              <p:cNvCxnSpPr/>
              <p:nvPr/>
            </p:nvCxnSpPr>
            <p:spPr bwMode="auto">
              <a:xfrm>
                <a:off x="3723084" y="1810735"/>
                <a:ext cx="0" cy="354261"/>
              </a:xfrm>
              <a:prstGeom prst="straightConnector1">
                <a:avLst/>
              </a:prstGeom>
              <a:ln>
                <a:tailEnd type="arrow"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  <p:cxnSp>
          <p:nvCxnSpPr>
            <p:cNvPr id="62" name="直線單箭頭接點 61"/>
            <p:cNvCxnSpPr/>
            <p:nvPr/>
          </p:nvCxnSpPr>
          <p:spPr bwMode="auto">
            <a:xfrm>
              <a:off x="6083542" y="3255252"/>
              <a:ext cx="0" cy="354262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grpSp>
        <p:nvGrpSpPr>
          <p:cNvPr id="63" name="群組 62"/>
          <p:cNvGrpSpPr>
            <a:grpSpLocks/>
          </p:cNvGrpSpPr>
          <p:nvPr/>
        </p:nvGrpSpPr>
        <p:grpSpPr bwMode="auto">
          <a:xfrm>
            <a:off x="34925" y="3613150"/>
            <a:ext cx="1219200" cy="433388"/>
            <a:chOff x="469365" y="3217044"/>
            <a:chExt cx="1219426" cy="560095"/>
          </a:xfrm>
        </p:grpSpPr>
        <p:cxnSp>
          <p:nvCxnSpPr>
            <p:cNvPr id="64" name="直線單箭頭接點 63"/>
            <p:cNvCxnSpPr/>
            <p:nvPr/>
          </p:nvCxnSpPr>
          <p:spPr>
            <a:xfrm>
              <a:off x="1518898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9192" name="文字方塊 36"/>
            <p:cNvSpPr txBox="1">
              <a:spLocks noChangeArrowheads="1"/>
            </p:cNvSpPr>
            <p:nvPr/>
          </p:nvSpPr>
          <p:spPr bwMode="auto">
            <a:xfrm>
              <a:off x="469365" y="3249870"/>
              <a:ext cx="1219426" cy="5129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即</a:t>
              </a:r>
            </a:p>
          </p:txBody>
        </p:sp>
      </p:grp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107950" y="4005263"/>
            <a:ext cx="208438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與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推銷商品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有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關的營業費用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133350" y="5229225"/>
            <a:ext cx="5086350" cy="822325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銷售人員薪資、文具用品、廣告費、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運費、銷售人員旅費、交際費等。</a:t>
            </a:r>
          </a:p>
        </p:txBody>
      </p:sp>
      <p:grpSp>
        <p:nvGrpSpPr>
          <p:cNvPr id="66" name="群組 65"/>
          <p:cNvGrpSpPr>
            <a:grpSpLocks/>
          </p:cNvGrpSpPr>
          <p:nvPr/>
        </p:nvGrpSpPr>
        <p:grpSpPr bwMode="auto">
          <a:xfrm>
            <a:off x="39688" y="4797425"/>
            <a:ext cx="1219200" cy="433388"/>
            <a:chOff x="469365" y="3217044"/>
            <a:chExt cx="1219426" cy="560095"/>
          </a:xfrm>
        </p:grpSpPr>
        <p:cxnSp>
          <p:nvCxnSpPr>
            <p:cNvPr id="67" name="直線單箭頭接點 66"/>
            <p:cNvCxnSpPr/>
            <p:nvPr/>
          </p:nvCxnSpPr>
          <p:spPr>
            <a:xfrm>
              <a:off x="1518897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9190" name="文字方塊 36"/>
            <p:cNvSpPr txBox="1">
              <a:spLocks noChangeArrowheads="1"/>
            </p:cNvSpPr>
            <p:nvPr/>
          </p:nvSpPr>
          <p:spPr bwMode="auto">
            <a:xfrm>
              <a:off x="469365" y="3249870"/>
              <a:ext cx="1219426" cy="5129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</a:t>
              </a:r>
              <a:r>
                <a:rPr lang="zh-TW" altLang="en-US" sz="2000">
                  <a:latin typeface="Tahoma" pitchFamily="34" charset="0"/>
                </a:rPr>
                <a:t>例如</a:t>
              </a:r>
            </a:p>
          </p:txBody>
        </p:sp>
      </p:grpSp>
      <p:grpSp>
        <p:nvGrpSpPr>
          <p:cNvPr id="69" name="群組 68"/>
          <p:cNvGrpSpPr>
            <a:grpSpLocks/>
          </p:cNvGrpSpPr>
          <p:nvPr/>
        </p:nvGrpSpPr>
        <p:grpSpPr bwMode="auto">
          <a:xfrm>
            <a:off x="2195513" y="3589338"/>
            <a:ext cx="1219200" cy="433387"/>
            <a:chOff x="469365" y="3217044"/>
            <a:chExt cx="1219426" cy="560095"/>
          </a:xfrm>
        </p:grpSpPr>
        <p:cxnSp>
          <p:nvCxnSpPr>
            <p:cNvPr id="70" name="直線單箭頭接點 69"/>
            <p:cNvCxnSpPr/>
            <p:nvPr/>
          </p:nvCxnSpPr>
          <p:spPr>
            <a:xfrm>
              <a:off x="1518897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9188" name="文字方塊 36"/>
            <p:cNvSpPr txBox="1">
              <a:spLocks noChangeArrowheads="1"/>
            </p:cNvSpPr>
            <p:nvPr/>
          </p:nvSpPr>
          <p:spPr bwMode="auto">
            <a:xfrm>
              <a:off x="469365" y="3249870"/>
              <a:ext cx="1219426" cy="5129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即</a:t>
              </a:r>
            </a:p>
          </p:txBody>
        </p:sp>
      </p:grpSp>
      <p:sp>
        <p:nvSpPr>
          <p:cNvPr id="72" name="矩形 71"/>
          <p:cNvSpPr>
            <a:spLocks noChangeArrowheads="1"/>
          </p:cNvSpPr>
          <p:nvPr/>
        </p:nvSpPr>
        <p:spPr bwMode="auto">
          <a:xfrm>
            <a:off x="2265363" y="4005263"/>
            <a:ext cx="20843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與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管理單位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有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關的營業費用</a:t>
            </a:r>
          </a:p>
        </p:txBody>
      </p:sp>
      <p:grpSp>
        <p:nvGrpSpPr>
          <p:cNvPr id="73" name="群組 72"/>
          <p:cNvGrpSpPr>
            <a:grpSpLocks/>
          </p:cNvGrpSpPr>
          <p:nvPr/>
        </p:nvGrpSpPr>
        <p:grpSpPr bwMode="auto">
          <a:xfrm>
            <a:off x="2200275" y="4806950"/>
            <a:ext cx="1219200" cy="433388"/>
            <a:chOff x="469365" y="3217044"/>
            <a:chExt cx="1219426" cy="560095"/>
          </a:xfrm>
        </p:grpSpPr>
        <p:cxnSp>
          <p:nvCxnSpPr>
            <p:cNvPr id="74" name="直線單箭頭接點 73"/>
            <p:cNvCxnSpPr/>
            <p:nvPr/>
          </p:nvCxnSpPr>
          <p:spPr>
            <a:xfrm>
              <a:off x="1518898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9186" name="文字方塊 36"/>
            <p:cNvSpPr txBox="1">
              <a:spLocks noChangeArrowheads="1"/>
            </p:cNvSpPr>
            <p:nvPr/>
          </p:nvSpPr>
          <p:spPr bwMode="auto">
            <a:xfrm>
              <a:off x="469365" y="3249870"/>
              <a:ext cx="1219426" cy="5129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</a:t>
              </a:r>
              <a:r>
                <a:rPr lang="zh-TW" altLang="en-US" sz="2000">
                  <a:latin typeface="Tahoma" pitchFamily="34" charset="0"/>
                </a:rPr>
                <a:t>例如</a:t>
              </a:r>
            </a:p>
          </p:txBody>
        </p:sp>
      </p:grp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179388" y="5245100"/>
            <a:ext cx="6845300" cy="118745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管理人員的薪資、文具用品、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呆帳損失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、房屋、建築物及辦公設備的折舊、租金支出、保險費、水電瓦斯費、郵電費、稅捐等。</a:t>
            </a:r>
          </a:p>
        </p:txBody>
      </p:sp>
      <p:grpSp>
        <p:nvGrpSpPr>
          <p:cNvPr id="76" name="群組 75"/>
          <p:cNvGrpSpPr>
            <a:grpSpLocks/>
          </p:cNvGrpSpPr>
          <p:nvPr/>
        </p:nvGrpSpPr>
        <p:grpSpPr bwMode="auto">
          <a:xfrm>
            <a:off x="4251325" y="3573463"/>
            <a:ext cx="1219200" cy="433387"/>
            <a:chOff x="469365" y="3217044"/>
            <a:chExt cx="1219426" cy="560095"/>
          </a:xfrm>
        </p:grpSpPr>
        <p:cxnSp>
          <p:nvCxnSpPr>
            <p:cNvPr id="77" name="直線單箭頭接點 76"/>
            <p:cNvCxnSpPr/>
            <p:nvPr/>
          </p:nvCxnSpPr>
          <p:spPr>
            <a:xfrm>
              <a:off x="1518898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9184" name="文字方塊 36"/>
            <p:cNvSpPr txBox="1">
              <a:spLocks noChangeArrowheads="1"/>
            </p:cNvSpPr>
            <p:nvPr/>
          </p:nvSpPr>
          <p:spPr bwMode="auto">
            <a:xfrm>
              <a:off x="469365" y="3249870"/>
              <a:ext cx="1219426" cy="5129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即</a:t>
              </a:r>
            </a:p>
          </p:txBody>
        </p:sp>
      </p:grpSp>
      <p:sp>
        <p:nvSpPr>
          <p:cNvPr id="79" name="矩形 78"/>
          <p:cNvSpPr>
            <a:spLocks noChangeArrowheads="1"/>
          </p:cNvSpPr>
          <p:nvPr/>
        </p:nvSpPr>
        <p:spPr bwMode="auto">
          <a:xfrm>
            <a:off x="4324350" y="4005263"/>
            <a:ext cx="208438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與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研究發展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有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關的營業費用</a:t>
            </a:r>
          </a:p>
        </p:txBody>
      </p:sp>
      <p:grpSp>
        <p:nvGrpSpPr>
          <p:cNvPr id="80" name="群組 79"/>
          <p:cNvGrpSpPr>
            <a:grpSpLocks/>
          </p:cNvGrpSpPr>
          <p:nvPr/>
        </p:nvGrpSpPr>
        <p:grpSpPr bwMode="auto">
          <a:xfrm>
            <a:off x="4256088" y="4791075"/>
            <a:ext cx="1219200" cy="433388"/>
            <a:chOff x="469365" y="3217044"/>
            <a:chExt cx="1219426" cy="560095"/>
          </a:xfrm>
        </p:grpSpPr>
        <p:cxnSp>
          <p:nvCxnSpPr>
            <p:cNvPr id="81" name="直線單箭頭接點 80"/>
            <p:cNvCxnSpPr/>
            <p:nvPr/>
          </p:nvCxnSpPr>
          <p:spPr>
            <a:xfrm>
              <a:off x="1518897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9182" name="文字方塊 36"/>
            <p:cNvSpPr txBox="1">
              <a:spLocks noChangeArrowheads="1"/>
            </p:cNvSpPr>
            <p:nvPr/>
          </p:nvSpPr>
          <p:spPr bwMode="auto">
            <a:xfrm>
              <a:off x="469365" y="3249870"/>
              <a:ext cx="1219426" cy="5129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</a:t>
              </a:r>
              <a:r>
                <a:rPr lang="zh-TW" altLang="en-US" sz="2000">
                  <a:latin typeface="Tahoma" pitchFamily="34" charset="0"/>
                </a:rPr>
                <a:t>例如</a:t>
              </a:r>
            </a:p>
          </p:txBody>
        </p:sp>
      </p:grpSp>
      <p:sp>
        <p:nvSpPr>
          <p:cNvPr id="8" name="矩形 7"/>
          <p:cNvSpPr>
            <a:spLocks noChangeArrowheads="1"/>
          </p:cNvSpPr>
          <p:nvPr/>
        </p:nvSpPr>
        <p:spPr bwMode="auto">
          <a:xfrm>
            <a:off x="2535238" y="5272088"/>
            <a:ext cx="5310187" cy="118745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研究人員的薪資、新產品的研究發展費用、文具用品、研究設備的折舊、員工訓練費用等。</a:t>
            </a:r>
          </a:p>
        </p:txBody>
      </p:sp>
      <p:grpSp>
        <p:nvGrpSpPr>
          <p:cNvPr id="83" name="群組 82"/>
          <p:cNvGrpSpPr>
            <a:grpSpLocks/>
          </p:cNvGrpSpPr>
          <p:nvPr/>
        </p:nvGrpSpPr>
        <p:grpSpPr bwMode="auto">
          <a:xfrm>
            <a:off x="6299200" y="3573463"/>
            <a:ext cx="1219200" cy="433387"/>
            <a:chOff x="469365" y="3217044"/>
            <a:chExt cx="1219426" cy="560095"/>
          </a:xfrm>
        </p:grpSpPr>
        <p:cxnSp>
          <p:nvCxnSpPr>
            <p:cNvPr id="84" name="直線單箭頭接點 83"/>
            <p:cNvCxnSpPr/>
            <p:nvPr/>
          </p:nvCxnSpPr>
          <p:spPr>
            <a:xfrm>
              <a:off x="1518898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49180" name="文字方塊 36"/>
            <p:cNvSpPr txBox="1">
              <a:spLocks noChangeArrowheads="1"/>
            </p:cNvSpPr>
            <p:nvPr/>
          </p:nvSpPr>
          <p:spPr bwMode="auto">
            <a:xfrm>
              <a:off x="469365" y="3249870"/>
              <a:ext cx="1219426" cy="5129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即</a:t>
              </a:r>
            </a:p>
          </p:txBody>
        </p:sp>
      </p:grpSp>
      <p:sp>
        <p:nvSpPr>
          <p:cNvPr id="86" name="矩形 85"/>
          <p:cNvSpPr>
            <a:spLocks noChangeArrowheads="1"/>
          </p:cNvSpPr>
          <p:nvPr/>
        </p:nvSpPr>
        <p:spPr bwMode="auto">
          <a:xfrm>
            <a:off x="6340475" y="4005263"/>
            <a:ext cx="208438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不屬於前三項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的營業費用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 nodeType="clickPar">
                      <p:stCondLst>
                        <p:cond delay="indefinite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6" grpId="0" animBg="1"/>
      <p:bldP spid="47" grpId="0" animBg="1"/>
      <p:bldP spid="48" grpId="0" animBg="1"/>
      <p:bldP spid="61" grpId="0" animBg="1"/>
      <p:bldP spid="5" grpId="0"/>
      <p:bldP spid="6" grpId="0" animBg="1"/>
      <p:bldP spid="6" grpId="1" animBg="1"/>
      <p:bldP spid="72" grpId="0"/>
      <p:bldP spid="7" grpId="0" animBg="1"/>
      <p:bldP spid="7" grpId="1" animBg="1"/>
      <p:bldP spid="79" grpId="0"/>
      <p:bldP spid="8" grpId="0" animBg="1"/>
      <p:bldP spid="8" grpId="1" animBg="1"/>
      <p:bldP spid="8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群組 3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0208" name="圖片 3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209" name="圖片 3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210" name="圖片 3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017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5018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58</a:t>
            </a:r>
          </a:p>
        </p:txBody>
      </p:sp>
      <p:grpSp>
        <p:nvGrpSpPr>
          <p:cNvPr id="28" name="群組 27"/>
          <p:cNvGrpSpPr>
            <a:grpSpLocks/>
          </p:cNvGrpSpPr>
          <p:nvPr/>
        </p:nvGrpSpPr>
        <p:grpSpPr bwMode="auto">
          <a:xfrm>
            <a:off x="2700338" y="1412875"/>
            <a:ext cx="1800225" cy="493713"/>
            <a:chOff x="78969" y="3217044"/>
            <a:chExt cx="1799014" cy="560095"/>
          </a:xfrm>
        </p:grpSpPr>
        <p:cxnSp>
          <p:nvCxnSpPr>
            <p:cNvPr id="29" name="直線單箭頭接點 28"/>
            <p:cNvCxnSpPr/>
            <p:nvPr/>
          </p:nvCxnSpPr>
          <p:spPr>
            <a:xfrm>
              <a:off x="1519449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0207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意義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2627313" y="908050"/>
            <a:ext cx="3057525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營業外收入及支出</a:t>
            </a:r>
          </a:p>
        </p:txBody>
      </p:sp>
      <p:sp>
        <p:nvSpPr>
          <p:cNvPr id="46" name="矩形 45"/>
          <p:cNvSpPr/>
          <p:nvPr/>
        </p:nvSpPr>
        <p:spPr>
          <a:xfrm>
            <a:off x="827088" y="2967038"/>
            <a:ext cx="1939925" cy="46196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48" name="矩形 47"/>
          <p:cNvSpPr/>
          <p:nvPr/>
        </p:nvSpPr>
        <p:spPr>
          <a:xfrm>
            <a:off x="5295900" y="2967038"/>
            <a:ext cx="2155825" cy="46196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grpSp>
        <p:nvGrpSpPr>
          <p:cNvPr id="57" name="群組 56"/>
          <p:cNvGrpSpPr>
            <a:grpSpLocks/>
          </p:cNvGrpSpPr>
          <p:nvPr/>
        </p:nvGrpSpPr>
        <p:grpSpPr bwMode="auto">
          <a:xfrm>
            <a:off x="1331913" y="2276475"/>
            <a:ext cx="5111750" cy="706438"/>
            <a:chOff x="1081364" y="1745382"/>
            <a:chExt cx="5838729" cy="1288260"/>
          </a:xfrm>
        </p:grpSpPr>
        <p:sp>
          <p:nvSpPr>
            <p:cNvPr id="58" name="文字方塊 23"/>
            <p:cNvSpPr txBox="1">
              <a:spLocks noChangeArrowheads="1"/>
            </p:cNvSpPr>
            <p:nvPr/>
          </p:nvSpPr>
          <p:spPr bwMode="auto">
            <a:xfrm>
              <a:off x="1081364" y="1745382"/>
              <a:ext cx="2038115" cy="55293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r>
                <a:rPr lang="zh-TW" altLang="en-US" sz="2000" dirty="0" smtClean="0"/>
                <a:t>　包括</a:t>
              </a:r>
              <a:endParaRPr lang="zh-TW" altLang="en-US" sz="2000" b="1" dirty="0" smtClean="0"/>
            </a:p>
          </p:txBody>
        </p:sp>
        <p:grpSp>
          <p:nvGrpSpPr>
            <p:cNvPr id="50200" name="群組 24"/>
            <p:cNvGrpSpPr>
              <a:grpSpLocks/>
            </p:cNvGrpSpPr>
            <p:nvPr/>
          </p:nvGrpSpPr>
          <p:grpSpPr bwMode="auto">
            <a:xfrm>
              <a:off x="1518958" y="1954500"/>
              <a:ext cx="5401135" cy="1079142"/>
              <a:chOff x="1546839" y="1925543"/>
              <a:chExt cx="5401135" cy="1502095"/>
            </a:xfrm>
          </p:grpSpPr>
          <p:grpSp>
            <p:nvGrpSpPr>
              <p:cNvPr id="50201" name="群組 26"/>
              <p:cNvGrpSpPr>
                <a:grpSpLocks/>
              </p:cNvGrpSpPr>
              <p:nvPr/>
            </p:nvGrpSpPr>
            <p:grpSpPr bwMode="auto">
              <a:xfrm>
                <a:off x="1546839" y="2708823"/>
                <a:ext cx="5401135" cy="718815"/>
                <a:chOff x="1546839" y="2708823"/>
                <a:chExt cx="5401135" cy="718815"/>
              </a:xfrm>
            </p:grpSpPr>
            <p:cxnSp>
              <p:nvCxnSpPr>
                <p:cNvPr id="88" name="直線單箭頭接點 87"/>
                <p:cNvCxnSpPr/>
                <p:nvPr/>
              </p:nvCxnSpPr>
              <p:spPr>
                <a:xfrm>
                  <a:off x="1546243" y="2710369"/>
                  <a:ext cx="0" cy="717269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89" name="直線接點 88"/>
                <p:cNvCxnSpPr/>
                <p:nvPr/>
              </p:nvCxnSpPr>
              <p:spPr>
                <a:xfrm>
                  <a:off x="1546243" y="2710369"/>
                  <a:ext cx="5401731" cy="0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90" name="直線單箭頭接點 89"/>
                <p:cNvCxnSpPr/>
                <p:nvPr/>
              </p:nvCxnSpPr>
              <p:spPr>
                <a:xfrm>
                  <a:off x="6944347" y="2710369"/>
                  <a:ext cx="0" cy="717269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  <p:cxnSp>
            <p:nvCxnSpPr>
              <p:cNvPr id="87" name="直線接點 86"/>
              <p:cNvCxnSpPr/>
              <p:nvPr/>
            </p:nvCxnSpPr>
            <p:spPr>
              <a:xfrm flipH="1">
                <a:off x="4304227" y="1924596"/>
                <a:ext cx="0" cy="785773"/>
              </a:xfrm>
              <a:prstGeom prst="lin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</p:grpSp>
      <p:grpSp>
        <p:nvGrpSpPr>
          <p:cNvPr id="91" name="群組 90"/>
          <p:cNvGrpSpPr>
            <a:grpSpLocks/>
          </p:cNvGrpSpPr>
          <p:nvPr/>
        </p:nvGrpSpPr>
        <p:grpSpPr bwMode="auto">
          <a:xfrm>
            <a:off x="309563" y="3455988"/>
            <a:ext cx="1798637" cy="438150"/>
            <a:chOff x="78969" y="3217044"/>
            <a:chExt cx="1799014" cy="560095"/>
          </a:xfrm>
        </p:grpSpPr>
        <p:cxnSp>
          <p:nvCxnSpPr>
            <p:cNvPr id="92" name="直線單箭頭接點 91"/>
            <p:cNvCxnSpPr/>
            <p:nvPr/>
          </p:nvCxnSpPr>
          <p:spPr>
            <a:xfrm>
              <a:off x="1519133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0198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53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包括</a:t>
              </a:r>
            </a:p>
          </p:txBody>
        </p:sp>
      </p:grp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177800" y="3933825"/>
            <a:ext cx="4184650" cy="156845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其他收入、其他利益、利息收入、租金收入、權利金收入、股利收入、處分不動產、廠房及設備利益、處分投資利益等</a:t>
            </a:r>
          </a:p>
        </p:txBody>
      </p:sp>
      <p:grpSp>
        <p:nvGrpSpPr>
          <p:cNvPr id="94" name="群組 93"/>
          <p:cNvGrpSpPr>
            <a:grpSpLocks/>
          </p:cNvGrpSpPr>
          <p:nvPr/>
        </p:nvGrpSpPr>
        <p:grpSpPr bwMode="auto">
          <a:xfrm>
            <a:off x="5005388" y="3455988"/>
            <a:ext cx="1798637" cy="457200"/>
            <a:chOff x="78969" y="3217044"/>
            <a:chExt cx="1799014" cy="560095"/>
          </a:xfrm>
        </p:grpSpPr>
        <p:cxnSp>
          <p:nvCxnSpPr>
            <p:cNvPr id="95" name="直線單箭頭接點 94"/>
            <p:cNvCxnSpPr/>
            <p:nvPr/>
          </p:nvCxnSpPr>
          <p:spPr>
            <a:xfrm>
              <a:off x="1519133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0196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53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包括</a:t>
              </a:r>
            </a:p>
          </p:txBody>
        </p:sp>
      </p:grp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4500563" y="3933825"/>
            <a:ext cx="4464050" cy="120015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其他損失、</a:t>
            </a:r>
            <a:r>
              <a:rPr lang="zh-TW" altLang="en-US" sz="2400" b="1" u="sng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利息費用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、處分不動產、廠房及設備損失、處分投資損失等。</a:t>
            </a:r>
          </a:p>
        </p:txBody>
      </p:sp>
      <p:grpSp>
        <p:nvGrpSpPr>
          <p:cNvPr id="97" name="群組 96"/>
          <p:cNvGrpSpPr>
            <a:grpSpLocks/>
          </p:cNvGrpSpPr>
          <p:nvPr/>
        </p:nvGrpSpPr>
        <p:grpSpPr bwMode="auto">
          <a:xfrm>
            <a:off x="4286250" y="5118100"/>
            <a:ext cx="2662238" cy="482600"/>
            <a:chOff x="78969" y="3217044"/>
            <a:chExt cx="1799014" cy="560095"/>
          </a:xfrm>
        </p:grpSpPr>
        <p:cxnSp>
          <p:nvCxnSpPr>
            <p:cNvPr id="98" name="直線單箭頭接點 97"/>
            <p:cNvCxnSpPr/>
            <p:nvPr/>
          </p:nvCxnSpPr>
          <p:spPr>
            <a:xfrm>
              <a:off x="1519682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0194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63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</a:t>
              </a:r>
              <a:r>
                <a:rPr lang="zh-TW" altLang="en-US" sz="2000">
                  <a:latin typeface="Tahoma" pitchFamily="34" charset="0"/>
                </a:rPr>
                <a:t>依據</a:t>
              </a:r>
              <a:r>
                <a:rPr lang="en-US" altLang="zh-TW" sz="2000">
                  <a:latin typeface="Tahoma" pitchFamily="34" charset="0"/>
                </a:rPr>
                <a:t>IAS</a:t>
              </a:r>
              <a:r>
                <a:rPr lang="zh-TW" altLang="en-US" sz="2000">
                  <a:latin typeface="Tahoma" pitchFamily="34" charset="0"/>
                </a:rPr>
                <a:t> </a:t>
              </a:r>
              <a:r>
                <a:rPr lang="en-US" altLang="zh-TW" sz="2000">
                  <a:latin typeface="Tahoma" pitchFamily="34" charset="0"/>
                </a:rPr>
                <a:t>1</a:t>
              </a:r>
              <a:r>
                <a:rPr lang="zh-TW" altLang="en-US" sz="2000">
                  <a:latin typeface="Tahoma" pitchFamily="34" charset="0"/>
                </a:rPr>
                <a:t>規定</a:t>
              </a:r>
            </a:p>
          </p:txBody>
        </p:sp>
      </p:grp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255588" y="1916113"/>
            <a:ext cx="8637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營業外收入及支出是指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非因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主要營業活動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所發生的收入及支出</a:t>
            </a: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3689350" y="5605463"/>
            <a:ext cx="5419725" cy="822325"/>
          </a:xfrm>
          <a:prstGeom prst="rect">
            <a:avLst/>
          </a:prstGeom>
          <a:solidFill>
            <a:srgbClr val="99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 u="sng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利息費用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就是各類負債的「融資成本」或稱「財務成本」，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必須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單行列示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6" grpId="0" animBg="1"/>
      <p:bldP spid="48" grpId="0" animBg="1"/>
      <p:bldP spid="9" grpId="0" animBg="1"/>
      <p:bldP spid="11" grpId="0" animBg="1"/>
      <p:bldP spid="3" grpId="0"/>
      <p:bldP spid="1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5120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58</a:t>
            </a:r>
          </a:p>
        </p:txBody>
      </p:sp>
      <p:grpSp>
        <p:nvGrpSpPr>
          <p:cNvPr id="28" name="群組 27"/>
          <p:cNvGrpSpPr>
            <a:grpSpLocks/>
          </p:cNvGrpSpPr>
          <p:nvPr/>
        </p:nvGrpSpPr>
        <p:grpSpPr bwMode="auto">
          <a:xfrm>
            <a:off x="2700338" y="1581150"/>
            <a:ext cx="1800225" cy="493713"/>
            <a:chOff x="78969" y="3217044"/>
            <a:chExt cx="1799014" cy="560095"/>
          </a:xfrm>
        </p:grpSpPr>
        <p:cxnSp>
          <p:nvCxnSpPr>
            <p:cNvPr id="29" name="直線單箭頭接點 28"/>
            <p:cNvCxnSpPr/>
            <p:nvPr/>
          </p:nvCxnSpPr>
          <p:spPr>
            <a:xfrm>
              <a:off x="1519449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1212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意義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3168650" y="1076325"/>
            <a:ext cx="1979613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所得稅費用</a:t>
            </a: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290513" y="2084388"/>
            <a:ext cx="84201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當企業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的</a:t>
            </a:r>
            <a:r>
              <a:rPr lang="zh-TW" altLang="en-US" sz="2400" b="1" u="sng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稅前淨利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達到某一金額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時，應繳納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營利事業所得稅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。由於所得稅費用是企業淨利所發生的費用，基於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當期收入與費用配合原則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，所以綜合損益表中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必須揭露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所得稅費用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grpSp>
        <p:nvGrpSpPr>
          <p:cNvPr id="51207" name="群組 1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1208" name="圖片 1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209" name="圖片 1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210" name="圖片 1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604250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10-2-5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綜合損益表各項分類常見之會計項目</a:t>
            </a:r>
          </a:p>
        </p:txBody>
      </p:sp>
      <p:sp>
        <p:nvSpPr>
          <p:cNvPr id="5222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59</a:t>
            </a:r>
          </a:p>
        </p:txBody>
      </p:sp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412750" y="1700213"/>
          <a:ext cx="8191500" cy="404336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46632"/>
                <a:gridCol w="5544868"/>
              </a:tblGrid>
              <a:tr h="457274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項目</a:t>
                      </a:r>
                      <a:endParaRPr lang="zh-TW" altLang="en-US" sz="2400" b="1" dirty="0"/>
                    </a:p>
                  </a:txBody>
                  <a:tcPr marL="91444" marR="91444" marT="45727" marB="457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買賣業常見的會計項目</a:t>
                      </a:r>
                      <a:endParaRPr lang="zh-TW" altLang="en-US" sz="2400" b="1" dirty="0"/>
                    </a:p>
                  </a:txBody>
                  <a:tcPr marL="91444" marR="91444" marT="45727" marB="457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3314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27" marB="457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27" marB="457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82775">
                <a:tc>
                  <a:txBody>
                    <a:bodyPr/>
                    <a:lstStyle/>
                    <a:p>
                      <a:endParaRPr lang="en-US" altLang="zh-TW" sz="1800" dirty="0" smtClean="0"/>
                    </a:p>
                    <a:p>
                      <a:endParaRPr lang="en-US" altLang="zh-TW" sz="1800" dirty="0" smtClean="0"/>
                    </a:p>
                    <a:p>
                      <a:endParaRPr lang="en-US" altLang="zh-TW" sz="1800" dirty="0" smtClean="0"/>
                    </a:p>
                  </a:txBody>
                  <a:tcPr marL="91444" marR="91444" marT="45727" marB="457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sz="1800" dirty="0"/>
                    </a:p>
                  </a:txBody>
                  <a:tcPr marL="91444" marR="91444" marT="45727" marB="4572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3267" name="矩形 1"/>
          <p:cNvSpPr>
            <a:spLocks noChangeArrowheads="1"/>
          </p:cNvSpPr>
          <p:nvPr/>
        </p:nvSpPr>
        <p:spPr bwMode="auto">
          <a:xfrm>
            <a:off x="341313" y="836613"/>
            <a:ext cx="82661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會計項目參照臺灣證券交易所股份有限公司公告之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「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一般行業會計項目及代碼修正對照表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」</a:t>
            </a:r>
          </a:p>
        </p:txBody>
      </p:sp>
      <p:sp>
        <p:nvSpPr>
          <p:cNvPr id="4" name="矩形 3"/>
          <p:cNvSpPr/>
          <p:nvPr/>
        </p:nvSpPr>
        <p:spPr>
          <a:xfrm>
            <a:off x="468313" y="2530475"/>
            <a:ext cx="2517775" cy="95408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marL="514350" indent="-514350" eaLnBrk="1" hangingPunct="1">
              <a:buFontTx/>
              <a:buAutoNum type="arabicPeriod"/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營業收入</a:t>
            </a:r>
            <a:endParaRPr lang="en-US" altLang="zh-TW" sz="2800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（銷貨收入）</a:t>
            </a: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3270250" y="2692400"/>
            <a:ext cx="4800600" cy="461963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銷貨收入、銷貨退回、銷貨折讓</a:t>
            </a:r>
          </a:p>
        </p:txBody>
      </p:sp>
      <p:sp>
        <p:nvSpPr>
          <p:cNvPr id="6" name="矩形 5"/>
          <p:cNvSpPr/>
          <p:nvPr/>
        </p:nvSpPr>
        <p:spPr>
          <a:xfrm>
            <a:off x="468313" y="4292600"/>
            <a:ext cx="2517775" cy="95408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2. 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營業成本</a:t>
            </a:r>
            <a:endParaRPr lang="en-US" altLang="zh-TW" sz="2800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（銷貨成本）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3244850" y="4344988"/>
            <a:ext cx="5072063" cy="830262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存貨（期初）、進貨、進貨費用、 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進貨退出、進貨折讓、存貨（期末）</a:t>
            </a:r>
          </a:p>
        </p:txBody>
      </p:sp>
      <p:grpSp>
        <p:nvGrpSpPr>
          <p:cNvPr id="52247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2248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249" name="圖片 1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250" name="圖片 1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67" grpId="0"/>
      <p:bldP spid="4" grpId="0" animBg="1"/>
      <p:bldP spid="5" grpId="0" animBg="1"/>
      <p:bldP spid="6" grpId="0" animBg="1"/>
      <p:bldP spid="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50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3269" name="圖片 1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270" name="圖片 1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271" name="圖片 1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325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604250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10-2-5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綜合損益表各項分類常見之會計項目</a:t>
            </a:r>
          </a:p>
        </p:txBody>
      </p:sp>
      <p:sp>
        <p:nvSpPr>
          <p:cNvPr id="5325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59</a:t>
            </a:r>
          </a:p>
        </p:txBody>
      </p:sp>
      <p:graphicFrame>
        <p:nvGraphicFramePr>
          <p:cNvPr id="59418" name="Group 26"/>
          <p:cNvGraphicFramePr>
            <a:graphicFrameLocks noGrp="1"/>
          </p:cNvGraphicFramePr>
          <p:nvPr/>
        </p:nvGraphicFramePr>
        <p:xfrm>
          <a:off x="412750" y="1700213"/>
          <a:ext cx="8191500" cy="4122737"/>
        </p:xfrm>
        <a:graphic>
          <a:graphicData uri="http://schemas.openxmlformats.org/drawingml/2006/table">
            <a:tbl>
              <a:tblPr/>
              <a:tblGrid>
                <a:gridCol w="2935288"/>
                <a:gridCol w="5256212"/>
              </a:tblGrid>
              <a:tr h="5762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項目</a:t>
                      </a:r>
                    </a:p>
                  </a:txBody>
                  <a:tcPr marL="91444" marR="91444"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買賣業常見的會計項目</a:t>
                      </a:r>
                    </a:p>
                  </a:txBody>
                  <a:tcPr marL="91444" marR="91444"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4647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35" marB="457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35" marB="457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264" name="矩形 1"/>
          <p:cNvSpPr>
            <a:spLocks noChangeArrowheads="1"/>
          </p:cNvSpPr>
          <p:nvPr/>
        </p:nvSpPr>
        <p:spPr bwMode="auto">
          <a:xfrm>
            <a:off x="341313" y="836613"/>
            <a:ext cx="82661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會計項目參照臺灣證券交易所股份有限公司公告之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「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一般行業會計項目及代碼修正對照表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」</a:t>
            </a:r>
          </a:p>
        </p:txBody>
      </p:sp>
      <p:sp>
        <p:nvSpPr>
          <p:cNvPr id="4" name="矩形 3"/>
          <p:cNvSpPr/>
          <p:nvPr/>
        </p:nvSpPr>
        <p:spPr>
          <a:xfrm>
            <a:off x="468313" y="2530475"/>
            <a:ext cx="2517775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3. 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營業費用</a:t>
            </a:r>
          </a:p>
        </p:txBody>
      </p:sp>
      <p:sp>
        <p:nvSpPr>
          <p:cNvPr id="3" name="矩形 2"/>
          <p:cNvSpPr/>
          <p:nvPr/>
        </p:nvSpPr>
        <p:spPr>
          <a:xfrm>
            <a:off x="698500" y="3149600"/>
            <a:ext cx="2635250" cy="1568450"/>
          </a:xfrm>
          <a:prstGeom prst="rect">
            <a:avLst/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推銷費用</a:t>
            </a:r>
          </a:p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管理費用</a:t>
            </a:r>
          </a:p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(3)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研究發展費用</a:t>
            </a:r>
          </a:p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(4)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其他費用</a:t>
            </a:r>
          </a:p>
        </p:txBody>
      </p: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3421063" y="2328863"/>
            <a:ext cx="5119687" cy="3013075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薪資支出　　 開辦費　　 租金支出</a:t>
            </a:r>
            <a:b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</a:b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文具用品　　 旅費　　　 運費</a:t>
            </a:r>
            <a:b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</a:b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郵電費　　　 修繕費　　 廣告費</a:t>
            </a:r>
            <a:b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</a:b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水電瓦斯費　 保險費　　 交際費</a:t>
            </a:r>
            <a:b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</a:b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捐贈         稅捐       呆帳損失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折舊         各項攤提   伙食費</a:t>
            </a:r>
            <a:b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</a:b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職工福利     佣金支出   訓練費</a:t>
            </a:r>
            <a:b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</a:b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研究發展費用 其他費用</a:t>
            </a:r>
          </a:p>
        </p:txBody>
      </p:sp>
      <p:sp>
        <p:nvSpPr>
          <p:cNvPr id="10" name="矩形 9"/>
          <p:cNvSpPr/>
          <p:nvPr/>
        </p:nvSpPr>
        <p:spPr>
          <a:xfrm>
            <a:off x="2473325" y="5300663"/>
            <a:ext cx="6635750" cy="954087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依照企業作業的功能將各會計項目歸屬於</a:t>
            </a:r>
            <a:endParaRPr lang="en-US" altLang="zh-TW" sz="2800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800" u="sng" dirty="0">
                <a:latin typeface="標楷體" pitchFamily="65" charset="-120"/>
                <a:ea typeface="標楷體" pitchFamily="65" charset="-120"/>
              </a:rPr>
              <a:t>推銷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、</a:t>
            </a:r>
            <a:r>
              <a:rPr lang="zh-TW" altLang="en-US" sz="2800" u="sng" dirty="0">
                <a:latin typeface="標楷體" pitchFamily="65" charset="-120"/>
                <a:ea typeface="標楷體" pitchFamily="65" charset="-120"/>
              </a:rPr>
              <a:t>管理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、</a:t>
            </a:r>
            <a:r>
              <a:rPr lang="zh-TW" altLang="en-US" sz="2800" u="sng" dirty="0">
                <a:latin typeface="標楷體" pitchFamily="65" charset="-120"/>
                <a:ea typeface="標楷體" pitchFamily="65" charset="-120"/>
              </a:rPr>
              <a:t>研究發展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或</a:t>
            </a:r>
            <a:r>
              <a:rPr lang="zh-TW" altLang="en-US" sz="2800" u="sng" dirty="0">
                <a:latin typeface="標楷體" pitchFamily="65" charset="-120"/>
                <a:ea typeface="標楷體" pitchFamily="65" charset="-120"/>
              </a:rPr>
              <a:t>其他費用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" grpId="0" animBg="1"/>
      <p:bldP spid="9" grpId="0" animBg="1"/>
      <p:bldP spid="10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604250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10-2-5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綜合損益表各項分類常見之會計項目</a:t>
            </a:r>
          </a:p>
        </p:txBody>
      </p:sp>
      <p:sp>
        <p:nvSpPr>
          <p:cNvPr id="5427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59</a:t>
            </a:r>
          </a:p>
        </p:txBody>
      </p:sp>
      <p:graphicFrame>
        <p:nvGraphicFramePr>
          <p:cNvPr id="60446" name="Group 30"/>
          <p:cNvGraphicFramePr>
            <a:graphicFrameLocks noGrp="1"/>
          </p:cNvGraphicFramePr>
          <p:nvPr/>
        </p:nvGraphicFramePr>
        <p:xfrm>
          <a:off x="412750" y="1700213"/>
          <a:ext cx="8191500" cy="4176712"/>
        </p:xfrm>
        <a:graphic>
          <a:graphicData uri="http://schemas.openxmlformats.org/drawingml/2006/table">
            <a:tbl>
              <a:tblPr/>
              <a:tblGrid>
                <a:gridCol w="3006725"/>
                <a:gridCol w="5184775"/>
              </a:tblGrid>
              <a:tr h="45720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項目</a:t>
                      </a:r>
                    </a:p>
                  </a:txBody>
                  <a:tcPr marL="91444" marR="91444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買賣業常見的會計項目</a:t>
                      </a:r>
                    </a:p>
                  </a:txBody>
                  <a:tcPr marL="91444" marR="91444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180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769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4290" name="矩形 1"/>
          <p:cNvSpPr>
            <a:spLocks noChangeArrowheads="1"/>
          </p:cNvSpPr>
          <p:nvPr/>
        </p:nvSpPr>
        <p:spPr bwMode="auto">
          <a:xfrm>
            <a:off x="341313" y="836613"/>
            <a:ext cx="82661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會計項目參照臺灣證券交易所股份有限公司公告之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「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一般行業會計項目及代碼修正對照表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」</a:t>
            </a:r>
          </a:p>
        </p:txBody>
      </p:sp>
      <p:sp>
        <p:nvSpPr>
          <p:cNvPr id="4" name="矩形 3"/>
          <p:cNvSpPr/>
          <p:nvPr/>
        </p:nvSpPr>
        <p:spPr>
          <a:xfrm>
            <a:off x="468313" y="2259013"/>
            <a:ext cx="2865437" cy="954087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4. 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營業外收入</a:t>
            </a:r>
            <a:endParaRPr lang="en-US" altLang="zh-TW" sz="2800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     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及支出</a:t>
            </a:r>
          </a:p>
        </p:txBody>
      </p:sp>
      <p:sp>
        <p:nvSpPr>
          <p:cNvPr id="14" name="矩形 13"/>
          <p:cNvSpPr/>
          <p:nvPr/>
        </p:nvSpPr>
        <p:spPr>
          <a:xfrm>
            <a:off x="684213" y="3371850"/>
            <a:ext cx="2635250" cy="457200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5" name="矩形 4"/>
          <p:cNvSpPr/>
          <p:nvPr/>
        </p:nvSpPr>
        <p:spPr>
          <a:xfrm>
            <a:off x="700088" y="4005263"/>
            <a:ext cx="2633662" cy="457200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3492500" y="2276475"/>
            <a:ext cx="5068888" cy="1570038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其他收入    其他利益    利息收入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租金收入    權利金收入  股利收入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處分不動產、廠房及設備利益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處分投資利益</a:t>
            </a:r>
          </a:p>
        </p:txBody>
      </p:sp>
      <p:sp>
        <p:nvSpPr>
          <p:cNvPr id="7" name="矩形 6"/>
          <p:cNvSpPr/>
          <p:nvPr/>
        </p:nvSpPr>
        <p:spPr>
          <a:xfrm>
            <a:off x="3492500" y="4005263"/>
            <a:ext cx="5054600" cy="1200150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其他損失     利息費用</a:t>
            </a:r>
          </a:p>
          <a:p>
            <a:pPr eaLnBrk="1" hangingPunct="1">
              <a:defRPr/>
            </a:pPr>
            <a:r>
              <a:rPr lang="zh-TW" altLang="en-US" sz="2400" b="1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處分不動產、廠房及設備損失</a:t>
            </a:r>
          </a:p>
          <a:p>
            <a:pPr eaLnBrk="1" hangingPunct="1">
              <a:defRPr/>
            </a:pPr>
            <a:r>
              <a:rPr lang="zh-TW" altLang="en-US" sz="2400" b="1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處分投資損失</a:t>
            </a:r>
          </a:p>
        </p:txBody>
      </p:sp>
      <p:sp>
        <p:nvSpPr>
          <p:cNvPr id="18" name="矩形 17"/>
          <p:cNvSpPr/>
          <p:nvPr/>
        </p:nvSpPr>
        <p:spPr>
          <a:xfrm>
            <a:off x="468313" y="5300663"/>
            <a:ext cx="2865437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5. 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所得稅費用</a:t>
            </a:r>
          </a:p>
        </p:txBody>
      </p:sp>
      <p:sp>
        <p:nvSpPr>
          <p:cNvPr id="11" name="矩形 10"/>
          <p:cNvSpPr/>
          <p:nvPr/>
        </p:nvSpPr>
        <p:spPr>
          <a:xfrm>
            <a:off x="3492500" y="5332413"/>
            <a:ext cx="2527300" cy="457200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本期所得稅費用</a:t>
            </a:r>
          </a:p>
        </p:txBody>
      </p:sp>
      <p:grpSp>
        <p:nvGrpSpPr>
          <p:cNvPr id="54298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4299" name="圖片 1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00" name="圖片 1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01" name="圖片 2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  <p:bldP spid="5" grpId="0" animBg="1"/>
      <p:bldP spid="6" grpId="0" animBg="1"/>
      <p:bldP spid="7" grpId="0" animBg="1"/>
      <p:bldP spid="18" grpId="0" animBg="1"/>
      <p:bldP spid="1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6948488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10-1-1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財務報表之意義</a:t>
            </a:r>
          </a:p>
        </p:txBody>
      </p:sp>
      <p:sp>
        <p:nvSpPr>
          <p:cNvPr id="2765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52</a:t>
            </a:r>
          </a:p>
        </p:txBody>
      </p:sp>
      <p:grpSp>
        <p:nvGrpSpPr>
          <p:cNvPr id="20" name="群組 19"/>
          <p:cNvGrpSpPr>
            <a:grpSpLocks/>
          </p:cNvGrpSpPr>
          <p:nvPr/>
        </p:nvGrpSpPr>
        <p:grpSpPr bwMode="auto">
          <a:xfrm>
            <a:off x="1187450" y="1417638"/>
            <a:ext cx="6375400" cy="747712"/>
            <a:chOff x="-92883" y="1954499"/>
            <a:chExt cx="8791973" cy="1090368"/>
          </a:xfrm>
        </p:grpSpPr>
        <p:sp>
          <p:nvSpPr>
            <p:cNvPr id="21" name="文字方塊 23"/>
            <p:cNvSpPr txBox="1">
              <a:spLocks noChangeArrowheads="1"/>
            </p:cNvSpPr>
            <p:nvPr/>
          </p:nvSpPr>
          <p:spPr bwMode="auto">
            <a:xfrm>
              <a:off x="-92883" y="2415185"/>
              <a:ext cx="1692280" cy="5833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r>
                <a:rPr lang="zh-TW" altLang="en-US" sz="2000" dirty="0" smtClean="0"/>
                <a:t>　定義</a:t>
              </a:r>
            </a:p>
          </p:txBody>
        </p:sp>
        <p:grpSp>
          <p:nvGrpSpPr>
            <p:cNvPr id="27665" name="群組 24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27667" name="群組 26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26" name="直線單箭頭接點 25"/>
                <p:cNvCxnSpPr/>
                <p:nvPr/>
              </p:nvCxnSpPr>
              <p:spPr>
                <a:xfrm>
                  <a:off x="1548465" y="2708571"/>
                  <a:ext cx="0" cy="721803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27" name="直線接點 26"/>
                <p:cNvCxnSpPr/>
                <p:nvPr/>
              </p:nvCxnSpPr>
              <p:spPr>
                <a:xfrm>
                  <a:off x="1548465" y="2708571"/>
                  <a:ext cx="5400845" cy="0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28" name="直線單箭頭接點 27"/>
                <p:cNvCxnSpPr/>
                <p:nvPr/>
              </p:nvCxnSpPr>
              <p:spPr>
                <a:xfrm>
                  <a:off x="6944932" y="2708571"/>
                  <a:ext cx="0" cy="721803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  <p:cxnSp>
            <p:nvCxnSpPr>
              <p:cNvPr id="25" name="直線接點 24"/>
              <p:cNvCxnSpPr/>
              <p:nvPr/>
            </p:nvCxnSpPr>
            <p:spPr>
              <a:xfrm flipH="1">
                <a:off x="4267497" y="1925543"/>
                <a:ext cx="0" cy="783027"/>
              </a:xfrm>
              <a:prstGeom prst="lin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  <p:sp>
          <p:nvSpPr>
            <p:cNvPr id="23" name="文字方塊 25"/>
            <p:cNvSpPr txBox="1">
              <a:spLocks noChangeArrowheads="1"/>
            </p:cNvSpPr>
            <p:nvPr/>
          </p:nvSpPr>
          <p:spPr bwMode="auto">
            <a:xfrm>
              <a:off x="7125030" y="2461485"/>
              <a:ext cx="1574060" cy="58338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r>
                <a:rPr lang="zh-TW" altLang="en-US" sz="2000" dirty="0" smtClean="0"/>
                <a:t>目的</a:t>
              </a:r>
            </a:p>
          </p:txBody>
        </p:sp>
      </p:grpSp>
      <p:sp>
        <p:nvSpPr>
          <p:cNvPr id="31" name="矩形 30"/>
          <p:cNvSpPr/>
          <p:nvPr/>
        </p:nvSpPr>
        <p:spPr>
          <a:xfrm>
            <a:off x="3524250" y="895350"/>
            <a:ext cx="1620838" cy="522288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財務報表</a:t>
            </a:r>
            <a:endParaRPr lang="zh-TW" altLang="en-US" sz="2800" dirty="0">
              <a:solidFill>
                <a:srgbClr val="0000FF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212725" y="2247900"/>
            <a:ext cx="3570288" cy="830263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財務報表是企業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財務狀況</a:t>
            </a:r>
            <a:endParaRPr lang="en-US" altLang="zh-TW" sz="2400" b="1" u="sng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及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財務績效</a:t>
            </a:r>
            <a:r>
              <a:rPr lang="zh-TW" altLang="en-US" sz="2400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的表達與描述</a:t>
            </a:r>
          </a:p>
        </p:txBody>
      </p:sp>
      <p:sp>
        <p:nvSpPr>
          <p:cNvPr id="7" name="矩形 6"/>
          <p:cNvSpPr/>
          <p:nvPr/>
        </p:nvSpPr>
        <p:spPr>
          <a:xfrm>
            <a:off x="4427538" y="2220913"/>
            <a:ext cx="4465637" cy="11969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提供企業的財務狀況、財務績效及現金流量等資訊，</a:t>
            </a:r>
            <a:r>
              <a:rPr lang="zh-TW" altLang="en-US" sz="2400" b="1" dirty="0">
                <a:ea typeface="標楷體" pitchFamily="65" charset="-120"/>
              </a:rPr>
              <a:t>給</a:t>
            </a:r>
            <a:r>
              <a:rPr lang="zh-TW" altLang="en-US" sz="2400" b="1" u="sng" dirty="0">
                <a:solidFill>
                  <a:srgbClr val="0000FF"/>
                </a:solidFill>
                <a:ea typeface="標楷體" pitchFamily="65" charset="-120"/>
              </a:rPr>
              <a:t>財務報表的使用者</a:t>
            </a:r>
            <a:r>
              <a:rPr lang="zh-TW" altLang="en-US" sz="2400" b="1" dirty="0">
                <a:ea typeface="標楷體" pitchFamily="65" charset="-120"/>
              </a:rPr>
              <a:t>作為經濟決策之參考。</a:t>
            </a:r>
            <a:endParaRPr lang="zh-TW" altLang="en-US" sz="2400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34" name="群組 33"/>
          <p:cNvGrpSpPr>
            <a:grpSpLocks/>
          </p:cNvGrpSpPr>
          <p:nvPr/>
        </p:nvGrpSpPr>
        <p:grpSpPr bwMode="auto">
          <a:xfrm>
            <a:off x="3100388" y="3500438"/>
            <a:ext cx="1584325" cy="558800"/>
            <a:chOff x="294993" y="3217044"/>
            <a:chExt cx="1582990" cy="560095"/>
          </a:xfrm>
        </p:grpSpPr>
        <p:cxnSp>
          <p:nvCxnSpPr>
            <p:cNvPr id="35" name="直線單箭頭接點 34"/>
            <p:cNvCxnSpPr/>
            <p:nvPr/>
          </p:nvCxnSpPr>
          <p:spPr>
            <a:xfrm>
              <a:off x="151951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7663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編製依據</a:t>
              </a:r>
            </a:p>
          </p:txBody>
        </p:sp>
      </p:grpSp>
      <p:sp>
        <p:nvSpPr>
          <p:cNvPr id="24" name="Rectangle 4"/>
          <p:cNvSpPr>
            <a:spLocks noChangeArrowheads="1"/>
          </p:cNvSpPr>
          <p:nvPr/>
        </p:nvSpPr>
        <p:spPr bwMode="auto">
          <a:xfrm>
            <a:off x="395288" y="4076700"/>
            <a:ext cx="8351837" cy="154781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>
                <a:srgbClr val="FF6165"/>
              </a:buClr>
              <a:buFontTx/>
              <a:buNone/>
            </a:pPr>
            <a:r>
              <a:rPr lang="en-US" altLang="zh-TW" sz="2400" b="1">
                <a:ea typeface="標楷體" pitchFamily="65" charset="-120"/>
              </a:rPr>
              <a:t>1. </a:t>
            </a:r>
            <a:r>
              <a:rPr lang="zh-TW" altLang="en-US" sz="2400" b="1">
                <a:ea typeface="標楷體" pitchFamily="65" charset="-120"/>
              </a:rPr>
              <a:t>國際會計準則第</a:t>
            </a:r>
            <a:r>
              <a:rPr lang="en-US" altLang="zh-TW" sz="2400" b="1">
                <a:ea typeface="標楷體" pitchFamily="65" charset="-120"/>
              </a:rPr>
              <a:t>1</a:t>
            </a:r>
            <a:r>
              <a:rPr lang="zh-TW" altLang="en-US" sz="2400" b="1">
                <a:ea typeface="標楷體" pitchFamily="65" charset="-120"/>
              </a:rPr>
              <a:t>號（簡稱</a:t>
            </a:r>
            <a:r>
              <a:rPr lang="en-US" altLang="zh-TW" sz="2400" b="1">
                <a:ea typeface="標楷體" pitchFamily="65" charset="-120"/>
              </a:rPr>
              <a:t>IAS 1</a:t>
            </a:r>
            <a:r>
              <a:rPr lang="zh-TW" altLang="en-US" sz="2400" b="1">
                <a:ea typeface="標楷體" pitchFamily="65" charset="-120"/>
              </a:rPr>
              <a:t>）「財務報表之表達」</a:t>
            </a:r>
            <a:endParaRPr lang="en-US" altLang="zh-TW" sz="2400" b="1"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>
                <a:srgbClr val="FF6165"/>
              </a:buClr>
              <a:buFontTx/>
              <a:buNone/>
            </a:pPr>
            <a:r>
              <a:rPr lang="en-US" altLang="zh-TW" sz="2400" b="1">
                <a:ea typeface="標楷體" pitchFamily="65" charset="-120"/>
              </a:rPr>
              <a:t>2. </a:t>
            </a:r>
            <a:r>
              <a:rPr lang="zh-TW" altLang="en-US" sz="2400" b="1">
                <a:ea typeface="標楷體" pitchFamily="65" charset="-120"/>
              </a:rPr>
              <a:t>「證券發行人財務報告編製準則」（簡稱「編製準則」）</a:t>
            </a:r>
            <a:endParaRPr lang="en-US" altLang="zh-TW" sz="2400" b="1">
              <a:ea typeface="標楷體" pitchFamily="65" charset="-12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>
                <a:srgbClr val="FF6165"/>
              </a:buClr>
              <a:buFontTx/>
              <a:buNone/>
            </a:pPr>
            <a:r>
              <a:rPr lang="en-US" altLang="zh-TW" sz="2400" b="1">
                <a:ea typeface="標楷體" pitchFamily="65" charset="-120"/>
              </a:rPr>
              <a:t>  </a:t>
            </a:r>
            <a:r>
              <a:rPr lang="zh-TW" altLang="en-US" sz="2400" b="1">
                <a:ea typeface="標楷體" pitchFamily="65" charset="-120"/>
              </a:rPr>
              <a:t>   </a:t>
            </a:r>
            <a:r>
              <a:rPr lang="en-US" altLang="zh-TW" sz="2400" b="1">
                <a:ea typeface="標楷體" pitchFamily="65" charset="-120"/>
              </a:rPr>
              <a:t>&lt;</a:t>
            </a:r>
            <a:r>
              <a:rPr lang="zh-TW" altLang="en-US" sz="2400" b="1">
                <a:ea typeface="標楷體" pitchFamily="65" charset="-120"/>
              </a:rPr>
              <a:t>由我國</a:t>
            </a:r>
            <a:r>
              <a:rPr lang="zh-TW" altLang="en-US" sz="2400" b="1" u="sng">
                <a:solidFill>
                  <a:srgbClr val="FF0000"/>
                </a:solidFill>
                <a:ea typeface="標楷體" pitchFamily="65" charset="-120"/>
              </a:rPr>
              <a:t>金管會</a:t>
            </a:r>
            <a:r>
              <a:rPr lang="zh-TW" altLang="en-US" sz="2400" b="1">
                <a:ea typeface="標楷體" pitchFamily="65" charset="-120"/>
              </a:rPr>
              <a:t>所發布的財務報表</a:t>
            </a:r>
            <a:r>
              <a:rPr lang="en-US" altLang="zh-TW" sz="2400" b="1">
                <a:ea typeface="標楷體" pitchFamily="65" charset="-120"/>
              </a:rPr>
              <a:t>&gt;</a:t>
            </a:r>
            <a:endParaRPr lang="zh-TW" altLang="en-US" sz="2400" b="1">
              <a:ea typeface="標楷體" pitchFamily="65" charset="-120"/>
            </a:endParaRPr>
          </a:p>
        </p:txBody>
      </p:sp>
      <p:grpSp>
        <p:nvGrpSpPr>
          <p:cNvPr id="27658" name="群組 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7659" name="圖片 2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60" name="圖片 3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61" name="圖片 3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5" dur="8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6" dur="80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80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6" grpId="0" animBg="1"/>
      <p:bldP spid="7" grpId="0" animBg="1"/>
      <p:bldP spid="24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650" y="2349500"/>
            <a:ext cx="8208963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簽章</a:t>
            </a:r>
          </a:p>
        </p:txBody>
      </p:sp>
      <p:sp>
        <p:nvSpPr>
          <p:cNvPr id="5530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59</a:t>
            </a: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461963" y="1130300"/>
            <a:ext cx="84201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綜合損益表</a:t>
            </a:r>
            <a:r>
              <a:rPr lang="zh-TW" altLang="en-US" sz="2800" b="1" u="sng">
                <a:latin typeface="標楷體" pitchFamily="65" charset="-120"/>
                <a:ea typeface="標楷體" pitchFamily="65" charset="-120"/>
              </a:rPr>
              <a:t>末端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須由主辦</a:t>
            </a:r>
            <a:r>
              <a:rPr lang="zh-TW" altLang="en-US" sz="2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會計人員、經理人及董事長（負責人）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簽章。</a:t>
            </a:r>
          </a:p>
        </p:txBody>
      </p:sp>
      <p:sp>
        <p:nvSpPr>
          <p:cNvPr id="3" name="橢圓 2"/>
          <p:cNvSpPr/>
          <p:nvPr/>
        </p:nvSpPr>
        <p:spPr>
          <a:xfrm>
            <a:off x="304800" y="3530600"/>
            <a:ext cx="8299450" cy="863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pSp>
        <p:nvGrpSpPr>
          <p:cNvPr id="55303" name="群組 1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5304" name="圖片 1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305" name="圖片 13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306" name="圖片 1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10-2-7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附註或附表</a:t>
            </a:r>
          </a:p>
        </p:txBody>
      </p:sp>
      <p:sp>
        <p:nvSpPr>
          <p:cNvPr id="5632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59</a:t>
            </a: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461963" y="1130300"/>
            <a:ext cx="84201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財務報表列示的項目及金額相當簡明，必須應用附註或附表提供</a:t>
            </a:r>
            <a:r>
              <a:rPr lang="zh-TW" altLang="en-US" sz="2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詳細的敘述性說明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或</a:t>
            </a:r>
            <a:r>
              <a:rPr lang="zh-TW" altLang="en-US" sz="2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明細資料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。</a:t>
            </a:r>
            <a:endParaRPr lang="zh-TW" altLang="en-US" sz="28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25450" y="2125663"/>
            <a:ext cx="2517775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常見的</a:t>
            </a:r>
            <a:r>
              <a:rPr lang="zh-TW" altLang="en-US" sz="2800" b="1" u="sng" dirty="0">
                <a:latin typeface="標楷體" pitchFamily="65" charset="-120"/>
                <a:ea typeface="標楷體" pitchFamily="65" charset="-120"/>
              </a:rPr>
              <a:t>附註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有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:</a:t>
            </a:r>
            <a:endParaRPr lang="zh-TW" altLang="en-US" sz="28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811213" y="2781300"/>
            <a:ext cx="7921625" cy="946150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>
                <a:latin typeface="標楷體" pitchFamily="65" charset="-120"/>
                <a:ea typeface="標楷體" pitchFamily="65" charset="-120"/>
                <a:sym typeface="Wingdings" pitchFamily="2" charset="2"/>
              </a:rPr>
              <a:t>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存貨價值變動、</a:t>
            </a:r>
            <a:r>
              <a:rPr lang="zh-TW" altLang="en-US" sz="2800">
                <a:latin typeface="標楷體" pitchFamily="65" charset="-120"/>
                <a:ea typeface="標楷體" pitchFamily="65" charset="-120"/>
                <a:sym typeface="Wingdings" pitchFamily="2" charset="2"/>
              </a:rPr>
              <a:t>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不動產、廠房及設備價值的減損或處分、</a:t>
            </a:r>
            <a:r>
              <a:rPr lang="zh-TW" altLang="en-US" sz="2800">
                <a:latin typeface="標楷體" pitchFamily="65" charset="-120"/>
                <a:ea typeface="標楷體" pitchFamily="65" charset="-120"/>
                <a:sym typeface="Wingdings" pitchFamily="2" charset="2"/>
              </a:rPr>
              <a:t>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訴訟結果等。</a:t>
            </a:r>
          </a:p>
        </p:txBody>
      </p:sp>
      <p:sp>
        <p:nvSpPr>
          <p:cNvPr id="16" name="矩形 15"/>
          <p:cNvSpPr/>
          <p:nvPr/>
        </p:nvSpPr>
        <p:spPr>
          <a:xfrm>
            <a:off x="461963" y="3933825"/>
            <a:ext cx="2519362" cy="52228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常見的</a:t>
            </a:r>
            <a:r>
              <a:rPr lang="zh-TW" altLang="en-US" sz="2800" b="1" u="sng" dirty="0">
                <a:latin typeface="標楷體" pitchFamily="65" charset="-120"/>
                <a:ea typeface="標楷體" pitchFamily="65" charset="-120"/>
              </a:rPr>
              <a:t>附表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有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:</a:t>
            </a:r>
            <a:endParaRPr lang="zh-TW" altLang="en-US" sz="28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811213" y="4581525"/>
            <a:ext cx="7900987" cy="946150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>
                <a:latin typeface="標楷體" pitchFamily="65" charset="-120"/>
                <a:ea typeface="標楷體" pitchFamily="65" charset="-120"/>
                <a:sym typeface="Wingdings" pitchFamily="2" charset="2"/>
              </a:rPr>
              <a:t>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銷貨收入、</a:t>
            </a:r>
            <a:r>
              <a:rPr lang="zh-TW" altLang="en-US" sz="2800">
                <a:latin typeface="標楷體" pitchFamily="65" charset="-120"/>
                <a:ea typeface="標楷體" pitchFamily="65" charset="-120"/>
                <a:sym typeface="Wingdings" pitchFamily="2" charset="2"/>
              </a:rPr>
              <a:t>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銷貨成本、</a:t>
            </a:r>
            <a:r>
              <a:rPr lang="zh-TW" altLang="en-US" sz="2800">
                <a:latin typeface="標楷體" pitchFamily="65" charset="-120"/>
                <a:ea typeface="標楷體" pitchFamily="65" charset="-120"/>
                <a:sym typeface="Wingdings" pitchFamily="2" charset="2"/>
              </a:rPr>
              <a:t>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營業費用、</a:t>
            </a:r>
            <a:r>
              <a:rPr lang="zh-TW" altLang="en-US" sz="2800">
                <a:latin typeface="標楷體" pitchFamily="65" charset="-120"/>
                <a:ea typeface="標楷體" pitchFamily="65" charset="-120"/>
                <a:sym typeface="Wingdings" pitchFamily="2" charset="2"/>
              </a:rPr>
              <a:t>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營業外收入及支出、</a:t>
            </a:r>
            <a:r>
              <a:rPr lang="zh-TW" altLang="en-US" sz="2800">
                <a:latin typeface="標楷體" pitchFamily="65" charset="-120"/>
                <a:ea typeface="標楷體" pitchFamily="65" charset="-120"/>
                <a:sym typeface="Wingdings" pitchFamily="2" charset="2"/>
              </a:rPr>
              <a:t>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所得稅、</a:t>
            </a:r>
            <a:r>
              <a:rPr lang="zh-TW" altLang="en-US" sz="2800">
                <a:latin typeface="標楷體" pitchFamily="65" charset="-120"/>
                <a:ea typeface="標楷體" pitchFamily="65" charset="-120"/>
                <a:sym typeface="Wingdings" pitchFamily="2" charset="2"/>
              </a:rPr>
              <a:t>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重大災害等明細表。</a:t>
            </a:r>
          </a:p>
        </p:txBody>
      </p:sp>
      <p:grpSp>
        <p:nvGrpSpPr>
          <p:cNvPr id="56329" name="群組 1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6330" name="圖片 1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1" name="圖片 1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2" name="圖片 1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 animBg="1"/>
      <p:bldP spid="2" grpId="0" animBg="1"/>
      <p:bldP spid="16" grpId="0" animBg="1"/>
      <p:bldP spid="5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6" name="群組 4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7385" name="圖片 4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386" name="圖片 4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387" name="圖片 4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4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10-2-8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損益之計算</a:t>
            </a:r>
          </a:p>
        </p:txBody>
      </p:sp>
      <p:sp>
        <p:nvSpPr>
          <p:cNvPr id="5734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60</a:t>
            </a:r>
          </a:p>
        </p:txBody>
      </p:sp>
      <p:sp>
        <p:nvSpPr>
          <p:cNvPr id="57349" name="矩形 9"/>
          <p:cNvSpPr>
            <a:spLocks noChangeArrowheads="1"/>
          </p:cNvSpPr>
          <p:nvPr/>
        </p:nvSpPr>
        <p:spPr bwMode="auto">
          <a:xfrm>
            <a:off x="3708400" y="1916113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827088" y="908050"/>
            <a:ext cx="7416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綜合損益表將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收益及費損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依一定順序項目，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由上而下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採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縱向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排列，並將損益內容作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多項分類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，在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營業收入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到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本期淨利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之間產生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多站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中間性資料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6" name="群組 25"/>
          <p:cNvGrpSpPr>
            <a:grpSpLocks/>
          </p:cNvGrpSpPr>
          <p:nvPr/>
        </p:nvGrpSpPr>
        <p:grpSpPr bwMode="auto">
          <a:xfrm>
            <a:off x="539750" y="1144588"/>
            <a:ext cx="6384925" cy="871537"/>
            <a:chOff x="1665590" y="1292160"/>
            <a:chExt cx="4607352" cy="872836"/>
          </a:xfrm>
        </p:grpSpPr>
        <p:grpSp>
          <p:nvGrpSpPr>
            <p:cNvPr id="57376" name="群組 26"/>
            <p:cNvGrpSpPr>
              <a:grpSpLocks/>
            </p:cNvGrpSpPr>
            <p:nvPr/>
          </p:nvGrpSpPr>
          <p:grpSpPr bwMode="auto">
            <a:xfrm>
              <a:off x="1665590" y="1292160"/>
              <a:ext cx="4607352" cy="866574"/>
              <a:chOff x="566288" y="1770507"/>
              <a:chExt cx="6354095" cy="1264112"/>
            </a:xfrm>
          </p:grpSpPr>
          <p:sp>
            <p:nvSpPr>
              <p:cNvPr id="29" name="文字方塊 23"/>
              <p:cNvSpPr txBox="1">
                <a:spLocks noChangeArrowheads="1"/>
              </p:cNvSpPr>
              <p:nvPr/>
            </p:nvSpPr>
            <p:spPr bwMode="auto">
              <a:xfrm>
                <a:off x="566288" y="1770507"/>
                <a:ext cx="1692003" cy="584442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r>
                  <a:rPr lang="zh-TW" altLang="en-US" sz="2000" dirty="0" smtClean="0"/>
                  <a:t>　</a:t>
                </a:r>
                <a:r>
                  <a:rPr lang="zh-TW" altLang="en-US" sz="2000" b="1" dirty="0" smtClean="0">
                    <a:solidFill>
                      <a:srgbClr val="0000FF"/>
                    </a:solidFill>
                  </a:rPr>
                  <a:t>依序為</a:t>
                </a:r>
              </a:p>
            </p:txBody>
          </p:sp>
          <p:grpSp>
            <p:nvGrpSpPr>
              <p:cNvPr id="57379" name="群組 24"/>
              <p:cNvGrpSpPr>
                <a:grpSpLocks/>
              </p:cNvGrpSpPr>
              <p:nvPr/>
            </p:nvGrpSpPr>
            <p:grpSpPr bwMode="auto">
              <a:xfrm>
                <a:off x="1519783" y="1954499"/>
                <a:ext cx="5400600" cy="1080120"/>
                <a:chOff x="1547664" y="1925543"/>
                <a:chExt cx="5400600" cy="1503457"/>
              </a:xfrm>
            </p:grpSpPr>
            <p:grpSp>
              <p:nvGrpSpPr>
                <p:cNvPr id="57380" name="群組 26"/>
                <p:cNvGrpSpPr>
                  <a:grpSpLocks/>
                </p:cNvGrpSpPr>
                <p:nvPr/>
              </p:nvGrpSpPr>
              <p:grpSpPr bwMode="auto">
                <a:xfrm>
                  <a:off x="1547664" y="2708920"/>
                  <a:ext cx="5400600" cy="720080"/>
                  <a:chOff x="1547664" y="2708920"/>
                  <a:chExt cx="5400600" cy="720080"/>
                </a:xfrm>
              </p:grpSpPr>
              <p:cxnSp>
                <p:nvCxnSpPr>
                  <p:cNvPr id="33" name="直線單箭頭接點 32"/>
                  <p:cNvCxnSpPr/>
                  <p:nvPr/>
                </p:nvCxnSpPr>
                <p:spPr>
                  <a:xfrm>
                    <a:off x="1546810" y="2708916"/>
                    <a:ext cx="0" cy="719887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34" name="直線接點 33"/>
                  <p:cNvCxnSpPr/>
                  <p:nvPr/>
                </p:nvCxnSpPr>
                <p:spPr>
                  <a:xfrm>
                    <a:off x="1546810" y="2708916"/>
                    <a:ext cx="5401454" cy="0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35" name="直線單箭頭接點 34"/>
                  <p:cNvCxnSpPr/>
                  <p:nvPr/>
                </p:nvCxnSpPr>
                <p:spPr>
                  <a:xfrm>
                    <a:off x="6943525" y="2708916"/>
                    <a:ext cx="0" cy="719887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  <p:cxnSp>
              <p:nvCxnSpPr>
                <p:cNvPr id="32" name="直線接點 31"/>
                <p:cNvCxnSpPr/>
                <p:nvPr/>
              </p:nvCxnSpPr>
              <p:spPr>
                <a:xfrm flipH="1">
                  <a:off x="4265705" y="1924465"/>
                  <a:ext cx="0" cy="784452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</p:grpSp>
        <p:cxnSp>
          <p:nvCxnSpPr>
            <p:cNvPr id="28" name="直線單箭頭接點 27"/>
            <p:cNvCxnSpPr/>
            <p:nvPr/>
          </p:nvCxnSpPr>
          <p:spPr bwMode="auto">
            <a:xfrm>
              <a:off x="4327819" y="1810456"/>
              <a:ext cx="0" cy="35454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36" name="矩形 35"/>
          <p:cNvSpPr/>
          <p:nvPr/>
        </p:nvSpPr>
        <p:spPr>
          <a:xfrm>
            <a:off x="3240088" y="765175"/>
            <a:ext cx="1971675" cy="52863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損益三階段</a:t>
            </a:r>
          </a:p>
        </p:txBody>
      </p:sp>
      <p:sp>
        <p:nvSpPr>
          <p:cNvPr id="37" name="矩形 36"/>
          <p:cNvSpPr/>
          <p:nvPr/>
        </p:nvSpPr>
        <p:spPr>
          <a:xfrm>
            <a:off x="323850" y="2017713"/>
            <a:ext cx="2359025" cy="523875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損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2771775" y="2008188"/>
            <a:ext cx="2898775" cy="522287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營業利益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損失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5821363" y="2008188"/>
            <a:ext cx="2495550" cy="522287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本期淨利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損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40" name="群組 39"/>
          <p:cNvGrpSpPr>
            <a:grpSpLocks/>
          </p:cNvGrpSpPr>
          <p:nvPr/>
        </p:nvGrpSpPr>
        <p:grpSpPr bwMode="auto">
          <a:xfrm>
            <a:off x="50800" y="2584450"/>
            <a:ext cx="1800225" cy="436563"/>
            <a:chOff x="78969" y="3217044"/>
            <a:chExt cx="1799014" cy="560095"/>
          </a:xfrm>
        </p:grpSpPr>
        <p:cxnSp>
          <p:nvCxnSpPr>
            <p:cNvPr id="41" name="直線單箭頭接點 40"/>
            <p:cNvCxnSpPr/>
            <p:nvPr/>
          </p:nvCxnSpPr>
          <p:spPr>
            <a:xfrm>
              <a:off x="1519449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7375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512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</a:t>
              </a:r>
              <a:r>
                <a:rPr lang="zh-TW" altLang="en-US" sz="2000">
                  <a:latin typeface="Tahoma" pitchFamily="34" charset="0"/>
                </a:rPr>
                <a:t>可得知</a:t>
              </a:r>
            </a:p>
          </p:txBody>
        </p:sp>
      </p:grpSp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250825" y="3016250"/>
            <a:ext cx="24495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銷售這部分商品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買賣損益</a:t>
            </a: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2555875" y="3040063"/>
            <a:ext cx="3240088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扣除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營業費用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之後，該企業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主要營業活動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所產生的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利益或損失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5867400" y="3049588"/>
            <a:ext cx="295275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營業外收入與支出的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分別列示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更能得知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非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主要營業活動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的損益</a:t>
            </a:r>
          </a:p>
        </p:txBody>
      </p:sp>
      <p:grpSp>
        <p:nvGrpSpPr>
          <p:cNvPr id="46" name="群組 45"/>
          <p:cNvGrpSpPr>
            <a:grpSpLocks/>
          </p:cNvGrpSpPr>
          <p:nvPr/>
        </p:nvGrpSpPr>
        <p:grpSpPr bwMode="auto">
          <a:xfrm>
            <a:off x="2773363" y="2578100"/>
            <a:ext cx="1798637" cy="438150"/>
            <a:chOff x="78969" y="3217044"/>
            <a:chExt cx="1799014" cy="560095"/>
          </a:xfrm>
        </p:grpSpPr>
        <p:cxnSp>
          <p:nvCxnSpPr>
            <p:cNvPr id="47" name="直線單箭頭接點 46"/>
            <p:cNvCxnSpPr/>
            <p:nvPr/>
          </p:nvCxnSpPr>
          <p:spPr>
            <a:xfrm>
              <a:off x="1519133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7373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512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</a:t>
              </a:r>
              <a:r>
                <a:rPr lang="zh-TW" altLang="en-US" sz="2000">
                  <a:latin typeface="Tahoma" pitchFamily="34" charset="0"/>
                </a:rPr>
                <a:t>可得知</a:t>
              </a:r>
            </a:p>
          </p:txBody>
        </p:sp>
      </p:grpSp>
      <p:sp>
        <p:nvSpPr>
          <p:cNvPr id="20" name="矩形 19"/>
          <p:cNvSpPr/>
          <p:nvPr/>
        </p:nvSpPr>
        <p:spPr>
          <a:xfrm>
            <a:off x="5245100" y="5949950"/>
            <a:ext cx="3719513" cy="830263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分析企業的損益是由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本業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或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業外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哪一部分產生</a:t>
            </a:r>
          </a:p>
        </p:txBody>
      </p:sp>
      <p:grpSp>
        <p:nvGrpSpPr>
          <p:cNvPr id="50" name="群組 49"/>
          <p:cNvGrpSpPr>
            <a:grpSpLocks/>
          </p:cNvGrpSpPr>
          <p:nvPr/>
        </p:nvGrpSpPr>
        <p:grpSpPr bwMode="auto">
          <a:xfrm>
            <a:off x="5508625" y="2578100"/>
            <a:ext cx="1798638" cy="438150"/>
            <a:chOff x="78969" y="3217044"/>
            <a:chExt cx="1799014" cy="560095"/>
          </a:xfrm>
        </p:grpSpPr>
        <p:cxnSp>
          <p:nvCxnSpPr>
            <p:cNvPr id="51" name="直線單箭頭接點 50"/>
            <p:cNvCxnSpPr/>
            <p:nvPr/>
          </p:nvCxnSpPr>
          <p:spPr>
            <a:xfrm>
              <a:off x="1519133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7371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512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</a:t>
              </a:r>
              <a:r>
                <a:rPr lang="zh-TW" altLang="en-US" sz="2000">
                  <a:latin typeface="Tahoma" pitchFamily="34" charset="0"/>
                </a:rPr>
                <a:t>  透過</a:t>
              </a:r>
            </a:p>
          </p:txBody>
        </p:sp>
      </p:grpSp>
      <p:grpSp>
        <p:nvGrpSpPr>
          <p:cNvPr id="53" name="群組 52"/>
          <p:cNvGrpSpPr>
            <a:grpSpLocks/>
          </p:cNvGrpSpPr>
          <p:nvPr/>
        </p:nvGrpSpPr>
        <p:grpSpPr bwMode="auto">
          <a:xfrm>
            <a:off x="5508625" y="4216400"/>
            <a:ext cx="1798638" cy="436563"/>
            <a:chOff x="78969" y="3217044"/>
            <a:chExt cx="1799014" cy="560095"/>
          </a:xfrm>
        </p:grpSpPr>
        <p:cxnSp>
          <p:nvCxnSpPr>
            <p:cNvPr id="54" name="直線單箭頭接點 53"/>
            <p:cNvCxnSpPr/>
            <p:nvPr/>
          </p:nvCxnSpPr>
          <p:spPr>
            <a:xfrm>
              <a:off x="1519133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7369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512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</a:t>
              </a:r>
              <a:r>
                <a:rPr lang="zh-TW" altLang="en-US" sz="2000">
                  <a:latin typeface="Tahoma" pitchFamily="34" charset="0"/>
                </a:rPr>
                <a:t>再加上</a:t>
              </a:r>
            </a:p>
          </p:txBody>
        </p:sp>
      </p:grpSp>
      <p:sp>
        <p:nvSpPr>
          <p:cNvPr id="23" name="矩形 22"/>
          <p:cNvSpPr>
            <a:spLocks noChangeArrowheads="1"/>
          </p:cNvSpPr>
          <p:nvPr/>
        </p:nvSpPr>
        <p:spPr bwMode="auto">
          <a:xfrm>
            <a:off x="5721350" y="4652963"/>
            <a:ext cx="295433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主要營業活動的損益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即營業利益或損失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57" name="群組 56"/>
          <p:cNvGrpSpPr>
            <a:grpSpLocks/>
          </p:cNvGrpSpPr>
          <p:nvPr/>
        </p:nvGrpSpPr>
        <p:grpSpPr bwMode="auto">
          <a:xfrm>
            <a:off x="5534025" y="5449888"/>
            <a:ext cx="1798638" cy="438150"/>
            <a:chOff x="78969" y="3217044"/>
            <a:chExt cx="1799014" cy="560095"/>
          </a:xfrm>
        </p:grpSpPr>
        <p:cxnSp>
          <p:nvCxnSpPr>
            <p:cNvPr id="58" name="直線單箭頭接點 57"/>
            <p:cNvCxnSpPr/>
            <p:nvPr/>
          </p:nvCxnSpPr>
          <p:spPr>
            <a:xfrm>
              <a:off x="1519133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7367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512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</a:t>
              </a:r>
              <a:r>
                <a:rPr lang="zh-TW" altLang="en-US" sz="2000">
                  <a:latin typeface="Tahoma" pitchFamily="34" charset="0"/>
                </a:rPr>
                <a:t>有助於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  <p:bldP spid="36" grpId="0" animBg="1"/>
      <p:bldP spid="37" grpId="0" animBg="1"/>
      <p:bldP spid="38" grpId="0" animBg="1"/>
      <p:bldP spid="39" grpId="0" animBg="1"/>
      <p:bldP spid="13" grpId="0"/>
      <p:bldP spid="15" grpId="0"/>
      <p:bldP spid="16" grpId="0"/>
      <p:bldP spid="20" grpId="0" animBg="1"/>
      <p:bldP spid="2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10-2-9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損益之計算圖示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第一階段</a:t>
            </a:r>
          </a:p>
        </p:txBody>
      </p:sp>
      <p:sp>
        <p:nvSpPr>
          <p:cNvPr id="5837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61</a:t>
            </a:r>
          </a:p>
        </p:txBody>
      </p:sp>
      <p:sp>
        <p:nvSpPr>
          <p:cNvPr id="58372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66587" name="Group 27"/>
          <p:cNvGraphicFramePr>
            <a:graphicFrameLocks noGrp="1"/>
          </p:cNvGraphicFramePr>
          <p:nvPr/>
        </p:nvGraphicFramePr>
        <p:xfrm>
          <a:off x="412750" y="1322388"/>
          <a:ext cx="8191500" cy="4122737"/>
        </p:xfrm>
        <a:graphic>
          <a:graphicData uri="http://schemas.openxmlformats.org/drawingml/2006/table">
            <a:tbl>
              <a:tblPr/>
              <a:tblGrid>
                <a:gridCol w="2574925"/>
                <a:gridCol w="5616575"/>
              </a:tblGrid>
              <a:tr h="5762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項    目</a:t>
                      </a:r>
                    </a:p>
                  </a:txBody>
                  <a:tcPr marL="91444" marR="91444"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損益之計算</a:t>
                      </a:r>
                    </a:p>
                  </a:txBody>
                  <a:tcPr marL="91444" marR="91444"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4647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35" marB="457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35" marB="457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矩形 1"/>
          <p:cNvSpPr/>
          <p:nvPr/>
        </p:nvSpPr>
        <p:spPr>
          <a:xfrm>
            <a:off x="539750" y="2103438"/>
            <a:ext cx="2376488" cy="1592262"/>
          </a:xfrm>
          <a:prstGeom prst="rect">
            <a:avLst/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lnSpc>
                <a:spcPts val="3900"/>
              </a:lnSpc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營業收入</a:t>
            </a:r>
          </a:p>
          <a:p>
            <a:pPr eaLnBrk="1" hangingPunct="1">
              <a:lnSpc>
                <a:spcPts val="3900"/>
              </a:lnSpc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營業成本</a:t>
            </a:r>
          </a:p>
          <a:p>
            <a:pPr eaLnBrk="1" hangingPunct="1">
              <a:lnSpc>
                <a:spcPts val="3900"/>
              </a:lnSpc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損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3132138" y="1970088"/>
            <a:ext cx="5400675" cy="528637"/>
          </a:xfrm>
          <a:prstGeom prst="rect">
            <a:avLst/>
          </a:prstGeom>
          <a:solidFill>
            <a:srgbClr val="FFDDDD"/>
          </a:soli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2800" b="1"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階段</a:t>
            </a:r>
            <a:r>
              <a:rPr lang="en-US" altLang="zh-TW" sz="2800" b="1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計算「營業毛利</a:t>
            </a:r>
            <a:r>
              <a:rPr lang="en-US" altLang="zh-TW" sz="2800" b="1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損</a:t>
            </a:r>
            <a:r>
              <a:rPr lang="en-US" altLang="zh-TW" sz="2800" b="1"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」</a:t>
            </a:r>
          </a:p>
        </p:txBody>
      </p:sp>
      <p:sp>
        <p:nvSpPr>
          <p:cNvPr id="4" name="矩形 3"/>
          <p:cNvSpPr/>
          <p:nvPr/>
        </p:nvSpPr>
        <p:spPr>
          <a:xfrm>
            <a:off x="4465638" y="2773363"/>
            <a:ext cx="2698750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營業收入</a:t>
            </a:r>
          </a:p>
        </p:txBody>
      </p:sp>
      <p:sp>
        <p:nvSpPr>
          <p:cNvPr id="5" name="矩形 4"/>
          <p:cNvSpPr/>
          <p:nvPr/>
        </p:nvSpPr>
        <p:spPr>
          <a:xfrm>
            <a:off x="4465638" y="3492500"/>
            <a:ext cx="2698750" cy="52228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營業成本</a:t>
            </a:r>
          </a:p>
        </p:txBody>
      </p:sp>
      <p:sp>
        <p:nvSpPr>
          <p:cNvPr id="6" name="矩形 5"/>
          <p:cNvSpPr/>
          <p:nvPr/>
        </p:nvSpPr>
        <p:spPr>
          <a:xfrm>
            <a:off x="4465638" y="4292600"/>
            <a:ext cx="2698750" cy="52863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defRPr/>
            </a:pPr>
            <a:r>
              <a:rPr lang="zh-TW" altLang="en-US" sz="2800" b="1" smtClean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  <a:r>
              <a:rPr lang="en-US" altLang="zh-TW" sz="2800" b="1" smtClean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 smtClean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損</a:t>
            </a:r>
            <a:r>
              <a:rPr lang="en-US" altLang="zh-TW" sz="2800" b="1" smtClean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)</a:t>
            </a:r>
          </a:p>
        </p:txBody>
      </p:sp>
      <p:sp>
        <p:nvSpPr>
          <p:cNvPr id="7" name="減號 6"/>
          <p:cNvSpPr/>
          <p:nvPr/>
        </p:nvSpPr>
        <p:spPr>
          <a:xfrm>
            <a:off x="3441700" y="3297238"/>
            <a:ext cx="914400" cy="914400"/>
          </a:xfrm>
          <a:prstGeom prst="mathMinus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cxnSp>
        <p:nvCxnSpPr>
          <p:cNvPr id="11" name="直線接點 10"/>
          <p:cNvCxnSpPr/>
          <p:nvPr/>
        </p:nvCxnSpPr>
        <p:spPr>
          <a:xfrm>
            <a:off x="3441700" y="4144963"/>
            <a:ext cx="41544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391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8392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393" name="圖片 1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394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10-2-9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損益之計算圖示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第二階段</a:t>
            </a:r>
          </a:p>
        </p:txBody>
      </p:sp>
      <p:sp>
        <p:nvSpPr>
          <p:cNvPr id="5939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61</a:t>
            </a:r>
          </a:p>
        </p:txBody>
      </p:sp>
      <p:sp>
        <p:nvSpPr>
          <p:cNvPr id="59396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67614" name="Group 30"/>
          <p:cNvGraphicFramePr>
            <a:graphicFrameLocks noGrp="1"/>
          </p:cNvGraphicFramePr>
          <p:nvPr/>
        </p:nvGraphicFramePr>
        <p:xfrm>
          <a:off x="341313" y="1322388"/>
          <a:ext cx="8478837" cy="4122737"/>
        </p:xfrm>
        <a:graphic>
          <a:graphicData uri="http://schemas.openxmlformats.org/drawingml/2006/table">
            <a:tbl>
              <a:tblPr/>
              <a:tblGrid>
                <a:gridCol w="2646362"/>
                <a:gridCol w="5832475"/>
              </a:tblGrid>
              <a:tr h="5762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項    目</a:t>
                      </a:r>
                    </a:p>
                  </a:txBody>
                  <a:tcPr marL="91444" marR="91444"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損益之計算</a:t>
                      </a:r>
                    </a:p>
                  </a:txBody>
                  <a:tcPr marL="91444" marR="91444"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4647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35" marB="457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35" marB="457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矩形 1"/>
          <p:cNvSpPr/>
          <p:nvPr/>
        </p:nvSpPr>
        <p:spPr>
          <a:xfrm>
            <a:off x="341313" y="2103438"/>
            <a:ext cx="2632075" cy="3092450"/>
          </a:xfrm>
          <a:prstGeom prst="rect">
            <a:avLst/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lnSpc>
                <a:spcPts val="3900"/>
              </a:lnSpc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損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營業費用</a:t>
            </a:r>
            <a:endParaRPr lang="en-US" altLang="zh-TW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ts val="3900"/>
              </a:lnSpc>
              <a:defRPr/>
            </a:pPr>
            <a:endParaRPr lang="en-US" altLang="zh-TW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ts val="3900"/>
              </a:lnSpc>
              <a:defRPr/>
            </a:pPr>
            <a:endParaRPr lang="en-US" altLang="zh-TW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ts val="3900"/>
              </a:lnSpc>
              <a:defRPr/>
            </a:pPr>
            <a:endParaRPr lang="en-US" altLang="zh-TW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ts val="3900"/>
              </a:lnSpc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營業利益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損失</a:t>
            </a:r>
            <a:r>
              <a:rPr lang="en-US" altLang="zh-TW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3132138" y="1989138"/>
            <a:ext cx="5543550" cy="528637"/>
          </a:xfrm>
          <a:prstGeom prst="rect">
            <a:avLst/>
          </a:prstGeom>
          <a:solidFill>
            <a:srgbClr val="FFDDDD"/>
          </a:solidFill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2</a:t>
            </a: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階段</a:t>
            </a:r>
            <a:r>
              <a:rPr lang="en-US" altLang="zh-TW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計算「營業利益</a:t>
            </a:r>
            <a:r>
              <a:rPr lang="en-US" altLang="zh-TW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損失</a:t>
            </a:r>
            <a:r>
              <a:rPr lang="en-US" altLang="zh-TW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」</a:t>
            </a:r>
          </a:p>
        </p:txBody>
      </p:sp>
      <p:sp>
        <p:nvSpPr>
          <p:cNvPr id="4" name="矩形 3"/>
          <p:cNvSpPr/>
          <p:nvPr/>
        </p:nvSpPr>
        <p:spPr>
          <a:xfrm>
            <a:off x="4465638" y="2773363"/>
            <a:ext cx="2698750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sp>
        <p:nvSpPr>
          <p:cNvPr id="5" name="矩形 4"/>
          <p:cNvSpPr/>
          <p:nvPr/>
        </p:nvSpPr>
        <p:spPr>
          <a:xfrm>
            <a:off x="4465638" y="3492500"/>
            <a:ext cx="2698750" cy="52228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營業費用</a:t>
            </a:r>
          </a:p>
        </p:txBody>
      </p:sp>
      <p:sp>
        <p:nvSpPr>
          <p:cNvPr id="6" name="矩形 5"/>
          <p:cNvSpPr/>
          <p:nvPr/>
        </p:nvSpPr>
        <p:spPr>
          <a:xfrm>
            <a:off x="4067175" y="4292600"/>
            <a:ext cx="3313113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營業利益（損失）</a:t>
            </a:r>
          </a:p>
        </p:txBody>
      </p:sp>
      <p:sp>
        <p:nvSpPr>
          <p:cNvPr id="7" name="減號 6"/>
          <p:cNvSpPr/>
          <p:nvPr/>
        </p:nvSpPr>
        <p:spPr>
          <a:xfrm>
            <a:off x="3441700" y="3297238"/>
            <a:ext cx="914400" cy="914400"/>
          </a:xfrm>
          <a:prstGeom prst="mathMinus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cxnSp>
        <p:nvCxnSpPr>
          <p:cNvPr id="11" name="直線接點 10"/>
          <p:cNvCxnSpPr/>
          <p:nvPr/>
        </p:nvCxnSpPr>
        <p:spPr>
          <a:xfrm>
            <a:off x="3441700" y="4144963"/>
            <a:ext cx="41544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827088" y="3082925"/>
            <a:ext cx="21463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推銷費用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管理費用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研究發展費用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其他費用</a:t>
            </a:r>
          </a:p>
        </p:txBody>
      </p:sp>
      <p:grpSp>
        <p:nvGrpSpPr>
          <p:cNvPr id="59416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59417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418" name="圖片 2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419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18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276225" y="1924050"/>
            <a:ext cx="2968625" cy="3592513"/>
          </a:xfrm>
          <a:prstGeom prst="rect">
            <a:avLst/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lnSpc>
                <a:spcPts val="3900"/>
              </a:lnSpc>
              <a:defRPr/>
            </a:pPr>
            <a:r>
              <a:rPr lang="zh-TW" altLang="en-US" sz="27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營業利益</a:t>
            </a:r>
            <a:r>
              <a:rPr lang="en-US" altLang="zh-TW" sz="27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7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損失</a:t>
            </a:r>
            <a:r>
              <a:rPr lang="en-US" altLang="zh-TW" sz="27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)</a:t>
            </a:r>
          </a:p>
          <a:p>
            <a:pPr eaLnBrk="1" hangingPunct="1">
              <a:lnSpc>
                <a:spcPts val="3900"/>
              </a:lnSpc>
              <a:defRPr/>
            </a:pPr>
            <a:r>
              <a:rPr lang="zh-TW" altLang="en-US" sz="27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營業外收入及支出</a:t>
            </a:r>
            <a:endParaRPr lang="en-US" altLang="zh-TW" sz="27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ts val="3900"/>
              </a:lnSpc>
              <a:defRPr/>
            </a:pPr>
            <a:endParaRPr lang="en-US" altLang="zh-TW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ts val="3900"/>
              </a:lnSpc>
              <a:defRPr/>
            </a:pPr>
            <a:endParaRPr lang="en-US" altLang="zh-TW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ts val="3900"/>
              </a:lnSpc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稅前淨利</a:t>
            </a:r>
            <a:endParaRPr lang="en-US" altLang="zh-TW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ts val="3900"/>
              </a:lnSpc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所得稅費用</a:t>
            </a:r>
            <a:endParaRPr lang="en-US" altLang="zh-TW" sz="2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lnSpc>
                <a:spcPts val="3900"/>
              </a:lnSpc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本期淨利</a:t>
            </a:r>
          </a:p>
        </p:txBody>
      </p:sp>
      <p:sp>
        <p:nvSpPr>
          <p:cNvPr id="6041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10-2-9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損益之計算圖示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第三階段</a:t>
            </a:r>
          </a:p>
        </p:txBody>
      </p:sp>
      <p:sp>
        <p:nvSpPr>
          <p:cNvPr id="6042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61</a:t>
            </a:r>
          </a:p>
        </p:txBody>
      </p:sp>
      <p:graphicFrame>
        <p:nvGraphicFramePr>
          <p:cNvPr id="68646" name="Group 38"/>
          <p:cNvGraphicFramePr>
            <a:graphicFrameLocks noGrp="1"/>
          </p:cNvGraphicFramePr>
          <p:nvPr/>
        </p:nvGraphicFramePr>
        <p:xfrm>
          <a:off x="250825" y="981075"/>
          <a:ext cx="8642350" cy="5040313"/>
        </p:xfrm>
        <a:graphic>
          <a:graphicData uri="http://schemas.openxmlformats.org/drawingml/2006/table">
            <a:tbl>
              <a:tblPr/>
              <a:tblGrid>
                <a:gridCol w="3024188"/>
                <a:gridCol w="5618162"/>
              </a:tblGrid>
              <a:tr h="6270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項    目</a:t>
                      </a:r>
                    </a:p>
                  </a:txBody>
                  <a:tcPr marL="91459" marR="91459" marT="45733" marB="4573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損益之計算</a:t>
                      </a:r>
                    </a:p>
                  </a:txBody>
                  <a:tcPr marL="91459" marR="91459" marT="45733" marB="4573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32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9" marR="91459" marT="45733" marB="4573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59" marR="91459" marT="45733" marB="4573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矩形 2"/>
          <p:cNvSpPr/>
          <p:nvPr/>
        </p:nvSpPr>
        <p:spPr>
          <a:xfrm>
            <a:off x="3419475" y="1627188"/>
            <a:ext cx="5400675" cy="523875"/>
          </a:xfrm>
          <a:prstGeom prst="rect">
            <a:avLst/>
          </a:prstGeom>
          <a:solidFill>
            <a:srgbClr val="FFDDDD"/>
          </a:solidFill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第</a:t>
            </a:r>
            <a:r>
              <a:rPr lang="en-US" altLang="zh-TW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3</a:t>
            </a: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階段</a:t>
            </a:r>
            <a:r>
              <a:rPr lang="en-US" altLang="zh-TW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計算「本期淨利</a:t>
            </a:r>
            <a:r>
              <a:rPr lang="en-US" altLang="zh-TW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損</a:t>
            </a:r>
            <a:r>
              <a:rPr lang="en-US" altLang="zh-TW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)</a:t>
            </a: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」</a:t>
            </a:r>
          </a:p>
        </p:txBody>
      </p:sp>
      <p:sp>
        <p:nvSpPr>
          <p:cNvPr id="4" name="矩形 3"/>
          <p:cNvSpPr/>
          <p:nvPr/>
        </p:nvSpPr>
        <p:spPr>
          <a:xfrm>
            <a:off x="4465638" y="2205038"/>
            <a:ext cx="2698750" cy="522287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營業利益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損失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8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4465638" y="3365500"/>
            <a:ext cx="2698750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sp>
        <p:nvSpPr>
          <p:cNvPr id="6" name="矩形 5"/>
          <p:cNvSpPr/>
          <p:nvPr/>
        </p:nvSpPr>
        <p:spPr>
          <a:xfrm>
            <a:off x="4159250" y="5373688"/>
            <a:ext cx="3311525" cy="522287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本期淨利（損）</a:t>
            </a:r>
          </a:p>
        </p:txBody>
      </p:sp>
      <p:sp>
        <p:nvSpPr>
          <p:cNvPr id="7" name="減號 6"/>
          <p:cNvSpPr/>
          <p:nvPr/>
        </p:nvSpPr>
        <p:spPr>
          <a:xfrm>
            <a:off x="3709988" y="3284538"/>
            <a:ext cx="717550" cy="698500"/>
          </a:xfrm>
          <a:prstGeom prst="mathMinus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cxnSp>
        <p:nvCxnSpPr>
          <p:cNvPr id="11" name="直線接點 10"/>
          <p:cNvCxnSpPr/>
          <p:nvPr/>
        </p:nvCxnSpPr>
        <p:spPr>
          <a:xfrm>
            <a:off x="3749675" y="4005263"/>
            <a:ext cx="415607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280988" y="2987675"/>
            <a:ext cx="21463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700" b="1">
                <a:latin typeface="標楷體" pitchFamily="65" charset="-120"/>
                <a:ea typeface="標楷體" pitchFamily="65" charset="-120"/>
              </a:rPr>
              <a:t>營業外收入</a:t>
            </a:r>
            <a:endParaRPr lang="en-US" altLang="zh-TW" sz="27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700" b="1"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sp>
        <p:nvSpPr>
          <p:cNvPr id="19" name="矩形 18"/>
          <p:cNvSpPr/>
          <p:nvPr/>
        </p:nvSpPr>
        <p:spPr>
          <a:xfrm>
            <a:off x="4449763" y="2781300"/>
            <a:ext cx="2698750" cy="52228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8" name="加號 7"/>
          <p:cNvSpPr/>
          <p:nvPr/>
        </p:nvSpPr>
        <p:spPr>
          <a:xfrm>
            <a:off x="3673475" y="2636838"/>
            <a:ext cx="754063" cy="712787"/>
          </a:xfrm>
          <a:prstGeom prst="mathPlus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4468813" y="4705350"/>
            <a:ext cx="2697162" cy="523875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所得稅費用</a:t>
            </a:r>
          </a:p>
        </p:txBody>
      </p:sp>
      <p:sp>
        <p:nvSpPr>
          <p:cNvPr id="22" name="矩形 21"/>
          <p:cNvSpPr/>
          <p:nvPr/>
        </p:nvSpPr>
        <p:spPr>
          <a:xfrm>
            <a:off x="4465638" y="4075113"/>
            <a:ext cx="2698750" cy="523875"/>
          </a:xfrm>
          <a:prstGeom prst="rect">
            <a:avLst/>
          </a:prstGeom>
          <a:solidFill>
            <a:srgbClr val="CCFFFF"/>
          </a:solidFill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稅前淨利</a:t>
            </a:r>
            <a:endParaRPr lang="zh-TW" altLang="en-US" sz="2800" b="1" dirty="0">
              <a:solidFill>
                <a:schemeClr val="lt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減號 22"/>
          <p:cNvSpPr/>
          <p:nvPr/>
        </p:nvSpPr>
        <p:spPr>
          <a:xfrm>
            <a:off x="3735388" y="4618038"/>
            <a:ext cx="715962" cy="698500"/>
          </a:xfrm>
          <a:prstGeom prst="mathMinus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cxnSp>
        <p:nvCxnSpPr>
          <p:cNvPr id="24" name="直線接點 23"/>
          <p:cNvCxnSpPr/>
          <p:nvPr/>
        </p:nvCxnSpPr>
        <p:spPr>
          <a:xfrm>
            <a:off x="3770313" y="5319713"/>
            <a:ext cx="41544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群組 9"/>
          <p:cNvGrpSpPr>
            <a:grpSpLocks/>
          </p:cNvGrpSpPr>
          <p:nvPr/>
        </p:nvGrpSpPr>
        <p:grpSpPr bwMode="auto">
          <a:xfrm>
            <a:off x="3749675" y="5895975"/>
            <a:ext cx="4160838" cy="58738"/>
            <a:chOff x="4983980" y="5634826"/>
            <a:chExt cx="4160020" cy="57804"/>
          </a:xfrm>
        </p:grpSpPr>
        <p:cxnSp>
          <p:nvCxnSpPr>
            <p:cNvPr id="25" name="直線接點 24"/>
            <p:cNvCxnSpPr/>
            <p:nvPr/>
          </p:nvCxnSpPr>
          <p:spPr>
            <a:xfrm>
              <a:off x="4988742" y="5634826"/>
              <a:ext cx="4155258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線接點 25"/>
            <p:cNvCxnSpPr/>
            <p:nvPr/>
          </p:nvCxnSpPr>
          <p:spPr>
            <a:xfrm>
              <a:off x="4983980" y="5692630"/>
              <a:ext cx="4155258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矩形 11"/>
          <p:cNvSpPr/>
          <p:nvPr/>
        </p:nvSpPr>
        <p:spPr>
          <a:xfrm>
            <a:off x="341313" y="819150"/>
            <a:ext cx="8478837" cy="95408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2436813" indent="-28575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28448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3252788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3660775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4117975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4575175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5032375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5489575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800" b="1" dirty="0" smtClean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註：我國企業組織的課稅所得達到</a:t>
            </a:r>
            <a:r>
              <a:rPr lang="en-US" altLang="zh-TW" sz="2800" b="1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$120,000</a:t>
            </a:r>
            <a:r>
              <a:rPr lang="zh-TW" altLang="en-US" sz="2800" b="1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以上</a:t>
            </a:r>
            <a:r>
              <a:rPr lang="zh-TW" altLang="en-US" sz="2800" b="1" dirty="0" smtClean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時，</a:t>
            </a:r>
            <a:endParaRPr lang="en-US" altLang="zh-TW" sz="2800" b="1" dirty="0" smtClean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en-US" altLang="zh-TW" sz="2800" b="1" dirty="0" smtClean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800" b="1" dirty="0" smtClean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   才會發生所得稅費用。</a:t>
            </a:r>
          </a:p>
        </p:txBody>
      </p:sp>
      <p:grpSp>
        <p:nvGrpSpPr>
          <p:cNvPr id="60447" name="群組 2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0448" name="圖片 2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49" name="圖片 2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50" name="圖片 2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18" grpId="0"/>
      <p:bldP spid="19" grpId="0" animBg="1"/>
      <p:bldP spid="20" grpId="0" animBg="1"/>
      <p:bldP spid="22" grpId="0" animBg="1"/>
      <p:bldP spid="12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10-2-10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綜合損益表的損益計算公式彙整</a:t>
            </a:r>
          </a:p>
        </p:txBody>
      </p:sp>
      <p:sp>
        <p:nvSpPr>
          <p:cNvPr id="6144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62</a:t>
            </a:r>
          </a:p>
        </p:txBody>
      </p:sp>
      <p:sp>
        <p:nvSpPr>
          <p:cNvPr id="61444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61451" name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128713"/>
            <a:ext cx="7810500" cy="4627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46" name="群組 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1447" name="圖片 1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48" name="圖片 1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49" name="圖片 1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1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綜合損益表之比率分析</a:t>
            </a:r>
          </a:p>
        </p:txBody>
      </p:sp>
      <p:sp>
        <p:nvSpPr>
          <p:cNvPr id="6246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62</a:t>
            </a:r>
          </a:p>
        </p:txBody>
      </p:sp>
      <p:sp>
        <p:nvSpPr>
          <p:cNvPr id="62468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306388" y="1052513"/>
            <a:ext cx="2265362" cy="523875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資訊補給站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341313" y="1773238"/>
            <a:ext cx="88026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綜合損益表可以用來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分析獲利能力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，常用的指標如下：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1471613" y="2401888"/>
            <a:ext cx="6845300" cy="523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(1)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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銷貨毛利率＝銷貨毛利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銷貨淨額</a:t>
            </a: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2122488" y="2978150"/>
            <a:ext cx="6049962" cy="522288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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銷貨成本率＝銷貨成本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銷貨淨額</a:t>
            </a: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2122488" y="3554413"/>
            <a:ext cx="6049962" cy="522287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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銷貨毛利率＋銷貨成本率＝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1</a:t>
            </a:r>
            <a:endParaRPr lang="zh-TW" altLang="en-US" sz="2800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1487488" y="4130675"/>
            <a:ext cx="6003925" cy="522288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(2)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營業利益率＝營業利益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銷貨淨額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1487488" y="4705350"/>
            <a:ext cx="6003925" cy="523875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800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純益率＝本期淨利</a:t>
            </a:r>
            <a:r>
              <a:rPr lang="en-US" altLang="zh-TW" sz="2800" dirty="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銷貨淨額</a:t>
            </a:r>
          </a:p>
        </p:txBody>
      </p:sp>
      <p:grpSp>
        <p:nvGrpSpPr>
          <p:cNvPr id="62476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2477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78" name="圖片 1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79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" grpId="0"/>
      <p:bldP spid="3" grpId="0" animBg="1"/>
      <p:bldP spid="4" grpId="0" animBg="1"/>
      <p:bldP spid="5" grpId="0" animBg="1"/>
      <p:bldP spid="6" grpId="0" animBg="1"/>
      <p:bldP spid="7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29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939800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綜合損益表的損益計算釋例</a:t>
            </a:r>
          </a:p>
        </p:txBody>
      </p:sp>
      <p:sp>
        <p:nvSpPr>
          <p:cNvPr id="6349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63</a:t>
            </a:r>
          </a:p>
        </p:txBody>
      </p:sp>
      <p:sp>
        <p:nvSpPr>
          <p:cNvPr id="63493" name="矩形 16"/>
          <p:cNvSpPr>
            <a:spLocks noChangeArrowheads="1"/>
          </p:cNvSpPr>
          <p:nvPr/>
        </p:nvSpPr>
        <p:spPr bwMode="auto">
          <a:xfrm>
            <a:off x="1811338" y="939800"/>
            <a:ext cx="6337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、好神公司本年度的損益資料如下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:</a:t>
            </a:r>
            <a:endParaRPr lang="zh-TW" altLang="en-US" sz="240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77863" y="2513013"/>
            <a:ext cx="3432175" cy="43180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677863" y="2008188"/>
            <a:ext cx="3432175" cy="44450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676275" y="1535113"/>
            <a:ext cx="343217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aphicFrame>
        <p:nvGraphicFramePr>
          <p:cNvPr id="21" name="表格 20"/>
          <p:cNvGraphicFramePr>
            <a:graphicFrameLocks noGrp="1"/>
          </p:cNvGraphicFramePr>
          <p:nvPr/>
        </p:nvGraphicFramePr>
        <p:xfrm>
          <a:off x="649288" y="1516063"/>
          <a:ext cx="8175625" cy="4337052"/>
        </p:xfrm>
        <a:graphic>
          <a:graphicData uri="http://schemas.openxmlformats.org/drawingml/2006/table">
            <a:tbl>
              <a:tblPr/>
              <a:tblGrid>
                <a:gridCol w="3471505"/>
                <a:gridCol w="4704120"/>
              </a:tblGrid>
              <a:tr h="4771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8975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$480,000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1025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推銷費用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40,000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管理費用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研究發展費用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 8,000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其他收入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處分不動產、廠房及設備利益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存貨（期末）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130,000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2" name="矩形 21"/>
          <p:cNvSpPr/>
          <p:nvPr/>
        </p:nvSpPr>
        <p:spPr>
          <a:xfrm>
            <a:off x="179512" y="5631631"/>
            <a:ext cx="3571899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(1)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試計算銷貨收入淨額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3649663" y="5624513"/>
            <a:ext cx="5357812" cy="447675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3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3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480,000</a:t>
            </a:r>
            <a:r>
              <a:rPr lang="zh-TW" altLang="en-US" sz="23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3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40,000</a:t>
            </a:r>
            <a:r>
              <a:rPr lang="zh-TW" altLang="en-US" sz="23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3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20,000</a:t>
            </a:r>
            <a:r>
              <a:rPr lang="zh-TW" altLang="en-US" sz="23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3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420,000</a:t>
            </a:r>
            <a:endParaRPr lang="zh-TW" altLang="zh-TW" sz="23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63533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3534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35" name="圖片 23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36" name="圖片 2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3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811213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綜合損益表的損益計算釋例</a:t>
            </a:r>
          </a:p>
        </p:txBody>
      </p:sp>
      <p:sp>
        <p:nvSpPr>
          <p:cNvPr id="6451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63</a:t>
            </a:r>
          </a:p>
        </p:txBody>
      </p:sp>
      <p:sp>
        <p:nvSpPr>
          <p:cNvPr id="24" name="矩形 23"/>
          <p:cNvSpPr/>
          <p:nvPr/>
        </p:nvSpPr>
        <p:spPr>
          <a:xfrm>
            <a:off x="406400" y="3852863"/>
            <a:ext cx="3432175" cy="43180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5" name="矩形 24"/>
          <p:cNvSpPr/>
          <p:nvPr/>
        </p:nvSpPr>
        <p:spPr>
          <a:xfrm>
            <a:off x="406400" y="3348038"/>
            <a:ext cx="3432175" cy="44450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6" name="矩形 25"/>
          <p:cNvSpPr/>
          <p:nvPr/>
        </p:nvSpPr>
        <p:spPr>
          <a:xfrm>
            <a:off x="404813" y="2874963"/>
            <a:ext cx="343217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7" name="矩形 26"/>
          <p:cNvSpPr/>
          <p:nvPr/>
        </p:nvSpPr>
        <p:spPr>
          <a:xfrm>
            <a:off x="382588" y="5281613"/>
            <a:ext cx="3432175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8" name="矩形 27"/>
          <p:cNvSpPr/>
          <p:nvPr/>
        </p:nvSpPr>
        <p:spPr>
          <a:xfrm>
            <a:off x="382588" y="4799013"/>
            <a:ext cx="3432175" cy="4445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9" name="矩形 28"/>
          <p:cNvSpPr/>
          <p:nvPr/>
        </p:nvSpPr>
        <p:spPr>
          <a:xfrm>
            <a:off x="381000" y="4325938"/>
            <a:ext cx="3432175" cy="47307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64523" name="矩形 29"/>
          <p:cNvSpPr>
            <a:spLocks noChangeArrowheads="1"/>
          </p:cNvSpPr>
          <p:nvPr/>
        </p:nvSpPr>
        <p:spPr bwMode="auto">
          <a:xfrm>
            <a:off x="1835150" y="769938"/>
            <a:ext cx="6337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、好神公司本年度的損益資料如下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:</a:t>
            </a:r>
            <a:endParaRPr lang="zh-TW" altLang="en-US" sz="240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1" name="表格 30"/>
          <p:cNvGraphicFramePr>
            <a:graphicFrameLocks noGrp="1"/>
          </p:cNvGraphicFramePr>
          <p:nvPr/>
        </p:nvGraphicFramePr>
        <p:xfrm>
          <a:off x="377825" y="1412875"/>
          <a:ext cx="8175625" cy="4337052"/>
        </p:xfrm>
        <a:graphic>
          <a:graphicData uri="http://schemas.openxmlformats.org/drawingml/2006/table">
            <a:tbl>
              <a:tblPr/>
              <a:tblGrid>
                <a:gridCol w="3471505"/>
                <a:gridCol w="4704120"/>
              </a:tblGrid>
              <a:tr h="4771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8975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$480,000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1025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推銷費用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40,000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管理費用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研究發展費用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 8,000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其他收入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處分不動產、廠房及設備利益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存貨（期末）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130,000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矩形 31"/>
          <p:cNvSpPr/>
          <p:nvPr/>
        </p:nvSpPr>
        <p:spPr>
          <a:xfrm>
            <a:off x="383267" y="1820778"/>
            <a:ext cx="289846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(2)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試計算銷貨成本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3181350" y="1681163"/>
            <a:ext cx="6143625" cy="771525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=12,000+201,000+10,000-6,000-4,000-13,000</a:t>
            </a:r>
          </a:p>
          <a:p>
            <a:pPr eaLnBrk="1" hangingPunct="1">
              <a:defRPr/>
            </a:pPr>
            <a:r>
              <a:rPr lang="en-US" altLang="zh-TW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=200,000</a:t>
            </a:r>
            <a:endParaRPr lang="zh-TW" altLang="zh-TW" sz="22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346435" y="5631631"/>
            <a:ext cx="289846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試計算銷貨毛利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3181350" y="5641975"/>
            <a:ext cx="5911850" cy="460375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420,000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220,000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64564" name="群組 2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4565" name="圖片 2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66" name="圖片 2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67" name="圖片 3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3" grpId="0" animBg="1"/>
      <p:bldP spid="3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6948488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10-1-1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財務報表之意義</a:t>
            </a:r>
          </a:p>
        </p:txBody>
      </p:sp>
      <p:sp>
        <p:nvSpPr>
          <p:cNvPr id="2867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52</a:t>
            </a:r>
          </a:p>
        </p:txBody>
      </p:sp>
      <p:sp>
        <p:nvSpPr>
          <p:cNvPr id="31" name="矩形 30"/>
          <p:cNvSpPr/>
          <p:nvPr/>
        </p:nvSpPr>
        <p:spPr>
          <a:xfrm>
            <a:off x="2798763" y="1116013"/>
            <a:ext cx="3057525" cy="522287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財務報表的使用者</a:t>
            </a:r>
            <a:endParaRPr lang="zh-TW" altLang="en-US" sz="2800" dirty="0">
              <a:solidFill>
                <a:srgbClr val="0000FF"/>
              </a:solidFill>
            </a:endParaRPr>
          </a:p>
        </p:txBody>
      </p:sp>
      <p:grpSp>
        <p:nvGrpSpPr>
          <p:cNvPr id="34" name="群組 33"/>
          <p:cNvGrpSpPr>
            <a:grpSpLocks/>
          </p:cNvGrpSpPr>
          <p:nvPr/>
        </p:nvGrpSpPr>
        <p:grpSpPr bwMode="auto">
          <a:xfrm>
            <a:off x="679450" y="2962275"/>
            <a:ext cx="1582738" cy="558800"/>
            <a:chOff x="294993" y="3217044"/>
            <a:chExt cx="1582990" cy="560095"/>
          </a:xfrm>
        </p:grpSpPr>
        <p:cxnSp>
          <p:nvCxnSpPr>
            <p:cNvPr id="35" name="直線單箭頭接點 34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8705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決定</a:t>
              </a:r>
            </a:p>
          </p:txBody>
        </p:sp>
      </p:grpSp>
      <p:grpSp>
        <p:nvGrpSpPr>
          <p:cNvPr id="2" name="群組 1"/>
          <p:cNvGrpSpPr>
            <a:grpSpLocks/>
          </p:cNvGrpSpPr>
          <p:nvPr/>
        </p:nvGrpSpPr>
        <p:grpSpPr bwMode="auto">
          <a:xfrm>
            <a:off x="1116013" y="1544638"/>
            <a:ext cx="5156200" cy="873125"/>
            <a:chOff x="1665590" y="1292160"/>
            <a:chExt cx="4607352" cy="872836"/>
          </a:xfrm>
        </p:grpSpPr>
        <p:grpSp>
          <p:nvGrpSpPr>
            <p:cNvPr id="28695" name="群組 19"/>
            <p:cNvGrpSpPr>
              <a:grpSpLocks/>
            </p:cNvGrpSpPr>
            <p:nvPr/>
          </p:nvGrpSpPr>
          <p:grpSpPr bwMode="auto">
            <a:xfrm>
              <a:off x="1665590" y="1292160"/>
              <a:ext cx="4607352" cy="866574"/>
              <a:chOff x="566288" y="1770507"/>
              <a:chExt cx="6354095" cy="1264112"/>
            </a:xfrm>
          </p:grpSpPr>
          <p:sp>
            <p:nvSpPr>
              <p:cNvPr id="21" name="文字方塊 23"/>
              <p:cNvSpPr txBox="1">
                <a:spLocks noChangeArrowheads="1"/>
              </p:cNvSpPr>
              <p:nvPr/>
            </p:nvSpPr>
            <p:spPr bwMode="auto">
              <a:xfrm>
                <a:off x="566288" y="1770507"/>
                <a:ext cx="1692208" cy="58337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r>
                  <a:rPr lang="zh-TW" altLang="en-US" sz="2000" dirty="0" smtClean="0"/>
                  <a:t>　包括</a:t>
                </a:r>
              </a:p>
            </p:txBody>
          </p:sp>
          <p:grpSp>
            <p:nvGrpSpPr>
              <p:cNvPr id="28698" name="群組 24"/>
              <p:cNvGrpSpPr>
                <a:grpSpLocks/>
              </p:cNvGrpSpPr>
              <p:nvPr/>
            </p:nvGrpSpPr>
            <p:grpSpPr bwMode="auto">
              <a:xfrm>
                <a:off x="1519783" y="1954499"/>
                <a:ext cx="5400600" cy="1080120"/>
                <a:chOff x="1547664" y="1925543"/>
                <a:chExt cx="5400600" cy="1503457"/>
              </a:xfrm>
            </p:grpSpPr>
            <p:grpSp>
              <p:nvGrpSpPr>
                <p:cNvPr id="28699" name="群組 26"/>
                <p:cNvGrpSpPr>
                  <a:grpSpLocks/>
                </p:cNvGrpSpPr>
                <p:nvPr/>
              </p:nvGrpSpPr>
              <p:grpSpPr bwMode="auto">
                <a:xfrm>
                  <a:off x="1547664" y="2708920"/>
                  <a:ext cx="5400600" cy="720080"/>
                  <a:chOff x="1547664" y="2708920"/>
                  <a:chExt cx="5400600" cy="720080"/>
                </a:xfrm>
              </p:grpSpPr>
              <p:cxnSp>
                <p:nvCxnSpPr>
                  <p:cNvPr id="26" name="直線單箭頭接點 25"/>
                  <p:cNvCxnSpPr/>
                  <p:nvPr/>
                </p:nvCxnSpPr>
                <p:spPr>
                  <a:xfrm>
                    <a:off x="1546891" y="2578133"/>
                    <a:ext cx="0" cy="850692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27" name="直線接點 26"/>
                  <p:cNvCxnSpPr/>
                  <p:nvPr/>
                </p:nvCxnSpPr>
                <p:spPr>
                  <a:xfrm>
                    <a:off x="1546891" y="2578133"/>
                    <a:ext cx="5401373" cy="0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28" name="直線單箭頭接點 27"/>
                  <p:cNvCxnSpPr/>
                  <p:nvPr/>
                </p:nvCxnSpPr>
                <p:spPr>
                  <a:xfrm>
                    <a:off x="6944351" y="2578133"/>
                    <a:ext cx="0" cy="850692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  <p:cxnSp>
              <p:nvCxnSpPr>
                <p:cNvPr id="25" name="直線接點 24"/>
                <p:cNvCxnSpPr/>
                <p:nvPr/>
              </p:nvCxnSpPr>
              <p:spPr>
                <a:xfrm flipH="1">
                  <a:off x="4266162" y="1924000"/>
                  <a:ext cx="0" cy="783025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</p:grpSp>
        <p:cxnSp>
          <p:nvCxnSpPr>
            <p:cNvPr id="29" name="直線單箭頭接點 28"/>
            <p:cNvCxnSpPr/>
            <p:nvPr/>
          </p:nvCxnSpPr>
          <p:spPr bwMode="auto">
            <a:xfrm>
              <a:off x="4326733" y="1811100"/>
              <a:ext cx="0" cy="353896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4" name="文字方塊 3"/>
          <p:cNvSpPr txBox="1"/>
          <p:nvPr/>
        </p:nvSpPr>
        <p:spPr>
          <a:xfrm>
            <a:off x="1249363" y="2417763"/>
            <a:ext cx="1620837" cy="522287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投資大眾</a:t>
            </a:r>
          </a:p>
        </p:txBody>
      </p:sp>
      <p:sp>
        <p:nvSpPr>
          <p:cNvPr id="30" name="文字方塊 29"/>
          <p:cNvSpPr txBox="1"/>
          <p:nvPr/>
        </p:nvSpPr>
        <p:spPr>
          <a:xfrm>
            <a:off x="3498850" y="2446338"/>
            <a:ext cx="1262063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債權者</a:t>
            </a:r>
          </a:p>
        </p:txBody>
      </p:sp>
      <p:sp>
        <p:nvSpPr>
          <p:cNvPr id="32" name="文字方塊 31"/>
          <p:cNvSpPr txBox="1"/>
          <p:nvPr/>
        </p:nvSpPr>
        <p:spPr>
          <a:xfrm>
            <a:off x="5448300" y="2439988"/>
            <a:ext cx="1620838" cy="522287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管理當局</a:t>
            </a: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649288" y="3533775"/>
            <a:ext cx="23177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何時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買入</a:t>
            </a: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或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賣出</a:t>
            </a:r>
            <a:endParaRPr lang="en-US" altLang="zh-TW" sz="2400" b="1" u="sng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該企業股票</a:t>
            </a:r>
          </a:p>
        </p:txBody>
      </p:sp>
      <p:sp>
        <p:nvSpPr>
          <p:cNvPr id="8" name="矩形 7"/>
          <p:cNvSpPr>
            <a:spLocks noChangeArrowheads="1"/>
          </p:cNvSpPr>
          <p:nvPr/>
        </p:nvSpPr>
        <p:spPr bwMode="auto">
          <a:xfrm>
            <a:off x="3090863" y="3573463"/>
            <a:ext cx="2012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貸款給該企業</a:t>
            </a:r>
            <a:endParaRPr lang="en-US" altLang="zh-TW" sz="2400" b="1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資金的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安全性</a:t>
            </a:r>
          </a:p>
        </p:txBody>
      </p: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5546725" y="3573463"/>
            <a:ext cx="17081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管理階層的</a:t>
            </a:r>
            <a:endParaRPr lang="en-US" altLang="zh-TW" sz="2400" b="1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經營績效</a:t>
            </a:r>
          </a:p>
        </p:txBody>
      </p:sp>
      <p:grpSp>
        <p:nvGrpSpPr>
          <p:cNvPr id="33" name="群組 32"/>
          <p:cNvGrpSpPr>
            <a:grpSpLocks/>
          </p:cNvGrpSpPr>
          <p:nvPr/>
        </p:nvGrpSpPr>
        <p:grpSpPr bwMode="auto">
          <a:xfrm>
            <a:off x="2890838" y="2997200"/>
            <a:ext cx="1584325" cy="558800"/>
            <a:chOff x="294993" y="3217044"/>
            <a:chExt cx="1582990" cy="560095"/>
          </a:xfrm>
        </p:grpSpPr>
        <p:cxnSp>
          <p:nvCxnSpPr>
            <p:cNvPr id="37" name="直線單箭頭接點 36"/>
            <p:cNvCxnSpPr/>
            <p:nvPr/>
          </p:nvCxnSpPr>
          <p:spPr>
            <a:xfrm>
              <a:off x="151951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8694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評估</a:t>
              </a:r>
            </a:p>
          </p:txBody>
        </p:sp>
      </p:grpSp>
      <p:grpSp>
        <p:nvGrpSpPr>
          <p:cNvPr id="39" name="群組 38"/>
          <p:cNvGrpSpPr>
            <a:grpSpLocks/>
          </p:cNvGrpSpPr>
          <p:nvPr/>
        </p:nvGrpSpPr>
        <p:grpSpPr bwMode="auto">
          <a:xfrm>
            <a:off x="5064125" y="2995613"/>
            <a:ext cx="1582738" cy="558800"/>
            <a:chOff x="294993" y="3217044"/>
            <a:chExt cx="1582990" cy="560095"/>
          </a:xfrm>
        </p:grpSpPr>
        <p:cxnSp>
          <p:nvCxnSpPr>
            <p:cNvPr id="40" name="直線單箭頭接點 39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8692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評估</a:t>
              </a:r>
            </a:p>
          </p:txBody>
        </p:sp>
      </p:grpSp>
      <p:grpSp>
        <p:nvGrpSpPr>
          <p:cNvPr id="28687" name="群組 3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8688" name="圖片 3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89" name="圖片 4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90" name="圖片 4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4" grpId="0" animBg="1"/>
      <p:bldP spid="30" grpId="0" animBg="1"/>
      <p:bldP spid="32" grpId="0" animBg="1"/>
      <p:bldP spid="5" grpId="0"/>
      <p:bldP spid="8" grpId="0"/>
      <p:bldP spid="9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811213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3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綜合損益表的損益計算釋例</a:t>
            </a:r>
          </a:p>
        </p:txBody>
      </p:sp>
      <p:sp>
        <p:nvSpPr>
          <p:cNvPr id="6554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63</a:t>
            </a:r>
          </a:p>
        </p:txBody>
      </p:sp>
      <p:sp>
        <p:nvSpPr>
          <p:cNvPr id="65541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002088" y="2251075"/>
            <a:ext cx="4713287" cy="49212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0" name="矩形 9"/>
          <p:cNvSpPr/>
          <p:nvPr/>
        </p:nvSpPr>
        <p:spPr>
          <a:xfrm>
            <a:off x="4002088" y="1771650"/>
            <a:ext cx="4713287" cy="47942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1" name="矩形 10"/>
          <p:cNvSpPr/>
          <p:nvPr/>
        </p:nvSpPr>
        <p:spPr>
          <a:xfrm>
            <a:off x="4000500" y="1314450"/>
            <a:ext cx="4713288" cy="4476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65545" name="矩形 11"/>
          <p:cNvSpPr>
            <a:spLocks noChangeArrowheads="1"/>
          </p:cNvSpPr>
          <p:nvPr/>
        </p:nvSpPr>
        <p:spPr bwMode="auto">
          <a:xfrm>
            <a:off x="1908175" y="806450"/>
            <a:ext cx="6337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、好神公司本年度的損益資料如下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:</a:t>
            </a:r>
            <a:endParaRPr lang="zh-TW" altLang="en-US" sz="240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539750" y="1308100"/>
          <a:ext cx="8175625" cy="4337052"/>
        </p:xfrm>
        <a:graphic>
          <a:graphicData uri="http://schemas.openxmlformats.org/drawingml/2006/table">
            <a:tbl>
              <a:tblPr/>
              <a:tblGrid>
                <a:gridCol w="3471505"/>
                <a:gridCol w="4704120"/>
              </a:tblGrid>
              <a:tr h="4771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8975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$480,000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1025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推銷費用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40,000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管理費用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研究發展費用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 8,000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其他收入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處分不動產、廠房及設備利益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存貨（期末）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130,000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" name="矩形 13"/>
          <p:cNvSpPr/>
          <p:nvPr/>
        </p:nvSpPr>
        <p:spPr>
          <a:xfrm>
            <a:off x="329863" y="5517232"/>
            <a:ext cx="289846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(4)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試計算營業利益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3232150" y="5300663"/>
            <a:ext cx="6164263" cy="771525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(3)</a:t>
            </a:r>
            <a:r>
              <a:rPr lang="zh-TW" altLang="en-US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銷貨毛利－營業費用</a:t>
            </a:r>
            <a:endParaRPr lang="en-US" altLang="zh-TW" sz="22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220,000</a:t>
            </a:r>
            <a:r>
              <a:rPr lang="zh-TW" altLang="en-US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20,000</a:t>
            </a:r>
            <a:r>
              <a:rPr lang="zh-TW" altLang="en-US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12,000</a:t>
            </a:r>
            <a:r>
              <a:rPr lang="zh-TW" altLang="en-US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8,000</a:t>
            </a:r>
            <a:r>
              <a:rPr lang="zh-TW" altLang="en-US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180,000</a:t>
            </a:r>
            <a:endParaRPr lang="zh-TW" altLang="zh-TW" sz="22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65582" name="群組 1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5583" name="圖片 1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4" name="圖片 1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5" name="圖片 2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884238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綜合損益表的損益計算釋例</a:t>
            </a:r>
          </a:p>
        </p:txBody>
      </p:sp>
      <p:sp>
        <p:nvSpPr>
          <p:cNvPr id="6656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63</a:t>
            </a:r>
          </a:p>
        </p:txBody>
      </p:sp>
      <p:sp>
        <p:nvSpPr>
          <p:cNvPr id="66565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3922713" y="4303713"/>
            <a:ext cx="4713287" cy="477837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0" name="矩形 9"/>
          <p:cNvSpPr/>
          <p:nvPr/>
        </p:nvSpPr>
        <p:spPr>
          <a:xfrm>
            <a:off x="3922713" y="3759200"/>
            <a:ext cx="4713287" cy="522288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1" name="矩形 10"/>
          <p:cNvSpPr/>
          <p:nvPr/>
        </p:nvSpPr>
        <p:spPr>
          <a:xfrm>
            <a:off x="3922713" y="3351213"/>
            <a:ext cx="4713287" cy="4445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3921125" y="2862263"/>
            <a:ext cx="4713288" cy="47307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3924300" y="5267325"/>
            <a:ext cx="4713288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3924300" y="4791075"/>
            <a:ext cx="4713288" cy="45720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66572" name="矩形 14"/>
          <p:cNvSpPr>
            <a:spLocks noChangeArrowheads="1"/>
          </p:cNvSpPr>
          <p:nvPr/>
        </p:nvSpPr>
        <p:spPr bwMode="auto">
          <a:xfrm>
            <a:off x="1908175" y="836613"/>
            <a:ext cx="6337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、好神公司本年度的損益資料如下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:</a:t>
            </a:r>
            <a:endParaRPr lang="zh-TW" altLang="en-US" sz="240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16" name="表格 15"/>
          <p:cNvGraphicFramePr>
            <a:graphicFrameLocks noGrp="1"/>
          </p:cNvGraphicFramePr>
          <p:nvPr/>
        </p:nvGraphicFramePr>
        <p:xfrm>
          <a:off x="460375" y="1412875"/>
          <a:ext cx="8175625" cy="4337052"/>
        </p:xfrm>
        <a:graphic>
          <a:graphicData uri="http://schemas.openxmlformats.org/drawingml/2006/table">
            <a:tbl>
              <a:tblPr/>
              <a:tblGrid>
                <a:gridCol w="3471505"/>
                <a:gridCol w="4704120"/>
              </a:tblGrid>
              <a:tr h="4771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8975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$480,000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1025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推銷費用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40,000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管理費用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研究發展費用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 8,000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其他收入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佣金收入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6,000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處分不動產、廠房及設備利益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處分投資損失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22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存貨（期末）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130,000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" name="矩形 16"/>
          <p:cNvSpPr/>
          <p:nvPr/>
        </p:nvSpPr>
        <p:spPr>
          <a:xfrm>
            <a:off x="89572" y="1887756"/>
            <a:ext cx="2847739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(5)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試計算稅前淨利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2936875" y="1703388"/>
            <a:ext cx="6143625" cy="830262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180,000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6,000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100,000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240,000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140085" y="5631631"/>
            <a:ext cx="2847739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(6)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試計算本期淨利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2936875" y="5643563"/>
            <a:ext cx="6143625" cy="461962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240,000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240,000×17%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199,200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66613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6614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15" name="圖片 2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16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8" grpId="0" animBg="1"/>
      <p:bldP spid="21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908050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綜合損益表的損益計算釋例</a:t>
            </a:r>
          </a:p>
        </p:txBody>
      </p:sp>
      <p:sp>
        <p:nvSpPr>
          <p:cNvPr id="6758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63</a:t>
            </a:r>
          </a:p>
        </p:txBody>
      </p:sp>
      <p:sp>
        <p:nvSpPr>
          <p:cNvPr id="67589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393700" y="1293813"/>
            <a:ext cx="8715375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2.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本年度綜合損益表部分資料如下：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銷貨淨額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$100,000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、銷貨成本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$60,000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、營業費用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$15,000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、</a:t>
            </a:r>
            <a:endParaRPr lang="en-US" altLang="zh-TW" sz="240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本期淨利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$20,000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  試計算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(1)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銷貨毛利率 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銷貨成本率 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(3)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營業利益率</a:t>
            </a:r>
            <a:endParaRPr lang="en-US" altLang="zh-TW" sz="240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        (4)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純益率。</a:t>
            </a: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679450" y="3278188"/>
            <a:ext cx="82867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銷貨毛利率＝銷貨毛利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$40,000 ÷ 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銷貨淨額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$100,000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            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40%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669925" y="4059238"/>
            <a:ext cx="4186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銷貨成本率＝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40%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60%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679450" y="4632325"/>
            <a:ext cx="81438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(3)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營業利益率＝營業利益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$25,000 ÷ 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銷貨淨額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$100,000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　　　　　　 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25%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679450" y="5416550"/>
            <a:ext cx="800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(4)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純益率＝本期淨利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$20,000 ÷ 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銷貨淨額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$100,000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20%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67595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7596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597" name="圖片 17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598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5" dur="1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6" dur="1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47" dur="1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1" grpId="1"/>
      <p:bldP spid="12" grpId="0"/>
      <p:bldP spid="12" grpId="1"/>
      <p:bldP spid="13" grpId="0"/>
      <p:bldP spid="13" grpId="1"/>
      <p:bldP spid="14" grpId="0"/>
      <p:bldP spid="14" grpId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綜合損益表的損益計算釋例</a:t>
            </a:r>
          </a:p>
        </p:txBody>
      </p:sp>
      <p:sp>
        <p:nvSpPr>
          <p:cNvPr id="6861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63</a:t>
            </a:r>
          </a:p>
        </p:txBody>
      </p:sp>
      <p:sp>
        <p:nvSpPr>
          <p:cNvPr id="68612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285750" y="1485900"/>
            <a:ext cx="87153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3. 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已知銷貨毛利率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30%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，銷貨總額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$36,000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，銷貨退回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$6,000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，</a:t>
            </a:r>
            <a:endParaRPr lang="en-US" altLang="zh-TW" sz="2400">
              <a:solidFill>
                <a:srgbClr val="00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   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計算銷貨成本。</a:t>
            </a: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1095375" y="2470150"/>
            <a:ext cx="4143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銷貨成本率＝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30%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70%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1087438" y="3041650"/>
            <a:ext cx="5556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銷貨成本 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÷ ($36,000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$6,000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）＝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70%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1095375" y="3614738"/>
            <a:ext cx="37861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銷貨成本＝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$21,000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14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939800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8618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8619" name="圖片 1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20" name="圖片 1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21" name="圖片 1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5" dur="1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9" dur="1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0" grpId="1"/>
      <p:bldP spid="11" grpId="0"/>
      <p:bldP spid="11" grpId="1"/>
      <p:bldP spid="12" grpId="0"/>
      <p:bldP spid="12" grpId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綜合損益表之編製釋例</a:t>
            </a:r>
          </a:p>
        </p:txBody>
      </p:sp>
      <p:sp>
        <p:nvSpPr>
          <p:cNvPr id="6963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64</a:t>
            </a:r>
          </a:p>
        </p:txBody>
      </p:sp>
      <p:sp>
        <p:nvSpPr>
          <p:cNvPr id="69636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395536" y="947754"/>
            <a:ext cx="800219" cy="461665"/>
          </a:xfrm>
          <a:prstGeom prst="rect">
            <a:avLst/>
          </a:prstGeom>
          <a:solidFill>
            <a:srgbClr val="FFC000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</a:p>
        </p:txBody>
      </p:sp>
      <p:sp>
        <p:nvSpPr>
          <p:cNvPr id="10" name="文字方塊 2"/>
          <p:cNvSpPr txBox="1">
            <a:spLocks noChangeArrowheads="1"/>
          </p:cNvSpPr>
          <p:nvPr/>
        </p:nvSpPr>
        <p:spPr bwMode="auto">
          <a:xfrm>
            <a:off x="1098550" y="1022350"/>
            <a:ext cx="28257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 u="sng">
                <a:solidFill>
                  <a:srgbClr val="FFC000"/>
                </a:solidFill>
                <a:latin typeface="Tahoma" pitchFamily="34" charset="0"/>
              </a:rPr>
              <a:t> 綜合損益表之編製</a:t>
            </a:r>
            <a:r>
              <a:rPr lang="zh-TW" altLang="en-US" sz="2400" b="1" u="sng">
                <a:solidFill>
                  <a:srgbClr val="FF0000"/>
                </a:solidFill>
                <a:latin typeface="Tahoma" pitchFamily="34" charset="0"/>
              </a:rPr>
              <a:t> 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412750" y="1560513"/>
          <a:ext cx="8191500" cy="4460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91297"/>
                <a:gridCol w="1728192"/>
                <a:gridCol w="1872011"/>
              </a:tblGrid>
              <a:tr h="457228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 項    目</a:t>
                      </a:r>
                      <a:endParaRPr lang="zh-TW" altLang="en-US" sz="2400" b="1" dirty="0"/>
                    </a:p>
                  </a:txBody>
                  <a:tcPr marL="91444" marR="91444" marT="45734" marB="45734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損益之計算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28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3546419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" name="矩形 13"/>
          <p:cNvSpPr/>
          <p:nvPr/>
        </p:nvSpPr>
        <p:spPr>
          <a:xfrm>
            <a:off x="468313" y="2530475"/>
            <a:ext cx="1655762" cy="523875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營業收入</a:t>
            </a: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216025" y="31115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銷貨收入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7286625" y="30686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58,000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68313" y="3609975"/>
            <a:ext cx="1654175" cy="523875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營業成本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1216025" y="41910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銷貨成本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7286625" y="414972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29,500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468313" y="4759325"/>
            <a:ext cx="165576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cxnSp>
        <p:nvCxnSpPr>
          <p:cNvPr id="21" name="直線接點 20"/>
          <p:cNvCxnSpPr/>
          <p:nvPr/>
        </p:nvCxnSpPr>
        <p:spPr>
          <a:xfrm>
            <a:off x="6740525" y="4759325"/>
            <a:ext cx="186372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矩形 24"/>
          <p:cNvSpPr/>
          <p:nvPr/>
        </p:nvSpPr>
        <p:spPr>
          <a:xfrm>
            <a:off x="7188200" y="4821238"/>
            <a:ext cx="1317625" cy="461962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28,500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887413" y="1504950"/>
            <a:ext cx="7737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以大富翁商店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01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年度的資料為例，編製綜合損益表如下：   </a:t>
            </a:r>
          </a:p>
        </p:txBody>
      </p:sp>
      <p:grpSp>
        <p:nvGrpSpPr>
          <p:cNvPr id="69667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69668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69" name="圖片 2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70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2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/>
      <p:bldP spid="16" grpId="0"/>
      <p:bldP spid="17" grpId="0" animBg="1"/>
      <p:bldP spid="18" grpId="0"/>
      <p:bldP spid="19" grpId="0"/>
      <p:bldP spid="20" grpId="0" animBg="1"/>
      <p:bldP spid="25" grpId="0" animBg="1"/>
      <p:bldP spid="22" grpId="0"/>
      <p:bldP spid="22" grpId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綜合損益表之編製釋例</a:t>
            </a:r>
          </a:p>
        </p:txBody>
      </p:sp>
      <p:sp>
        <p:nvSpPr>
          <p:cNvPr id="7065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64</a:t>
            </a:r>
          </a:p>
        </p:txBody>
      </p:sp>
      <p:sp>
        <p:nvSpPr>
          <p:cNvPr id="70660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395536" y="947754"/>
            <a:ext cx="800219" cy="461665"/>
          </a:xfrm>
          <a:prstGeom prst="rect">
            <a:avLst/>
          </a:prstGeom>
          <a:solidFill>
            <a:srgbClr val="FFC000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</a:p>
        </p:txBody>
      </p:sp>
      <p:sp>
        <p:nvSpPr>
          <p:cNvPr id="70664" name="文字方塊 2"/>
          <p:cNvSpPr txBox="1">
            <a:spLocks noChangeArrowheads="1"/>
          </p:cNvSpPr>
          <p:nvPr/>
        </p:nvSpPr>
        <p:spPr bwMode="auto">
          <a:xfrm>
            <a:off x="1098550" y="1022350"/>
            <a:ext cx="28257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 u="sng">
                <a:solidFill>
                  <a:srgbClr val="FFC000"/>
                </a:solidFill>
                <a:latin typeface="Tahoma" pitchFamily="34" charset="0"/>
              </a:rPr>
              <a:t> 綜合損益表之編製</a:t>
            </a:r>
            <a:r>
              <a:rPr lang="zh-TW" altLang="en-US" sz="2400" b="1" u="sng">
                <a:solidFill>
                  <a:srgbClr val="FF0000"/>
                </a:solidFill>
                <a:latin typeface="Tahoma" pitchFamily="34" charset="0"/>
              </a:rPr>
              <a:t> 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412750" y="1560513"/>
          <a:ext cx="8191500" cy="4460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35313"/>
                <a:gridCol w="1584176"/>
                <a:gridCol w="1872011"/>
              </a:tblGrid>
              <a:tr h="457228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項    目</a:t>
                      </a:r>
                      <a:endParaRPr lang="zh-TW" altLang="en-US" sz="2400" b="1" dirty="0"/>
                    </a:p>
                  </a:txBody>
                  <a:tcPr marL="91444" marR="91444" marT="45734" marB="45734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損益之計算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28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3546419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" name="矩形 13"/>
          <p:cNvSpPr/>
          <p:nvPr/>
        </p:nvSpPr>
        <p:spPr>
          <a:xfrm>
            <a:off x="468313" y="2530475"/>
            <a:ext cx="1655762" cy="523875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216025" y="3716338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推銷費用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5557838" y="37163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5,500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68313" y="3141663"/>
            <a:ext cx="1654175" cy="523875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營業費用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1216025" y="4149725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管理費用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557838" y="414972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8,000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468313" y="4759325"/>
            <a:ext cx="165576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cxnSp>
        <p:nvCxnSpPr>
          <p:cNvPr id="21" name="直線接點 20"/>
          <p:cNvCxnSpPr/>
          <p:nvPr/>
        </p:nvCxnSpPr>
        <p:spPr>
          <a:xfrm>
            <a:off x="6740525" y="4668838"/>
            <a:ext cx="186372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矩形 24"/>
          <p:cNvSpPr/>
          <p:nvPr/>
        </p:nvSpPr>
        <p:spPr>
          <a:xfrm>
            <a:off x="7215188" y="4821238"/>
            <a:ext cx="1317625" cy="461962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15,000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7286625" y="253047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28,500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23" name="直線接點 22"/>
          <p:cNvCxnSpPr/>
          <p:nvPr/>
        </p:nvCxnSpPr>
        <p:spPr>
          <a:xfrm>
            <a:off x="5156200" y="4660900"/>
            <a:ext cx="1592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7286625" y="414655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13,500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70693" name="群組 2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0694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95" name="圖片 2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96" name="圖片 2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6" grpId="0"/>
      <p:bldP spid="17" grpId="0" animBg="1"/>
      <p:bldP spid="18" grpId="0"/>
      <p:bldP spid="19" grpId="0"/>
      <p:bldP spid="20" grpId="0" animBg="1"/>
      <p:bldP spid="25" grpId="0" animBg="1"/>
      <p:bldP spid="22" grpId="0"/>
      <p:bldP spid="2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綜合損益表之編製釋例</a:t>
            </a:r>
          </a:p>
        </p:txBody>
      </p:sp>
      <p:sp>
        <p:nvSpPr>
          <p:cNvPr id="7168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64</a:t>
            </a:r>
          </a:p>
        </p:txBody>
      </p:sp>
      <p:graphicFrame>
        <p:nvGraphicFramePr>
          <p:cNvPr id="79912" name="Group 40"/>
          <p:cNvGraphicFramePr>
            <a:graphicFrameLocks noGrp="1"/>
          </p:cNvGraphicFramePr>
          <p:nvPr/>
        </p:nvGraphicFramePr>
        <p:xfrm>
          <a:off x="412750" y="981075"/>
          <a:ext cx="8191500" cy="5040313"/>
        </p:xfrm>
        <a:graphic>
          <a:graphicData uri="http://schemas.openxmlformats.org/drawingml/2006/table">
            <a:tbl>
              <a:tblPr/>
              <a:tblGrid>
                <a:gridCol w="4735513"/>
                <a:gridCol w="1584325"/>
                <a:gridCol w="1871662"/>
              </a:tblGrid>
              <a:tr h="457226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項    目</a:t>
                      </a:r>
                    </a:p>
                  </a:txBody>
                  <a:tcPr marL="91444" marR="91444" marT="45733" marB="4573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損益之計算</a:t>
                      </a:r>
                    </a:p>
                  </a:txBody>
                  <a:tcPr marL="91444" marR="91444" marT="45733" marB="4573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57226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小計</a:t>
                      </a:r>
                    </a:p>
                  </a:txBody>
                  <a:tcPr marL="91444" marR="91444" marT="45733" marB="4573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合計</a:t>
                      </a:r>
                    </a:p>
                  </a:txBody>
                  <a:tcPr marL="91444" marR="91444" marT="45733" marB="4573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DD"/>
                    </a:solidFill>
                  </a:tcPr>
                </a:tc>
              </a:tr>
              <a:tr h="412586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33" marB="4573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33" marB="4573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33" marB="4573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" name="矩形 13"/>
          <p:cNvSpPr/>
          <p:nvPr/>
        </p:nvSpPr>
        <p:spPr>
          <a:xfrm>
            <a:off x="468313" y="1951038"/>
            <a:ext cx="1655762" cy="523875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073150" y="368776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佣金收入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7431088" y="365601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1,000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68313" y="2560638"/>
            <a:ext cx="3214687" cy="523875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營業外收入及支出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1073150" y="4695825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利息費用</a:t>
            </a:r>
          </a:p>
        </p:txBody>
      </p:sp>
      <p:sp>
        <p:nvSpPr>
          <p:cNvPr id="20" name="矩形 19"/>
          <p:cNvSpPr/>
          <p:nvPr/>
        </p:nvSpPr>
        <p:spPr>
          <a:xfrm>
            <a:off x="468313" y="5300663"/>
            <a:ext cx="165576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本期淨利</a:t>
            </a:r>
          </a:p>
        </p:txBody>
      </p:sp>
      <p:cxnSp>
        <p:nvCxnSpPr>
          <p:cNvPr id="21" name="直線接點 20"/>
          <p:cNvCxnSpPr/>
          <p:nvPr/>
        </p:nvCxnSpPr>
        <p:spPr>
          <a:xfrm>
            <a:off x="6740525" y="5187950"/>
            <a:ext cx="186372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矩形 24"/>
          <p:cNvSpPr/>
          <p:nvPr/>
        </p:nvSpPr>
        <p:spPr>
          <a:xfrm>
            <a:off x="7215188" y="5373688"/>
            <a:ext cx="1317625" cy="461962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 8,500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7286625" y="19510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15,000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7358063" y="462280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(7,500)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468313" y="3182938"/>
            <a:ext cx="1979612" cy="461962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27" name="矩形 26"/>
          <p:cNvSpPr/>
          <p:nvPr/>
        </p:nvSpPr>
        <p:spPr>
          <a:xfrm>
            <a:off x="468313" y="4191000"/>
            <a:ext cx="1979612" cy="461963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grpSp>
        <p:nvGrpSpPr>
          <p:cNvPr id="2" name="群組 1"/>
          <p:cNvGrpSpPr>
            <a:grpSpLocks/>
          </p:cNvGrpSpPr>
          <p:nvPr/>
        </p:nvGrpSpPr>
        <p:grpSpPr bwMode="auto">
          <a:xfrm>
            <a:off x="6740525" y="5926138"/>
            <a:ext cx="1868488" cy="74612"/>
            <a:chOff x="6888331" y="5341124"/>
            <a:chExt cx="1867748" cy="73570"/>
          </a:xfrm>
        </p:grpSpPr>
        <p:cxnSp>
          <p:nvCxnSpPr>
            <p:cNvPr id="28" name="直線接點 27"/>
            <p:cNvCxnSpPr/>
            <p:nvPr/>
          </p:nvCxnSpPr>
          <p:spPr>
            <a:xfrm>
              <a:off x="6893092" y="5341124"/>
              <a:ext cx="1862987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線接點 28"/>
            <p:cNvCxnSpPr/>
            <p:nvPr/>
          </p:nvCxnSpPr>
          <p:spPr>
            <a:xfrm>
              <a:off x="6888331" y="5414694"/>
              <a:ext cx="1862987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341313" y="3884613"/>
            <a:ext cx="8407400" cy="1200150"/>
          </a:xfrm>
          <a:prstGeom prst="rect">
            <a:avLst/>
          </a:prstGeom>
          <a:solidFill>
            <a:srgbClr val="FF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分類帳中的「本期損益」帳戶名稱，在各財務報表中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應明確列示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為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「本期淨利」或「本期淨損」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，以便報表使用者清楚地看出企業財務績效為淨利或淨損。</a:t>
            </a:r>
          </a:p>
        </p:txBody>
      </p:sp>
      <p:grpSp>
        <p:nvGrpSpPr>
          <p:cNvPr id="71714" name="群組 3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1715" name="圖片 3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16" name="圖片 3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17" name="圖片 3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4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6" grpId="0"/>
      <p:bldP spid="17" grpId="0" animBg="1"/>
      <p:bldP spid="18" grpId="0"/>
      <p:bldP spid="20" grpId="0" animBg="1"/>
      <p:bldP spid="25" grpId="0" animBg="1"/>
      <p:bldP spid="22" grpId="0"/>
      <p:bldP spid="26" grpId="0"/>
      <p:bldP spid="24" grpId="0" animBg="1"/>
      <p:bldP spid="27" grpId="0" animBg="1"/>
      <p:bldP spid="30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939800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綜合損益表之編製練習</a:t>
            </a:r>
          </a:p>
        </p:txBody>
      </p:sp>
      <p:sp>
        <p:nvSpPr>
          <p:cNvPr id="7270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65</a:t>
            </a:r>
          </a:p>
        </p:txBody>
      </p:sp>
      <p:sp>
        <p:nvSpPr>
          <p:cNvPr id="8" name="矩形 7"/>
          <p:cNvSpPr/>
          <p:nvPr/>
        </p:nvSpPr>
        <p:spPr>
          <a:xfrm>
            <a:off x="568325" y="2409825"/>
            <a:ext cx="3432175" cy="46990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" name="矩形 8"/>
          <p:cNvSpPr/>
          <p:nvPr/>
        </p:nvSpPr>
        <p:spPr>
          <a:xfrm>
            <a:off x="568325" y="1943100"/>
            <a:ext cx="3432175" cy="44450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0" name="矩形 9"/>
          <p:cNvSpPr/>
          <p:nvPr/>
        </p:nvSpPr>
        <p:spPr>
          <a:xfrm>
            <a:off x="566738" y="1470025"/>
            <a:ext cx="3432175" cy="45402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1906588" y="879475"/>
            <a:ext cx="63373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dirty="0">
                <a:solidFill>
                  <a:schemeClr val="dk1"/>
                </a:solidFill>
                <a:latin typeface="+mn-lt"/>
                <a:ea typeface="+mn-ea"/>
              </a:rPr>
              <a:t> </a:t>
            </a:r>
            <a:r>
              <a:rPr lang="en-US" altLang="zh-TW" sz="2400" dirty="0">
                <a:solidFill>
                  <a:schemeClr val="dk1"/>
                </a:solidFill>
                <a:latin typeface="標楷體" pitchFamily="65" charset="-120"/>
                <a:ea typeface="標楷體" pitchFamily="65" charset="-120"/>
              </a:rPr>
              <a:t>4.</a:t>
            </a:r>
            <a:r>
              <a:rPr lang="zh-TW" altLang="en-US" sz="2400" dirty="0">
                <a:solidFill>
                  <a:schemeClr val="dk1"/>
                </a:solidFill>
                <a:latin typeface="標楷體" pitchFamily="65" charset="-120"/>
                <a:ea typeface="標楷體" pitchFamily="65" charset="-120"/>
              </a:rPr>
              <a:t>豪哥公司</a:t>
            </a:r>
            <a:r>
              <a:rPr lang="en-US" altLang="zh-TW" sz="2400" dirty="0" smtClean="0">
                <a:solidFill>
                  <a:schemeClr val="dk1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chemeClr val="dk1"/>
                </a:solidFill>
                <a:latin typeface="標楷體" pitchFamily="65" charset="-120"/>
                <a:ea typeface="標楷體" pitchFamily="65" charset="-120"/>
              </a:rPr>
              <a:t>年度</a:t>
            </a:r>
            <a:r>
              <a:rPr lang="zh-TW" altLang="en-US" sz="2400" dirty="0">
                <a:solidFill>
                  <a:schemeClr val="dk1"/>
                </a:solidFill>
                <a:latin typeface="標楷體" pitchFamily="65" charset="-120"/>
                <a:ea typeface="標楷體" pitchFamily="65" charset="-120"/>
              </a:rPr>
              <a:t>的損益資料如下：</a:t>
            </a:r>
          </a:p>
        </p:txBody>
      </p:sp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539750" y="1450975"/>
          <a:ext cx="8175625" cy="4337052"/>
        </p:xfrm>
        <a:graphic>
          <a:graphicData uri="http://schemas.openxmlformats.org/drawingml/2006/table">
            <a:tbl>
              <a:tblPr/>
              <a:tblGrid>
                <a:gridCol w="3471505"/>
                <a:gridCol w="4704120"/>
              </a:tblGrid>
              <a:tr h="4771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8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$550,000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1025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推銷費用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$38,000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管理費用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30,000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研究發展費用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收入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8,000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股利收入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處分投資利益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利息費用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存貨（期末）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18,000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處分不動產、廠房及設備損失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矩形 12"/>
          <p:cNvSpPr/>
          <p:nvPr/>
        </p:nvSpPr>
        <p:spPr>
          <a:xfrm>
            <a:off x="316215" y="5559623"/>
            <a:ext cx="3571899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(1)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試計算銷貨收入淨額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854450" y="5260975"/>
            <a:ext cx="4860925" cy="831850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550,000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30,000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500,000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72749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2750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51" name="圖片 18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52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/>
      <p:bldP spid="14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939800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綜合損益表之編製練習</a:t>
            </a:r>
          </a:p>
        </p:txBody>
      </p:sp>
      <p:sp>
        <p:nvSpPr>
          <p:cNvPr id="7373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65</a:t>
            </a:r>
          </a:p>
        </p:txBody>
      </p:sp>
      <p:sp>
        <p:nvSpPr>
          <p:cNvPr id="30" name="矩形 29"/>
          <p:cNvSpPr/>
          <p:nvPr/>
        </p:nvSpPr>
        <p:spPr>
          <a:xfrm>
            <a:off x="573088" y="5322888"/>
            <a:ext cx="3432175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1" name="矩形 30"/>
          <p:cNvSpPr/>
          <p:nvPr/>
        </p:nvSpPr>
        <p:spPr>
          <a:xfrm>
            <a:off x="573088" y="4814888"/>
            <a:ext cx="3432175" cy="481012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2" name="矩形 31"/>
          <p:cNvSpPr/>
          <p:nvPr/>
        </p:nvSpPr>
        <p:spPr>
          <a:xfrm>
            <a:off x="571500" y="4341813"/>
            <a:ext cx="3432175" cy="47307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3" name="矩形 32"/>
          <p:cNvSpPr/>
          <p:nvPr/>
        </p:nvSpPr>
        <p:spPr>
          <a:xfrm>
            <a:off x="568325" y="3838575"/>
            <a:ext cx="3432175" cy="48895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4" name="矩形 33"/>
          <p:cNvSpPr/>
          <p:nvPr/>
        </p:nvSpPr>
        <p:spPr>
          <a:xfrm>
            <a:off x="568325" y="3371850"/>
            <a:ext cx="3432175" cy="46355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5" name="矩形 34"/>
          <p:cNvSpPr/>
          <p:nvPr/>
        </p:nvSpPr>
        <p:spPr>
          <a:xfrm>
            <a:off x="566738" y="2917825"/>
            <a:ext cx="343217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1908175" y="908050"/>
            <a:ext cx="63373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dirty="0">
                <a:solidFill>
                  <a:schemeClr val="dk1"/>
                </a:solidFill>
                <a:latin typeface="+mn-lt"/>
                <a:ea typeface="+mn-ea"/>
              </a:rPr>
              <a:t> </a:t>
            </a:r>
            <a:r>
              <a:rPr lang="en-US" altLang="zh-TW" sz="2400" dirty="0">
                <a:solidFill>
                  <a:schemeClr val="dk1"/>
                </a:solidFill>
                <a:latin typeface="標楷體" pitchFamily="65" charset="-120"/>
                <a:ea typeface="標楷體" pitchFamily="65" charset="-120"/>
              </a:rPr>
              <a:t>4.</a:t>
            </a:r>
            <a:r>
              <a:rPr lang="zh-TW" altLang="en-US" sz="2400" dirty="0">
                <a:solidFill>
                  <a:schemeClr val="dk1"/>
                </a:solidFill>
                <a:latin typeface="標楷體" pitchFamily="65" charset="-120"/>
                <a:ea typeface="標楷體" pitchFamily="65" charset="-120"/>
              </a:rPr>
              <a:t>豪哥公司</a:t>
            </a:r>
            <a:r>
              <a:rPr lang="en-US" altLang="zh-TW" sz="2400" dirty="0" smtClean="0">
                <a:solidFill>
                  <a:schemeClr val="dk1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chemeClr val="dk1"/>
                </a:solidFill>
                <a:latin typeface="標楷體" pitchFamily="65" charset="-120"/>
                <a:ea typeface="標楷體" pitchFamily="65" charset="-120"/>
              </a:rPr>
              <a:t>年度</a:t>
            </a:r>
            <a:r>
              <a:rPr lang="zh-TW" altLang="en-US" sz="2400" dirty="0">
                <a:solidFill>
                  <a:schemeClr val="dk1"/>
                </a:solidFill>
                <a:latin typeface="標楷體" pitchFamily="65" charset="-120"/>
                <a:ea typeface="標楷體" pitchFamily="65" charset="-120"/>
              </a:rPr>
              <a:t>的損益資料如下：</a:t>
            </a:r>
          </a:p>
        </p:txBody>
      </p:sp>
      <p:graphicFrame>
        <p:nvGraphicFramePr>
          <p:cNvPr id="37" name="表格 36"/>
          <p:cNvGraphicFramePr>
            <a:graphicFrameLocks noGrp="1"/>
          </p:cNvGraphicFramePr>
          <p:nvPr/>
        </p:nvGraphicFramePr>
        <p:xfrm>
          <a:off x="539750" y="1450975"/>
          <a:ext cx="8175625" cy="4337052"/>
        </p:xfrm>
        <a:graphic>
          <a:graphicData uri="http://schemas.openxmlformats.org/drawingml/2006/table">
            <a:tbl>
              <a:tblPr/>
              <a:tblGrid>
                <a:gridCol w="3471505"/>
                <a:gridCol w="4704120"/>
              </a:tblGrid>
              <a:tr h="4771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8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$550,000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1025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推銷費用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$38,000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管理費用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30,000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研究發展費用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收入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8,000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股利收入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處分投資利益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利息費用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20,000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04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存貨（期末）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18,000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392000" algn="r"/>
                        </a:tabLst>
                        <a:defRPr/>
                      </a:pPr>
                      <a:r>
                        <a:rPr lang="zh-TW" altLang="en-US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處分不動產、廠房及設備損失 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8" name="矩形 37"/>
          <p:cNvSpPr/>
          <p:nvPr/>
        </p:nvSpPr>
        <p:spPr>
          <a:xfrm>
            <a:off x="539552" y="1669876"/>
            <a:ext cx="289846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(2)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試計算銷貨成本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3419475" y="1484313"/>
            <a:ext cx="5329238" cy="831850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18,000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122,000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73776" name="群組 1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3777" name="圖片 2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778" name="圖片 21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779" name="圖片 2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9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939800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綜合損益表之編製練習</a:t>
            </a:r>
          </a:p>
        </p:txBody>
      </p:sp>
      <p:sp>
        <p:nvSpPr>
          <p:cNvPr id="13" name="矩形 12"/>
          <p:cNvSpPr/>
          <p:nvPr/>
        </p:nvSpPr>
        <p:spPr>
          <a:xfrm>
            <a:off x="2251226" y="879152"/>
            <a:ext cx="4503435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編製豪哥公司的綜合損益表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971550" y="1628775"/>
            <a:ext cx="7272338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（               ）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（               ）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中華民國（                            ）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   單位：新台幣元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3543300" y="2349500"/>
            <a:ext cx="34163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日至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</a:t>
            </a:r>
            <a:endParaRPr lang="zh-TW" altLang="en-US" sz="2400" b="1" dirty="0">
              <a:solidFill>
                <a:srgbClr val="FF0000"/>
              </a:solidFill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3867150" y="1598613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豪哥公司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3746500" y="2001838"/>
            <a:ext cx="17240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綜合損益表</a:t>
            </a:r>
          </a:p>
        </p:txBody>
      </p:sp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2733275"/>
              </p:ext>
            </p:extLst>
          </p:nvPr>
        </p:nvGraphicFramePr>
        <p:xfrm>
          <a:off x="412750" y="1560513"/>
          <a:ext cx="8191500" cy="4460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91297"/>
                <a:gridCol w="1728192"/>
                <a:gridCol w="1872011"/>
              </a:tblGrid>
              <a:tr h="457228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項    目</a:t>
                      </a:r>
                      <a:endParaRPr lang="zh-TW" altLang="en-US" sz="2400" b="1" dirty="0"/>
                    </a:p>
                  </a:txBody>
                  <a:tcPr marL="91444" marR="91444" marT="45734" marB="45734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金額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28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3546419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468313" y="2530475"/>
            <a:ext cx="16557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營業收入</a:t>
            </a: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1216025" y="31115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銷貨收入</a:t>
            </a:r>
          </a:p>
        </p:txBody>
      </p:sp>
      <p:sp>
        <p:nvSpPr>
          <p:cNvPr id="23" name="矩形 22"/>
          <p:cNvSpPr>
            <a:spLocks noChangeArrowheads="1"/>
          </p:cNvSpPr>
          <p:nvPr/>
        </p:nvSpPr>
        <p:spPr bwMode="auto">
          <a:xfrm>
            <a:off x="7019925" y="3068638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500,000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468313" y="3609975"/>
            <a:ext cx="1654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營業成本</a:t>
            </a: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1216025" y="41910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銷貨成本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7286625" y="414972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122,000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68313" y="4759325"/>
            <a:ext cx="165576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cxnSp>
        <p:nvCxnSpPr>
          <p:cNvPr id="28" name="直線接點 27"/>
          <p:cNvCxnSpPr/>
          <p:nvPr/>
        </p:nvCxnSpPr>
        <p:spPr>
          <a:xfrm>
            <a:off x="6740525" y="4759325"/>
            <a:ext cx="186372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矩形 28"/>
          <p:cNvSpPr/>
          <p:nvPr/>
        </p:nvSpPr>
        <p:spPr>
          <a:xfrm>
            <a:off x="7046913" y="4821238"/>
            <a:ext cx="1485900" cy="461962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378,000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7478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66</a:t>
            </a:r>
          </a:p>
        </p:txBody>
      </p:sp>
      <p:grpSp>
        <p:nvGrpSpPr>
          <p:cNvPr id="74789" name="群組 3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4790" name="圖片 3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91" name="圖片 3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92" name="圖片 3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3" grpId="1"/>
      <p:bldP spid="18" grpId="0"/>
      <p:bldP spid="18" grpId="1"/>
      <p:bldP spid="19" grpId="0"/>
      <p:bldP spid="19" grpId="1"/>
      <p:bldP spid="21" grpId="0"/>
      <p:bldP spid="22" grpId="0"/>
      <p:bldP spid="23" grpId="0"/>
      <p:bldP spid="24" grpId="0"/>
      <p:bldP spid="25" grpId="0"/>
      <p:bldP spid="26" grpId="0"/>
      <p:bldP spid="27" grpId="0" animBg="1"/>
      <p:bldP spid="2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6948488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10-1-2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主要財務報表之種類</a:t>
            </a:r>
          </a:p>
        </p:txBody>
      </p:sp>
      <p:sp>
        <p:nvSpPr>
          <p:cNvPr id="2969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52</a:t>
            </a:r>
          </a:p>
        </p:txBody>
      </p:sp>
      <p:grpSp>
        <p:nvGrpSpPr>
          <p:cNvPr id="34" name="群組 33"/>
          <p:cNvGrpSpPr>
            <a:grpSpLocks/>
          </p:cNvGrpSpPr>
          <p:nvPr/>
        </p:nvGrpSpPr>
        <p:grpSpPr bwMode="auto">
          <a:xfrm>
            <a:off x="33338" y="2914650"/>
            <a:ext cx="1582737" cy="558800"/>
            <a:chOff x="294993" y="3217044"/>
            <a:chExt cx="1582990" cy="560095"/>
          </a:xfrm>
        </p:grpSpPr>
        <p:cxnSp>
          <p:nvCxnSpPr>
            <p:cNvPr id="35" name="直線單箭頭接點 34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9724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又稱</a:t>
              </a:r>
            </a:p>
          </p:txBody>
        </p:sp>
      </p:grpSp>
      <p:sp>
        <p:nvSpPr>
          <p:cNvPr id="4" name="文字方塊 3"/>
          <p:cNvSpPr txBox="1"/>
          <p:nvPr/>
        </p:nvSpPr>
        <p:spPr>
          <a:xfrm>
            <a:off x="271463" y="2354263"/>
            <a:ext cx="1979612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資產負債表</a:t>
            </a:r>
          </a:p>
        </p:txBody>
      </p:sp>
      <p:sp>
        <p:nvSpPr>
          <p:cNvPr id="30" name="文字方塊 29"/>
          <p:cNvSpPr txBox="1"/>
          <p:nvPr/>
        </p:nvSpPr>
        <p:spPr>
          <a:xfrm>
            <a:off x="2411413" y="2382838"/>
            <a:ext cx="1979612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綜合損益表</a:t>
            </a:r>
          </a:p>
        </p:txBody>
      </p:sp>
      <p:sp>
        <p:nvSpPr>
          <p:cNvPr id="32" name="文字方塊 31"/>
          <p:cNvSpPr txBox="1"/>
          <p:nvPr/>
        </p:nvSpPr>
        <p:spPr>
          <a:xfrm>
            <a:off x="4533900" y="2392363"/>
            <a:ext cx="1981200" cy="522287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權益變動表</a:t>
            </a:r>
          </a:p>
        </p:txBody>
      </p:sp>
      <p:grpSp>
        <p:nvGrpSpPr>
          <p:cNvPr id="3" name="群組 2"/>
          <p:cNvGrpSpPr>
            <a:grpSpLocks/>
          </p:cNvGrpSpPr>
          <p:nvPr/>
        </p:nvGrpSpPr>
        <p:grpSpPr bwMode="auto">
          <a:xfrm>
            <a:off x="1125538" y="1576388"/>
            <a:ext cx="6400800" cy="777875"/>
            <a:chOff x="1464127" y="1639020"/>
            <a:chExt cx="6062411" cy="778232"/>
          </a:xfrm>
        </p:grpSpPr>
        <p:grpSp>
          <p:nvGrpSpPr>
            <p:cNvPr id="29712" name="群組 1"/>
            <p:cNvGrpSpPr>
              <a:grpSpLocks/>
            </p:cNvGrpSpPr>
            <p:nvPr/>
          </p:nvGrpSpPr>
          <p:grpSpPr bwMode="auto">
            <a:xfrm>
              <a:off x="1464127" y="1639020"/>
              <a:ext cx="6062411" cy="778232"/>
              <a:chOff x="2275245" y="1386764"/>
              <a:chExt cx="3997488" cy="778232"/>
            </a:xfrm>
          </p:grpSpPr>
          <p:grpSp>
            <p:nvGrpSpPr>
              <p:cNvPr id="29714" name="群組 19"/>
              <p:cNvGrpSpPr>
                <a:grpSpLocks/>
              </p:cNvGrpSpPr>
              <p:nvPr/>
            </p:nvGrpSpPr>
            <p:grpSpPr bwMode="auto">
              <a:xfrm>
                <a:off x="2275245" y="1386764"/>
                <a:ext cx="3997488" cy="771307"/>
                <a:chOff x="1407075" y="1908503"/>
                <a:chExt cx="5513020" cy="1125139"/>
              </a:xfrm>
            </p:grpSpPr>
            <p:sp>
              <p:nvSpPr>
                <p:cNvPr id="21" name="文字方塊 23"/>
                <p:cNvSpPr txBox="1">
                  <a:spLocks noChangeArrowheads="1"/>
                </p:cNvSpPr>
                <p:nvPr/>
              </p:nvSpPr>
              <p:spPr bwMode="auto">
                <a:xfrm>
                  <a:off x="1407075" y="1908503"/>
                  <a:ext cx="1692738" cy="583838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>
                  <a:spAutoFit/>
                </a:bodyPr>
                <a:lstStyle>
                  <a:lvl1pPr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1pPr>
                  <a:lvl2pPr marL="742950" indent="-28575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2pPr>
                  <a:lvl3pPr marL="11430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3pPr>
                  <a:lvl4pPr marL="16002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4pPr>
                  <a:lvl5pPr marL="20574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9pPr>
                </a:lstStyle>
                <a:p>
                  <a:pPr eaLnBrk="1" hangingPunct="1">
                    <a:defRPr/>
                  </a:pPr>
                  <a:r>
                    <a:rPr lang="zh-TW" altLang="en-US" sz="2000" dirty="0" smtClean="0"/>
                    <a:t>　包括</a:t>
                  </a:r>
                </a:p>
              </p:txBody>
            </p:sp>
            <p:grpSp>
              <p:nvGrpSpPr>
                <p:cNvPr id="29717" name="群組 24"/>
                <p:cNvGrpSpPr>
                  <a:grpSpLocks/>
                </p:cNvGrpSpPr>
                <p:nvPr/>
              </p:nvGrpSpPr>
              <p:grpSpPr bwMode="auto">
                <a:xfrm>
                  <a:off x="1518958" y="1954500"/>
                  <a:ext cx="5401137" cy="1079142"/>
                  <a:chOff x="1546839" y="1925543"/>
                  <a:chExt cx="5401137" cy="1502095"/>
                </a:xfrm>
              </p:grpSpPr>
              <p:grpSp>
                <p:nvGrpSpPr>
                  <p:cNvPr id="29718" name="群組 26"/>
                  <p:cNvGrpSpPr>
                    <a:grpSpLocks/>
                  </p:cNvGrpSpPr>
                  <p:nvPr/>
                </p:nvGrpSpPr>
                <p:grpSpPr bwMode="auto">
                  <a:xfrm>
                    <a:off x="1546839" y="2708823"/>
                    <a:ext cx="5401137" cy="718815"/>
                    <a:chOff x="1546839" y="2708823"/>
                    <a:chExt cx="5401137" cy="718815"/>
                  </a:xfrm>
                </p:grpSpPr>
                <p:cxnSp>
                  <p:nvCxnSpPr>
                    <p:cNvPr id="26" name="直線單箭頭接點 25"/>
                    <p:cNvCxnSpPr/>
                    <p:nvPr/>
                  </p:nvCxnSpPr>
                  <p:spPr>
                    <a:xfrm>
                      <a:off x="1547076" y="2709656"/>
                      <a:ext cx="0" cy="719144"/>
                    </a:xfrm>
                    <a:prstGeom prst="straightConnector1">
                      <a:avLst/>
                    </a:prstGeom>
                    <a:ln>
                      <a:tailEnd type="arrow"/>
                    </a:ln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  <p:cxnSp>
                  <p:nvCxnSpPr>
                    <p:cNvPr id="27" name="直線接點 26"/>
                    <p:cNvCxnSpPr/>
                    <p:nvPr/>
                  </p:nvCxnSpPr>
                  <p:spPr>
                    <a:xfrm>
                      <a:off x="1547076" y="2709656"/>
                      <a:ext cx="5400900" cy="0"/>
                    </a:xfrm>
                    <a:prstGeom prst="line">
                      <a:avLst/>
                    </a:prstGeom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  <p:cxnSp>
                  <p:nvCxnSpPr>
                    <p:cNvPr id="28" name="直線單箭頭接點 27"/>
                    <p:cNvCxnSpPr/>
                    <p:nvPr/>
                  </p:nvCxnSpPr>
                  <p:spPr>
                    <a:xfrm>
                      <a:off x="6943874" y="2709656"/>
                      <a:ext cx="0" cy="719144"/>
                    </a:xfrm>
                    <a:prstGeom prst="straightConnector1">
                      <a:avLst/>
                    </a:prstGeom>
                    <a:ln>
                      <a:tailEnd type="arrow"/>
                    </a:ln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</p:grpSp>
              <p:cxnSp>
                <p:nvCxnSpPr>
                  <p:cNvPr id="25" name="直線接點 24"/>
                  <p:cNvCxnSpPr/>
                  <p:nvPr/>
                </p:nvCxnSpPr>
                <p:spPr>
                  <a:xfrm flipH="1">
                    <a:off x="4266668" y="1926016"/>
                    <a:ext cx="0" cy="783639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</p:grpSp>
          <p:cxnSp>
            <p:nvCxnSpPr>
              <p:cNvPr id="29" name="直線單箭頭接點 28"/>
              <p:cNvCxnSpPr/>
              <p:nvPr/>
            </p:nvCxnSpPr>
            <p:spPr bwMode="auto">
              <a:xfrm>
                <a:off x="3760423" y="1810821"/>
                <a:ext cx="0" cy="354175"/>
              </a:xfrm>
              <a:prstGeom prst="straightConnector1">
                <a:avLst/>
              </a:prstGeom>
              <a:ln>
                <a:tailEnd type="arrow"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  <p:cxnSp>
          <p:nvCxnSpPr>
            <p:cNvPr id="42" name="直線單箭頭接點 41"/>
            <p:cNvCxnSpPr/>
            <p:nvPr/>
          </p:nvCxnSpPr>
          <p:spPr bwMode="auto">
            <a:xfrm>
              <a:off x="5620006" y="2058312"/>
              <a:ext cx="0" cy="354174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43" name="文字方塊 42"/>
          <p:cNvSpPr txBox="1"/>
          <p:nvPr/>
        </p:nvSpPr>
        <p:spPr>
          <a:xfrm>
            <a:off x="6692900" y="2386013"/>
            <a:ext cx="1979613" cy="522287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現金流量表</a:t>
            </a:r>
          </a:p>
        </p:txBody>
      </p:sp>
      <p:sp>
        <p:nvSpPr>
          <p:cNvPr id="31" name="矩形 30"/>
          <p:cNvSpPr/>
          <p:nvPr/>
        </p:nvSpPr>
        <p:spPr>
          <a:xfrm>
            <a:off x="2751138" y="1052513"/>
            <a:ext cx="3416300" cy="5238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主要財務報表的種類</a:t>
            </a:r>
            <a:endParaRPr lang="zh-TW" altLang="en-US" sz="2800" dirty="0">
              <a:solidFill>
                <a:srgbClr val="0000FF"/>
              </a:solidFill>
            </a:endParaRPr>
          </a:p>
        </p:txBody>
      </p:sp>
      <p:sp>
        <p:nvSpPr>
          <p:cNvPr id="44" name="文字方塊 43"/>
          <p:cNvSpPr txBox="1"/>
          <p:nvPr/>
        </p:nvSpPr>
        <p:spPr>
          <a:xfrm>
            <a:off x="341313" y="3525838"/>
            <a:ext cx="1979612" cy="522287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財務狀況表</a:t>
            </a:r>
          </a:p>
        </p:txBody>
      </p:sp>
      <p:grpSp>
        <p:nvGrpSpPr>
          <p:cNvPr id="29708" name="群組 3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29709" name="圖片 3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0" name="圖片 3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1" name="圖片 3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0" grpId="0" animBg="1"/>
      <p:bldP spid="32" grpId="0" animBg="1"/>
      <p:bldP spid="43" grpId="0" animBg="1"/>
      <p:bldP spid="31" grpId="0" animBg="1"/>
      <p:bldP spid="44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939800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綜合損益表之編製練習</a:t>
            </a:r>
          </a:p>
        </p:txBody>
      </p:sp>
      <p:sp>
        <p:nvSpPr>
          <p:cNvPr id="13" name="矩形 12"/>
          <p:cNvSpPr/>
          <p:nvPr/>
        </p:nvSpPr>
        <p:spPr>
          <a:xfrm>
            <a:off x="2251226" y="879152"/>
            <a:ext cx="4503435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編製豪哥公司的綜合損益表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7578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66</a:t>
            </a:r>
          </a:p>
        </p:txBody>
      </p:sp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412750" y="1560513"/>
          <a:ext cx="8191500" cy="4460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35313"/>
                <a:gridCol w="1584176"/>
                <a:gridCol w="1872011"/>
              </a:tblGrid>
              <a:tr h="457228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 項    目</a:t>
                      </a:r>
                      <a:endParaRPr lang="zh-TW" altLang="en-US" sz="2400" b="1" dirty="0"/>
                    </a:p>
                  </a:txBody>
                  <a:tcPr marL="91444" marR="91444" marT="45734" marB="45734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金額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28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3546419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468313" y="2530475"/>
            <a:ext cx="16557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1216025" y="3716338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推銷費用</a:t>
            </a:r>
          </a:p>
        </p:txBody>
      </p: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5414963" y="37163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38,000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498475" y="3068638"/>
            <a:ext cx="16557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營業費用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1216025" y="41910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管理費用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5557838" y="414972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468313" y="5157788"/>
            <a:ext cx="165576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cxnSp>
        <p:nvCxnSpPr>
          <p:cNvPr id="20" name="直線接點 19"/>
          <p:cNvCxnSpPr/>
          <p:nvPr/>
        </p:nvCxnSpPr>
        <p:spPr>
          <a:xfrm>
            <a:off x="6740525" y="5175250"/>
            <a:ext cx="186372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矩形 20"/>
          <p:cNvSpPr/>
          <p:nvPr/>
        </p:nvSpPr>
        <p:spPr>
          <a:xfrm>
            <a:off x="6875463" y="5219700"/>
            <a:ext cx="1657350" cy="461963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300,000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7286625" y="253047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378,000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23" name="直線接點 22"/>
          <p:cNvCxnSpPr/>
          <p:nvPr/>
        </p:nvCxnSpPr>
        <p:spPr>
          <a:xfrm>
            <a:off x="5156200" y="5167313"/>
            <a:ext cx="1592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7286625" y="457676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78,000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1216025" y="46228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研究發展費用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5395913" y="458152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75814" name="群組 2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5815" name="圖片 2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5816" name="圖片 29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5817" name="圖片 3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4" grpId="0"/>
      <p:bldP spid="16" grpId="0"/>
      <p:bldP spid="17" grpId="0"/>
      <p:bldP spid="18" grpId="0"/>
      <p:bldP spid="19" grpId="0" animBg="1"/>
      <p:bldP spid="21" grpId="0" animBg="1"/>
      <p:bldP spid="22" grpId="0"/>
      <p:bldP spid="24" grpId="0"/>
      <p:bldP spid="25" grpId="0"/>
      <p:bldP spid="26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綜合損益表之編製練習</a:t>
            </a:r>
          </a:p>
        </p:txBody>
      </p:sp>
      <p:sp>
        <p:nvSpPr>
          <p:cNvPr id="7680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66</a:t>
            </a:r>
          </a:p>
        </p:txBody>
      </p:sp>
      <p:graphicFrame>
        <p:nvGraphicFramePr>
          <p:cNvPr id="35" name="表格 34"/>
          <p:cNvGraphicFramePr>
            <a:graphicFrameLocks noGrp="1"/>
          </p:cNvGraphicFramePr>
          <p:nvPr/>
        </p:nvGraphicFramePr>
        <p:xfrm>
          <a:off x="412750" y="981075"/>
          <a:ext cx="8191500" cy="50403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35313"/>
                <a:gridCol w="1584176"/>
                <a:gridCol w="1872011"/>
              </a:tblGrid>
              <a:tr h="457226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 項    目</a:t>
                      </a:r>
                      <a:endParaRPr lang="zh-TW" altLang="en-US" sz="2400" b="1" dirty="0"/>
                    </a:p>
                  </a:txBody>
                  <a:tcPr marL="91444" marR="91444" marT="45733" marB="45733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金額</a:t>
                      </a:r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26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4125861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468313" y="1951038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1042988" y="3716338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利息收入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5435600" y="365601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11,000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468313" y="2560638"/>
            <a:ext cx="32146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營業外收入及支出</a:t>
            </a:r>
          </a:p>
        </p:txBody>
      </p: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6746875" y="1951038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300,000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468313" y="3182938"/>
            <a:ext cx="1979612" cy="461962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1042988" y="40767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租金收入</a:t>
            </a: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5594350" y="407670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8,000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1042988" y="45085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股利收入</a:t>
            </a: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5594350" y="448468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1" name="矩形 50"/>
          <p:cNvSpPr>
            <a:spLocks noChangeArrowheads="1"/>
          </p:cNvSpPr>
          <p:nvPr/>
        </p:nvSpPr>
        <p:spPr bwMode="auto">
          <a:xfrm>
            <a:off x="1042988" y="49276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處分投資利益</a:t>
            </a:r>
          </a:p>
        </p:txBody>
      </p:sp>
      <p:sp>
        <p:nvSpPr>
          <p:cNvPr id="52" name="矩形 51"/>
          <p:cNvSpPr>
            <a:spLocks noChangeArrowheads="1"/>
          </p:cNvSpPr>
          <p:nvPr/>
        </p:nvSpPr>
        <p:spPr bwMode="auto">
          <a:xfrm>
            <a:off x="5611813" y="487997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4" name="直線接點 53"/>
          <p:cNvCxnSpPr/>
          <p:nvPr/>
        </p:nvCxnSpPr>
        <p:spPr>
          <a:xfrm>
            <a:off x="5156200" y="5341938"/>
            <a:ext cx="1592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矩形 54"/>
          <p:cNvSpPr>
            <a:spLocks noChangeArrowheads="1"/>
          </p:cNvSpPr>
          <p:nvPr/>
        </p:nvSpPr>
        <p:spPr bwMode="auto">
          <a:xfrm>
            <a:off x="6961188" y="4911725"/>
            <a:ext cx="1858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42,000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484188" y="5407025"/>
            <a:ext cx="1979612" cy="461963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grpSp>
        <p:nvGrpSpPr>
          <p:cNvPr id="76835" name="群組 2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6836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6837" name="圖片 2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6838" name="圖片 3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3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38" grpId="0"/>
      <p:bldP spid="39" grpId="0"/>
      <p:bldP spid="44" grpId="0"/>
      <p:bldP spid="46" grpId="0" animBg="1"/>
      <p:bldP spid="24" grpId="0"/>
      <p:bldP spid="25" grpId="0"/>
      <p:bldP spid="28" grpId="0"/>
      <p:bldP spid="29" grpId="0"/>
      <p:bldP spid="51" grpId="0"/>
      <p:bldP spid="52" grpId="0"/>
      <p:bldP spid="55" grpId="0"/>
      <p:bldP spid="56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66</a:t>
            </a:r>
          </a:p>
        </p:txBody>
      </p:sp>
      <p:graphicFrame>
        <p:nvGraphicFramePr>
          <p:cNvPr id="86079" name="Group 63"/>
          <p:cNvGraphicFramePr>
            <a:graphicFrameLocks noGrp="1"/>
          </p:cNvGraphicFramePr>
          <p:nvPr/>
        </p:nvGraphicFramePr>
        <p:xfrm>
          <a:off x="412750" y="1989138"/>
          <a:ext cx="8191500" cy="4022725"/>
        </p:xfrm>
        <a:graphic>
          <a:graphicData uri="http://schemas.openxmlformats.org/drawingml/2006/table">
            <a:tbl>
              <a:tblPr/>
              <a:tblGrid>
                <a:gridCol w="4735513"/>
                <a:gridCol w="1584325"/>
                <a:gridCol w="1871662"/>
              </a:tblGrid>
              <a:tr h="457216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 項    目</a:t>
                      </a:r>
                    </a:p>
                  </a:txBody>
                  <a:tcPr marL="91444" marR="91444" marT="45728" marB="4572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損益之計算</a:t>
                      </a:r>
                    </a:p>
                  </a:txBody>
                  <a:tcPr marL="91444" marR="91444"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</a:tr>
              <a:tr h="457216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小計</a:t>
                      </a:r>
                    </a:p>
                  </a:txBody>
                  <a:tcPr marL="91444" marR="91444"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新細明體" pitchFamily="18" charset="-120"/>
                        </a:rPr>
                        <a:t>合計</a:t>
                      </a:r>
                    </a:p>
                  </a:txBody>
                  <a:tcPr marL="91444" marR="91444"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829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新細明體" pitchFamily="18" charset="-120"/>
                      </a:endParaRPr>
                    </a:p>
                  </a:txBody>
                  <a:tcPr marL="91444" marR="91444"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481013" y="4370388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稅前淨利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900113" y="3933825"/>
            <a:ext cx="424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處分不動產、廠房及設備損失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5434013" y="3471863"/>
            <a:ext cx="15335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900113" y="3468688"/>
            <a:ext cx="28082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利息費用</a:t>
            </a:r>
          </a:p>
        </p:txBody>
      </p:sp>
      <p:sp>
        <p:nvSpPr>
          <p:cNvPr id="41" name="矩形 40"/>
          <p:cNvSpPr/>
          <p:nvPr/>
        </p:nvSpPr>
        <p:spPr>
          <a:xfrm>
            <a:off x="468313" y="5445125"/>
            <a:ext cx="165576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本期淨利</a:t>
            </a:r>
          </a:p>
        </p:txBody>
      </p:sp>
      <p:cxnSp>
        <p:nvCxnSpPr>
          <p:cNvPr id="42" name="直線接點 41"/>
          <p:cNvCxnSpPr/>
          <p:nvPr/>
        </p:nvCxnSpPr>
        <p:spPr>
          <a:xfrm>
            <a:off x="6740525" y="4365625"/>
            <a:ext cx="186372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矩形 42"/>
          <p:cNvSpPr>
            <a:spLocks noChangeArrowheads="1"/>
          </p:cNvSpPr>
          <p:nvPr/>
        </p:nvSpPr>
        <p:spPr bwMode="auto">
          <a:xfrm>
            <a:off x="6967538" y="5322888"/>
            <a:ext cx="1565275" cy="457200"/>
          </a:xfrm>
          <a:prstGeom prst="rect">
            <a:avLst/>
          </a:prstGeom>
          <a:solidFill>
            <a:srgbClr val="FF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257,300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7164388" y="390366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(32,000)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481013" y="2944813"/>
            <a:ext cx="1979612" cy="461962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grpSp>
        <p:nvGrpSpPr>
          <p:cNvPr id="48" name="群組 47"/>
          <p:cNvGrpSpPr>
            <a:grpSpLocks/>
          </p:cNvGrpSpPr>
          <p:nvPr/>
        </p:nvGrpSpPr>
        <p:grpSpPr bwMode="auto">
          <a:xfrm>
            <a:off x="6740525" y="5875338"/>
            <a:ext cx="1868488" cy="74612"/>
            <a:chOff x="6888331" y="5341124"/>
            <a:chExt cx="1867748" cy="73570"/>
          </a:xfrm>
        </p:grpSpPr>
        <p:cxnSp>
          <p:nvCxnSpPr>
            <p:cNvPr id="49" name="直線接點 48"/>
            <p:cNvCxnSpPr/>
            <p:nvPr/>
          </p:nvCxnSpPr>
          <p:spPr>
            <a:xfrm>
              <a:off x="6893092" y="5341124"/>
              <a:ext cx="1862987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接點 49"/>
            <p:cNvCxnSpPr/>
            <p:nvPr/>
          </p:nvCxnSpPr>
          <p:spPr>
            <a:xfrm>
              <a:off x="6888331" y="5414694"/>
              <a:ext cx="1862987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矩形 50"/>
          <p:cNvSpPr>
            <a:spLocks noChangeArrowheads="1"/>
          </p:cNvSpPr>
          <p:nvPr/>
        </p:nvSpPr>
        <p:spPr bwMode="auto">
          <a:xfrm>
            <a:off x="5438775" y="3903663"/>
            <a:ext cx="15335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2" name="直線接點 51"/>
          <p:cNvCxnSpPr/>
          <p:nvPr/>
        </p:nvCxnSpPr>
        <p:spPr>
          <a:xfrm>
            <a:off x="5156200" y="4365625"/>
            <a:ext cx="1592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矩形 52"/>
          <p:cNvSpPr>
            <a:spLocks noChangeArrowheads="1"/>
          </p:cNvSpPr>
          <p:nvPr/>
        </p:nvSpPr>
        <p:spPr bwMode="auto">
          <a:xfrm>
            <a:off x="6818313" y="4406900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310,000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4" name="矩形 53"/>
          <p:cNvSpPr>
            <a:spLocks noChangeArrowheads="1"/>
          </p:cNvSpPr>
          <p:nvPr/>
        </p:nvSpPr>
        <p:spPr bwMode="auto">
          <a:xfrm>
            <a:off x="495300" y="4868863"/>
            <a:ext cx="24765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所得稅費用</a:t>
            </a:r>
          </a:p>
        </p:txBody>
      </p:sp>
      <p:sp>
        <p:nvSpPr>
          <p:cNvPr id="55" name="矩形 54"/>
          <p:cNvSpPr>
            <a:spLocks noChangeArrowheads="1"/>
          </p:cNvSpPr>
          <p:nvPr/>
        </p:nvSpPr>
        <p:spPr bwMode="auto">
          <a:xfrm>
            <a:off x="6970713" y="4840288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52,700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56" name="直線接點 55"/>
          <p:cNvCxnSpPr/>
          <p:nvPr/>
        </p:nvCxnSpPr>
        <p:spPr>
          <a:xfrm>
            <a:off x="6732588" y="5284788"/>
            <a:ext cx="186213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85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30175"/>
            <a:ext cx="8424863" cy="706438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10-2-11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綜合損益表之編製練習</a:t>
            </a:r>
          </a:p>
        </p:txBody>
      </p:sp>
      <p:graphicFrame>
        <p:nvGraphicFramePr>
          <p:cNvPr id="63" name="表格 62"/>
          <p:cNvGraphicFramePr>
            <a:graphicFrameLocks noGrp="1"/>
          </p:cNvGraphicFramePr>
          <p:nvPr/>
        </p:nvGraphicFramePr>
        <p:xfrm>
          <a:off x="412750" y="188913"/>
          <a:ext cx="8191500" cy="2705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35313"/>
                <a:gridCol w="1584176"/>
                <a:gridCol w="1872011"/>
              </a:tblGrid>
              <a:tr h="457387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 項    目</a:t>
                      </a:r>
                      <a:endParaRPr lang="zh-TW" altLang="en-US" sz="2400" b="1" dirty="0"/>
                    </a:p>
                  </a:txBody>
                  <a:tcPr marL="91444" marR="91444" marT="45751" marB="4575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金額</a:t>
                      </a:r>
                      <a:endParaRPr lang="zh-TW" altLang="en-US" sz="2400" b="1" dirty="0"/>
                    </a:p>
                  </a:txBody>
                  <a:tcPr marL="91444" marR="91444" marT="45751" marB="457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387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51" marB="457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51" marB="457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1790326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51" marB="457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51" marB="457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51" marB="4575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</a:tbl>
          </a:graphicData>
        </a:graphic>
      </p:graphicFrame>
      <p:sp>
        <p:nvSpPr>
          <p:cNvPr id="64" name="矩形 63"/>
          <p:cNvSpPr>
            <a:spLocks noChangeArrowheads="1"/>
          </p:cNvSpPr>
          <p:nvPr/>
        </p:nvSpPr>
        <p:spPr bwMode="auto">
          <a:xfrm>
            <a:off x="468313" y="1146175"/>
            <a:ext cx="16557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65" name="矩形 64"/>
          <p:cNvSpPr>
            <a:spLocks noChangeArrowheads="1"/>
          </p:cNvSpPr>
          <p:nvPr/>
        </p:nvSpPr>
        <p:spPr bwMode="auto">
          <a:xfrm>
            <a:off x="468313" y="1757363"/>
            <a:ext cx="32146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營業外收入及支出</a:t>
            </a:r>
          </a:p>
        </p:txBody>
      </p:sp>
      <p:sp>
        <p:nvSpPr>
          <p:cNvPr id="66" name="矩形 65"/>
          <p:cNvSpPr>
            <a:spLocks noChangeArrowheads="1"/>
          </p:cNvSpPr>
          <p:nvPr/>
        </p:nvSpPr>
        <p:spPr bwMode="auto">
          <a:xfrm>
            <a:off x="6746875" y="1146175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300,000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468313" y="2379663"/>
            <a:ext cx="1979612" cy="460375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68" name="矩形 67"/>
          <p:cNvSpPr>
            <a:spLocks noChangeArrowheads="1"/>
          </p:cNvSpPr>
          <p:nvPr/>
        </p:nvSpPr>
        <p:spPr bwMode="auto">
          <a:xfrm>
            <a:off x="6911975" y="2306638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42,000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77881" name="群組 3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7882" name="圖片 3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883" name="圖片 3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884" name="圖片 3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8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38" grpId="0"/>
      <p:bldP spid="40" grpId="0"/>
      <p:bldP spid="41" grpId="0" animBg="1"/>
      <p:bldP spid="43" grpId="0" animBg="1"/>
      <p:bldP spid="45" grpId="0"/>
      <p:bldP spid="47" grpId="0" animBg="1"/>
      <p:bldP spid="51" grpId="0"/>
      <p:bldP spid="53" grpId="0"/>
      <p:bldP spid="54" grpId="0"/>
      <p:bldP spid="55" grpId="0"/>
      <p:bldP spid="64" grpId="0"/>
      <p:bldP spid="65" grpId="0"/>
      <p:bldP spid="66" grpId="0"/>
      <p:bldP spid="67" grpId="0" animBg="1"/>
      <p:bldP spid="68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67</a:t>
            </a:r>
          </a:p>
        </p:txBody>
      </p:sp>
      <p:sp>
        <p:nvSpPr>
          <p:cNvPr id="78851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1" name="Text Box 12"/>
          <p:cNvSpPr txBox="1">
            <a:spLocks noChangeArrowheads="1"/>
          </p:cNvSpPr>
          <p:nvPr/>
        </p:nvSpPr>
        <p:spPr bwMode="auto">
          <a:xfrm>
            <a:off x="214313" y="1052513"/>
            <a:ext cx="8929687" cy="483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一、選擇題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 1.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表達企業財務績效之報表為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資產負債表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綜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 合損益表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權益變動表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現金流量表。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 2.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企業主要財務報表包括資產負債表、綜合損益表、權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益變動表及現金流量表，其中屬於動態報表者有</a:t>
            </a:r>
            <a:br>
              <a:rPr lang="zh-TW" altLang="en-US" sz="2400" b="1">
                <a:latin typeface="標楷體" pitchFamily="65" charset="-120"/>
                <a:ea typeface="標楷體" pitchFamily="65" charset="-120"/>
              </a:rPr>
            </a:b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　　　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一種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二種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三種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四種。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 3.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下列何種企業的綜合損益表應包括銷貨收入、銷貨成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本、營業費用等主要部分？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買賣業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租賃業 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金融業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服務業。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 4.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銷貨總額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$308,600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，銷貨退回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$20,000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，銷貨折讓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$500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運費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$8,000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，則銷貨淨額為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(A)$284,100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(B)$288,100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(C)$304,600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(D)$329,100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 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20700" y="1420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519113" y="216217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533400" y="3263900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546100" y="4379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1500188" y="5580063"/>
            <a:ext cx="487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$308,600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$20,000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$500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$288,100</a:t>
            </a:r>
          </a:p>
        </p:txBody>
      </p:sp>
      <p:grpSp>
        <p:nvGrpSpPr>
          <p:cNvPr id="78858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8862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863" name="圖片 1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864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859" name="群組 20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2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78861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4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5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  <p:bldP spid="16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2" name="Text Box 12"/>
          <p:cNvSpPr txBox="1">
            <a:spLocks noChangeArrowheads="1"/>
          </p:cNvSpPr>
          <p:nvPr/>
        </p:nvSpPr>
        <p:spPr bwMode="auto">
          <a:xfrm>
            <a:off x="214313" y="1428750"/>
            <a:ext cx="8572500" cy="378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)5.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銷貨時發生的運費在綜合損益表中應列於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營業外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支出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銷貨成本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銷貨收入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營業費用。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)6.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下列何項不屬於綜合損益表的附表？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營業費用明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細表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現金及約當現金明細表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銷貨成本明細表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營業外收支明細表。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)7.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綜合損益表第二階段求算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營業毛利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營業利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益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本期損益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稅前淨利。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)8.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銷貨淨額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$120,000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，銷貨成本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$84,000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，則毛利率為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(A)12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(B)30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(C)70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(D)84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7987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67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506413" y="1428750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519113" y="2128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533400" y="32305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546100" y="3975100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1500188" y="4757738"/>
            <a:ext cx="53038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$84,000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÷ $120,000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70%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，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70%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30%</a:t>
            </a:r>
          </a:p>
        </p:txBody>
      </p:sp>
      <p:grpSp>
        <p:nvGrpSpPr>
          <p:cNvPr id="79881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79885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886" name="圖片 2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887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882" name="群組 22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4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79884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4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5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92" grpId="0"/>
      <p:bldP spid="13" grpId="0"/>
      <p:bldP spid="14" grpId="0"/>
      <p:bldP spid="16" grpId="0"/>
      <p:bldP spid="17" grpId="0"/>
      <p:bldP spid="18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2" name="Text Box 12"/>
          <p:cNvSpPr txBox="1">
            <a:spLocks noChangeArrowheads="1"/>
          </p:cNvSpPr>
          <p:nvPr/>
        </p:nvSpPr>
        <p:spPr bwMode="auto">
          <a:xfrm>
            <a:off x="214313" y="1071563"/>
            <a:ext cx="8572500" cy="483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)9.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銷貨淨額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$100,000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，銷貨毛利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$20,000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，則成本率為   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(A)20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(B)25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(C)75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(D)80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)10.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銷貨總額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$72,000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，銷貨退回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$12,000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，運費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$5,000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 銷貨成本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$42,000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，則毛利率為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(A)25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(B)72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　 　 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(C)60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(D)30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％。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)11.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銷貨產生的運費誤記為進貨費用，將使綜合損益表上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營業費用多計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營業毛利少計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營業毛利多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 計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營業毛利不變。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)12.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營業毛利多，營業利益少表示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營業成本太大  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財務收入太少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營業費用太大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營業外支出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     太大。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8089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67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68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492125" y="21923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504825" y="36401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533400" y="4740275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C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4214813" y="3000375"/>
            <a:ext cx="43576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$42,000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÷ ($72,000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12,000)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70%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70%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30%</a:t>
            </a: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1500188" y="1785938"/>
            <a:ext cx="5159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$20,000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÷ $100,000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20%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，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20%</a:t>
            </a: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80%</a:t>
            </a: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554038" y="10715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D</a:t>
            </a:r>
          </a:p>
        </p:txBody>
      </p:sp>
      <p:grpSp>
        <p:nvGrpSpPr>
          <p:cNvPr id="80906" name="群組 1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0910" name="圖片 2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911" name="圖片 22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912" name="圖片 2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0907" name="群組 24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6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80909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4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5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5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5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5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92" grpId="0"/>
      <p:bldP spid="13" grpId="0"/>
      <p:bldP spid="16" grpId="0"/>
      <p:bldP spid="17" grpId="0"/>
      <p:bldP spid="18" grpId="0"/>
      <p:bldP spid="19" grpId="0"/>
      <p:bldP spid="22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2" name="Text Box 12"/>
          <p:cNvSpPr txBox="1">
            <a:spLocks noChangeArrowheads="1"/>
          </p:cNvSpPr>
          <p:nvPr/>
        </p:nvSpPr>
        <p:spPr bwMode="auto">
          <a:xfrm>
            <a:off x="214313" y="1370013"/>
            <a:ext cx="8572500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)13.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營業利益小而本期淨利大，則必由於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營業外收入大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於營業外支出</a:t>
            </a:r>
            <a:r>
              <a:rPr lang="zh-TW" altLang="en-US" sz="2400"/>
              <a:t>　</a:t>
            </a:r>
            <a:r>
              <a:rPr lang="en-US" altLang="zh-TW" sz="2400"/>
              <a:t>(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營業外收入小於營業外支出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營業外收入等於營業外支出　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營業費用小於營業外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支出。 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)14.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買賣業的呆帳損失應列示於綜合損益表之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推銷費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管理費用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研究發展費用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銷貨成本。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   )15.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買賣業的利息費用應列示於綜合損益表之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營業費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用項下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營業外支出項下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利息收入減項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(D)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      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銷貨成本項下。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8192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68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506413" y="2828925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519113" y="3543300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B</a:t>
            </a: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525463" y="135731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A</a:t>
            </a:r>
          </a:p>
        </p:txBody>
      </p:sp>
      <p:sp>
        <p:nvSpPr>
          <p:cNvPr id="81927" name="矩形 1"/>
          <p:cNvSpPr>
            <a:spLocks noChangeArrowheads="1"/>
          </p:cNvSpPr>
          <p:nvPr/>
        </p:nvSpPr>
        <p:spPr bwMode="auto">
          <a:xfrm>
            <a:off x="2305050" y="4416425"/>
            <a:ext cx="4572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　</a:t>
            </a:r>
          </a:p>
        </p:txBody>
      </p:sp>
      <p:grpSp>
        <p:nvGrpSpPr>
          <p:cNvPr id="81928" name="群組 1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1932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933" name="圖片 1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934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1929" name="群組 20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2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81931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92" grpId="0"/>
      <p:bldP spid="13" grpId="0"/>
      <p:bldP spid="16" grpId="0"/>
      <p:bldP spid="19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68</a:t>
            </a:r>
          </a:p>
        </p:txBody>
      </p:sp>
      <p:sp>
        <p:nvSpPr>
          <p:cNvPr id="82947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568325" y="2343150"/>
            <a:ext cx="3432175" cy="48895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1" name="矩形 10"/>
          <p:cNvSpPr/>
          <p:nvPr/>
        </p:nvSpPr>
        <p:spPr>
          <a:xfrm>
            <a:off x="568325" y="1866900"/>
            <a:ext cx="3432175" cy="46672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566738" y="1379538"/>
            <a:ext cx="343217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357188" y="887413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二、下列為小飛象公司</a:t>
            </a:r>
            <a:r>
              <a:rPr lang="en-US" altLang="zh-TW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年度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的損益資料。</a:t>
            </a: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539750" y="1376363"/>
          <a:ext cx="7461250" cy="3854447"/>
        </p:xfrm>
        <a:graphic>
          <a:graphicData uri="http://schemas.openxmlformats.org/drawingml/2006/table">
            <a:tbl>
              <a:tblPr/>
              <a:tblGrid>
                <a:gridCol w="3471506"/>
                <a:gridCol w="3989744"/>
              </a:tblGrid>
              <a:tr h="4771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325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$400,000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6650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推銷費用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管理費用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25,000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存貨（期末）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54,000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研究發展費用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處分投資損失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42,000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收入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10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kumimoji="0" lang="en-US" altLang="zh-TW" sz="2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5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矩形 14"/>
          <p:cNvSpPr/>
          <p:nvPr/>
        </p:nvSpPr>
        <p:spPr>
          <a:xfrm>
            <a:off x="316215" y="5415607"/>
            <a:ext cx="361284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(1)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試計算營業收入淨額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3714750" y="5410200"/>
            <a:ext cx="5214938" cy="461963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dirty="0"/>
              <a:t> 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400,000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397,000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82985" name="群組 1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2989" name="圖片 1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990" name="圖片 1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991" name="圖片 1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2986" name="群組 20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2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82988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12" grpId="0" animBg="1"/>
      <p:bldP spid="13" grpId="0"/>
      <p:bldP spid="16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68</a:t>
            </a:r>
          </a:p>
        </p:txBody>
      </p:sp>
      <p:sp>
        <p:nvSpPr>
          <p:cNvPr id="83971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000500" y="1760538"/>
            <a:ext cx="4000500" cy="47307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568325" y="3221038"/>
            <a:ext cx="3432175" cy="47307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4000500" y="1304925"/>
            <a:ext cx="4000500" cy="47307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566738" y="4194175"/>
            <a:ext cx="3433762" cy="46990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1" name="矩形 20"/>
          <p:cNvSpPr/>
          <p:nvPr/>
        </p:nvSpPr>
        <p:spPr>
          <a:xfrm>
            <a:off x="566738" y="3727450"/>
            <a:ext cx="3433762" cy="44450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2" name="矩形 21"/>
          <p:cNvSpPr/>
          <p:nvPr/>
        </p:nvSpPr>
        <p:spPr>
          <a:xfrm>
            <a:off x="566738" y="2765425"/>
            <a:ext cx="343217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83978" name="矩形 22"/>
          <p:cNvSpPr>
            <a:spLocks noChangeArrowheads="1"/>
          </p:cNvSpPr>
          <p:nvPr/>
        </p:nvSpPr>
        <p:spPr bwMode="auto">
          <a:xfrm>
            <a:off x="357188" y="814388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二、下列為小飛象公司</a:t>
            </a:r>
            <a:r>
              <a:rPr lang="en-US" altLang="zh-TW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年度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的損益資料。</a:t>
            </a:r>
          </a:p>
        </p:txBody>
      </p:sp>
      <p:graphicFrame>
        <p:nvGraphicFramePr>
          <p:cNvPr id="24" name="表格 23"/>
          <p:cNvGraphicFramePr>
            <a:graphicFrameLocks noGrp="1"/>
          </p:cNvGraphicFramePr>
          <p:nvPr/>
        </p:nvGraphicFramePr>
        <p:xfrm>
          <a:off x="539750" y="1303338"/>
          <a:ext cx="7461250" cy="3854447"/>
        </p:xfrm>
        <a:graphic>
          <a:graphicData uri="http://schemas.openxmlformats.org/drawingml/2006/table">
            <a:tbl>
              <a:tblPr/>
              <a:tblGrid>
                <a:gridCol w="3471506"/>
                <a:gridCol w="3989744"/>
              </a:tblGrid>
              <a:tr h="4771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325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$400,000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6650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推銷費用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存貨（期初）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管理費用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25,000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存貨（期末）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54,000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研究發展費用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處分投資損失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42,000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</a:t>
                      </a: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收入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10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6756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kumimoji="0" lang="en-US" altLang="zh-TW" sz="2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5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5" name="矩形 24"/>
          <p:cNvSpPr/>
          <p:nvPr/>
        </p:nvSpPr>
        <p:spPr>
          <a:xfrm>
            <a:off x="316215" y="5143512"/>
            <a:ext cx="3041339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(2)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試計算營業成本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357188" y="5610225"/>
            <a:ext cx="8572500" cy="461963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54,000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97,000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84012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4016" name="圖片 2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017" name="圖片 2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018" name="圖片 2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013" name="群組 29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1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8401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6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94" name="群組 27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9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85033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499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69</a:t>
            </a:r>
          </a:p>
        </p:txBody>
      </p:sp>
      <p:sp>
        <p:nvSpPr>
          <p:cNvPr id="25" name="矩形 24"/>
          <p:cNvSpPr/>
          <p:nvPr/>
        </p:nvSpPr>
        <p:spPr>
          <a:xfrm>
            <a:off x="3746500" y="230753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試編製小飛象公司綜合損益表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971550" y="1009650"/>
            <a:ext cx="7272338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（               ）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（               ）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中華民國（                            ）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   單位：新台幣元</a:t>
            </a: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3492500" y="1747838"/>
            <a:ext cx="3384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日至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</a:t>
            </a:r>
            <a:endParaRPr lang="zh-TW" altLang="en-US" sz="2400" b="1" dirty="0">
              <a:solidFill>
                <a:srgbClr val="FF0000"/>
              </a:solidFill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3784600" y="981075"/>
            <a:ext cx="1724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小飛象公司</a:t>
            </a:r>
          </a:p>
        </p:txBody>
      </p: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3746500" y="1384300"/>
            <a:ext cx="17240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綜合損益表</a:t>
            </a:r>
          </a:p>
        </p:txBody>
      </p:sp>
      <p:graphicFrame>
        <p:nvGraphicFramePr>
          <p:cNvPr id="35" name="表格 34"/>
          <p:cNvGraphicFramePr>
            <a:graphicFrameLocks noGrp="1"/>
          </p:cNvGraphicFramePr>
          <p:nvPr/>
        </p:nvGraphicFramePr>
        <p:xfrm>
          <a:off x="395288" y="1560513"/>
          <a:ext cx="8191500" cy="4460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91297"/>
                <a:gridCol w="1728192"/>
                <a:gridCol w="1872011"/>
              </a:tblGrid>
              <a:tr h="457228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項    目</a:t>
                      </a:r>
                      <a:endParaRPr lang="zh-TW" altLang="en-US" sz="2400" b="1" dirty="0"/>
                    </a:p>
                  </a:txBody>
                  <a:tcPr marL="91444" marR="91444" marT="45734" marB="45734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金額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28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3546419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468313" y="2530475"/>
            <a:ext cx="16557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營業收入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1216025" y="31115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銷貨收入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7019925" y="3068638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397,000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468313" y="3609975"/>
            <a:ext cx="1654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營業成本</a:t>
            </a: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1216025" y="41910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銷貨成本</a:t>
            </a: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7286625" y="414972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97,000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468313" y="4759325"/>
            <a:ext cx="165576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cxnSp>
        <p:nvCxnSpPr>
          <p:cNvPr id="43" name="直線接點 42"/>
          <p:cNvCxnSpPr/>
          <p:nvPr/>
        </p:nvCxnSpPr>
        <p:spPr>
          <a:xfrm>
            <a:off x="6740525" y="4759325"/>
            <a:ext cx="186372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矩形 43"/>
          <p:cNvSpPr/>
          <p:nvPr/>
        </p:nvSpPr>
        <p:spPr>
          <a:xfrm>
            <a:off x="7046913" y="4821238"/>
            <a:ext cx="1485900" cy="461962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300,000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85028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5029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030" name="圖片 25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031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5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1" grpId="1"/>
      <p:bldP spid="32" grpId="0"/>
      <p:bldP spid="32" grpId="1"/>
      <p:bldP spid="33" grpId="0"/>
      <p:bldP spid="33" grpId="1"/>
      <p:bldP spid="34" grpId="0"/>
      <p:bldP spid="34" grpId="1"/>
      <p:bldP spid="36" grpId="0"/>
      <p:bldP spid="37" grpId="0"/>
      <p:bldP spid="38" grpId="0"/>
      <p:bldP spid="39" grpId="0"/>
      <p:bldP spid="40" grpId="0"/>
      <p:bldP spid="41" grpId="0"/>
      <p:bldP spid="42" grpId="0" animBg="1"/>
      <p:bldP spid="4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6948488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10-1-2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主要財務報表之種類</a:t>
            </a:r>
          </a:p>
        </p:txBody>
      </p:sp>
      <p:sp>
        <p:nvSpPr>
          <p:cNvPr id="3072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52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3590925" y="1052513"/>
            <a:ext cx="1962150" cy="519112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資產負債表</a:t>
            </a:r>
          </a:p>
        </p:txBody>
      </p:sp>
      <p:sp>
        <p:nvSpPr>
          <p:cNvPr id="5" name="矩形 4"/>
          <p:cNvSpPr/>
          <p:nvPr/>
        </p:nvSpPr>
        <p:spPr>
          <a:xfrm>
            <a:off x="2341563" y="2200275"/>
            <a:ext cx="4460875" cy="528638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資產、負債、權益帳戶餘額</a:t>
            </a:r>
          </a:p>
        </p:txBody>
      </p:sp>
      <p:sp>
        <p:nvSpPr>
          <p:cNvPr id="8" name="矩形 7"/>
          <p:cNvSpPr/>
          <p:nvPr/>
        </p:nvSpPr>
        <p:spPr>
          <a:xfrm>
            <a:off x="2343150" y="3440113"/>
            <a:ext cx="4460875" cy="955675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zh-TW" altLang="en-US" sz="2800" b="1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特定日期</a:t>
            </a:r>
            <a:r>
              <a:rPr lang="en-US" altLang="zh-TW" sz="2800" b="1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sz="2800" b="1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報導期間結束日</a:t>
            </a:r>
            <a:r>
              <a:rPr lang="en-US" altLang="zh-TW" sz="2800" b="1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)</a:t>
            </a:r>
          </a:p>
          <a:p>
            <a:pPr eaLnBrk="1" hangingPunct="1">
              <a:defRPr/>
            </a:pPr>
            <a:r>
              <a:rPr lang="zh-TW" altLang="en-US" sz="2800" b="1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的</a:t>
            </a:r>
            <a:r>
              <a:rPr lang="zh-TW" altLang="en-US" sz="2800" b="1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財務狀況</a:t>
            </a:r>
          </a:p>
        </p:txBody>
      </p:sp>
      <p:grpSp>
        <p:nvGrpSpPr>
          <p:cNvPr id="33" name="群組 32"/>
          <p:cNvGrpSpPr>
            <a:grpSpLocks/>
          </p:cNvGrpSpPr>
          <p:nvPr/>
        </p:nvGrpSpPr>
        <p:grpSpPr bwMode="auto">
          <a:xfrm>
            <a:off x="2916238" y="1628775"/>
            <a:ext cx="1884362" cy="558800"/>
            <a:chOff x="-116542" y="3217044"/>
            <a:chExt cx="1884163" cy="560095"/>
          </a:xfrm>
        </p:grpSpPr>
        <p:cxnSp>
          <p:nvCxnSpPr>
            <p:cNvPr id="37" name="直線單箭頭接點 36"/>
            <p:cNvCxnSpPr/>
            <p:nvPr/>
          </p:nvCxnSpPr>
          <p:spPr>
            <a:xfrm>
              <a:off x="1519997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0740" name="文字方塊 36"/>
            <p:cNvSpPr txBox="1">
              <a:spLocks noChangeArrowheads="1"/>
            </p:cNvSpPr>
            <p:nvPr/>
          </p:nvSpPr>
          <p:spPr bwMode="auto">
            <a:xfrm>
              <a:off x="-116542" y="3250459"/>
              <a:ext cx="1884163" cy="397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編表根據</a:t>
              </a:r>
            </a:p>
          </p:txBody>
        </p:sp>
      </p:grpSp>
      <p:grpSp>
        <p:nvGrpSpPr>
          <p:cNvPr id="39" name="群組 38"/>
          <p:cNvGrpSpPr>
            <a:grpSpLocks/>
          </p:cNvGrpSpPr>
          <p:nvPr/>
        </p:nvGrpSpPr>
        <p:grpSpPr bwMode="auto">
          <a:xfrm>
            <a:off x="3324225" y="2820988"/>
            <a:ext cx="1582738" cy="558800"/>
            <a:chOff x="294993" y="3217044"/>
            <a:chExt cx="1582990" cy="560095"/>
          </a:xfrm>
        </p:grpSpPr>
        <p:cxnSp>
          <p:nvCxnSpPr>
            <p:cNvPr id="40" name="直線單箭頭接點 39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0738" name="文字方塊 36"/>
            <p:cNvSpPr txBox="1">
              <a:spLocks noChangeArrowheads="1"/>
            </p:cNvSpPr>
            <p:nvPr/>
          </p:nvSpPr>
          <p:spPr bwMode="auto">
            <a:xfrm>
              <a:off x="294993" y="3250459"/>
              <a:ext cx="1582990" cy="397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表達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3763963" y="4987925"/>
            <a:ext cx="1616075" cy="528638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靜態報表</a:t>
            </a:r>
          </a:p>
        </p:txBody>
      </p:sp>
      <p:grpSp>
        <p:nvGrpSpPr>
          <p:cNvPr id="45" name="群組 44"/>
          <p:cNvGrpSpPr>
            <a:grpSpLocks/>
          </p:cNvGrpSpPr>
          <p:nvPr/>
        </p:nvGrpSpPr>
        <p:grpSpPr bwMode="auto">
          <a:xfrm>
            <a:off x="3319463" y="4421188"/>
            <a:ext cx="1584325" cy="558800"/>
            <a:chOff x="294993" y="3217044"/>
            <a:chExt cx="1582990" cy="560095"/>
          </a:xfrm>
        </p:grpSpPr>
        <p:cxnSp>
          <p:nvCxnSpPr>
            <p:cNvPr id="46" name="直線單箭頭接點 45"/>
            <p:cNvCxnSpPr/>
            <p:nvPr/>
          </p:nvCxnSpPr>
          <p:spPr>
            <a:xfrm>
              <a:off x="151951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0736" name="文字方塊 36"/>
            <p:cNvSpPr txBox="1">
              <a:spLocks noChangeArrowheads="1"/>
            </p:cNvSpPr>
            <p:nvPr/>
          </p:nvSpPr>
          <p:spPr bwMode="auto">
            <a:xfrm>
              <a:off x="294993" y="3250459"/>
              <a:ext cx="1582990" cy="397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屬於</a:t>
              </a:r>
            </a:p>
          </p:txBody>
        </p:sp>
      </p:grpSp>
      <p:grpSp>
        <p:nvGrpSpPr>
          <p:cNvPr id="30731" name="群組 2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0732" name="圖片 2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3" name="圖片 2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4" name="圖片 2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8" grpId="0" animBg="1"/>
      <p:bldP spid="7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69</a:t>
            </a:r>
          </a:p>
        </p:txBody>
      </p:sp>
      <p:sp>
        <p:nvSpPr>
          <p:cNvPr id="25" name="矩形 24"/>
          <p:cNvSpPr/>
          <p:nvPr/>
        </p:nvSpPr>
        <p:spPr>
          <a:xfrm>
            <a:off x="3776045" y="230405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試編製小飛象公司綜合損益表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23" name="表格 22"/>
          <p:cNvGraphicFramePr>
            <a:graphicFrameLocks noGrp="1"/>
          </p:cNvGraphicFramePr>
          <p:nvPr/>
        </p:nvGraphicFramePr>
        <p:xfrm>
          <a:off x="412750" y="1196975"/>
          <a:ext cx="8191500" cy="4460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35313"/>
                <a:gridCol w="1584176"/>
                <a:gridCol w="1872011"/>
              </a:tblGrid>
              <a:tr h="457228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項    目</a:t>
                      </a:r>
                      <a:endParaRPr lang="zh-TW" altLang="en-US" sz="2400" b="1" dirty="0"/>
                    </a:p>
                  </a:txBody>
                  <a:tcPr marL="91444" marR="91444" marT="45734" marB="45734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金額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28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3546419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468313" y="2166938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1216025" y="33528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推銷費用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5414963" y="335280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498475" y="2705100"/>
            <a:ext cx="1655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營業費用</a:t>
            </a: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1216025" y="382746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管理費用</a:t>
            </a:r>
          </a:p>
        </p:txBody>
      </p: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5557838" y="378618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468313" y="4794250"/>
            <a:ext cx="165576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cxnSp>
        <p:nvCxnSpPr>
          <p:cNvPr id="46" name="直線接點 45"/>
          <p:cNvCxnSpPr/>
          <p:nvPr/>
        </p:nvCxnSpPr>
        <p:spPr>
          <a:xfrm>
            <a:off x="6740525" y="4811713"/>
            <a:ext cx="186372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矩形 46"/>
          <p:cNvSpPr/>
          <p:nvPr/>
        </p:nvSpPr>
        <p:spPr>
          <a:xfrm>
            <a:off x="6875463" y="4856163"/>
            <a:ext cx="1657350" cy="461962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255,000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8" name="矩形 47"/>
          <p:cNvSpPr>
            <a:spLocks noChangeArrowheads="1"/>
          </p:cNvSpPr>
          <p:nvPr/>
        </p:nvSpPr>
        <p:spPr bwMode="auto">
          <a:xfrm>
            <a:off x="7286625" y="21669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300,000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9" name="直線接點 48"/>
          <p:cNvCxnSpPr/>
          <p:nvPr/>
        </p:nvCxnSpPr>
        <p:spPr>
          <a:xfrm>
            <a:off x="5156200" y="4803775"/>
            <a:ext cx="1592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矩形 49"/>
          <p:cNvSpPr>
            <a:spLocks noChangeArrowheads="1"/>
          </p:cNvSpPr>
          <p:nvPr/>
        </p:nvSpPr>
        <p:spPr bwMode="auto">
          <a:xfrm>
            <a:off x="7286625" y="421322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45,000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1" name="矩形 50"/>
          <p:cNvSpPr>
            <a:spLocks noChangeArrowheads="1"/>
          </p:cNvSpPr>
          <p:nvPr/>
        </p:nvSpPr>
        <p:spPr bwMode="auto">
          <a:xfrm>
            <a:off x="1216025" y="425926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研究發展費用</a:t>
            </a:r>
          </a:p>
        </p:txBody>
      </p:sp>
      <p:sp>
        <p:nvSpPr>
          <p:cNvPr id="52" name="矩形 51"/>
          <p:cNvSpPr>
            <a:spLocks noChangeArrowheads="1"/>
          </p:cNvSpPr>
          <p:nvPr/>
        </p:nvSpPr>
        <p:spPr bwMode="auto">
          <a:xfrm>
            <a:off x="5395913" y="421798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86052" name="群組 3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6056" name="圖片 3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57" name="圖片 3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58" name="圖片 3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6053" name="群組 34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6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8605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/>
      <p:bldP spid="27" grpId="0"/>
      <p:bldP spid="28" grpId="0"/>
      <p:bldP spid="29" grpId="0"/>
      <p:bldP spid="30" grpId="0"/>
      <p:bldP spid="45" grpId="0" animBg="1"/>
      <p:bldP spid="47" grpId="0" animBg="1"/>
      <p:bldP spid="48" grpId="0"/>
      <p:bldP spid="50" grpId="0"/>
      <p:bldP spid="51" grpId="0"/>
      <p:bldP spid="52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69</a:t>
            </a:r>
          </a:p>
        </p:txBody>
      </p:sp>
      <p:sp>
        <p:nvSpPr>
          <p:cNvPr id="25" name="矩形 24"/>
          <p:cNvSpPr/>
          <p:nvPr/>
        </p:nvSpPr>
        <p:spPr>
          <a:xfrm>
            <a:off x="3770737" y="217745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試編製小飛象公司綜合損益表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12750" y="836613"/>
          <a:ext cx="8191500" cy="51847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35313"/>
                <a:gridCol w="1584176"/>
                <a:gridCol w="1872011"/>
              </a:tblGrid>
              <a:tr h="457248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 項    目</a:t>
                      </a:r>
                      <a:endParaRPr lang="zh-TW" altLang="en-US" sz="2400" b="1" dirty="0"/>
                    </a:p>
                  </a:txBody>
                  <a:tcPr marL="91444" marR="91444" marT="45737" marB="4573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金額</a:t>
                      </a:r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48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4270279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468313" y="1806575"/>
            <a:ext cx="16557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1089025" y="331946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利息收入</a:t>
            </a:r>
          </a:p>
        </p:txBody>
      </p:sp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5451475" y="328771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482600" y="2308225"/>
            <a:ext cx="3216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營業外收入及支出</a:t>
            </a: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6746875" y="1806575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255,000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82600" y="2816225"/>
            <a:ext cx="1981200" cy="461963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1098550" y="374015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租金收入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5610225" y="370840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1100138" y="471646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利息費用</a:t>
            </a: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5610225" y="468471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8,000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1131888" y="5127625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處分投資損失</a:t>
            </a: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5627688" y="508000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42,000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23" name="直線接點 22"/>
          <p:cNvCxnSpPr/>
          <p:nvPr/>
        </p:nvCxnSpPr>
        <p:spPr>
          <a:xfrm>
            <a:off x="5140325" y="4149725"/>
            <a:ext cx="1592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6977063" y="3679825"/>
            <a:ext cx="1858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500063" y="4191000"/>
            <a:ext cx="1979612" cy="461963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6748463" y="5053013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(50,000)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28" name="直線接點 27"/>
          <p:cNvCxnSpPr/>
          <p:nvPr/>
        </p:nvCxnSpPr>
        <p:spPr>
          <a:xfrm>
            <a:off x="5156200" y="5532438"/>
            <a:ext cx="1592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接點 28"/>
          <p:cNvCxnSpPr/>
          <p:nvPr/>
        </p:nvCxnSpPr>
        <p:spPr>
          <a:xfrm>
            <a:off x="6748463" y="5532438"/>
            <a:ext cx="186213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481013" y="5497513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稅前淨利</a:t>
            </a: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6835775" y="5565775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220,000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87082" name="群組 3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7086" name="圖片 3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087" name="圖片 3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088" name="圖片 3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083" name="群組 34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7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8708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3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3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0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  <p:bldP spid="16" grpId="0" animBg="1"/>
      <p:bldP spid="17" grpId="0"/>
      <p:bldP spid="18" grpId="0"/>
      <p:bldP spid="19" grpId="0"/>
      <p:bldP spid="20" grpId="0"/>
      <p:bldP spid="21" grpId="0"/>
      <p:bldP spid="22" grpId="0"/>
      <p:bldP spid="24" grpId="0"/>
      <p:bldP spid="26" grpId="0" animBg="1"/>
      <p:bldP spid="27" grpId="0"/>
      <p:bldP spid="30" grpId="0"/>
      <p:bldP spid="36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69</a:t>
            </a:r>
          </a:p>
        </p:txBody>
      </p:sp>
      <p:sp>
        <p:nvSpPr>
          <p:cNvPr id="25" name="矩形 24"/>
          <p:cNvSpPr/>
          <p:nvPr/>
        </p:nvSpPr>
        <p:spPr>
          <a:xfrm>
            <a:off x="3770737" y="231031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試編製小飛象公司綜合損益表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12750" y="1268413"/>
          <a:ext cx="8191500" cy="25209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35313"/>
                <a:gridCol w="1584176"/>
                <a:gridCol w="1872011"/>
              </a:tblGrid>
              <a:tr h="457336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 項    目</a:t>
                      </a:r>
                      <a:endParaRPr lang="zh-TW" altLang="en-US" sz="2400" b="1" dirty="0"/>
                    </a:p>
                  </a:txBody>
                  <a:tcPr marL="91444" marR="91444" marT="45746" marB="4574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金額</a:t>
                      </a:r>
                      <a:endParaRPr lang="zh-TW" altLang="en-US" sz="2400" b="1" dirty="0"/>
                    </a:p>
                  </a:txBody>
                  <a:tcPr marL="91444" marR="91444" marT="45746" marB="4574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336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46" marB="4574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46" marB="4574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1606278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46" marB="4574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46" marB="4574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46" marB="45746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481013" y="2152650"/>
            <a:ext cx="16557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稅前淨利</a:t>
            </a:r>
          </a:p>
        </p:txBody>
      </p:sp>
      <p:sp>
        <p:nvSpPr>
          <p:cNvPr id="15" name="矩形 14"/>
          <p:cNvSpPr/>
          <p:nvPr/>
        </p:nvSpPr>
        <p:spPr>
          <a:xfrm>
            <a:off x="468313" y="3227388"/>
            <a:ext cx="165576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本期淨利</a:t>
            </a:r>
          </a:p>
        </p:txBody>
      </p:sp>
      <p:sp>
        <p:nvSpPr>
          <p:cNvPr id="17" name="矩形 16"/>
          <p:cNvSpPr/>
          <p:nvPr/>
        </p:nvSpPr>
        <p:spPr>
          <a:xfrm>
            <a:off x="6967538" y="3103563"/>
            <a:ext cx="1565275" cy="461962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182,600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20" name="群組 19"/>
          <p:cNvGrpSpPr>
            <a:grpSpLocks/>
          </p:cNvGrpSpPr>
          <p:nvPr/>
        </p:nvGrpSpPr>
        <p:grpSpPr bwMode="auto">
          <a:xfrm>
            <a:off x="6740525" y="3657600"/>
            <a:ext cx="1868488" cy="73025"/>
            <a:chOff x="6888331" y="5341124"/>
            <a:chExt cx="1867748" cy="73570"/>
          </a:xfrm>
        </p:grpSpPr>
        <p:cxnSp>
          <p:nvCxnSpPr>
            <p:cNvPr id="21" name="直線接點 20"/>
            <p:cNvCxnSpPr/>
            <p:nvPr/>
          </p:nvCxnSpPr>
          <p:spPr>
            <a:xfrm>
              <a:off x="6893092" y="5341124"/>
              <a:ext cx="1862987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線接點 21"/>
            <p:cNvCxnSpPr/>
            <p:nvPr/>
          </p:nvCxnSpPr>
          <p:spPr>
            <a:xfrm>
              <a:off x="6888331" y="5414694"/>
              <a:ext cx="1862987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6818313" y="2189163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220,000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495300" y="2651125"/>
            <a:ext cx="24765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所得稅費用</a:t>
            </a:r>
          </a:p>
        </p:txBody>
      </p:sp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6970713" y="2620963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37,400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29" name="直線接點 28"/>
          <p:cNvCxnSpPr/>
          <p:nvPr/>
        </p:nvCxnSpPr>
        <p:spPr>
          <a:xfrm>
            <a:off x="6732588" y="3067050"/>
            <a:ext cx="186213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094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8098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099" name="圖片 2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100" name="圖片 3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8095" name="群組 31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3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88097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5" grpId="0" animBg="1"/>
      <p:bldP spid="17" grpId="0" animBg="1"/>
      <p:bldP spid="26" grpId="0"/>
      <p:bldP spid="27" grpId="0"/>
      <p:bldP spid="28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70</a:t>
            </a:r>
          </a:p>
        </p:txBody>
      </p:sp>
      <p:sp>
        <p:nvSpPr>
          <p:cNvPr id="23" name="矩形 22"/>
          <p:cNvSpPr/>
          <p:nvPr/>
        </p:nvSpPr>
        <p:spPr>
          <a:xfrm>
            <a:off x="568325" y="2243138"/>
            <a:ext cx="3432175" cy="446087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4" name="矩形 23"/>
          <p:cNvSpPr/>
          <p:nvPr/>
        </p:nvSpPr>
        <p:spPr>
          <a:xfrm>
            <a:off x="568325" y="1757363"/>
            <a:ext cx="3432175" cy="458787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0" name="矩形 29"/>
          <p:cNvSpPr/>
          <p:nvPr/>
        </p:nvSpPr>
        <p:spPr>
          <a:xfrm>
            <a:off x="566738" y="1255713"/>
            <a:ext cx="343217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57188" y="811213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三、下列為小天鵝商店</a:t>
            </a:r>
            <a:r>
              <a:rPr lang="en-US" altLang="zh-TW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年度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損益資料。</a:t>
            </a:r>
          </a:p>
        </p:txBody>
      </p:sp>
      <p:graphicFrame>
        <p:nvGraphicFramePr>
          <p:cNvPr id="32" name="表格 31"/>
          <p:cNvGraphicFramePr>
            <a:graphicFrameLocks noGrp="1"/>
          </p:cNvGraphicFramePr>
          <p:nvPr/>
        </p:nvGraphicFramePr>
        <p:xfrm>
          <a:off x="539750" y="1252538"/>
          <a:ext cx="7889875" cy="4337052"/>
        </p:xfrm>
        <a:graphic>
          <a:graphicData uri="http://schemas.openxmlformats.org/drawingml/2006/table">
            <a:tbl>
              <a:tblPr/>
              <a:tblGrid>
                <a:gridCol w="3460734"/>
                <a:gridCol w="4429141"/>
              </a:tblGrid>
              <a:tr h="4771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325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$200,000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575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$50,000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  電  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捐　　贈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1,500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　　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　　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kumimoji="0" lang="zh-TW" altLang="en-US" sz="2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處分不動產、廠房及設備損失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50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1/1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12/31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3" name="矩形 32"/>
          <p:cNvSpPr/>
          <p:nvPr/>
        </p:nvSpPr>
        <p:spPr>
          <a:xfrm>
            <a:off x="316215" y="5681979"/>
            <a:ext cx="2827025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(1)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試計算銷貨淨額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3214688" y="5643563"/>
            <a:ext cx="5214937" cy="461962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196,000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89131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89135" name="圖片 1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136" name="圖片 1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137" name="圖片 1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9132" name="群組 18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0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89134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30" grpId="0" animBg="1"/>
      <p:bldP spid="31" grpId="0"/>
      <p:bldP spid="34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0170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171" name="圖片 2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172" name="圖片 2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" name="矩形 35"/>
          <p:cNvSpPr/>
          <p:nvPr/>
        </p:nvSpPr>
        <p:spPr>
          <a:xfrm>
            <a:off x="4000500" y="5116513"/>
            <a:ext cx="4429125" cy="473075"/>
          </a:xfrm>
          <a:prstGeom prst="rect">
            <a:avLst/>
          </a:prstGeom>
          <a:solidFill>
            <a:srgbClr val="00B0F0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011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70</a:t>
            </a:r>
          </a:p>
        </p:txBody>
      </p:sp>
      <p:sp>
        <p:nvSpPr>
          <p:cNvPr id="16" name="矩形 15"/>
          <p:cNvSpPr/>
          <p:nvPr/>
        </p:nvSpPr>
        <p:spPr>
          <a:xfrm>
            <a:off x="557213" y="4619625"/>
            <a:ext cx="3432175" cy="45402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539750" y="5084763"/>
            <a:ext cx="3432175" cy="500062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568325" y="3643313"/>
            <a:ext cx="3432175" cy="500062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568325" y="3198813"/>
            <a:ext cx="3432175" cy="444500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0" name="矩形 19"/>
          <p:cNvSpPr/>
          <p:nvPr/>
        </p:nvSpPr>
        <p:spPr>
          <a:xfrm>
            <a:off x="4000500" y="4613275"/>
            <a:ext cx="442912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0122" name="矩形 20"/>
          <p:cNvSpPr>
            <a:spLocks noChangeArrowheads="1"/>
          </p:cNvSpPr>
          <p:nvPr/>
        </p:nvSpPr>
        <p:spPr bwMode="auto">
          <a:xfrm>
            <a:off x="357188" y="811213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三、下列為小天鵝商店</a:t>
            </a:r>
            <a:r>
              <a:rPr lang="en-US" altLang="zh-TW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年度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損益資料。單位：新台幣元</a:t>
            </a:r>
          </a:p>
        </p:txBody>
      </p:sp>
      <p:graphicFrame>
        <p:nvGraphicFramePr>
          <p:cNvPr id="22" name="表格 21"/>
          <p:cNvGraphicFramePr>
            <a:graphicFrameLocks noGrp="1"/>
          </p:cNvGraphicFramePr>
          <p:nvPr/>
        </p:nvGraphicFramePr>
        <p:xfrm>
          <a:off x="539750" y="1252538"/>
          <a:ext cx="7889875" cy="4337052"/>
        </p:xfrm>
        <a:graphic>
          <a:graphicData uri="http://schemas.openxmlformats.org/drawingml/2006/table">
            <a:tbl>
              <a:tblPr/>
              <a:tblGrid>
                <a:gridCol w="3460734"/>
                <a:gridCol w="4429141"/>
              </a:tblGrid>
              <a:tr h="4771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325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$200,000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575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$50,000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  電  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捐　　贈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1,500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　　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　　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kumimoji="0" lang="zh-TW" altLang="en-US" sz="2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處分不動產、廠房及設備損失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50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1/1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12/31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5" name="矩形 24"/>
          <p:cNvSpPr/>
          <p:nvPr/>
        </p:nvSpPr>
        <p:spPr>
          <a:xfrm>
            <a:off x="561334" y="1460282"/>
            <a:ext cx="4041471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(2)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試計算可供銷售商品總額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4530725" y="1268413"/>
            <a:ext cx="3929063" cy="830262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2,000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116,000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557354" y="2702308"/>
            <a:ext cx="27986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(3)</a:t>
            </a:r>
            <a:r>
              <a:rPr lang="zh-TW" altLang="en-US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試計算銷貨成本</a:t>
            </a:r>
            <a:endParaRPr lang="zh-TW" altLang="en-US" sz="2400" b="1" dirty="0" smtClean="0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3395663" y="2549525"/>
            <a:ext cx="5438775" cy="830263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(2)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－期末存貨＝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116,000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104,000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539552" y="5620772"/>
            <a:ext cx="3409570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(4)</a:t>
            </a:r>
            <a:r>
              <a:rPr lang="zh-TW" altLang="en-US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試計算營業毛利</a:t>
            </a: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(</a:t>
            </a:r>
            <a:r>
              <a:rPr lang="zh-TW" altLang="en-US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損</a:t>
            </a: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)</a:t>
            </a:r>
            <a:endParaRPr lang="en-US" altLang="zh-TW" sz="2400" b="1" dirty="0" smtClean="0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3883025" y="5413375"/>
            <a:ext cx="4792663" cy="831850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(1)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(3)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196,000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104,000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＝銷貨毛利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92,000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90167" name="群組 30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2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90169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6" grpId="0" animBg="1"/>
      <p:bldP spid="29" grpId="0" animBg="1"/>
      <p:bldP spid="38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1187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88" name="圖片 2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89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7" name="矩形 36"/>
          <p:cNvSpPr/>
          <p:nvPr/>
        </p:nvSpPr>
        <p:spPr>
          <a:xfrm>
            <a:off x="547688" y="4140200"/>
            <a:ext cx="3440112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1" name="矩形 30"/>
          <p:cNvSpPr/>
          <p:nvPr/>
        </p:nvSpPr>
        <p:spPr>
          <a:xfrm>
            <a:off x="4000500" y="1268413"/>
            <a:ext cx="442912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2" name="矩形 31"/>
          <p:cNvSpPr/>
          <p:nvPr/>
        </p:nvSpPr>
        <p:spPr>
          <a:xfrm>
            <a:off x="4010025" y="1757363"/>
            <a:ext cx="442912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3" name="矩形 32"/>
          <p:cNvSpPr/>
          <p:nvPr/>
        </p:nvSpPr>
        <p:spPr>
          <a:xfrm>
            <a:off x="4000500" y="2230438"/>
            <a:ext cx="442912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4" name="矩形 33"/>
          <p:cNvSpPr/>
          <p:nvPr/>
        </p:nvSpPr>
        <p:spPr>
          <a:xfrm>
            <a:off x="4000500" y="2687638"/>
            <a:ext cx="442912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35" name="矩形 34"/>
          <p:cNvSpPr/>
          <p:nvPr/>
        </p:nvSpPr>
        <p:spPr>
          <a:xfrm>
            <a:off x="4000500" y="3171825"/>
            <a:ext cx="442912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114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70</a:t>
            </a:r>
          </a:p>
        </p:txBody>
      </p:sp>
      <p:sp>
        <p:nvSpPr>
          <p:cNvPr id="91146" name="矩形 22"/>
          <p:cNvSpPr>
            <a:spLocks noChangeArrowheads="1"/>
          </p:cNvSpPr>
          <p:nvPr/>
        </p:nvSpPr>
        <p:spPr bwMode="auto">
          <a:xfrm>
            <a:off x="357188" y="811213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三、下列為小天鵝商店</a:t>
            </a:r>
            <a:r>
              <a:rPr lang="en-US" altLang="zh-TW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年度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損益資料。</a:t>
            </a:r>
          </a:p>
        </p:txBody>
      </p:sp>
      <p:graphicFrame>
        <p:nvGraphicFramePr>
          <p:cNvPr id="24" name="表格 23"/>
          <p:cNvGraphicFramePr>
            <a:graphicFrameLocks noGrp="1"/>
          </p:cNvGraphicFramePr>
          <p:nvPr/>
        </p:nvGraphicFramePr>
        <p:xfrm>
          <a:off x="539750" y="1252538"/>
          <a:ext cx="7889875" cy="4337052"/>
        </p:xfrm>
        <a:graphic>
          <a:graphicData uri="http://schemas.openxmlformats.org/drawingml/2006/table">
            <a:tbl>
              <a:tblPr/>
              <a:tblGrid>
                <a:gridCol w="3460734"/>
                <a:gridCol w="4429141"/>
              </a:tblGrid>
              <a:tr h="4771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325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$200,000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575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$50,000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  電  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捐　　贈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1,500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　　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　　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kumimoji="0" lang="zh-TW" altLang="en-US" sz="2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處分不動產、廠房及設備損失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50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1/1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12/31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7" name="矩形 26"/>
          <p:cNvSpPr/>
          <p:nvPr/>
        </p:nvSpPr>
        <p:spPr>
          <a:xfrm>
            <a:off x="297683" y="5620772"/>
            <a:ext cx="3689464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(5)</a:t>
            </a:r>
            <a:r>
              <a:rPr lang="zh-TW" altLang="en-US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試計算營業利益</a:t>
            </a: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(</a:t>
            </a:r>
            <a:r>
              <a:rPr lang="zh-TW" altLang="en-US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損失</a:t>
            </a: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)</a:t>
            </a:r>
            <a:endParaRPr lang="en-US" altLang="zh-TW" sz="2400" b="1" dirty="0" smtClean="0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3994150" y="5373688"/>
            <a:ext cx="4970463" cy="830262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(4)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－營業費用＝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92,000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57,000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＝營業利益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35,000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4327525" y="3906838"/>
            <a:ext cx="3775075" cy="523875"/>
          </a:xfrm>
          <a:prstGeom prst="rect">
            <a:avLst/>
          </a:prstGeom>
          <a:solidFill>
            <a:srgbClr val="FFC1C1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營業費用合計數</a:t>
            </a:r>
            <a:r>
              <a:rPr lang="en-US" altLang="zh-TW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57,000</a:t>
            </a:r>
            <a:endParaRPr lang="zh-TW" altLang="en-US" sz="2800" dirty="0">
              <a:solidFill>
                <a:schemeClr val="tx1"/>
              </a:solidFill>
            </a:endParaRPr>
          </a:p>
        </p:txBody>
      </p:sp>
      <p:grpSp>
        <p:nvGrpSpPr>
          <p:cNvPr id="91184" name="群組 22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5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91186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0" grpId="0" animBg="1"/>
      <p:bldP spid="2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4000500" y="3644900"/>
            <a:ext cx="442912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4000500" y="4129088"/>
            <a:ext cx="4429125" cy="473075"/>
          </a:xfrm>
          <a:prstGeom prst="rect">
            <a:avLst/>
          </a:prstGeom>
          <a:solidFill>
            <a:srgbClr val="FFDDDD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557213" y="2708275"/>
            <a:ext cx="3432175" cy="455613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216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70</a:t>
            </a:r>
          </a:p>
        </p:txBody>
      </p:sp>
      <p:sp>
        <p:nvSpPr>
          <p:cNvPr id="92166" name="矩形 7"/>
          <p:cNvSpPr>
            <a:spLocks noChangeArrowheads="1"/>
          </p:cNvSpPr>
          <p:nvPr/>
        </p:nvSpPr>
        <p:spPr bwMode="auto">
          <a:xfrm>
            <a:off x="357188" y="811213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三、下列為小天鵝商店</a:t>
            </a:r>
            <a:r>
              <a:rPr lang="en-US" altLang="zh-TW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dirty="0" smtClean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年度</a:t>
            </a:r>
            <a:r>
              <a:rPr lang="zh-TW" altLang="en-US" sz="24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損益資料。</a:t>
            </a:r>
          </a:p>
        </p:txBody>
      </p:sp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539750" y="1252538"/>
          <a:ext cx="7889875" cy="4337052"/>
        </p:xfrm>
        <a:graphic>
          <a:graphicData uri="http://schemas.openxmlformats.org/drawingml/2006/table">
            <a:tbl>
              <a:tblPr/>
              <a:tblGrid>
                <a:gridCol w="3460734"/>
                <a:gridCol w="4429141"/>
              </a:tblGrid>
              <a:tr h="4771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325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$200,000 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575" algn="r"/>
                        </a:tabLst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薪資支出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$50,000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銷貨退回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 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郵  電  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銷貨折讓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2,000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   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文具用品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租金收入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</a:pPr>
                      <a:r>
                        <a:rPr kumimoji="0" lang="zh-TW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捐　　贈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1,500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　　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100,000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租金支出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利息費用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5,000</a:t>
                      </a:r>
                      <a:endParaRPr kumimoji="0" lang="zh-TW" altLang="zh-TW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Times New Roman" pitchFamily="18" charset="0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運　　費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kumimoji="0" lang="zh-TW" altLang="en-US" sz="2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處分不動產、廠房及設備損失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	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50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進貨退出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3,000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1/1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20</a:t>
                      </a:r>
                      <a:r>
                        <a:rPr kumimoji="0" lang="en-US" altLang="zh-TW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Times New Roman" pitchFamily="18" charset="0"/>
                        </a:rPr>
                        <a:t>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1428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進貨折讓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219200" algn="r"/>
                        </a:tabLst>
                        <a:defRPr/>
                      </a:pP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存貨（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12/31</a:t>
                      </a:r>
                      <a:r>
                        <a:rPr lang="zh-TW" altLang="en-US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）</a:t>
                      </a:r>
                      <a:r>
                        <a:rPr lang="en-US" altLang="zh-TW" sz="2400" b="0" i="0" u="none" strike="noStrike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	12,000</a:t>
                      </a:r>
                      <a:endParaRPr lang="zh-TW" altLang="zh-TW" sz="2400" b="0" i="0" u="none" strike="noStrike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77" marR="6857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" name="矩形 10"/>
          <p:cNvSpPr/>
          <p:nvPr/>
        </p:nvSpPr>
        <p:spPr>
          <a:xfrm>
            <a:off x="292588" y="5589240"/>
            <a:ext cx="3409570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defRPr/>
            </a:pP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(6)</a:t>
            </a:r>
            <a:r>
              <a:rPr lang="zh-TW" altLang="en-US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試計算本期淨利</a:t>
            </a: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(</a:t>
            </a:r>
            <a:r>
              <a:rPr lang="zh-TW" altLang="en-US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損</a:t>
            </a:r>
            <a:r>
              <a:rPr lang="en-US" altLang="zh-TW" sz="2400" b="1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sym typeface="Wingdings" pitchFamily="2" charset="2"/>
              </a:rPr>
              <a:t>)</a:t>
            </a:r>
            <a:endParaRPr lang="en-US" altLang="zh-TW" sz="2400" b="1" dirty="0" smtClean="0">
              <a:solidFill>
                <a:srgbClr val="FFFF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3743325" y="4941888"/>
            <a:ext cx="4284663" cy="1200150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(5) 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 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外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R 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 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外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E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35,000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＋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55,000</a:t>
            </a:r>
          </a:p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＝本期淨損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92203" name="群組 1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2207" name="圖片 1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08" name="圖片 1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09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2204" name="群組 19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1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92206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3" grpId="0" animBg="1"/>
      <p:bldP spid="12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71</a:t>
            </a:r>
          </a:p>
        </p:txBody>
      </p:sp>
      <p:sp>
        <p:nvSpPr>
          <p:cNvPr id="8" name="矩形 7"/>
          <p:cNvSpPr/>
          <p:nvPr/>
        </p:nvSpPr>
        <p:spPr>
          <a:xfrm>
            <a:off x="3784600" y="217745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編製小天鵝商店的綜合損益表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971550" y="1009650"/>
            <a:ext cx="7272338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（               ）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（               ）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中華民國（                            ）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   單位：新台幣元</a:t>
            </a: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3492500" y="1773238"/>
            <a:ext cx="34163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日至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</a:t>
            </a:r>
            <a:endParaRPr lang="zh-TW" altLang="en-US" sz="2400" b="1" dirty="0">
              <a:solidFill>
                <a:srgbClr val="FF0000"/>
              </a:solidFill>
            </a:endParaRP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3784600" y="981075"/>
            <a:ext cx="1724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小天鵝商店</a:t>
            </a:r>
          </a:p>
        </p:txBody>
      </p:sp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3746500" y="1384300"/>
            <a:ext cx="17240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綜合損益表</a:t>
            </a: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412750" y="1560513"/>
          <a:ext cx="8191500" cy="4460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91297"/>
                <a:gridCol w="1728192"/>
                <a:gridCol w="1872011"/>
              </a:tblGrid>
              <a:tr h="457228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項    目</a:t>
                      </a:r>
                      <a:endParaRPr lang="zh-TW" altLang="en-US" sz="2400" b="1" dirty="0"/>
                    </a:p>
                  </a:txBody>
                  <a:tcPr marL="91444" marR="91444" marT="45734" marB="45734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金額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28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3546419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4" marB="4573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468313" y="2530475"/>
            <a:ext cx="16557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營業收入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1216025" y="312261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銷貨收入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7019925" y="3079750"/>
            <a:ext cx="158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196,000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468313" y="3609975"/>
            <a:ext cx="1654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營業成本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1216025" y="420211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銷貨成本</a:t>
            </a: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7286625" y="415925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104,000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468313" y="4759325"/>
            <a:ext cx="165576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cxnSp>
        <p:nvCxnSpPr>
          <p:cNvPr id="22" name="直線接點 21"/>
          <p:cNvCxnSpPr/>
          <p:nvPr/>
        </p:nvCxnSpPr>
        <p:spPr>
          <a:xfrm>
            <a:off x="6740525" y="4759325"/>
            <a:ext cx="186372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矩形 22"/>
          <p:cNvSpPr/>
          <p:nvPr/>
        </p:nvSpPr>
        <p:spPr>
          <a:xfrm>
            <a:off x="7046913" y="4821238"/>
            <a:ext cx="1485900" cy="461962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92,000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93219" name="群組 2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3223" name="圖片 2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224" name="圖片 2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225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3220" name="群組 27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9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93222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2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9" grpId="1"/>
      <p:bldP spid="11" grpId="0"/>
      <p:bldP spid="11" grpId="1"/>
      <p:bldP spid="12" grpId="0"/>
      <p:bldP spid="12" grpId="1"/>
      <p:bldP spid="13" grpId="0"/>
      <p:bldP spid="13" grpId="1"/>
      <p:bldP spid="15" grpId="0"/>
      <p:bldP spid="16" grpId="0"/>
      <p:bldP spid="17" grpId="0"/>
      <p:bldP spid="18" grpId="0"/>
      <p:bldP spid="19" grpId="0"/>
      <p:bldP spid="20" grpId="0"/>
      <p:bldP spid="21" grpId="0" animBg="1"/>
      <p:bldP spid="2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71</a:t>
            </a:r>
          </a:p>
        </p:txBody>
      </p:sp>
      <p:sp>
        <p:nvSpPr>
          <p:cNvPr id="8" name="矩形 7"/>
          <p:cNvSpPr/>
          <p:nvPr/>
        </p:nvSpPr>
        <p:spPr>
          <a:xfrm>
            <a:off x="3770737" y="217745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編製小天鵝商店的綜合損益表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24" name="表格 23"/>
          <p:cNvGraphicFramePr>
            <a:graphicFrameLocks noGrp="1"/>
          </p:cNvGraphicFramePr>
          <p:nvPr/>
        </p:nvGraphicFramePr>
        <p:xfrm>
          <a:off x="412750" y="981075"/>
          <a:ext cx="8191500" cy="50403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35313"/>
                <a:gridCol w="1584176"/>
                <a:gridCol w="1872011"/>
              </a:tblGrid>
              <a:tr h="457226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 項    目</a:t>
                      </a:r>
                      <a:endParaRPr lang="zh-TW" altLang="en-US" sz="2400" b="1" dirty="0"/>
                    </a:p>
                  </a:txBody>
                  <a:tcPr marL="91444" marR="91444" marT="45733" marB="45733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金額</a:t>
                      </a:r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26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4125861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400" b="1" dirty="0" smtClean="0"/>
                        <a:t>  </a:t>
                      </a:r>
                      <a:endParaRPr lang="zh-TW" altLang="en-US" sz="2400" b="1" dirty="0"/>
                    </a:p>
                  </a:txBody>
                  <a:tcPr marL="91444" marR="91444" marT="45733" marB="4573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468313" y="1935163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1216025" y="2924175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薪資支出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5414963" y="292417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50,000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498475" y="2420938"/>
            <a:ext cx="16557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營業費用</a:t>
            </a: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1231900" y="335915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運費</a:t>
            </a:r>
          </a:p>
        </p:txBody>
      </p: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5573713" y="331628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1,000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468313" y="5426075"/>
            <a:ext cx="165576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cxnSp>
        <p:nvCxnSpPr>
          <p:cNvPr id="32" name="直線接點 31"/>
          <p:cNvCxnSpPr/>
          <p:nvPr/>
        </p:nvCxnSpPr>
        <p:spPr>
          <a:xfrm>
            <a:off x="6740525" y="5405438"/>
            <a:ext cx="186372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矩形 32"/>
          <p:cNvSpPr/>
          <p:nvPr/>
        </p:nvSpPr>
        <p:spPr>
          <a:xfrm>
            <a:off x="6875463" y="5472113"/>
            <a:ext cx="1657350" cy="461962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  </a:t>
            </a:r>
            <a:r>
              <a:rPr lang="en-US" altLang="zh-TW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35,000</a:t>
            </a:r>
            <a:endParaRPr lang="zh-TW" altLang="en-US" sz="24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7286625" y="191611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92,000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5" name="直線接點 34"/>
          <p:cNvCxnSpPr/>
          <p:nvPr/>
        </p:nvCxnSpPr>
        <p:spPr>
          <a:xfrm>
            <a:off x="5156200" y="5405438"/>
            <a:ext cx="1592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286625" y="495141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57,000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1247775" y="379095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郵電費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5427663" y="374808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 500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1239838" y="41910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文具用品</a:t>
            </a: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5419725" y="414972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1235075" y="460851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捐贈</a:t>
            </a:r>
          </a:p>
        </p:txBody>
      </p:sp>
      <p:sp>
        <p:nvSpPr>
          <p:cNvPr id="42" name="矩形 41"/>
          <p:cNvSpPr>
            <a:spLocks noChangeArrowheads="1"/>
          </p:cNvSpPr>
          <p:nvPr/>
        </p:nvSpPr>
        <p:spPr bwMode="auto">
          <a:xfrm>
            <a:off x="5413375" y="456565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1,500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3" name="矩形 42"/>
          <p:cNvSpPr>
            <a:spLocks noChangeArrowheads="1"/>
          </p:cNvSpPr>
          <p:nvPr/>
        </p:nvSpPr>
        <p:spPr bwMode="auto">
          <a:xfrm>
            <a:off x="1239838" y="49911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租金支出</a:t>
            </a:r>
          </a:p>
        </p:txBody>
      </p: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5419725" y="49482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3,000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427038" y="1014413"/>
            <a:ext cx="4792662" cy="830262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標楷體" pitchFamily="65" charset="-120"/>
                <a:ea typeface="標楷體" pitchFamily="65" charset="-120"/>
              </a:rPr>
              <a:t>該商店為小規模企業，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營業費用</a:t>
            </a:r>
            <a:endParaRPr lang="en-US" altLang="zh-TW" sz="24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defRPr/>
            </a:pP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沒有區分</a:t>
            </a:r>
            <a:r>
              <a:rPr lang="zh-TW" altLang="en-US" sz="24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標楷體" pitchFamily="65" charset="-120"/>
                <a:ea typeface="標楷體" pitchFamily="65" charset="-120"/>
              </a:rPr>
              <a:t>為推銷、管理、研發等。</a:t>
            </a:r>
          </a:p>
        </p:txBody>
      </p:sp>
      <p:grpSp>
        <p:nvGrpSpPr>
          <p:cNvPr id="94251" name="群組 45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4255" name="圖片 46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256" name="圖片 47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257" name="圖片 4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4252" name="群組 49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51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94254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5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7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4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  <p:bldP spid="30" grpId="0"/>
      <p:bldP spid="31" grpId="0" animBg="1"/>
      <p:bldP spid="33" grpId="0" animBg="1"/>
      <p:bldP spid="34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71</a:t>
            </a:r>
          </a:p>
        </p:txBody>
      </p:sp>
      <p:sp>
        <p:nvSpPr>
          <p:cNvPr id="8" name="矩形 7"/>
          <p:cNvSpPr/>
          <p:nvPr/>
        </p:nvSpPr>
        <p:spPr>
          <a:xfrm>
            <a:off x="3790878" y="236448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編製小天鵝商店的綜合損益表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5" name="表格 44"/>
          <p:cNvGraphicFramePr>
            <a:graphicFrameLocks noGrp="1"/>
          </p:cNvGraphicFramePr>
          <p:nvPr/>
        </p:nvGraphicFramePr>
        <p:xfrm>
          <a:off x="412750" y="836613"/>
          <a:ext cx="8191500" cy="51847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35313"/>
                <a:gridCol w="1584176"/>
                <a:gridCol w="1872011"/>
              </a:tblGrid>
              <a:tr h="457248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 項    目</a:t>
                      </a:r>
                      <a:endParaRPr lang="zh-TW" altLang="en-US" sz="2400" b="1" dirty="0"/>
                    </a:p>
                  </a:txBody>
                  <a:tcPr marL="91444" marR="91444" marT="45737" marB="4573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金額</a:t>
                      </a:r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7248">
                <a:tc vMerge="1"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5" marB="4573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小計</a:t>
                      </a:r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400" b="1" dirty="0" smtClean="0"/>
                        <a:t>合計</a:t>
                      </a:r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4270279"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en-US" altLang="zh-TW" sz="2400" b="1" dirty="0" smtClean="0"/>
                    </a:p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400" b="1" dirty="0"/>
                    </a:p>
                  </a:txBody>
                  <a:tcPr marL="91444" marR="91444" marT="45737" marB="4573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6" name="矩形 45"/>
          <p:cNvSpPr>
            <a:spLocks noChangeArrowheads="1"/>
          </p:cNvSpPr>
          <p:nvPr/>
        </p:nvSpPr>
        <p:spPr bwMode="auto">
          <a:xfrm>
            <a:off x="468313" y="1806575"/>
            <a:ext cx="16557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49" name="矩形 48"/>
          <p:cNvSpPr>
            <a:spLocks noChangeArrowheads="1"/>
          </p:cNvSpPr>
          <p:nvPr/>
        </p:nvSpPr>
        <p:spPr bwMode="auto">
          <a:xfrm>
            <a:off x="482600" y="2308225"/>
            <a:ext cx="3216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營業外收入及支出</a:t>
            </a:r>
          </a:p>
        </p:txBody>
      </p:sp>
      <p:sp>
        <p:nvSpPr>
          <p:cNvPr id="50" name="矩形 49"/>
          <p:cNvSpPr>
            <a:spLocks noChangeArrowheads="1"/>
          </p:cNvSpPr>
          <p:nvPr/>
        </p:nvSpPr>
        <p:spPr bwMode="auto">
          <a:xfrm>
            <a:off x="6746875" y="1806575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 </a:t>
            </a: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35,000</a:t>
            </a:r>
            <a:endParaRPr lang="zh-TW" altLang="en-US" sz="24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482600" y="2816225"/>
            <a:ext cx="1981200" cy="461963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52" name="矩形 51"/>
          <p:cNvSpPr>
            <a:spLocks noChangeArrowheads="1"/>
          </p:cNvSpPr>
          <p:nvPr/>
        </p:nvSpPr>
        <p:spPr bwMode="auto">
          <a:xfrm>
            <a:off x="900113" y="3316288"/>
            <a:ext cx="2833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租金收入</a:t>
            </a:r>
          </a:p>
        </p:txBody>
      </p:sp>
      <p:sp>
        <p:nvSpPr>
          <p:cNvPr id="53" name="矩形 52"/>
          <p:cNvSpPr>
            <a:spLocks noChangeArrowheads="1"/>
          </p:cNvSpPr>
          <p:nvPr/>
        </p:nvSpPr>
        <p:spPr bwMode="auto">
          <a:xfrm>
            <a:off x="7431088" y="32845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4" name="矩形 53"/>
          <p:cNvSpPr>
            <a:spLocks noChangeArrowheads="1"/>
          </p:cNvSpPr>
          <p:nvPr/>
        </p:nvSpPr>
        <p:spPr bwMode="auto">
          <a:xfrm>
            <a:off x="900113" y="4313238"/>
            <a:ext cx="283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利息費用</a:t>
            </a:r>
          </a:p>
        </p:txBody>
      </p:sp>
      <p:sp>
        <p:nvSpPr>
          <p:cNvPr id="55" name="矩形 54"/>
          <p:cNvSpPr>
            <a:spLocks noChangeArrowheads="1"/>
          </p:cNvSpPr>
          <p:nvPr/>
        </p:nvSpPr>
        <p:spPr bwMode="auto">
          <a:xfrm>
            <a:off x="5610225" y="428148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5,000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6" name="矩形 55"/>
          <p:cNvSpPr>
            <a:spLocks noChangeArrowheads="1"/>
          </p:cNvSpPr>
          <p:nvPr/>
        </p:nvSpPr>
        <p:spPr bwMode="auto">
          <a:xfrm>
            <a:off x="900113" y="4724400"/>
            <a:ext cx="4256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處分不動產、廠房及設備損失</a:t>
            </a:r>
          </a:p>
        </p:txBody>
      </p:sp>
      <p:sp>
        <p:nvSpPr>
          <p:cNvPr id="57" name="矩形 56"/>
          <p:cNvSpPr>
            <a:spLocks noChangeArrowheads="1"/>
          </p:cNvSpPr>
          <p:nvPr/>
        </p:nvSpPr>
        <p:spPr bwMode="auto">
          <a:xfrm>
            <a:off x="5627688" y="4678363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50,000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500063" y="3789363"/>
            <a:ext cx="1979612" cy="461962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sp>
        <p:nvSpPr>
          <p:cNvPr id="61" name="矩形 60"/>
          <p:cNvSpPr>
            <a:spLocks noChangeArrowheads="1"/>
          </p:cNvSpPr>
          <p:nvPr/>
        </p:nvSpPr>
        <p:spPr bwMode="auto">
          <a:xfrm>
            <a:off x="6748463" y="4651375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(55,000)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62" name="直線接點 61"/>
          <p:cNvCxnSpPr/>
          <p:nvPr/>
        </p:nvCxnSpPr>
        <p:spPr>
          <a:xfrm>
            <a:off x="5156200" y="5130800"/>
            <a:ext cx="159226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線接點 62"/>
          <p:cNvCxnSpPr/>
          <p:nvPr/>
        </p:nvCxnSpPr>
        <p:spPr>
          <a:xfrm>
            <a:off x="6748463" y="5130800"/>
            <a:ext cx="186213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矩形 63"/>
          <p:cNvSpPr>
            <a:spLocks noChangeArrowheads="1"/>
          </p:cNvSpPr>
          <p:nvPr/>
        </p:nvSpPr>
        <p:spPr bwMode="auto">
          <a:xfrm>
            <a:off x="481013" y="5094288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本期淨損</a:t>
            </a:r>
          </a:p>
        </p:txBody>
      </p:sp>
      <p:sp>
        <p:nvSpPr>
          <p:cNvPr id="65" name="矩形 64"/>
          <p:cNvSpPr>
            <a:spLocks noChangeArrowheads="1"/>
          </p:cNvSpPr>
          <p:nvPr/>
        </p:nvSpPr>
        <p:spPr bwMode="auto">
          <a:xfrm>
            <a:off x="6835775" y="5162550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(10,000)</a:t>
            </a:r>
            <a:endParaRPr lang="zh-TW" altLang="en-US" sz="2400" b="1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66" name="群組 65"/>
          <p:cNvGrpSpPr>
            <a:grpSpLocks/>
          </p:cNvGrpSpPr>
          <p:nvPr/>
        </p:nvGrpSpPr>
        <p:grpSpPr bwMode="auto">
          <a:xfrm>
            <a:off x="6740525" y="5659438"/>
            <a:ext cx="1868488" cy="73025"/>
            <a:chOff x="6888331" y="5341124"/>
            <a:chExt cx="1867748" cy="73570"/>
          </a:xfrm>
        </p:grpSpPr>
        <p:cxnSp>
          <p:nvCxnSpPr>
            <p:cNvPr id="67" name="直線接點 66"/>
            <p:cNvCxnSpPr/>
            <p:nvPr/>
          </p:nvCxnSpPr>
          <p:spPr>
            <a:xfrm>
              <a:off x="6893092" y="5341124"/>
              <a:ext cx="1862987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接點 67"/>
            <p:cNvCxnSpPr/>
            <p:nvPr/>
          </p:nvCxnSpPr>
          <p:spPr>
            <a:xfrm>
              <a:off x="6888331" y="5414694"/>
              <a:ext cx="1862987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271" name="群組 2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5275" name="圖片 2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276" name="圖片 3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277" name="圖片 3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5272" name="群組 32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4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95274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3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9" grpId="0"/>
      <p:bldP spid="50" grpId="0"/>
      <p:bldP spid="51" grpId="0" animBg="1"/>
      <p:bldP spid="52" grpId="0"/>
      <p:bldP spid="53" grpId="0"/>
      <p:bldP spid="54" grpId="0"/>
      <p:bldP spid="55" grpId="0"/>
      <p:bldP spid="56" grpId="0"/>
      <p:bldP spid="57" grpId="0"/>
      <p:bldP spid="60" grpId="0" animBg="1"/>
      <p:bldP spid="61" grpId="0"/>
      <p:bldP spid="64" grpId="0"/>
      <p:bldP spid="6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6948488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10-1-2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主要財務報表之種類</a:t>
            </a:r>
          </a:p>
        </p:txBody>
      </p:sp>
      <p:sp>
        <p:nvSpPr>
          <p:cNvPr id="3174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52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3322638" y="1082675"/>
            <a:ext cx="1981200" cy="522288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綜合損益表</a:t>
            </a:r>
          </a:p>
        </p:txBody>
      </p:sp>
      <p:sp>
        <p:nvSpPr>
          <p:cNvPr id="5" name="矩形 4"/>
          <p:cNvSpPr/>
          <p:nvPr/>
        </p:nvSpPr>
        <p:spPr>
          <a:xfrm>
            <a:off x="1309688" y="2357438"/>
            <a:ext cx="1620837" cy="523875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本期損益</a:t>
            </a:r>
          </a:p>
        </p:txBody>
      </p:sp>
      <p:sp>
        <p:nvSpPr>
          <p:cNvPr id="8" name="矩形 7"/>
          <p:cNvSpPr/>
          <p:nvPr/>
        </p:nvSpPr>
        <p:spPr>
          <a:xfrm>
            <a:off x="2906713" y="3638550"/>
            <a:ext cx="2713037" cy="954088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特定期間</a:t>
            </a:r>
            <a:endParaRPr lang="en-US" altLang="zh-TW" sz="2800" b="1" dirty="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的</a:t>
            </a:r>
            <a:r>
              <a:rPr lang="zh-TW" altLang="en-US" sz="28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財務績效</a:t>
            </a:r>
          </a:p>
        </p:txBody>
      </p:sp>
      <p:grpSp>
        <p:nvGrpSpPr>
          <p:cNvPr id="39" name="群組 38"/>
          <p:cNvGrpSpPr>
            <a:grpSpLocks/>
          </p:cNvGrpSpPr>
          <p:nvPr/>
        </p:nvGrpSpPr>
        <p:grpSpPr bwMode="auto">
          <a:xfrm>
            <a:off x="3059113" y="3068638"/>
            <a:ext cx="1582737" cy="558800"/>
            <a:chOff x="294993" y="3217044"/>
            <a:chExt cx="1582990" cy="560095"/>
          </a:xfrm>
        </p:grpSpPr>
        <p:cxnSp>
          <p:nvCxnSpPr>
            <p:cNvPr id="40" name="直線單箭頭接點 39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1770" name="文字方塊 36"/>
            <p:cNvSpPr txBox="1">
              <a:spLocks noChangeArrowheads="1"/>
            </p:cNvSpPr>
            <p:nvPr/>
          </p:nvSpPr>
          <p:spPr bwMode="auto">
            <a:xfrm>
              <a:off x="294993" y="3250459"/>
              <a:ext cx="1582990" cy="397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表達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3455988" y="5157788"/>
            <a:ext cx="1616075" cy="5286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動態報表</a:t>
            </a:r>
          </a:p>
        </p:txBody>
      </p:sp>
      <p:grpSp>
        <p:nvGrpSpPr>
          <p:cNvPr id="45" name="群組 44"/>
          <p:cNvGrpSpPr>
            <a:grpSpLocks/>
          </p:cNvGrpSpPr>
          <p:nvPr/>
        </p:nvGrpSpPr>
        <p:grpSpPr bwMode="auto">
          <a:xfrm>
            <a:off x="3059113" y="4581525"/>
            <a:ext cx="1584325" cy="558800"/>
            <a:chOff x="294993" y="3217044"/>
            <a:chExt cx="1582990" cy="560095"/>
          </a:xfrm>
        </p:grpSpPr>
        <p:cxnSp>
          <p:nvCxnSpPr>
            <p:cNvPr id="46" name="直線單箭頭接點 45"/>
            <p:cNvCxnSpPr/>
            <p:nvPr/>
          </p:nvCxnSpPr>
          <p:spPr>
            <a:xfrm>
              <a:off x="151951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1768" name="文字方塊 36"/>
            <p:cNvSpPr txBox="1">
              <a:spLocks noChangeArrowheads="1"/>
            </p:cNvSpPr>
            <p:nvPr/>
          </p:nvSpPr>
          <p:spPr bwMode="auto">
            <a:xfrm>
              <a:off x="294993" y="3250459"/>
              <a:ext cx="1582990" cy="397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屬於</a:t>
              </a:r>
            </a:p>
          </p:txBody>
        </p:sp>
      </p:grpSp>
      <p:grpSp>
        <p:nvGrpSpPr>
          <p:cNvPr id="22" name="群組 21"/>
          <p:cNvGrpSpPr>
            <a:grpSpLocks/>
          </p:cNvGrpSpPr>
          <p:nvPr/>
        </p:nvGrpSpPr>
        <p:grpSpPr bwMode="auto">
          <a:xfrm>
            <a:off x="1331913" y="1484313"/>
            <a:ext cx="5156200" cy="866775"/>
            <a:chOff x="566288" y="1770507"/>
            <a:chExt cx="6354095" cy="1264112"/>
          </a:xfrm>
        </p:grpSpPr>
        <p:sp>
          <p:nvSpPr>
            <p:cNvPr id="24" name="文字方塊 23"/>
            <p:cNvSpPr txBox="1">
              <a:spLocks noChangeArrowheads="1"/>
            </p:cNvSpPr>
            <p:nvPr/>
          </p:nvSpPr>
          <p:spPr bwMode="auto">
            <a:xfrm>
              <a:off x="566288" y="1770507"/>
              <a:ext cx="1692208" cy="57880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Tahoma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defRPr/>
              </a:pPr>
              <a:r>
                <a:rPr lang="zh-TW" altLang="en-US" sz="2000" dirty="0" smtClean="0"/>
                <a:t>　包括</a:t>
              </a:r>
            </a:p>
          </p:txBody>
        </p:sp>
        <p:grpSp>
          <p:nvGrpSpPr>
            <p:cNvPr id="31761" name="群組 24"/>
            <p:cNvGrpSpPr>
              <a:grpSpLocks/>
            </p:cNvGrpSpPr>
            <p:nvPr/>
          </p:nvGrpSpPr>
          <p:grpSpPr bwMode="auto">
            <a:xfrm>
              <a:off x="1519783" y="1954499"/>
              <a:ext cx="5400600" cy="1080120"/>
              <a:chOff x="1547664" y="1925543"/>
              <a:chExt cx="5400600" cy="1503457"/>
            </a:xfrm>
          </p:grpSpPr>
          <p:grpSp>
            <p:nvGrpSpPr>
              <p:cNvPr id="31762" name="群組 26"/>
              <p:cNvGrpSpPr>
                <a:grpSpLocks/>
              </p:cNvGrpSpPr>
              <p:nvPr/>
            </p:nvGrpSpPr>
            <p:grpSpPr bwMode="auto">
              <a:xfrm>
                <a:off x="1547664" y="2708920"/>
                <a:ext cx="5400600" cy="720080"/>
                <a:chOff x="1547664" y="2708920"/>
                <a:chExt cx="5400600" cy="720080"/>
              </a:xfrm>
            </p:grpSpPr>
            <p:cxnSp>
              <p:nvCxnSpPr>
                <p:cNvPr id="28" name="直線單箭頭接點 27"/>
                <p:cNvCxnSpPr/>
                <p:nvPr/>
              </p:nvCxnSpPr>
              <p:spPr>
                <a:xfrm>
                  <a:off x="1546891" y="2578224"/>
                  <a:ext cx="0" cy="850776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29" name="直線接點 28"/>
                <p:cNvCxnSpPr/>
                <p:nvPr/>
              </p:nvCxnSpPr>
              <p:spPr>
                <a:xfrm>
                  <a:off x="1546891" y="2578224"/>
                  <a:ext cx="5401373" cy="0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  <p:cxnSp>
              <p:nvCxnSpPr>
                <p:cNvPr id="30" name="直線單箭頭接點 29"/>
                <p:cNvCxnSpPr/>
                <p:nvPr/>
              </p:nvCxnSpPr>
              <p:spPr>
                <a:xfrm>
                  <a:off x="6944351" y="2578224"/>
                  <a:ext cx="0" cy="850776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  <p:cxnSp>
            <p:nvCxnSpPr>
              <p:cNvPr id="27" name="直線接點 26"/>
              <p:cNvCxnSpPr/>
              <p:nvPr/>
            </p:nvCxnSpPr>
            <p:spPr>
              <a:xfrm flipH="1">
                <a:off x="4266162" y="1924027"/>
                <a:ext cx="0" cy="783102"/>
              </a:xfrm>
              <a:prstGeom prst="lin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</p:grpSp>
      <p:sp>
        <p:nvSpPr>
          <p:cNvPr id="31" name="矩形 30"/>
          <p:cNvSpPr/>
          <p:nvPr/>
        </p:nvSpPr>
        <p:spPr>
          <a:xfrm>
            <a:off x="4938713" y="2374900"/>
            <a:ext cx="3057525" cy="522288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本期其他綜合損益</a:t>
            </a:r>
          </a:p>
        </p:txBody>
      </p:sp>
      <p:grpSp>
        <p:nvGrpSpPr>
          <p:cNvPr id="31756" name="群組 3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1757" name="圖片 3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58" name="圖片 3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59" name="圖片 3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8" grpId="0" animBg="1"/>
      <p:bldP spid="7" grpId="0" animBg="1"/>
      <p:bldP spid="31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群組 2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6322" name="圖片 2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323" name="圖片 2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324" name="圖片 2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" name="矩形 20"/>
          <p:cNvSpPr/>
          <p:nvPr/>
        </p:nvSpPr>
        <p:spPr>
          <a:xfrm>
            <a:off x="1219200" y="4749800"/>
            <a:ext cx="2879725" cy="1271588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1228725" y="3890963"/>
            <a:ext cx="2879725" cy="41275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1227138" y="4327525"/>
            <a:ext cx="2879725" cy="433388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1" name="矩形 10"/>
          <p:cNvSpPr/>
          <p:nvPr/>
        </p:nvSpPr>
        <p:spPr>
          <a:xfrm>
            <a:off x="1220788" y="2609850"/>
            <a:ext cx="2881312" cy="41275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1219200" y="3046413"/>
            <a:ext cx="2881313" cy="45402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1219200" y="3446463"/>
            <a:ext cx="2879725" cy="455612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626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72</a:t>
            </a:r>
          </a:p>
        </p:txBody>
      </p:sp>
      <p:sp>
        <p:nvSpPr>
          <p:cNvPr id="29" name="矩形 1"/>
          <p:cNvSpPr>
            <a:spLocks noChangeArrowheads="1"/>
          </p:cNvSpPr>
          <p:nvPr/>
        </p:nvSpPr>
        <p:spPr bwMode="auto">
          <a:xfrm>
            <a:off x="679450" y="908050"/>
            <a:ext cx="79248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四、新竹商店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400" dirty="0" smtClean="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400" dirty="0" smtClean="0">
                <a:latin typeface="標楷體" pitchFamily="65" charset="-120"/>
                <a:ea typeface="標楷體" pitchFamily="65" charset="-120"/>
              </a:rPr>
              <a:t>106 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年年底結帳前各項目餘額如下，</a:t>
            </a:r>
            <a:endParaRPr lang="en-US" altLang="zh-TW" sz="2400" dirty="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dirty="0">
                <a:latin typeface="標楷體" pitchFamily="65" charset="-120"/>
                <a:ea typeface="標楷體" pitchFamily="65" charset="-120"/>
              </a:rPr>
              <a:t>   </a:t>
            </a: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 試編製綜合損益表。</a:t>
            </a:r>
          </a:p>
        </p:txBody>
      </p:sp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4258501"/>
              </p:ext>
            </p:extLst>
          </p:nvPr>
        </p:nvGraphicFramePr>
        <p:xfrm>
          <a:off x="1192213" y="1754188"/>
          <a:ext cx="5756275" cy="4267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660"/>
                <a:gridCol w="1440217"/>
                <a:gridCol w="1381398"/>
              </a:tblGrid>
              <a:tr h="457201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會計項目</a:t>
                      </a:r>
                      <a:endParaRPr lang="zh-TW" altLang="en-US" sz="2400" dirty="0"/>
                    </a:p>
                  </a:txBody>
                  <a:tcPr marL="91443" marR="91443" marT="45715" marB="4571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2400" dirty="0" smtClean="0"/>
                        <a:t>105</a:t>
                      </a:r>
                      <a:r>
                        <a:rPr lang="zh-TW" altLang="en-US" sz="2400" dirty="0" smtClean="0"/>
                        <a:t>年度</a:t>
                      </a:r>
                      <a:endParaRPr lang="zh-TW" altLang="en-US" sz="24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39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借方餘額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貸方餘額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銷貨收入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1,620,000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銷貨退回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50,000    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200" dirty="0" smtClean="0"/>
                        <a:t>銷貨折讓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100,000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利息收入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52,000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處分投資利益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30,000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進貨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840,000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進貨退出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10,000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進貨折讓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30,000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矩形 2"/>
          <p:cNvSpPr/>
          <p:nvPr/>
        </p:nvSpPr>
        <p:spPr>
          <a:xfrm>
            <a:off x="4110038" y="2593975"/>
            <a:ext cx="2846387" cy="1292225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6962775" y="2967038"/>
            <a:ext cx="1857375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1,470,000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117975" y="3902075"/>
            <a:ext cx="2846388" cy="863600"/>
          </a:xfrm>
          <a:prstGeom prst="rect">
            <a:avLst/>
          </a:prstGeom>
          <a:noFill/>
          <a:ln w="381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6948488" y="4076700"/>
            <a:ext cx="1857375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82,000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417562" y="6063679"/>
            <a:ext cx="8186886" cy="461665"/>
          </a:xfrm>
          <a:prstGeom prst="rect">
            <a:avLst/>
          </a:prstGeom>
          <a:solidFill>
            <a:srgbClr val="FFFF66"/>
          </a:solidFill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 smtClean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400" b="1" dirty="0" smtClean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期初存貨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$100,000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 smtClean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400" b="1" dirty="0" smtClean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期末存貨</a:t>
            </a:r>
            <a:r>
              <a:rPr lang="en-US" altLang="zh-TW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$200,000</a:t>
            </a:r>
            <a:endParaRPr lang="zh-TW" altLang="en-US" sz="2400" b="1" dirty="0">
              <a:solidFill>
                <a:schemeClr val="tx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6948488" y="5229225"/>
            <a:ext cx="1857375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700,000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96319" name="群組 25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7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96321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5" grpId="0" animBg="1"/>
      <p:bldP spid="16" grpId="0" animBg="1"/>
      <p:bldP spid="11" grpId="0" animBg="1"/>
      <p:bldP spid="12" grpId="0" animBg="1"/>
      <p:bldP spid="13" grpId="0" animBg="1"/>
      <p:bldP spid="29" grpId="0"/>
      <p:bldP spid="3" grpId="0" animBg="1"/>
      <p:bldP spid="14" grpId="0" animBg="1"/>
      <p:bldP spid="17" grpId="0" animBg="1"/>
      <p:bldP spid="18" grpId="0" animBg="1"/>
      <p:bldP spid="20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1219200" y="3159125"/>
            <a:ext cx="2881313" cy="45402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1220788" y="1903413"/>
            <a:ext cx="2881312" cy="41275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728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72</a:t>
            </a:r>
          </a:p>
        </p:txBody>
      </p:sp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3422576"/>
              </p:ext>
            </p:extLst>
          </p:nvPr>
        </p:nvGraphicFramePr>
        <p:xfrm>
          <a:off x="1192213" y="1038225"/>
          <a:ext cx="5756275" cy="46942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660"/>
                <a:gridCol w="1440217"/>
                <a:gridCol w="1381398"/>
              </a:tblGrid>
              <a:tr h="457232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 會計項目</a:t>
                      </a:r>
                      <a:endParaRPr lang="zh-TW" altLang="en-US" sz="2400" dirty="0"/>
                    </a:p>
                  </a:txBody>
                  <a:tcPr marL="91443" marR="91443" marT="45718" marB="4571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2400" dirty="0" smtClean="0"/>
                        <a:t>105</a:t>
                      </a:r>
                      <a:r>
                        <a:rPr lang="zh-TW" altLang="en-US" sz="2400" dirty="0" smtClean="0"/>
                        <a:t>年度</a:t>
                      </a:r>
                      <a:endParaRPr lang="zh-TW" altLang="en-US" sz="24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66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借方餘額</a:t>
                      </a: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貸方餘額</a:t>
                      </a: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推銷費用</a:t>
                      </a:r>
                      <a:endParaRPr lang="zh-TW" altLang="en-US" sz="22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　薪資支出</a:t>
                      </a:r>
                      <a:endParaRPr lang="zh-TW" altLang="en-US" sz="22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300,000    </a:t>
                      </a: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200" dirty="0" smtClean="0"/>
                        <a:t>　運費</a:t>
                      </a:r>
                      <a:endParaRPr lang="zh-TW" altLang="en-US" sz="22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20,000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管理費用</a:t>
                      </a:r>
                      <a:endParaRPr lang="zh-TW" altLang="en-US" sz="22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200" dirty="0" smtClean="0"/>
                        <a:t>    薪資支出</a:t>
                      </a:r>
                      <a:endParaRPr lang="zh-TW" altLang="en-US" sz="22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200,000</a:t>
                      </a: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　呆帳損失</a:t>
                      </a:r>
                      <a:endParaRPr lang="zh-TW" altLang="en-US" sz="22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20,000</a:t>
                      </a: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　折舊</a:t>
                      </a:r>
                      <a:endParaRPr lang="zh-TW" altLang="en-US" sz="22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80,000</a:t>
                      </a: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　水電瓦斯費</a:t>
                      </a:r>
                      <a:endParaRPr lang="zh-TW" altLang="en-US" sz="22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12,000</a:t>
                      </a: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49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利息費用</a:t>
                      </a:r>
                      <a:endParaRPr lang="zh-TW" altLang="en-US" sz="22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120,000</a:t>
                      </a:r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3" marR="91443" marT="45718" marB="4571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矩形 11"/>
          <p:cNvSpPr/>
          <p:nvPr/>
        </p:nvSpPr>
        <p:spPr>
          <a:xfrm>
            <a:off x="3770737" y="217745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四、編製新竹商店的綜合損益表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4110038" y="2335213"/>
            <a:ext cx="2846387" cy="86360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6962775" y="2530475"/>
            <a:ext cx="1857375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320,000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117975" y="3598863"/>
            <a:ext cx="2846388" cy="1689100"/>
          </a:xfrm>
          <a:prstGeom prst="rect">
            <a:avLst/>
          </a:prstGeom>
          <a:noFill/>
          <a:ln w="381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6948488" y="4206875"/>
            <a:ext cx="1857375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312,000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97340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7344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345" name="圖片 2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346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7341" name="群組 25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7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97343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7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1228725" y="3762375"/>
            <a:ext cx="2879725" cy="41275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2" name="矩形 21"/>
          <p:cNvSpPr/>
          <p:nvPr/>
        </p:nvSpPr>
        <p:spPr>
          <a:xfrm>
            <a:off x="1227138" y="4198938"/>
            <a:ext cx="2879725" cy="454025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5" name="矩形 24"/>
          <p:cNvSpPr/>
          <p:nvPr/>
        </p:nvSpPr>
        <p:spPr>
          <a:xfrm>
            <a:off x="1228725" y="4581525"/>
            <a:ext cx="2879725" cy="41275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6" name="矩形 25"/>
          <p:cNvSpPr/>
          <p:nvPr/>
        </p:nvSpPr>
        <p:spPr>
          <a:xfrm>
            <a:off x="1227138" y="5016500"/>
            <a:ext cx="2879725" cy="455613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0" name="矩形 9"/>
          <p:cNvSpPr/>
          <p:nvPr/>
        </p:nvSpPr>
        <p:spPr>
          <a:xfrm>
            <a:off x="1220788" y="2076450"/>
            <a:ext cx="2881312" cy="41275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" name="矩形 11"/>
          <p:cNvSpPr/>
          <p:nvPr/>
        </p:nvSpPr>
        <p:spPr>
          <a:xfrm>
            <a:off x="1219200" y="2492375"/>
            <a:ext cx="2881313" cy="455613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1219200" y="2894013"/>
            <a:ext cx="2879725" cy="45402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831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72</a:t>
            </a:r>
          </a:p>
        </p:txBody>
      </p:sp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9810197"/>
              </p:ext>
            </p:extLst>
          </p:nvPr>
        </p:nvGraphicFramePr>
        <p:xfrm>
          <a:off x="1192213" y="1196975"/>
          <a:ext cx="5756275" cy="4267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660"/>
                <a:gridCol w="1440217"/>
                <a:gridCol w="1381398"/>
              </a:tblGrid>
              <a:tr h="457201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會計項目</a:t>
                      </a:r>
                      <a:endParaRPr lang="zh-TW" altLang="en-US" sz="2400" dirty="0"/>
                    </a:p>
                  </a:txBody>
                  <a:tcPr marL="91443" marR="91443" marT="45715" marB="4571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2400" b="1" dirty="0" smtClean="0"/>
                        <a:t>106</a:t>
                      </a:r>
                      <a:r>
                        <a:rPr lang="zh-TW" altLang="en-US" sz="2400" b="1" dirty="0" smtClean="0"/>
                        <a:t>年度</a:t>
                      </a:r>
                      <a:endParaRPr lang="zh-TW" altLang="en-US" sz="2400" b="1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39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借方餘額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貸方餘額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銷貨收入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2,200,000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銷貨退回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20,000    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200" dirty="0" smtClean="0"/>
                        <a:t>銷貨折讓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130,000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利息收入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60,000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進貨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1,120,000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進貨費用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40,000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進貨退出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20,000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720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進貨折讓</a:t>
                      </a:r>
                      <a:endParaRPr lang="zh-TW" altLang="en-US" sz="22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50,000</a:t>
                      </a:r>
                      <a:endParaRPr lang="zh-TW" altLang="en-US" sz="2000" dirty="0"/>
                    </a:p>
                  </a:txBody>
                  <a:tcPr marL="91443" marR="91443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" name="矩形 10"/>
          <p:cNvSpPr/>
          <p:nvPr/>
        </p:nvSpPr>
        <p:spPr>
          <a:xfrm>
            <a:off x="3770737" y="217745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四、編製新竹商店的綜合損益表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4110038" y="2060575"/>
            <a:ext cx="2846387" cy="1292225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6962775" y="2433638"/>
            <a:ext cx="1857375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2,050,000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827584" y="5517232"/>
            <a:ext cx="6889425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期初存貨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200,000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期末存貨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$240,000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4117975" y="3732213"/>
            <a:ext cx="2846388" cy="1739900"/>
          </a:xfrm>
          <a:prstGeom prst="rect">
            <a:avLst/>
          </a:prstGeom>
          <a:noFill/>
          <a:ln w="381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4" name="矩形 23"/>
          <p:cNvSpPr/>
          <p:nvPr/>
        </p:nvSpPr>
        <p:spPr>
          <a:xfrm>
            <a:off x="6948488" y="4335463"/>
            <a:ext cx="1857375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1,050,000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98368" name="群組 26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8372" name="圖片 27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373" name="圖片 28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374" name="圖片 29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8369" name="群組 30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2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98371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5" grpId="0" animBg="1"/>
      <p:bldP spid="26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23" grpId="0" animBg="1"/>
      <p:bldP spid="24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1042988" y="4724400"/>
            <a:ext cx="3775075" cy="41275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24" name="矩形 23"/>
          <p:cNvSpPr/>
          <p:nvPr/>
        </p:nvSpPr>
        <p:spPr>
          <a:xfrm>
            <a:off x="1042988" y="5157788"/>
            <a:ext cx="3775075" cy="41275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1042988" y="3013075"/>
            <a:ext cx="3775075" cy="454025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1044575" y="1757363"/>
            <a:ext cx="3775075" cy="41275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9933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72</a:t>
            </a:r>
          </a:p>
        </p:txBody>
      </p:sp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7299487"/>
              </p:ext>
            </p:extLst>
          </p:nvPr>
        </p:nvGraphicFramePr>
        <p:xfrm>
          <a:off x="1042988" y="893763"/>
          <a:ext cx="7399337" cy="469265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72325"/>
                <a:gridCol w="1851310"/>
                <a:gridCol w="1775702"/>
              </a:tblGrid>
              <a:tr h="457115">
                <a:tc row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    會計項目</a:t>
                      </a:r>
                      <a:endParaRPr lang="zh-TW" altLang="en-US" sz="2400" dirty="0"/>
                    </a:p>
                  </a:txBody>
                  <a:tcPr marL="91451" marR="91451" marT="45678" marB="45678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2400" b="1" dirty="0" smtClean="0"/>
                        <a:t>106</a:t>
                      </a:r>
                      <a:r>
                        <a:rPr lang="zh-TW" altLang="en-US" sz="2400" b="1" dirty="0" smtClean="0"/>
                        <a:t>年度</a:t>
                      </a:r>
                      <a:endParaRPr lang="zh-TW" altLang="en-US" sz="2400" b="1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155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借方餘額</a:t>
                      </a: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貸方餘額</a:t>
                      </a: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5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推銷費用</a:t>
                      </a:r>
                      <a:endParaRPr lang="zh-TW" altLang="en-US" sz="22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5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　薪資支出</a:t>
                      </a:r>
                      <a:endParaRPr lang="zh-TW" altLang="en-US" sz="22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400,000    </a:t>
                      </a: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5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200" dirty="0" smtClean="0"/>
                        <a:t>　運費</a:t>
                      </a:r>
                      <a:endParaRPr lang="zh-TW" altLang="en-US" sz="22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zh-TW" sz="2000" dirty="0" smtClean="0"/>
                        <a:t>30,000</a:t>
                      </a: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5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管理費用</a:t>
                      </a:r>
                      <a:endParaRPr lang="zh-TW" altLang="en-US" sz="22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5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200" dirty="0" smtClean="0"/>
                        <a:t>    薪資支出</a:t>
                      </a:r>
                      <a:endParaRPr lang="zh-TW" altLang="en-US" sz="22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220,000</a:t>
                      </a: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5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　呆帳損失</a:t>
                      </a:r>
                      <a:endParaRPr lang="zh-TW" altLang="en-US" sz="22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30,000</a:t>
                      </a: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5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　折舊</a:t>
                      </a:r>
                      <a:endParaRPr lang="zh-TW" altLang="en-US" sz="22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80,000</a:t>
                      </a: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635">
                <a:tc>
                  <a:txBody>
                    <a:bodyPr/>
                    <a:lstStyle/>
                    <a:p>
                      <a:r>
                        <a:rPr lang="zh-TW" altLang="en-US" sz="2200" dirty="0" smtClean="0"/>
                        <a:t>利息費用</a:t>
                      </a:r>
                      <a:endParaRPr lang="zh-TW" altLang="en-US" sz="22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180,000</a:t>
                      </a: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296">
                <a:tc>
                  <a:txBody>
                    <a:bodyPr/>
                    <a:lstStyle/>
                    <a:p>
                      <a:r>
                        <a:rPr lang="zh-TW" altLang="en-US" sz="2000" dirty="0" smtClean="0"/>
                        <a:t>處分不動產、廠房及設備損失</a:t>
                      </a: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000" dirty="0" smtClean="0"/>
                        <a:t>50,000</a:t>
                      </a:r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51" marR="91451" marT="45678" marB="4567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矩形 11"/>
          <p:cNvSpPr/>
          <p:nvPr/>
        </p:nvSpPr>
        <p:spPr>
          <a:xfrm>
            <a:off x="3774507" y="259328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四、編製新竹商店的綜合損益表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819650" y="2189163"/>
            <a:ext cx="1839913" cy="86360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6675438" y="2384425"/>
            <a:ext cx="1857375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430,000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818063" y="3454400"/>
            <a:ext cx="1841500" cy="1241425"/>
          </a:xfrm>
          <a:prstGeom prst="rect">
            <a:avLst/>
          </a:prstGeom>
          <a:noFill/>
          <a:ln w="381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6659563" y="4060825"/>
            <a:ext cx="1857375" cy="461963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330,000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6659563" y="4868863"/>
            <a:ext cx="1857375" cy="461962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4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230,000</a:t>
            </a:r>
            <a:endParaRPr lang="zh-TW" altLang="en-US" sz="24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4819650" y="4762500"/>
            <a:ext cx="1839913" cy="82550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pSp>
        <p:nvGrpSpPr>
          <p:cNvPr id="99392" name="群組 1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99396" name="圖片 2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397" name="圖片 2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398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9393" name="群組 27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29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9939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2" grpId="0" animBg="1"/>
      <p:bldP spid="25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73</a:t>
            </a:r>
          </a:p>
        </p:txBody>
      </p:sp>
      <p:sp>
        <p:nvSpPr>
          <p:cNvPr id="15" name="矩形 14"/>
          <p:cNvSpPr/>
          <p:nvPr/>
        </p:nvSpPr>
        <p:spPr>
          <a:xfrm>
            <a:off x="3779912" y="227846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四、編製新竹商店的綜合損益表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971550" y="866775"/>
            <a:ext cx="8059738" cy="132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（               ）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（               ）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    中華民國（                       </a:t>
            </a:r>
            <a:endParaRPr lang="en-US" altLang="zh-TW" sz="2000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                                          </a:t>
            </a: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）單位：新台幣元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3113088" y="1477963"/>
            <a:ext cx="3775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0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日至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日及</a:t>
            </a:r>
            <a:endParaRPr lang="en-US" altLang="zh-TW" sz="2000" b="1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0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0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日至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0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 </a:t>
            </a:r>
            <a:endParaRPr lang="zh-TW" altLang="en-US" sz="2000" b="1" dirty="0">
              <a:solidFill>
                <a:srgbClr val="FF0000"/>
              </a:solidFill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4379913" y="836613"/>
            <a:ext cx="1200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新竹商店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4257675" y="1173163"/>
            <a:ext cx="145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0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綜合損益表</a:t>
            </a:r>
          </a:p>
        </p:txBody>
      </p:sp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025347"/>
              </p:ext>
            </p:extLst>
          </p:nvPr>
        </p:nvGraphicFramePr>
        <p:xfrm>
          <a:off x="341313" y="2205038"/>
          <a:ext cx="8551862" cy="37846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782"/>
                <a:gridCol w="1440277"/>
                <a:gridCol w="1368263"/>
                <a:gridCol w="1440277"/>
                <a:gridCol w="1368263"/>
              </a:tblGrid>
              <a:tr h="457164">
                <a:tc rowSpan="2">
                  <a:txBody>
                    <a:bodyPr/>
                    <a:lstStyle/>
                    <a:p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L="91447" marR="91447" marT="45702" marB="4570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本期</a:t>
                      </a:r>
                      <a:r>
                        <a:rPr lang="en-US" altLang="zh-TW" sz="2400" dirty="0" smtClean="0"/>
                        <a:t>(106</a:t>
                      </a:r>
                      <a:r>
                        <a:rPr lang="zh-TW" altLang="en-US" sz="2400" dirty="0" smtClean="0"/>
                        <a:t>年度</a:t>
                      </a:r>
                      <a:r>
                        <a:rPr lang="en-US" altLang="zh-TW" sz="2400" dirty="0" smtClean="0"/>
                        <a:t>)</a:t>
                      </a:r>
                      <a:endParaRPr lang="zh-TW" altLang="en-US" sz="24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上期</a:t>
                      </a:r>
                      <a:r>
                        <a:rPr lang="en-US" altLang="zh-TW" sz="2400" dirty="0" smtClean="0"/>
                        <a:t>(105</a:t>
                      </a:r>
                      <a:r>
                        <a:rPr lang="zh-TW" altLang="en-US" sz="2400" dirty="0" smtClean="0"/>
                        <a:t>年度</a:t>
                      </a:r>
                      <a:r>
                        <a:rPr lang="en-US" altLang="zh-TW" sz="2400" dirty="0" smtClean="0"/>
                        <a:t>)</a:t>
                      </a:r>
                      <a:endParaRPr lang="zh-TW" altLang="en-US" sz="24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04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247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02" marB="45702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468313" y="3049588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營業收入</a:t>
            </a: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468313" y="4200525"/>
            <a:ext cx="1654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營業成本</a:t>
            </a:r>
          </a:p>
        </p:txBody>
      </p:sp>
      <p:sp>
        <p:nvSpPr>
          <p:cNvPr id="23" name="矩形 22"/>
          <p:cNvSpPr>
            <a:spLocks noChangeArrowheads="1"/>
          </p:cNvSpPr>
          <p:nvPr/>
        </p:nvSpPr>
        <p:spPr bwMode="auto">
          <a:xfrm>
            <a:off x="1074738" y="3698875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銷貨收入</a:t>
            </a:r>
          </a:p>
        </p:txBody>
      </p:sp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4684713" y="3751263"/>
            <a:ext cx="15843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2,050,000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1074738" y="48387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銷貨成本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4679950" y="4865688"/>
            <a:ext cx="15827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1,050,000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8" name="矩形 27"/>
          <p:cNvSpPr>
            <a:spLocks noChangeArrowheads="1"/>
          </p:cNvSpPr>
          <p:nvPr/>
        </p:nvSpPr>
        <p:spPr bwMode="auto">
          <a:xfrm>
            <a:off x="482600" y="5424488"/>
            <a:ext cx="16557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4684713" y="5462588"/>
            <a:ext cx="15843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1,000,000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7451725" y="3735388"/>
            <a:ext cx="15843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1,470,000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7446963" y="4849813"/>
            <a:ext cx="15843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700,000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7451725" y="5446713"/>
            <a:ext cx="15843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770,000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33" name="直線接點 32"/>
          <p:cNvCxnSpPr/>
          <p:nvPr/>
        </p:nvCxnSpPr>
        <p:spPr>
          <a:xfrm>
            <a:off x="4700588" y="5392738"/>
            <a:ext cx="13985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線接點 33"/>
          <p:cNvCxnSpPr/>
          <p:nvPr/>
        </p:nvCxnSpPr>
        <p:spPr>
          <a:xfrm>
            <a:off x="7508875" y="5389563"/>
            <a:ext cx="13985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0422" name="群組 3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0426" name="圖片 3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427" name="圖片 36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428" name="圖片 37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0423" name="群組 38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40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00425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5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  <p:bldP spid="21" grpId="0"/>
      <p:bldP spid="22" grpId="0"/>
      <p:bldP spid="23" grpId="0"/>
      <p:bldP spid="24" grpId="0"/>
      <p:bldP spid="25" grpId="0"/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73</a:t>
            </a:r>
          </a:p>
        </p:txBody>
      </p:sp>
      <p:sp>
        <p:nvSpPr>
          <p:cNvPr id="15" name="矩形 14"/>
          <p:cNvSpPr/>
          <p:nvPr/>
        </p:nvSpPr>
        <p:spPr>
          <a:xfrm>
            <a:off x="3772721" y="231031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四、編製新竹商店的綜合損益表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6987897"/>
              </p:ext>
            </p:extLst>
          </p:nvPr>
        </p:nvGraphicFramePr>
        <p:xfrm>
          <a:off x="341313" y="1227138"/>
          <a:ext cx="8551862" cy="37861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4782"/>
                <a:gridCol w="1440277"/>
                <a:gridCol w="1368263"/>
                <a:gridCol w="1440277"/>
                <a:gridCol w="1368263"/>
              </a:tblGrid>
              <a:tr h="457283">
                <a:tc rowSpan="2">
                  <a:txBody>
                    <a:bodyPr/>
                    <a:lstStyle/>
                    <a:p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L="91447" marR="91447" marT="45723" marB="45723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本期</a:t>
                      </a:r>
                      <a:r>
                        <a:rPr lang="en-US" altLang="zh-TW" sz="2400" dirty="0" smtClean="0"/>
                        <a:t>(106</a:t>
                      </a:r>
                      <a:r>
                        <a:rPr lang="zh-TW" altLang="en-US" sz="2400" dirty="0" smtClean="0"/>
                        <a:t>年度</a:t>
                      </a:r>
                      <a:r>
                        <a:rPr lang="en-US" altLang="zh-TW" sz="2400" dirty="0" smtClean="0"/>
                        <a:t>)</a:t>
                      </a:r>
                      <a:endParaRPr lang="zh-TW" altLang="en-US" sz="24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上期</a:t>
                      </a:r>
                      <a:r>
                        <a:rPr lang="en-US" altLang="zh-TW" sz="2400" dirty="0" smtClean="0"/>
                        <a:t>(105</a:t>
                      </a:r>
                      <a:r>
                        <a:rPr lang="zh-TW" altLang="en-US" sz="2400" dirty="0" smtClean="0"/>
                        <a:t>年度</a:t>
                      </a:r>
                      <a:r>
                        <a:rPr lang="en-US" altLang="zh-TW" sz="2400" dirty="0" smtClean="0"/>
                        <a:t>)</a:t>
                      </a:r>
                      <a:endParaRPr lang="zh-TW" altLang="en-US" sz="24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310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8651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51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51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51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86519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7" marR="91447" marT="45723" marB="45723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468313" y="2071688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營業毛利</a:t>
            </a: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4675188" y="2149475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1,000,000</a:t>
            </a:r>
            <a:endParaRPr lang="zh-TW" altLang="en-US" sz="22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443788" y="2133600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  770,000</a:t>
            </a:r>
            <a:endParaRPr lang="zh-TW" altLang="en-US" sz="22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1216025" y="3352800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推銷費用</a:t>
            </a:r>
          </a:p>
        </p:txBody>
      </p:sp>
      <p:sp>
        <p:nvSpPr>
          <p:cNvPr id="38" name="矩形 37"/>
          <p:cNvSpPr>
            <a:spLocks noChangeArrowheads="1"/>
          </p:cNvSpPr>
          <p:nvPr/>
        </p:nvSpPr>
        <p:spPr bwMode="auto">
          <a:xfrm>
            <a:off x="3581400" y="3327400"/>
            <a:ext cx="13176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430,000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498475" y="2705100"/>
            <a:ext cx="1655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營業費用</a:t>
            </a: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1216025" y="3903663"/>
            <a:ext cx="2635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管理費用</a:t>
            </a: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4929188" y="3876675"/>
            <a:ext cx="13176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760,000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2" name="矩形 41"/>
          <p:cNvSpPr>
            <a:spLocks noChangeArrowheads="1"/>
          </p:cNvSpPr>
          <p:nvPr/>
        </p:nvSpPr>
        <p:spPr bwMode="auto">
          <a:xfrm>
            <a:off x="468313" y="4437063"/>
            <a:ext cx="16557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43" name="矩形 42"/>
          <p:cNvSpPr>
            <a:spLocks noChangeArrowheads="1"/>
          </p:cNvSpPr>
          <p:nvPr/>
        </p:nvSpPr>
        <p:spPr bwMode="auto">
          <a:xfrm>
            <a:off x="7323138" y="4508500"/>
            <a:ext cx="16573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 138,000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4646613" y="4510088"/>
            <a:ext cx="1509712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240,000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5" name="矩形 44"/>
          <p:cNvSpPr>
            <a:spLocks noChangeArrowheads="1"/>
          </p:cNvSpPr>
          <p:nvPr/>
        </p:nvSpPr>
        <p:spPr bwMode="auto">
          <a:xfrm>
            <a:off x="3581400" y="3892550"/>
            <a:ext cx="13176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330,000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6" name="矩形 45"/>
          <p:cNvSpPr>
            <a:spLocks noChangeArrowheads="1"/>
          </p:cNvSpPr>
          <p:nvPr/>
        </p:nvSpPr>
        <p:spPr bwMode="auto">
          <a:xfrm>
            <a:off x="6334125" y="3341688"/>
            <a:ext cx="1317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320,000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7" name="矩形 46"/>
          <p:cNvSpPr>
            <a:spLocks noChangeArrowheads="1"/>
          </p:cNvSpPr>
          <p:nvPr/>
        </p:nvSpPr>
        <p:spPr bwMode="auto">
          <a:xfrm>
            <a:off x="7745413" y="3890963"/>
            <a:ext cx="1317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632,000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8" name="矩形 47"/>
          <p:cNvSpPr>
            <a:spLocks noChangeArrowheads="1"/>
          </p:cNvSpPr>
          <p:nvPr/>
        </p:nvSpPr>
        <p:spPr bwMode="auto">
          <a:xfrm>
            <a:off x="6334125" y="3906838"/>
            <a:ext cx="1317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312,000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49" name="直線接點 48"/>
          <p:cNvCxnSpPr/>
          <p:nvPr/>
        </p:nvCxnSpPr>
        <p:spPr>
          <a:xfrm>
            <a:off x="4716463" y="4416425"/>
            <a:ext cx="13985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線接點 49"/>
          <p:cNvCxnSpPr/>
          <p:nvPr/>
        </p:nvCxnSpPr>
        <p:spPr>
          <a:xfrm>
            <a:off x="7508875" y="4411663"/>
            <a:ext cx="13985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線接點 50"/>
          <p:cNvCxnSpPr/>
          <p:nvPr/>
        </p:nvCxnSpPr>
        <p:spPr>
          <a:xfrm>
            <a:off x="3308350" y="4411663"/>
            <a:ext cx="13985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接點 51"/>
          <p:cNvCxnSpPr/>
          <p:nvPr/>
        </p:nvCxnSpPr>
        <p:spPr>
          <a:xfrm>
            <a:off x="6116638" y="4406900"/>
            <a:ext cx="13985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1448" name="群組 2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1452" name="圖片 2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453" name="圖片 3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454" name="圖片 3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1449" name="群組 32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34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01451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1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6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1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3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5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 animBg="1"/>
      <p:bldP spid="44" grpId="0"/>
      <p:bldP spid="45" grpId="0"/>
      <p:bldP spid="46" grpId="0"/>
      <p:bldP spid="47" grpId="0"/>
      <p:bldP spid="48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2" name="群組 4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2519" name="圖片 48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520" name="圖片 49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521" name="圖片 50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" name="矩形 14"/>
          <p:cNvSpPr/>
          <p:nvPr/>
        </p:nvSpPr>
        <p:spPr>
          <a:xfrm>
            <a:off x="3772599" y="231031"/>
            <a:ext cx="4687833" cy="461665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  <a:sym typeface="Wingdings" pitchFamily="2" charset="2"/>
              </a:rPr>
              <a:t>四、編製新竹商店的綜合損益表</a:t>
            </a:r>
            <a:endParaRPr lang="zh-TW" altLang="en-US" sz="2400" b="1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2778006"/>
              </p:ext>
            </p:extLst>
          </p:nvPr>
        </p:nvGraphicFramePr>
        <p:xfrm>
          <a:off x="179388" y="830263"/>
          <a:ext cx="8713787" cy="5397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90351"/>
                <a:gridCol w="1467548"/>
                <a:gridCol w="1394170"/>
                <a:gridCol w="1467548"/>
                <a:gridCol w="1394170"/>
              </a:tblGrid>
              <a:tr h="457193">
                <a:tc rowSpan="2">
                  <a:txBody>
                    <a:bodyPr/>
                    <a:lstStyle/>
                    <a:p>
                      <a:pPr algn="l"/>
                      <a:r>
                        <a:rPr lang="zh-TW" altLang="en-US" sz="2400" dirty="0" smtClean="0"/>
                        <a:t>         項     目</a:t>
                      </a:r>
                      <a:endParaRPr lang="zh-TW" altLang="en-US" sz="2400" dirty="0"/>
                    </a:p>
                  </a:txBody>
                  <a:tcPr marL="91448" marR="91448" marT="45715" marB="4571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本期</a:t>
                      </a:r>
                      <a:r>
                        <a:rPr lang="en-US" altLang="zh-TW" sz="2400" dirty="0" smtClean="0"/>
                        <a:t>(106</a:t>
                      </a:r>
                      <a:r>
                        <a:rPr lang="zh-TW" altLang="en-US" sz="2400" dirty="0" smtClean="0"/>
                        <a:t>年度</a:t>
                      </a:r>
                      <a:r>
                        <a:rPr lang="en-US" altLang="zh-TW" sz="2400" dirty="0" smtClean="0"/>
                        <a:t>)</a:t>
                      </a:r>
                      <a:endParaRPr lang="zh-TW" altLang="en-US" sz="24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zh-TW" altLang="en-US" sz="2400" dirty="0" smtClean="0"/>
                        <a:t>上期</a:t>
                      </a:r>
                      <a:r>
                        <a:rPr lang="en-US" altLang="zh-TW" sz="2400" dirty="0" smtClean="0"/>
                        <a:t>(105</a:t>
                      </a:r>
                      <a:r>
                        <a:rPr lang="zh-TW" altLang="en-US" sz="2400" dirty="0" smtClean="0"/>
                        <a:t>年度</a:t>
                      </a:r>
                      <a:r>
                        <a:rPr lang="en-US" altLang="zh-TW" sz="2400" dirty="0" smtClean="0"/>
                        <a:t>)</a:t>
                      </a:r>
                      <a:endParaRPr lang="zh-TW" altLang="en-US" sz="24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233">
                <a:tc v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小　計</a:t>
                      </a:r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合    計 </a:t>
                      </a:r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DD"/>
                    </a:solidFill>
                  </a:tcPr>
                </a:tc>
              </a:tr>
              <a:tr h="521564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076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62">
                <a:tc>
                  <a:txBody>
                    <a:bodyPr/>
                    <a:lstStyle/>
                    <a:p>
                      <a:endParaRPr lang="zh-TW" altLang="en-US" sz="22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zh-TW" altLang="en-US" sz="2000" dirty="0"/>
                    </a:p>
                  </a:txBody>
                  <a:tcPr marL="91448" marR="91448" marT="45715" marB="4571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250825" y="1673225"/>
            <a:ext cx="1655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營業利益</a:t>
            </a:r>
          </a:p>
        </p:txBody>
      </p:sp>
      <p:sp>
        <p:nvSpPr>
          <p:cNvPr id="35" name="矩形 34"/>
          <p:cNvSpPr>
            <a:spLocks noChangeArrowheads="1"/>
          </p:cNvSpPr>
          <p:nvPr/>
        </p:nvSpPr>
        <p:spPr bwMode="auto">
          <a:xfrm>
            <a:off x="4675188" y="1752600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 240,000</a:t>
            </a:r>
            <a:endParaRPr lang="zh-TW" altLang="en-US" sz="22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6" name="矩形 35"/>
          <p:cNvSpPr>
            <a:spLocks noChangeArrowheads="1"/>
          </p:cNvSpPr>
          <p:nvPr/>
        </p:nvSpPr>
        <p:spPr bwMode="auto">
          <a:xfrm>
            <a:off x="7443788" y="1736725"/>
            <a:ext cx="15843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itchFamily="65" charset="-120"/>
                <a:ea typeface="標楷體" pitchFamily="65" charset="-120"/>
              </a:rPr>
              <a:t>  138,000</a:t>
            </a:r>
            <a:endParaRPr lang="zh-TW" altLang="en-US" sz="2200" b="1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9" name="矩形 38"/>
          <p:cNvSpPr>
            <a:spLocks noChangeArrowheads="1"/>
          </p:cNvSpPr>
          <p:nvPr/>
        </p:nvSpPr>
        <p:spPr bwMode="auto">
          <a:xfrm>
            <a:off x="282575" y="2205038"/>
            <a:ext cx="308133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600" b="1">
                <a:latin typeface="標楷體" pitchFamily="65" charset="-120"/>
                <a:ea typeface="標楷體" pitchFamily="65" charset="-120"/>
              </a:rPr>
              <a:t>營業外收入及支出</a:t>
            </a: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266700" y="2708275"/>
            <a:ext cx="1979613" cy="45720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營業外收入</a:t>
            </a:r>
          </a:p>
        </p:txBody>
      </p: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538163" y="3209925"/>
            <a:ext cx="283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利息收入</a:t>
            </a: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3421063" y="320992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60,000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538163" y="4762500"/>
            <a:ext cx="28368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利息費用</a:t>
            </a: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3279775" y="4749800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180,000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" name="矩形 33"/>
          <p:cNvSpPr>
            <a:spLocks noChangeArrowheads="1"/>
          </p:cNvSpPr>
          <p:nvPr/>
        </p:nvSpPr>
        <p:spPr bwMode="auto">
          <a:xfrm>
            <a:off x="395288" y="5283200"/>
            <a:ext cx="4256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6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處分不動產、廠房及設備損失</a:t>
            </a:r>
          </a:p>
        </p:txBody>
      </p:sp>
      <p:sp>
        <p:nvSpPr>
          <p:cNvPr id="53" name="矩形 52"/>
          <p:cNvSpPr>
            <a:spLocks noChangeArrowheads="1"/>
          </p:cNvSpPr>
          <p:nvPr/>
        </p:nvSpPr>
        <p:spPr bwMode="auto">
          <a:xfrm>
            <a:off x="3565525" y="5272088"/>
            <a:ext cx="1317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50,000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54" name="矩形 53"/>
          <p:cNvSpPr>
            <a:spLocks noChangeArrowheads="1"/>
          </p:cNvSpPr>
          <p:nvPr/>
        </p:nvSpPr>
        <p:spPr bwMode="auto">
          <a:xfrm>
            <a:off x="282575" y="4237038"/>
            <a:ext cx="1981200" cy="45720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營業外支出</a:t>
            </a:r>
          </a:p>
        </p:txBody>
      </p:sp>
      <p:sp>
        <p:nvSpPr>
          <p:cNvPr id="58" name="矩形 57"/>
          <p:cNvSpPr>
            <a:spLocks noChangeArrowheads="1"/>
          </p:cNvSpPr>
          <p:nvPr/>
        </p:nvSpPr>
        <p:spPr bwMode="auto">
          <a:xfrm>
            <a:off x="274638" y="5681663"/>
            <a:ext cx="16541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本期淨利</a:t>
            </a:r>
          </a:p>
        </p:txBody>
      </p:sp>
      <p:grpSp>
        <p:nvGrpSpPr>
          <p:cNvPr id="60" name="群組 59"/>
          <p:cNvGrpSpPr>
            <a:grpSpLocks/>
          </p:cNvGrpSpPr>
          <p:nvPr/>
        </p:nvGrpSpPr>
        <p:grpSpPr bwMode="auto">
          <a:xfrm>
            <a:off x="4643438" y="6111875"/>
            <a:ext cx="1390650" cy="73025"/>
            <a:chOff x="6888331" y="5341124"/>
            <a:chExt cx="1867748" cy="73570"/>
          </a:xfrm>
        </p:grpSpPr>
        <p:cxnSp>
          <p:nvCxnSpPr>
            <p:cNvPr id="61" name="直線接點 60"/>
            <p:cNvCxnSpPr/>
            <p:nvPr/>
          </p:nvCxnSpPr>
          <p:spPr>
            <a:xfrm>
              <a:off x="6892595" y="5341124"/>
              <a:ext cx="1863484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接點 61"/>
            <p:cNvCxnSpPr/>
            <p:nvPr/>
          </p:nvCxnSpPr>
          <p:spPr>
            <a:xfrm>
              <a:off x="6888331" y="5414694"/>
              <a:ext cx="1863484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" name="矩形 62"/>
          <p:cNvSpPr>
            <a:spLocks noChangeArrowheads="1"/>
          </p:cNvSpPr>
          <p:nvPr/>
        </p:nvSpPr>
        <p:spPr bwMode="auto">
          <a:xfrm>
            <a:off x="538163" y="3727450"/>
            <a:ext cx="283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處分投資利益</a:t>
            </a:r>
          </a:p>
        </p:txBody>
      </p:sp>
      <p:sp>
        <p:nvSpPr>
          <p:cNvPr id="64" name="矩形 63"/>
          <p:cNvSpPr>
            <a:spLocks noChangeArrowheads="1"/>
          </p:cNvSpPr>
          <p:nvPr/>
        </p:nvSpPr>
        <p:spPr bwMode="auto">
          <a:xfrm>
            <a:off x="3902075" y="37163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－</a:t>
            </a:r>
          </a:p>
        </p:txBody>
      </p:sp>
      <p:sp>
        <p:nvSpPr>
          <p:cNvPr id="65" name="矩形 64"/>
          <p:cNvSpPr>
            <a:spLocks noChangeArrowheads="1"/>
          </p:cNvSpPr>
          <p:nvPr/>
        </p:nvSpPr>
        <p:spPr bwMode="auto">
          <a:xfrm>
            <a:off x="4838700" y="37163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60,000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6" name="矩形 65"/>
          <p:cNvSpPr>
            <a:spLocks noChangeArrowheads="1"/>
          </p:cNvSpPr>
          <p:nvPr/>
        </p:nvSpPr>
        <p:spPr bwMode="auto">
          <a:xfrm>
            <a:off x="6227763" y="321310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52,000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2495" name="矩形 66"/>
          <p:cNvSpPr>
            <a:spLocks noChangeArrowheads="1"/>
          </p:cNvSpPr>
          <p:nvPr/>
        </p:nvSpPr>
        <p:spPr bwMode="auto">
          <a:xfrm>
            <a:off x="6227763" y="3775075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endParaRPr lang="zh-TW" altLang="en-US" sz="24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8" name="矩形 67"/>
          <p:cNvSpPr>
            <a:spLocks noChangeArrowheads="1"/>
          </p:cNvSpPr>
          <p:nvPr/>
        </p:nvSpPr>
        <p:spPr bwMode="auto">
          <a:xfrm>
            <a:off x="7699375" y="3721100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82,000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69" name="矩形 68"/>
          <p:cNvSpPr>
            <a:spLocks noChangeArrowheads="1"/>
          </p:cNvSpPr>
          <p:nvPr/>
        </p:nvSpPr>
        <p:spPr bwMode="auto">
          <a:xfrm>
            <a:off x="6207125" y="371633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70" name="矩形 69"/>
          <p:cNvSpPr>
            <a:spLocks noChangeArrowheads="1"/>
          </p:cNvSpPr>
          <p:nvPr/>
        </p:nvSpPr>
        <p:spPr bwMode="auto">
          <a:xfrm>
            <a:off x="4449763" y="5227638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(230,000)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71" name="矩形 70"/>
          <p:cNvSpPr>
            <a:spLocks noChangeArrowheads="1"/>
          </p:cNvSpPr>
          <p:nvPr/>
        </p:nvSpPr>
        <p:spPr bwMode="auto">
          <a:xfrm>
            <a:off x="6096000" y="4765675"/>
            <a:ext cx="1466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120,000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72" name="矩形 71"/>
          <p:cNvSpPr>
            <a:spLocks noChangeArrowheads="1"/>
          </p:cNvSpPr>
          <p:nvPr/>
        </p:nvSpPr>
        <p:spPr bwMode="auto">
          <a:xfrm>
            <a:off x="6365875" y="5272088"/>
            <a:ext cx="1317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－</a:t>
            </a:r>
          </a:p>
        </p:txBody>
      </p:sp>
      <p:sp>
        <p:nvSpPr>
          <p:cNvPr id="73" name="矩形 72"/>
          <p:cNvSpPr>
            <a:spLocks noChangeArrowheads="1"/>
          </p:cNvSpPr>
          <p:nvPr/>
        </p:nvSpPr>
        <p:spPr bwMode="auto">
          <a:xfrm>
            <a:off x="7323138" y="5227638"/>
            <a:ext cx="185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(120,000)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75" name="直線接點 74"/>
          <p:cNvCxnSpPr/>
          <p:nvPr/>
        </p:nvCxnSpPr>
        <p:spPr>
          <a:xfrm>
            <a:off x="3175000" y="4194175"/>
            <a:ext cx="148431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線接點 75"/>
          <p:cNvCxnSpPr/>
          <p:nvPr/>
        </p:nvCxnSpPr>
        <p:spPr>
          <a:xfrm>
            <a:off x="3170238" y="5702300"/>
            <a:ext cx="148431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線接點 76"/>
          <p:cNvCxnSpPr/>
          <p:nvPr/>
        </p:nvCxnSpPr>
        <p:spPr>
          <a:xfrm>
            <a:off x="4627563" y="5708650"/>
            <a:ext cx="14366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矩形 77"/>
          <p:cNvSpPr>
            <a:spLocks noChangeArrowheads="1"/>
          </p:cNvSpPr>
          <p:nvPr/>
        </p:nvSpPr>
        <p:spPr bwMode="auto">
          <a:xfrm>
            <a:off x="4457700" y="5702300"/>
            <a:ext cx="17383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70,000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cxnSp>
        <p:nvCxnSpPr>
          <p:cNvPr id="79" name="直線接點 78"/>
          <p:cNvCxnSpPr/>
          <p:nvPr/>
        </p:nvCxnSpPr>
        <p:spPr>
          <a:xfrm>
            <a:off x="6024563" y="4189413"/>
            <a:ext cx="148431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接點 79"/>
          <p:cNvCxnSpPr/>
          <p:nvPr/>
        </p:nvCxnSpPr>
        <p:spPr>
          <a:xfrm>
            <a:off x="6040438" y="5702300"/>
            <a:ext cx="148431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" name="群組 80"/>
          <p:cNvGrpSpPr>
            <a:grpSpLocks/>
          </p:cNvGrpSpPr>
          <p:nvPr/>
        </p:nvGrpSpPr>
        <p:grpSpPr bwMode="auto">
          <a:xfrm>
            <a:off x="7499350" y="6102350"/>
            <a:ext cx="1390650" cy="73025"/>
            <a:chOff x="6888331" y="5341124"/>
            <a:chExt cx="1867748" cy="73570"/>
          </a:xfrm>
        </p:grpSpPr>
        <p:cxnSp>
          <p:nvCxnSpPr>
            <p:cNvPr id="82" name="直線接點 81"/>
            <p:cNvCxnSpPr/>
            <p:nvPr/>
          </p:nvCxnSpPr>
          <p:spPr>
            <a:xfrm>
              <a:off x="6892595" y="5341124"/>
              <a:ext cx="1863484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接點 82"/>
            <p:cNvCxnSpPr/>
            <p:nvPr/>
          </p:nvCxnSpPr>
          <p:spPr>
            <a:xfrm>
              <a:off x="6888331" y="5414694"/>
              <a:ext cx="1863484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4" name="直線接點 83"/>
          <p:cNvCxnSpPr/>
          <p:nvPr/>
        </p:nvCxnSpPr>
        <p:spPr>
          <a:xfrm>
            <a:off x="7483475" y="5700713"/>
            <a:ext cx="14366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矩形 84"/>
          <p:cNvSpPr>
            <a:spLocks noChangeArrowheads="1"/>
          </p:cNvSpPr>
          <p:nvPr/>
        </p:nvSpPr>
        <p:spPr bwMode="auto">
          <a:xfrm>
            <a:off x="7313613" y="5692775"/>
            <a:ext cx="17383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  </a:t>
            </a:r>
            <a:r>
              <a:rPr lang="en-US" altLang="zh-TW" sz="22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100,000</a:t>
            </a:r>
            <a:endParaRPr lang="zh-TW" altLang="en-US" sz="2200" b="1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02511" name="群組 51"/>
          <p:cNvGrpSpPr>
            <a:grpSpLocks/>
          </p:cNvGrpSpPr>
          <p:nvPr/>
        </p:nvGrpSpPr>
        <p:grpSpPr bwMode="auto">
          <a:xfrm>
            <a:off x="39688" y="-100013"/>
            <a:ext cx="3670300" cy="1225551"/>
            <a:chOff x="39366" y="-100806"/>
            <a:chExt cx="3670622" cy="1225550"/>
          </a:xfrm>
        </p:grpSpPr>
        <p:sp>
          <p:nvSpPr>
            <p:cNvPr id="55" name="AutoShape 2"/>
            <p:cNvSpPr>
              <a:spLocks noChangeArrowheads="1"/>
            </p:cNvSpPr>
            <p:nvPr/>
          </p:nvSpPr>
          <p:spPr bwMode="auto">
            <a:xfrm>
              <a:off x="1211044" y="175420"/>
              <a:ext cx="2498944" cy="5461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rgbClr val="9B2D2A"/>
                </a:gs>
                <a:gs pos="80000">
                  <a:srgbClr val="CB3D3A"/>
                </a:gs>
                <a:gs pos="100000">
                  <a:srgbClr val="CE3B37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algn="ctr" eaLnBrk="1" hangingPunct="1">
                <a:defRPr/>
              </a:pPr>
              <a:r>
                <a:rPr lang="zh-TW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自我評量</a:t>
              </a:r>
              <a:r>
                <a:rPr lang="zh-TW" altLang="en-US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 </a:t>
              </a:r>
              <a:r>
                <a:rPr lang="en-US" altLang="zh-TW" sz="2600" b="1" smtClean="0">
                  <a:solidFill>
                    <a:srgbClr val="FFFFFF"/>
                  </a:solidFill>
                  <a:latin typeface="華康中圓體" pitchFamily="49" charset="-120"/>
                  <a:ea typeface="華康中圓體" pitchFamily="49" charset="-120"/>
                  <a:cs typeface="新細明體" pitchFamily="18" charset="-120"/>
                </a:rPr>
                <a:t>10-2</a:t>
              </a:r>
              <a:endParaRPr lang="zh-TW" altLang="zh-TW" smtClean="0">
                <a:ea typeface="華康中圓體" pitchFamily="49" charset="-120"/>
                <a:cs typeface="新細明體" pitchFamily="18" charset="-120"/>
              </a:endParaRPr>
            </a:p>
          </p:txBody>
        </p:sp>
        <p:pic>
          <p:nvPicPr>
            <p:cNvPr id="102514" name="Picture 2" descr="C:\Users\nana625\Desktop\龍騰文化_李小姐\會計PPT\32205-PPT(需製作)\自我評量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6" y="-100806"/>
              <a:ext cx="1382713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251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9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4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9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4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6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5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 nodeType="clickPar">
                      <p:stCondLst>
                        <p:cond delay="indefinite"/>
                      </p:stCondLst>
                      <p:childTnLst>
                        <p:par>
                          <p:cTn id="1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5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0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 nodeType="clickPar">
                      <p:stCondLst>
                        <p:cond delay="indefinite"/>
                      </p:stCondLst>
                      <p:childTnLst>
                        <p:par>
                          <p:cTn id="1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 nodeType="clickPar">
                      <p:stCondLst>
                        <p:cond delay="indefinite"/>
                      </p:stCondLst>
                      <p:childTnLst>
                        <p:par>
                          <p:cTn id="1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2" dur="2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</p:stCondLst>
                      <p:childTnLst>
                        <p:par>
                          <p:cTn id="1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7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 nodeType="clickPar">
                      <p:stCondLst>
                        <p:cond delay="indefinite"/>
                      </p:stCondLst>
                      <p:childTnLst>
                        <p:par>
                          <p:cTn id="1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2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 nodeType="clickPar">
                      <p:stCondLst>
                        <p:cond delay="indefinite"/>
                      </p:stCondLst>
                      <p:childTnLst>
                        <p:par>
                          <p:cTn id="1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 nodeType="clickPar">
                      <p:stCondLst>
                        <p:cond delay="indefinite"/>
                      </p:stCondLst>
                      <p:childTnLst>
                        <p:par>
                          <p:cTn id="1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4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 nodeType="clickPar">
                      <p:stCondLst>
                        <p:cond delay="indefinite"/>
                      </p:stCondLst>
                      <p:childTnLst>
                        <p:par>
                          <p:cTn id="1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6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35" grpId="0"/>
      <p:bldP spid="36" grpId="0"/>
      <p:bldP spid="39" grpId="0"/>
      <p:bldP spid="29" grpId="0" animBg="1"/>
      <p:bldP spid="30" grpId="0"/>
      <p:bldP spid="31" grpId="0"/>
      <p:bldP spid="32" grpId="0"/>
      <p:bldP spid="33" grpId="0"/>
      <p:bldP spid="34" grpId="0"/>
      <p:bldP spid="53" grpId="0"/>
      <p:bldP spid="54" grpId="0" animBg="1"/>
      <p:bldP spid="58" grpId="0"/>
      <p:bldP spid="63" grpId="0"/>
      <p:bldP spid="64" grpId="0"/>
      <p:bldP spid="65" grpId="0"/>
      <p:bldP spid="66" grpId="0"/>
      <p:bldP spid="68" grpId="0"/>
      <p:bldP spid="69" grpId="0"/>
      <p:bldP spid="70" grpId="0"/>
      <p:bldP spid="71" grpId="0"/>
      <p:bldP spid="72" grpId="0"/>
      <p:bldP spid="73" grpId="0"/>
      <p:bldP spid="78" grpId="0"/>
      <p:bldP spid="85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74</a:t>
            </a:r>
          </a:p>
        </p:txBody>
      </p:sp>
      <p:sp>
        <p:nvSpPr>
          <p:cNvPr id="103427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3428" name="Rectangle 2"/>
          <p:cNvSpPr txBox="1">
            <a:spLocks noChangeArrowheads="1"/>
          </p:cNvSpPr>
          <p:nvPr/>
        </p:nvSpPr>
        <p:spPr bwMode="auto">
          <a:xfrm>
            <a:off x="539750" y="115888"/>
            <a:ext cx="7561263" cy="70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10-3</a:t>
            </a:r>
            <a:r>
              <a:rPr lang="zh-TW" altLang="en-US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　資產負債表之意義、內容及編製</a:t>
            </a:r>
          </a:p>
        </p:txBody>
      </p:sp>
      <p:pic>
        <p:nvPicPr>
          <p:cNvPr id="103429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238" y="3305175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37" name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5075" y="919163"/>
            <a:ext cx="4062413" cy="514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431" name="群組 1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3432" name="圖片 1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33" name="圖片 13">
              <a:hlinkClick r:id="rId7" action="ppaction://hlinksldjump"/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34" name="圖片 1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3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74</a:t>
            </a:r>
          </a:p>
        </p:txBody>
      </p:sp>
      <p:sp>
        <p:nvSpPr>
          <p:cNvPr id="104451" name="Rectangle 2"/>
          <p:cNvSpPr txBox="1">
            <a:spLocks noChangeArrowheads="1"/>
          </p:cNvSpPr>
          <p:nvPr/>
        </p:nvSpPr>
        <p:spPr bwMode="auto">
          <a:xfrm>
            <a:off x="539750" y="115888"/>
            <a:ext cx="7561263" cy="70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10-3</a:t>
            </a:r>
            <a:r>
              <a:rPr lang="zh-TW" altLang="en-US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　資產負債表之意義、內容及編製</a:t>
            </a: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361950" y="879475"/>
            <a:ext cx="7416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列示資產負債表之格式及內容如下：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(1/4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之流動資產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104461" name="Picture 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1700213"/>
            <a:ext cx="6342062" cy="1350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62" name="Picture 1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5813" y="1416050"/>
            <a:ext cx="4676775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55" name="群組 1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4456" name="圖片 1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457" name="圖片 13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458" name="圖片 1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4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04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74</a:t>
            </a:r>
          </a:p>
        </p:txBody>
      </p:sp>
      <p:sp>
        <p:nvSpPr>
          <p:cNvPr id="105475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5476" name="Rectangle 2"/>
          <p:cNvSpPr txBox="1">
            <a:spLocks noChangeArrowheads="1"/>
          </p:cNvSpPr>
          <p:nvPr/>
        </p:nvSpPr>
        <p:spPr bwMode="auto">
          <a:xfrm>
            <a:off x="539750" y="115888"/>
            <a:ext cx="7561263" cy="70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10-3</a:t>
            </a:r>
            <a:r>
              <a:rPr lang="zh-TW" altLang="en-US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　資產負債表之意義、內容及編製</a:t>
            </a:r>
          </a:p>
        </p:txBody>
      </p:sp>
      <p:sp>
        <p:nvSpPr>
          <p:cNvPr id="105477" name="矩形 10"/>
          <p:cNvSpPr>
            <a:spLocks noChangeArrowheads="1"/>
          </p:cNvSpPr>
          <p:nvPr/>
        </p:nvSpPr>
        <p:spPr bwMode="auto">
          <a:xfrm>
            <a:off x="361950" y="879475"/>
            <a:ext cx="7724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列示資產負債表之格式及內容如下：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(2/4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之非流動資產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105484" name="Picture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4075" y="955675"/>
            <a:ext cx="4587875" cy="513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479" name="群組 1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5480" name="圖片 1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481" name="圖片 13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482" name="圖片 1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5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6948488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10-1-2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主要財務報表之種類</a:t>
            </a:r>
          </a:p>
        </p:txBody>
      </p:sp>
      <p:sp>
        <p:nvSpPr>
          <p:cNvPr id="3277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52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3354388" y="1082675"/>
            <a:ext cx="1962150" cy="519113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權益變動表</a:t>
            </a:r>
          </a:p>
        </p:txBody>
      </p:sp>
      <p:sp>
        <p:nvSpPr>
          <p:cNvPr id="8" name="矩形 7"/>
          <p:cNvSpPr/>
          <p:nvPr/>
        </p:nvSpPr>
        <p:spPr>
          <a:xfrm>
            <a:off x="2987675" y="3324225"/>
            <a:ext cx="2713038" cy="954088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特定期間</a:t>
            </a:r>
            <a:r>
              <a:rPr lang="zh-TW" altLang="en-US" sz="28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權益</a:t>
            </a:r>
            <a:r>
              <a:rPr lang="zh-TW" altLang="en-US" sz="28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的增減變動</a:t>
            </a:r>
            <a:r>
              <a:rPr lang="zh-TW" altLang="en-US" sz="2800" b="1" dirty="0">
                <a:solidFill>
                  <a:schemeClr val="tx1"/>
                </a:solidFill>
                <a:latin typeface="標楷體" pitchFamily="65" charset="-120"/>
                <a:ea typeface="標楷體" pitchFamily="65" charset="-120"/>
              </a:rPr>
              <a:t>情形</a:t>
            </a:r>
          </a:p>
        </p:txBody>
      </p:sp>
      <p:grpSp>
        <p:nvGrpSpPr>
          <p:cNvPr id="39" name="群組 38"/>
          <p:cNvGrpSpPr>
            <a:grpSpLocks/>
          </p:cNvGrpSpPr>
          <p:nvPr/>
        </p:nvGrpSpPr>
        <p:grpSpPr bwMode="auto">
          <a:xfrm>
            <a:off x="3103563" y="2754313"/>
            <a:ext cx="1582737" cy="558800"/>
            <a:chOff x="294993" y="3217044"/>
            <a:chExt cx="1582990" cy="560095"/>
          </a:xfrm>
        </p:grpSpPr>
        <p:cxnSp>
          <p:nvCxnSpPr>
            <p:cNvPr id="40" name="直線單箭頭接點 39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2788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表達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3533775" y="4903788"/>
            <a:ext cx="1616075" cy="52863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動態報表</a:t>
            </a:r>
          </a:p>
        </p:txBody>
      </p:sp>
      <p:grpSp>
        <p:nvGrpSpPr>
          <p:cNvPr id="45" name="群組 44"/>
          <p:cNvGrpSpPr>
            <a:grpSpLocks/>
          </p:cNvGrpSpPr>
          <p:nvPr/>
        </p:nvGrpSpPr>
        <p:grpSpPr bwMode="auto">
          <a:xfrm>
            <a:off x="3098800" y="4316413"/>
            <a:ext cx="1584325" cy="558800"/>
            <a:chOff x="294993" y="3217044"/>
            <a:chExt cx="1582990" cy="560095"/>
          </a:xfrm>
        </p:grpSpPr>
        <p:cxnSp>
          <p:nvCxnSpPr>
            <p:cNvPr id="46" name="直線單箭頭接點 45"/>
            <p:cNvCxnSpPr/>
            <p:nvPr/>
          </p:nvCxnSpPr>
          <p:spPr>
            <a:xfrm>
              <a:off x="151951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2786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屬於</a:t>
              </a:r>
            </a:p>
          </p:txBody>
        </p:sp>
      </p:grpSp>
      <p:grpSp>
        <p:nvGrpSpPr>
          <p:cNvPr id="32" name="群組 31"/>
          <p:cNvGrpSpPr>
            <a:grpSpLocks/>
          </p:cNvGrpSpPr>
          <p:nvPr/>
        </p:nvGrpSpPr>
        <p:grpSpPr bwMode="auto">
          <a:xfrm>
            <a:off x="3081338" y="1604963"/>
            <a:ext cx="1582737" cy="558800"/>
            <a:chOff x="294993" y="3217044"/>
            <a:chExt cx="1582990" cy="560095"/>
          </a:xfrm>
        </p:grpSpPr>
        <p:cxnSp>
          <p:nvCxnSpPr>
            <p:cNvPr id="33" name="直線單箭頭接點 32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2784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根據</a:t>
              </a:r>
            </a:p>
          </p:txBody>
        </p:sp>
      </p:grpSp>
      <p:sp>
        <p:nvSpPr>
          <p:cNvPr id="35" name="矩形 34"/>
          <p:cNvSpPr/>
          <p:nvPr/>
        </p:nvSpPr>
        <p:spPr>
          <a:xfrm>
            <a:off x="3533775" y="2178050"/>
            <a:ext cx="1616075" cy="528638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權益帳戶</a:t>
            </a:r>
          </a:p>
        </p:txBody>
      </p:sp>
      <p:grpSp>
        <p:nvGrpSpPr>
          <p:cNvPr id="32779" name="群組 2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2780" name="圖片 2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1" name="圖片 2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2" name="圖片 2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  <p:bldP spid="7" grpId="0" animBg="1"/>
      <p:bldP spid="35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74</a:t>
            </a:r>
          </a:p>
        </p:txBody>
      </p:sp>
      <p:sp>
        <p:nvSpPr>
          <p:cNvPr id="106499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6500" name="Rectangle 2"/>
          <p:cNvSpPr txBox="1">
            <a:spLocks noChangeArrowheads="1"/>
          </p:cNvSpPr>
          <p:nvPr/>
        </p:nvSpPr>
        <p:spPr bwMode="auto">
          <a:xfrm>
            <a:off x="539750" y="115888"/>
            <a:ext cx="7561263" cy="70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10-3</a:t>
            </a:r>
            <a:r>
              <a:rPr lang="zh-TW" altLang="en-US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　資產負債表之意義、內容及編製</a:t>
            </a:r>
          </a:p>
        </p:txBody>
      </p:sp>
      <p:sp>
        <p:nvSpPr>
          <p:cNvPr id="106501" name="矩形 10"/>
          <p:cNvSpPr>
            <a:spLocks noChangeArrowheads="1"/>
          </p:cNvSpPr>
          <p:nvPr/>
        </p:nvSpPr>
        <p:spPr bwMode="auto">
          <a:xfrm>
            <a:off x="361950" y="879475"/>
            <a:ext cx="7416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列示資產負債表之格式及內容如下：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(3/4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之流動負債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106508" name="Picture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5" y="1503363"/>
            <a:ext cx="4868863" cy="387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503" name="群組 1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6504" name="圖片 1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505" name="圖片 13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506" name="圖片 1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6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2" name="群組 1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7528" name="圖片 1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529" name="圖片 1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530" name="圖片 1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752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74</a:t>
            </a:r>
          </a:p>
        </p:txBody>
      </p:sp>
      <p:sp>
        <p:nvSpPr>
          <p:cNvPr id="107524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107525" name="Rectangle 2"/>
          <p:cNvSpPr txBox="1">
            <a:spLocks noChangeArrowheads="1"/>
          </p:cNvSpPr>
          <p:nvPr/>
        </p:nvSpPr>
        <p:spPr bwMode="auto">
          <a:xfrm>
            <a:off x="539750" y="115888"/>
            <a:ext cx="7561263" cy="70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10-3</a:t>
            </a:r>
            <a:r>
              <a:rPr lang="zh-TW" altLang="en-US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　資產負債表之意義、內容及編製</a:t>
            </a:r>
          </a:p>
        </p:txBody>
      </p:sp>
      <p:sp>
        <p:nvSpPr>
          <p:cNvPr id="107526" name="矩形 10"/>
          <p:cNvSpPr>
            <a:spLocks noChangeArrowheads="1"/>
          </p:cNvSpPr>
          <p:nvPr/>
        </p:nvSpPr>
        <p:spPr bwMode="auto">
          <a:xfrm>
            <a:off x="361950" y="879475"/>
            <a:ext cx="8648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列示資產負債表之格式及內容如下：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(4/4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之非流動負債及權益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)</a:t>
            </a: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107532" name="Picture 1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6013" y="885825"/>
            <a:ext cx="4600575" cy="5921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7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75</a:t>
            </a:r>
          </a:p>
        </p:txBody>
      </p:sp>
      <p:sp>
        <p:nvSpPr>
          <p:cNvPr id="108547" name="Rectangle 2"/>
          <p:cNvSpPr txBox="1">
            <a:spLocks noChangeArrowheads="1"/>
          </p:cNvSpPr>
          <p:nvPr/>
        </p:nvSpPr>
        <p:spPr bwMode="auto">
          <a:xfrm>
            <a:off x="539750" y="115888"/>
            <a:ext cx="8424863" cy="70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10-3-1</a:t>
            </a:r>
            <a:r>
              <a:rPr lang="zh-TW" altLang="en-US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　資產負債表之意義</a:t>
            </a:r>
          </a:p>
        </p:txBody>
      </p:sp>
      <p:sp>
        <p:nvSpPr>
          <p:cNvPr id="43" name="文字方塊 42"/>
          <p:cNvSpPr txBox="1"/>
          <p:nvPr/>
        </p:nvSpPr>
        <p:spPr>
          <a:xfrm>
            <a:off x="3322638" y="1082675"/>
            <a:ext cx="1979612" cy="523875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資產負債表</a:t>
            </a:r>
          </a:p>
        </p:txBody>
      </p:sp>
      <p:grpSp>
        <p:nvGrpSpPr>
          <p:cNvPr id="44" name="群組 43"/>
          <p:cNvGrpSpPr>
            <a:grpSpLocks/>
          </p:cNvGrpSpPr>
          <p:nvPr/>
        </p:nvGrpSpPr>
        <p:grpSpPr bwMode="auto">
          <a:xfrm>
            <a:off x="3103563" y="1628775"/>
            <a:ext cx="1582737" cy="558800"/>
            <a:chOff x="294993" y="3217044"/>
            <a:chExt cx="1582990" cy="560095"/>
          </a:xfrm>
        </p:grpSpPr>
        <p:cxnSp>
          <p:nvCxnSpPr>
            <p:cNvPr id="45" name="直線單箭頭接點 44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08571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意義</a:t>
              </a:r>
            </a:p>
          </p:txBody>
        </p:sp>
      </p:grp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730250" y="2205038"/>
            <a:ext cx="8089900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資產負債表是表達企業</a:t>
            </a:r>
            <a:r>
              <a:rPr lang="zh-TW" altLang="en-US" sz="2600" b="1" u="sng">
                <a:latin typeface="標楷體" pitchFamily="65" charset="-120"/>
                <a:ea typeface="標楷體" pitchFamily="65" charset="-120"/>
              </a:rPr>
              <a:t>某特定日期</a:t>
            </a: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（</a:t>
            </a:r>
            <a:r>
              <a:rPr lang="zh-TW" altLang="en-US" sz="2600" b="1">
                <a:latin typeface="標楷體" pitchFamily="65" charset="-120"/>
                <a:ea typeface="標楷體" pitchFamily="65" charset="-120"/>
              </a:rPr>
              <a:t>報導期間結束日</a:t>
            </a: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）的</a:t>
            </a:r>
            <a:r>
              <a:rPr lang="zh-TW" altLang="en-US" sz="26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財務狀況</a:t>
            </a: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，</a:t>
            </a:r>
            <a:r>
              <a:rPr lang="en-US" altLang="zh-TW" sz="2600">
                <a:latin typeface="標楷體" pitchFamily="65" charset="-120"/>
                <a:ea typeface="標楷體" pitchFamily="65" charset="-120"/>
              </a:rPr>
              <a:t>IAS 1</a:t>
            </a: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稱之為</a:t>
            </a:r>
            <a:r>
              <a:rPr lang="zh-TW" altLang="en-US" sz="2600" b="1">
                <a:latin typeface="標楷體" pitchFamily="65" charset="-120"/>
                <a:ea typeface="標楷體" pitchFamily="65" charset="-120"/>
              </a:rPr>
              <a:t>財務狀況表</a:t>
            </a: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sp>
        <p:nvSpPr>
          <p:cNvPr id="8" name="文字方塊 7"/>
          <p:cNvSpPr txBox="1"/>
          <p:nvPr/>
        </p:nvSpPr>
        <p:spPr>
          <a:xfrm>
            <a:off x="1203325" y="3948113"/>
            <a:ext cx="901700" cy="522287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表首</a:t>
            </a:r>
          </a:p>
        </p:txBody>
      </p:sp>
      <p:grpSp>
        <p:nvGrpSpPr>
          <p:cNvPr id="9" name="群組 8"/>
          <p:cNvGrpSpPr>
            <a:grpSpLocks/>
          </p:cNvGrpSpPr>
          <p:nvPr/>
        </p:nvGrpSpPr>
        <p:grpSpPr bwMode="auto">
          <a:xfrm>
            <a:off x="250825" y="3113088"/>
            <a:ext cx="6551613" cy="835025"/>
            <a:chOff x="973534" y="3112319"/>
            <a:chExt cx="5427662" cy="835347"/>
          </a:xfrm>
        </p:grpSpPr>
        <p:grpSp>
          <p:nvGrpSpPr>
            <p:cNvPr id="108560" name="群組 48"/>
            <p:cNvGrpSpPr>
              <a:grpSpLocks/>
            </p:cNvGrpSpPr>
            <p:nvPr/>
          </p:nvGrpSpPr>
          <p:grpSpPr bwMode="auto">
            <a:xfrm>
              <a:off x="973534" y="3112319"/>
              <a:ext cx="5427662" cy="820737"/>
              <a:chOff x="48092" y="1901747"/>
              <a:chExt cx="6872291" cy="1132872"/>
            </a:xfrm>
          </p:grpSpPr>
          <p:sp>
            <p:nvSpPr>
              <p:cNvPr id="50" name="文字方塊 23"/>
              <p:cNvSpPr txBox="1">
                <a:spLocks noChangeArrowheads="1"/>
              </p:cNvSpPr>
              <p:nvPr/>
            </p:nvSpPr>
            <p:spPr bwMode="auto">
              <a:xfrm>
                <a:off x="48092" y="1901747"/>
                <a:ext cx="3711737" cy="55240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r>
                  <a:rPr lang="zh-TW" altLang="en-US" sz="2000" dirty="0" smtClean="0"/>
                  <a:t>　</a:t>
                </a:r>
                <a:r>
                  <a:rPr lang="zh-TW" altLang="en-US" sz="2000" b="1" dirty="0" smtClean="0"/>
                  <a:t>報表中</a:t>
                </a:r>
                <a:r>
                  <a:rPr lang="zh-TW" altLang="en-US" sz="2000" b="1" dirty="0" smtClean="0">
                    <a:solidFill>
                      <a:srgbClr val="0000FF"/>
                    </a:solidFill>
                  </a:rPr>
                  <a:t>組成要素</a:t>
                </a:r>
                <a:r>
                  <a:rPr lang="zh-TW" altLang="en-US" sz="2000" b="1" dirty="0" smtClean="0"/>
                  <a:t>包括</a:t>
                </a:r>
              </a:p>
            </p:txBody>
          </p:sp>
          <p:grpSp>
            <p:nvGrpSpPr>
              <p:cNvPr id="108564" name="群組 24"/>
              <p:cNvGrpSpPr>
                <a:grpSpLocks/>
              </p:cNvGrpSpPr>
              <p:nvPr/>
            </p:nvGrpSpPr>
            <p:grpSpPr bwMode="auto">
              <a:xfrm>
                <a:off x="1519783" y="1954499"/>
                <a:ext cx="5400600" cy="1080120"/>
                <a:chOff x="1547664" y="1925543"/>
                <a:chExt cx="5400600" cy="1503457"/>
              </a:xfrm>
            </p:grpSpPr>
            <p:grpSp>
              <p:nvGrpSpPr>
                <p:cNvPr id="108565" name="群組 26"/>
                <p:cNvGrpSpPr>
                  <a:grpSpLocks/>
                </p:cNvGrpSpPr>
                <p:nvPr/>
              </p:nvGrpSpPr>
              <p:grpSpPr bwMode="auto">
                <a:xfrm>
                  <a:off x="1547664" y="2708920"/>
                  <a:ext cx="5400600" cy="720080"/>
                  <a:chOff x="1547664" y="2708920"/>
                  <a:chExt cx="5400600" cy="720080"/>
                </a:xfrm>
              </p:grpSpPr>
              <p:cxnSp>
                <p:nvCxnSpPr>
                  <p:cNvPr id="54" name="直線單箭頭接點 53"/>
                  <p:cNvCxnSpPr/>
                  <p:nvPr/>
                </p:nvCxnSpPr>
                <p:spPr>
                  <a:xfrm>
                    <a:off x="1548012" y="2709514"/>
                    <a:ext cx="0" cy="720093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55" name="直線接點 54"/>
                  <p:cNvCxnSpPr/>
                  <p:nvPr/>
                </p:nvCxnSpPr>
                <p:spPr>
                  <a:xfrm>
                    <a:off x="1548012" y="2709514"/>
                    <a:ext cx="5400252" cy="0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56" name="直線單箭頭接點 55"/>
                  <p:cNvCxnSpPr/>
                  <p:nvPr/>
                </p:nvCxnSpPr>
                <p:spPr>
                  <a:xfrm>
                    <a:off x="6944934" y="2709514"/>
                    <a:ext cx="0" cy="720093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  <p:cxnSp>
              <p:nvCxnSpPr>
                <p:cNvPr id="53" name="直線接點 52"/>
                <p:cNvCxnSpPr/>
                <p:nvPr/>
              </p:nvCxnSpPr>
              <p:spPr>
                <a:xfrm flipH="1">
                  <a:off x="4305587" y="1925345"/>
                  <a:ext cx="0" cy="784169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</p:grpSp>
        <p:cxnSp>
          <p:nvCxnSpPr>
            <p:cNvPr id="60" name="直線單箭頭接點 59"/>
            <p:cNvCxnSpPr/>
            <p:nvPr/>
          </p:nvCxnSpPr>
          <p:spPr bwMode="auto">
            <a:xfrm>
              <a:off x="5004497" y="3572872"/>
              <a:ext cx="0" cy="374794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cxnSp>
          <p:nvCxnSpPr>
            <p:cNvPr id="61" name="直線單箭頭接點 60"/>
            <p:cNvCxnSpPr/>
            <p:nvPr/>
          </p:nvCxnSpPr>
          <p:spPr bwMode="auto">
            <a:xfrm>
              <a:off x="3635416" y="3572872"/>
              <a:ext cx="0" cy="374794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63" name="文字方塊 62"/>
          <p:cNvSpPr txBox="1"/>
          <p:nvPr/>
        </p:nvSpPr>
        <p:spPr>
          <a:xfrm>
            <a:off x="3021013" y="3948113"/>
            <a:ext cx="903287" cy="522287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表身</a:t>
            </a:r>
          </a:p>
        </p:txBody>
      </p:sp>
      <p:sp>
        <p:nvSpPr>
          <p:cNvPr id="64" name="文字方塊 63"/>
          <p:cNvSpPr txBox="1"/>
          <p:nvPr/>
        </p:nvSpPr>
        <p:spPr>
          <a:xfrm>
            <a:off x="4676775" y="3963988"/>
            <a:ext cx="903288" cy="523875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簽章</a:t>
            </a:r>
          </a:p>
        </p:txBody>
      </p:sp>
      <p:sp>
        <p:nvSpPr>
          <p:cNvPr id="65" name="文字方塊 64"/>
          <p:cNvSpPr txBox="1"/>
          <p:nvPr/>
        </p:nvSpPr>
        <p:spPr>
          <a:xfrm>
            <a:off x="6048375" y="3963988"/>
            <a:ext cx="1979613" cy="522287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附註或附表</a:t>
            </a:r>
          </a:p>
        </p:txBody>
      </p:sp>
      <p:grpSp>
        <p:nvGrpSpPr>
          <p:cNvPr id="108556" name="群組 2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8557" name="圖片 2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558" name="圖片 3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559" name="圖片 3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7" grpId="0"/>
      <p:bldP spid="8" grpId="0" animBg="1"/>
      <p:bldP spid="63" grpId="0" animBg="1"/>
      <p:bldP spid="64" grpId="0" animBg="1"/>
      <p:bldP spid="65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75</a:t>
            </a:r>
          </a:p>
        </p:txBody>
      </p:sp>
      <p:pic>
        <p:nvPicPr>
          <p:cNvPr id="10957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238" y="3260725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572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3413125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文字方塊 11"/>
          <p:cNvSpPr txBox="1"/>
          <p:nvPr/>
        </p:nvSpPr>
        <p:spPr>
          <a:xfrm>
            <a:off x="503238" y="2190750"/>
            <a:ext cx="1620837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企業名稱</a:t>
            </a:r>
          </a:p>
        </p:txBody>
      </p:sp>
      <p:sp>
        <p:nvSpPr>
          <p:cNvPr id="13" name="文字方塊 12"/>
          <p:cNvSpPr txBox="1"/>
          <p:nvPr/>
        </p:nvSpPr>
        <p:spPr>
          <a:xfrm>
            <a:off x="2662238" y="2219325"/>
            <a:ext cx="1622425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報表名稱</a:t>
            </a:r>
          </a:p>
        </p:txBody>
      </p:sp>
      <p:sp>
        <p:nvSpPr>
          <p:cNvPr id="14" name="文字方塊 13"/>
          <p:cNvSpPr txBox="1"/>
          <p:nvPr/>
        </p:nvSpPr>
        <p:spPr>
          <a:xfrm>
            <a:off x="4643438" y="2244725"/>
            <a:ext cx="1620837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rgbClr val="FFC000"/>
                </a:solidFill>
              </a:rPr>
              <a:t>編表日期</a:t>
            </a:r>
          </a:p>
        </p:txBody>
      </p:sp>
      <p:grpSp>
        <p:nvGrpSpPr>
          <p:cNvPr id="15" name="群組 14"/>
          <p:cNvGrpSpPr>
            <a:grpSpLocks/>
          </p:cNvGrpSpPr>
          <p:nvPr/>
        </p:nvGrpSpPr>
        <p:grpSpPr bwMode="auto">
          <a:xfrm>
            <a:off x="1125538" y="1412875"/>
            <a:ext cx="6400800" cy="777875"/>
            <a:chOff x="1464127" y="1639020"/>
            <a:chExt cx="6062411" cy="778232"/>
          </a:xfrm>
        </p:grpSpPr>
        <p:grpSp>
          <p:nvGrpSpPr>
            <p:cNvPr id="109594" name="群組 15"/>
            <p:cNvGrpSpPr>
              <a:grpSpLocks/>
            </p:cNvGrpSpPr>
            <p:nvPr/>
          </p:nvGrpSpPr>
          <p:grpSpPr bwMode="auto">
            <a:xfrm>
              <a:off x="1464127" y="1639020"/>
              <a:ext cx="6062411" cy="778232"/>
              <a:chOff x="2275245" y="1386764"/>
              <a:chExt cx="3997488" cy="778232"/>
            </a:xfrm>
          </p:grpSpPr>
          <p:grpSp>
            <p:nvGrpSpPr>
              <p:cNvPr id="109596" name="群組 17"/>
              <p:cNvGrpSpPr>
                <a:grpSpLocks/>
              </p:cNvGrpSpPr>
              <p:nvPr/>
            </p:nvGrpSpPr>
            <p:grpSpPr bwMode="auto">
              <a:xfrm>
                <a:off x="2275245" y="1386764"/>
                <a:ext cx="3997488" cy="771307"/>
                <a:chOff x="1407075" y="1908503"/>
                <a:chExt cx="5513020" cy="1125139"/>
              </a:xfrm>
            </p:grpSpPr>
            <p:sp>
              <p:nvSpPr>
                <p:cNvPr id="20" name="文字方塊 23"/>
                <p:cNvSpPr txBox="1">
                  <a:spLocks noChangeArrowheads="1"/>
                </p:cNvSpPr>
                <p:nvPr/>
              </p:nvSpPr>
              <p:spPr bwMode="auto">
                <a:xfrm>
                  <a:off x="1407075" y="1908503"/>
                  <a:ext cx="1692738" cy="583838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>
                  <a:spAutoFit/>
                </a:bodyPr>
                <a:lstStyle>
                  <a:lvl1pPr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1pPr>
                  <a:lvl2pPr marL="742950" indent="-28575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2pPr>
                  <a:lvl3pPr marL="11430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3pPr>
                  <a:lvl4pPr marL="16002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4pPr>
                  <a:lvl5pPr marL="2057400" indent="-228600" eaLnBrk="0" hangingPunct="0"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Tahoma" pitchFamily="34" charset="0"/>
                      <a:ea typeface="新細明體" pitchFamily="18" charset="-120"/>
                    </a:defRPr>
                  </a:lvl9pPr>
                </a:lstStyle>
                <a:p>
                  <a:pPr eaLnBrk="1" hangingPunct="1">
                    <a:defRPr/>
                  </a:pPr>
                  <a:r>
                    <a:rPr lang="zh-TW" altLang="en-US" sz="2000" dirty="0" smtClean="0"/>
                    <a:t>　應列出項目</a:t>
                  </a:r>
                </a:p>
              </p:txBody>
            </p:sp>
            <p:grpSp>
              <p:nvGrpSpPr>
                <p:cNvPr id="109599" name="群組 24"/>
                <p:cNvGrpSpPr>
                  <a:grpSpLocks/>
                </p:cNvGrpSpPr>
                <p:nvPr/>
              </p:nvGrpSpPr>
              <p:grpSpPr bwMode="auto">
                <a:xfrm>
                  <a:off x="1518958" y="1954500"/>
                  <a:ext cx="5401137" cy="1079142"/>
                  <a:chOff x="1546839" y="1925543"/>
                  <a:chExt cx="5401137" cy="1502095"/>
                </a:xfrm>
              </p:grpSpPr>
              <p:grpSp>
                <p:nvGrpSpPr>
                  <p:cNvPr id="109600" name="群組 26"/>
                  <p:cNvGrpSpPr>
                    <a:grpSpLocks/>
                  </p:cNvGrpSpPr>
                  <p:nvPr/>
                </p:nvGrpSpPr>
                <p:grpSpPr bwMode="auto">
                  <a:xfrm>
                    <a:off x="1546839" y="2708823"/>
                    <a:ext cx="5401137" cy="718815"/>
                    <a:chOff x="1546839" y="2708823"/>
                    <a:chExt cx="5401137" cy="718815"/>
                  </a:xfrm>
                </p:grpSpPr>
                <p:cxnSp>
                  <p:nvCxnSpPr>
                    <p:cNvPr id="24" name="直線單箭頭接點 23"/>
                    <p:cNvCxnSpPr/>
                    <p:nvPr/>
                  </p:nvCxnSpPr>
                  <p:spPr>
                    <a:xfrm>
                      <a:off x="1547076" y="2709658"/>
                      <a:ext cx="0" cy="719142"/>
                    </a:xfrm>
                    <a:prstGeom prst="straightConnector1">
                      <a:avLst/>
                    </a:prstGeom>
                    <a:ln>
                      <a:tailEnd type="arrow"/>
                    </a:ln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  <p:cxnSp>
                  <p:nvCxnSpPr>
                    <p:cNvPr id="25" name="直線接點 24"/>
                    <p:cNvCxnSpPr/>
                    <p:nvPr/>
                  </p:nvCxnSpPr>
                  <p:spPr>
                    <a:xfrm>
                      <a:off x="1547076" y="2709658"/>
                      <a:ext cx="5400900" cy="0"/>
                    </a:xfrm>
                    <a:prstGeom prst="line">
                      <a:avLst/>
                    </a:prstGeom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  <p:cxnSp>
                  <p:nvCxnSpPr>
                    <p:cNvPr id="26" name="直線單箭頭接點 25"/>
                    <p:cNvCxnSpPr/>
                    <p:nvPr/>
                  </p:nvCxnSpPr>
                  <p:spPr>
                    <a:xfrm>
                      <a:off x="6943874" y="2709658"/>
                      <a:ext cx="0" cy="719142"/>
                    </a:xfrm>
                    <a:prstGeom prst="straightConnector1">
                      <a:avLst/>
                    </a:prstGeom>
                    <a:ln>
                      <a:tailEnd type="arrow"/>
                    </a:ln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</p:cxnSp>
              </p:grpSp>
              <p:cxnSp>
                <p:nvCxnSpPr>
                  <p:cNvPr id="23" name="直線接點 22"/>
                  <p:cNvCxnSpPr/>
                  <p:nvPr/>
                </p:nvCxnSpPr>
                <p:spPr>
                  <a:xfrm flipH="1">
                    <a:off x="4266668" y="1926016"/>
                    <a:ext cx="0" cy="783641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</p:grpSp>
          <p:cxnSp>
            <p:nvCxnSpPr>
              <p:cNvPr id="19" name="直線單箭頭接點 18"/>
              <p:cNvCxnSpPr/>
              <p:nvPr/>
            </p:nvCxnSpPr>
            <p:spPr bwMode="auto">
              <a:xfrm>
                <a:off x="3760423" y="1810822"/>
                <a:ext cx="0" cy="354174"/>
              </a:xfrm>
              <a:prstGeom prst="straightConnector1">
                <a:avLst/>
              </a:prstGeom>
              <a:ln>
                <a:tailEnd type="arrow"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</p:cxnSp>
        </p:grpSp>
        <p:cxnSp>
          <p:nvCxnSpPr>
            <p:cNvPr id="17" name="直線單箭頭接點 16"/>
            <p:cNvCxnSpPr/>
            <p:nvPr/>
          </p:nvCxnSpPr>
          <p:spPr bwMode="auto">
            <a:xfrm>
              <a:off x="5620006" y="2058312"/>
              <a:ext cx="0" cy="35417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27" name="文字方塊 26"/>
          <p:cNvSpPr txBox="1"/>
          <p:nvPr/>
        </p:nvSpPr>
        <p:spPr>
          <a:xfrm>
            <a:off x="6692900" y="2222500"/>
            <a:ext cx="1620838" cy="523875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金額單位</a:t>
            </a:r>
          </a:p>
        </p:txBody>
      </p:sp>
      <p:grpSp>
        <p:nvGrpSpPr>
          <p:cNvPr id="28" name="群組 27"/>
          <p:cNvGrpSpPr>
            <a:grpSpLocks/>
          </p:cNvGrpSpPr>
          <p:nvPr/>
        </p:nvGrpSpPr>
        <p:grpSpPr bwMode="auto">
          <a:xfrm>
            <a:off x="2989263" y="2813050"/>
            <a:ext cx="1798637" cy="558800"/>
            <a:chOff x="78969" y="3217044"/>
            <a:chExt cx="1799014" cy="560095"/>
          </a:xfrm>
        </p:grpSpPr>
        <p:cxnSp>
          <p:nvCxnSpPr>
            <p:cNvPr id="29" name="直線單箭頭接點 28"/>
            <p:cNvCxnSpPr/>
            <p:nvPr/>
          </p:nvCxnSpPr>
          <p:spPr>
            <a:xfrm>
              <a:off x="1519133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09593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圖示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2833688" y="901700"/>
            <a:ext cx="3057525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資產負債表的表首</a:t>
            </a:r>
          </a:p>
        </p:txBody>
      </p:sp>
      <p:sp>
        <p:nvSpPr>
          <p:cNvPr id="3" name="矩形 2"/>
          <p:cNvSpPr/>
          <p:nvPr/>
        </p:nvSpPr>
        <p:spPr>
          <a:xfrm>
            <a:off x="358775" y="846138"/>
            <a:ext cx="8569325" cy="1196975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另採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二期對照方式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表達，便於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比較前後期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的</a:t>
            </a:r>
            <a:r>
              <a:rPr lang="zh-TW" altLang="en-US" sz="24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財務狀況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的變化。例如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、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二期對照的資產負債表，表首期間的寫法為「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日及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105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日」。</a:t>
            </a:r>
          </a:p>
        </p:txBody>
      </p:sp>
      <p:grpSp>
        <p:nvGrpSpPr>
          <p:cNvPr id="33" name="群組 32"/>
          <p:cNvGrpSpPr>
            <a:grpSpLocks/>
          </p:cNvGrpSpPr>
          <p:nvPr/>
        </p:nvGrpSpPr>
        <p:grpSpPr bwMode="auto">
          <a:xfrm>
            <a:off x="6102350" y="2781300"/>
            <a:ext cx="1798638" cy="558800"/>
            <a:chOff x="78969" y="3217044"/>
            <a:chExt cx="1799014" cy="560095"/>
          </a:xfrm>
        </p:grpSpPr>
        <p:cxnSp>
          <p:nvCxnSpPr>
            <p:cNvPr id="34" name="直線單箭頭接點 33"/>
            <p:cNvCxnSpPr/>
            <p:nvPr/>
          </p:nvCxnSpPr>
          <p:spPr>
            <a:xfrm>
              <a:off x="1519133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09591" name="文字方塊 36"/>
            <p:cNvSpPr txBox="1">
              <a:spLocks noChangeArrowheads="1"/>
            </p:cNvSpPr>
            <p:nvPr/>
          </p:nvSpPr>
          <p:spPr bwMode="auto">
            <a:xfrm>
              <a:off x="78969" y="3250301"/>
              <a:ext cx="179901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  </a:t>
              </a:r>
              <a:r>
                <a:rPr lang="zh-TW" altLang="en-US" sz="2000">
                  <a:latin typeface="Tahoma" pitchFamily="34" charset="0"/>
                </a:rPr>
                <a:t>   為</a:t>
              </a:r>
            </a:p>
          </p:txBody>
        </p:sp>
      </p:grpSp>
      <p:sp>
        <p:nvSpPr>
          <p:cNvPr id="5" name="矩形 4"/>
          <p:cNvSpPr/>
          <p:nvPr/>
        </p:nvSpPr>
        <p:spPr>
          <a:xfrm>
            <a:off x="431800" y="4883150"/>
            <a:ext cx="8640763" cy="1200150"/>
          </a:xfrm>
          <a:prstGeom prst="rect">
            <a:avLst/>
          </a:prstGeom>
          <a:solidFill>
            <a:srgbClr val="FFFF66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表達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某一特定日期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的財務狀況，故報表日期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並不是</a:t>
            </a:r>
            <a:r>
              <a:rPr lang="zh-TW" altLang="en-US" sz="24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一段期間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。例如：以</a:t>
            </a:r>
            <a:r>
              <a:rPr lang="en-US" altLang="zh-TW" sz="2400" b="1" dirty="0" smtClean="0"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latin typeface="標楷體" pitchFamily="65" charset="-120"/>
                <a:ea typeface="標楷體" pitchFamily="65" charset="-120"/>
              </a:rPr>
              <a:t>年底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資料編製的資產負債表，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報表日期應為    「</a:t>
            </a:r>
            <a:r>
              <a:rPr lang="en-US" altLang="zh-TW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106</a:t>
            </a:r>
            <a:r>
              <a:rPr lang="zh-TW" altLang="en-US" sz="2400" b="1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4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日」</a:t>
            </a: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sp>
        <p:nvSpPr>
          <p:cNvPr id="109583" name="Rectangle 2"/>
          <p:cNvSpPr txBox="1">
            <a:spLocks noChangeArrowheads="1"/>
          </p:cNvSpPr>
          <p:nvPr/>
        </p:nvSpPr>
        <p:spPr bwMode="auto">
          <a:xfrm>
            <a:off x="539750" y="115888"/>
            <a:ext cx="8424863" cy="70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10-3-2</a:t>
            </a:r>
            <a:r>
              <a:rPr lang="zh-TW" altLang="en-US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　資產負債表之內容</a:t>
            </a:r>
            <a:r>
              <a:rPr lang="en-US" altLang="zh-TW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-</a:t>
            </a:r>
            <a:r>
              <a:rPr lang="zh-TW" altLang="en-US" b="1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  <a:cs typeface="新細明體" pitchFamily="18" charset="-120"/>
              </a:rPr>
              <a:t>表首</a:t>
            </a:r>
          </a:p>
        </p:txBody>
      </p:sp>
      <p:pic>
        <p:nvPicPr>
          <p:cNvPr id="38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5713" y="3433763"/>
            <a:ext cx="6342062" cy="1350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矩形 3"/>
          <p:cNvSpPr/>
          <p:nvPr/>
        </p:nvSpPr>
        <p:spPr>
          <a:xfrm>
            <a:off x="6588125" y="3373438"/>
            <a:ext cx="1890713" cy="46196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b="1" dirty="0">
                <a:latin typeface="標楷體" pitchFamily="65" charset="-120"/>
                <a:ea typeface="標楷體" pitchFamily="65" charset="-120"/>
              </a:rPr>
              <a:t>新台幣千元</a:t>
            </a:r>
          </a:p>
        </p:txBody>
      </p:sp>
      <p:grpSp>
        <p:nvGrpSpPr>
          <p:cNvPr id="109586" name="群組 3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09587" name="圖片 3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588" name="圖片 40">
              <a:hlinkClick r:id="rId6" action="ppaction://hlinksldjump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589" name="圖片 4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2000" fill="hold"/>
                                        <p:tgtEl>
                                          <p:spTgt spid="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4" grpId="1" animBg="1"/>
      <p:bldP spid="27" grpId="0" animBg="1"/>
      <p:bldP spid="2" grpId="0" animBg="1"/>
      <p:bldP spid="3" grpId="0" animBg="1"/>
      <p:bldP spid="5" grpId="0" animBg="1"/>
      <p:bldP spid="4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群組 29"/>
          <p:cNvGrpSpPr>
            <a:grpSpLocks/>
          </p:cNvGrpSpPr>
          <p:nvPr/>
        </p:nvGrpSpPr>
        <p:grpSpPr bwMode="auto">
          <a:xfrm>
            <a:off x="1216025" y="1808163"/>
            <a:ext cx="5156200" cy="838200"/>
            <a:chOff x="1665590" y="1326868"/>
            <a:chExt cx="4607352" cy="838128"/>
          </a:xfrm>
        </p:grpSpPr>
        <p:grpSp>
          <p:nvGrpSpPr>
            <p:cNvPr id="110615" name="群組 19"/>
            <p:cNvGrpSpPr>
              <a:grpSpLocks/>
            </p:cNvGrpSpPr>
            <p:nvPr/>
          </p:nvGrpSpPr>
          <p:grpSpPr bwMode="auto">
            <a:xfrm>
              <a:off x="1665590" y="1326868"/>
              <a:ext cx="4607352" cy="831864"/>
              <a:chOff x="566288" y="1821139"/>
              <a:chExt cx="6354095" cy="1213480"/>
            </a:xfrm>
          </p:grpSpPr>
          <p:sp>
            <p:nvSpPr>
              <p:cNvPr id="33" name="文字方塊 23"/>
              <p:cNvSpPr txBox="1">
                <a:spLocks noChangeArrowheads="1"/>
              </p:cNvSpPr>
              <p:nvPr/>
            </p:nvSpPr>
            <p:spPr bwMode="auto">
              <a:xfrm>
                <a:off x="566288" y="1821139"/>
                <a:ext cx="2905121" cy="48163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Tahoma" pitchFamily="34" charset="0"/>
                    <a:ea typeface="新細明體" pitchFamily="18" charset="-120"/>
                  </a:defRPr>
                </a:lvl9pPr>
              </a:lstStyle>
              <a:p>
                <a:pPr eaLnBrk="1" hangingPunct="1">
                  <a:defRPr/>
                </a:pPr>
                <a:r>
                  <a:rPr lang="zh-TW" altLang="en-US" sz="2000" dirty="0" smtClean="0"/>
                  <a:t>　組成內容包括</a:t>
                </a:r>
              </a:p>
            </p:txBody>
          </p:sp>
          <p:grpSp>
            <p:nvGrpSpPr>
              <p:cNvPr id="110618" name="群組 24"/>
              <p:cNvGrpSpPr>
                <a:grpSpLocks/>
              </p:cNvGrpSpPr>
              <p:nvPr/>
            </p:nvGrpSpPr>
            <p:grpSpPr bwMode="auto">
              <a:xfrm>
                <a:off x="1519783" y="1954499"/>
                <a:ext cx="5400600" cy="1080120"/>
                <a:chOff x="1547664" y="1925543"/>
                <a:chExt cx="5400600" cy="1503457"/>
              </a:xfrm>
            </p:grpSpPr>
            <p:grpSp>
              <p:nvGrpSpPr>
                <p:cNvPr id="110619" name="群組 26"/>
                <p:cNvGrpSpPr>
                  <a:grpSpLocks/>
                </p:cNvGrpSpPr>
                <p:nvPr/>
              </p:nvGrpSpPr>
              <p:grpSpPr bwMode="auto">
                <a:xfrm>
                  <a:off x="1547664" y="2708920"/>
                  <a:ext cx="5400600" cy="720080"/>
                  <a:chOff x="1547664" y="2708920"/>
                  <a:chExt cx="5400600" cy="720080"/>
                </a:xfrm>
              </p:grpSpPr>
              <p:cxnSp>
                <p:nvCxnSpPr>
                  <p:cNvPr id="39" name="直線單箭頭接點 38"/>
                  <p:cNvCxnSpPr/>
                  <p:nvPr/>
                </p:nvCxnSpPr>
                <p:spPr>
                  <a:xfrm>
                    <a:off x="1546893" y="2697179"/>
                    <a:ext cx="0" cy="731649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40" name="直線接點 39"/>
                  <p:cNvCxnSpPr/>
                  <p:nvPr/>
                </p:nvCxnSpPr>
                <p:spPr>
                  <a:xfrm>
                    <a:off x="1546893" y="2697179"/>
                    <a:ext cx="5401371" cy="0"/>
                  </a:xfrm>
                  <a:prstGeom prst="lin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  <p:cxnSp>
                <p:nvCxnSpPr>
                  <p:cNvPr id="41" name="直線單箭頭接點 40"/>
                  <p:cNvCxnSpPr/>
                  <p:nvPr/>
                </p:nvCxnSpPr>
                <p:spPr>
                  <a:xfrm>
                    <a:off x="6944351" y="2697179"/>
                    <a:ext cx="0" cy="731649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</p:cxnSp>
            </p:grpSp>
            <p:cxnSp>
              <p:nvCxnSpPr>
                <p:cNvPr id="38" name="直線接點 37"/>
                <p:cNvCxnSpPr/>
                <p:nvPr/>
              </p:nvCxnSpPr>
              <p:spPr>
                <a:xfrm flipH="1">
                  <a:off x="4266164" y="1926855"/>
                  <a:ext cx="0" cy="779994"/>
                </a:xfrm>
                <a:prstGeom prst="line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</p:cxnSp>
          </p:grpSp>
        </p:grpSp>
        <p:cxnSp>
          <p:nvCxnSpPr>
            <p:cNvPr id="32" name="直線單箭頭接點 31"/>
            <p:cNvCxnSpPr/>
            <p:nvPr/>
          </p:nvCxnSpPr>
          <p:spPr bwMode="auto">
            <a:xfrm>
              <a:off x="4326733" y="1811013"/>
              <a:ext cx="0" cy="353983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sp>
        <p:nvSpPr>
          <p:cNvPr id="11059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110596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75</a:t>
            </a:r>
          </a:p>
        </p:txBody>
      </p:sp>
      <p:pic>
        <p:nvPicPr>
          <p:cNvPr id="11059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238" y="3698875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059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3851275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文字方塊 11"/>
          <p:cNvSpPr txBox="1"/>
          <p:nvPr/>
        </p:nvSpPr>
        <p:spPr>
          <a:xfrm>
            <a:off x="1403350" y="2660650"/>
            <a:ext cx="1262063" cy="5238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資  產</a:t>
            </a:r>
          </a:p>
        </p:txBody>
      </p:sp>
      <p:sp>
        <p:nvSpPr>
          <p:cNvPr id="14" name="文字方塊 13"/>
          <p:cNvSpPr txBox="1"/>
          <p:nvPr/>
        </p:nvSpPr>
        <p:spPr>
          <a:xfrm>
            <a:off x="3600450" y="2667000"/>
            <a:ext cx="1262063" cy="5238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algn="ctr"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負  債</a:t>
            </a:r>
          </a:p>
        </p:txBody>
      </p:sp>
      <p:sp>
        <p:nvSpPr>
          <p:cNvPr id="27" name="文字方塊 26"/>
          <p:cNvSpPr txBox="1"/>
          <p:nvPr/>
        </p:nvSpPr>
        <p:spPr>
          <a:xfrm>
            <a:off x="5724525" y="2660650"/>
            <a:ext cx="1262063" cy="5238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>
                <a:solidFill>
                  <a:schemeClr val="tx1"/>
                </a:solidFill>
              </a:rPr>
              <a:t>權  益</a:t>
            </a:r>
          </a:p>
        </p:txBody>
      </p:sp>
      <p:sp>
        <p:nvSpPr>
          <p:cNvPr id="2" name="矩形 1"/>
          <p:cNvSpPr/>
          <p:nvPr/>
        </p:nvSpPr>
        <p:spPr>
          <a:xfrm>
            <a:off x="2833688" y="1339850"/>
            <a:ext cx="3057525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資產負債表的表身</a:t>
            </a:r>
          </a:p>
        </p:txBody>
      </p:sp>
      <p:grpSp>
        <p:nvGrpSpPr>
          <p:cNvPr id="42" name="群組 41"/>
          <p:cNvGrpSpPr>
            <a:grpSpLocks/>
          </p:cNvGrpSpPr>
          <p:nvPr/>
        </p:nvGrpSpPr>
        <p:grpSpPr bwMode="auto">
          <a:xfrm>
            <a:off x="1331913" y="3254375"/>
            <a:ext cx="3671887" cy="558800"/>
            <a:chOff x="114244" y="3217044"/>
            <a:chExt cx="1799014" cy="559871"/>
          </a:xfrm>
        </p:grpSpPr>
        <p:cxnSp>
          <p:nvCxnSpPr>
            <p:cNvPr id="43" name="直線單箭頭接點 42"/>
            <p:cNvCxnSpPr/>
            <p:nvPr/>
          </p:nvCxnSpPr>
          <p:spPr>
            <a:xfrm>
              <a:off x="1518922" y="3217044"/>
              <a:ext cx="0" cy="55987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10614" name="文字方塊 36"/>
            <p:cNvSpPr txBox="1">
              <a:spLocks noChangeArrowheads="1"/>
            </p:cNvSpPr>
            <p:nvPr/>
          </p:nvSpPr>
          <p:spPr bwMode="auto">
            <a:xfrm>
              <a:off x="114244" y="3250301"/>
              <a:ext cx="1799014" cy="400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我國「編製準則」規定</a:t>
              </a:r>
            </a:p>
          </p:txBody>
        </p:sp>
      </p:grp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1258888" y="3860800"/>
            <a:ext cx="6408737" cy="492125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表中</a:t>
            </a:r>
            <a:r>
              <a:rPr lang="zh-TW" altLang="en-US" sz="2600" b="1" u="sng">
                <a:latin typeface="標楷體" pitchFamily="65" charset="-120"/>
                <a:ea typeface="標楷體" pitchFamily="65" charset="-120"/>
              </a:rPr>
              <a:t>資產</a:t>
            </a: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列在</a:t>
            </a:r>
            <a:r>
              <a:rPr lang="zh-TW" altLang="en-US" sz="26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左方</a:t>
            </a: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，</a:t>
            </a:r>
            <a:r>
              <a:rPr lang="zh-TW" altLang="en-US" sz="2600" b="1" u="sng">
                <a:latin typeface="標楷體" pitchFamily="65" charset="-120"/>
                <a:ea typeface="標楷體" pitchFamily="65" charset="-120"/>
              </a:rPr>
              <a:t>負債</a:t>
            </a:r>
            <a:r>
              <a:rPr lang="zh-TW" altLang="en-US" sz="2600" b="1">
                <a:latin typeface="標楷體" pitchFamily="65" charset="-120"/>
                <a:ea typeface="標楷體" pitchFamily="65" charset="-120"/>
              </a:rPr>
              <a:t>及</a:t>
            </a:r>
            <a:r>
              <a:rPr lang="zh-TW" altLang="en-US" sz="2600" b="1" u="sng">
                <a:latin typeface="標楷體" pitchFamily="65" charset="-120"/>
                <a:ea typeface="標楷體" pitchFamily="65" charset="-120"/>
              </a:rPr>
              <a:t>權益</a:t>
            </a: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列在</a:t>
            </a:r>
            <a:r>
              <a:rPr lang="zh-TW" altLang="en-US" sz="26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右方</a:t>
            </a:r>
            <a:endParaRPr lang="zh-TW" altLang="en-US" sz="2600"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45" name="群組 44"/>
          <p:cNvGrpSpPr>
            <a:grpSpLocks/>
          </p:cNvGrpSpPr>
          <p:nvPr/>
        </p:nvGrpSpPr>
        <p:grpSpPr bwMode="auto">
          <a:xfrm>
            <a:off x="1258888" y="4343400"/>
            <a:ext cx="3673475" cy="558800"/>
            <a:chOff x="114244" y="3217044"/>
            <a:chExt cx="1799014" cy="560095"/>
          </a:xfrm>
        </p:grpSpPr>
        <p:cxnSp>
          <p:nvCxnSpPr>
            <p:cNvPr id="46" name="直線單箭頭接點 45"/>
            <p:cNvCxnSpPr/>
            <p:nvPr/>
          </p:nvCxnSpPr>
          <p:spPr>
            <a:xfrm>
              <a:off x="155019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10612" name="文字方塊 36"/>
            <p:cNvSpPr txBox="1">
              <a:spLocks noChangeArrowheads="1"/>
            </p:cNvSpPr>
            <p:nvPr/>
          </p:nvSpPr>
          <p:spPr bwMode="auto">
            <a:xfrm>
              <a:off x="114244" y="3250301"/>
              <a:ext cx="1799014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根據</a:t>
              </a:r>
              <a:r>
                <a:rPr lang="zh-TW" altLang="en-US" sz="2000" b="1">
                  <a:solidFill>
                    <a:srgbClr val="0000FF"/>
                  </a:solidFill>
                  <a:latin typeface="Tahoma" pitchFamily="34" charset="0"/>
                </a:rPr>
                <a:t>「會計基本方程式」</a:t>
              </a:r>
            </a:p>
          </p:txBody>
        </p:sp>
      </p:grp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1116013" y="4984750"/>
            <a:ext cx="7262812" cy="892175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6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「資產＝負債＋權益」</a:t>
            </a: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，左右兩方金額總計相等，故</a:t>
            </a:r>
            <a:r>
              <a:rPr lang="zh-TW" altLang="en-US" sz="2600" b="1">
                <a:latin typeface="標楷體" pitchFamily="65" charset="-120"/>
                <a:ea typeface="標楷體" pitchFamily="65" charset="-120"/>
              </a:rPr>
              <a:t>又稱為平衡表</a:t>
            </a:r>
            <a:r>
              <a:rPr lang="zh-TW" altLang="en-US" sz="260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grpSp>
        <p:nvGrpSpPr>
          <p:cNvPr id="110607" name="群組 3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0608" name="圖片 3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609" name="圖片 35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610" name="圖片 3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27" grpId="0" animBg="1"/>
      <p:bldP spid="2" grpId="0" animBg="1"/>
      <p:bldP spid="3" grpId="0" animBg="1"/>
      <p:bldP spid="4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11161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76</a:t>
            </a:r>
          </a:p>
        </p:txBody>
      </p:sp>
      <p:pic>
        <p:nvPicPr>
          <p:cNvPr id="11162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238" y="3541713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162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3694113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矩形 1"/>
          <p:cNvSpPr/>
          <p:nvPr/>
        </p:nvSpPr>
        <p:spPr>
          <a:xfrm>
            <a:off x="2411413" y="981075"/>
            <a:ext cx="3579812" cy="52228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流動／非流動之區分</a:t>
            </a:r>
          </a:p>
        </p:txBody>
      </p:sp>
      <p:grpSp>
        <p:nvGrpSpPr>
          <p:cNvPr id="42" name="群組 41"/>
          <p:cNvGrpSpPr>
            <a:grpSpLocks/>
          </p:cNvGrpSpPr>
          <p:nvPr/>
        </p:nvGrpSpPr>
        <p:grpSpPr bwMode="auto">
          <a:xfrm>
            <a:off x="1331913" y="1501775"/>
            <a:ext cx="3671887" cy="558800"/>
            <a:chOff x="114244" y="3217044"/>
            <a:chExt cx="1799014" cy="559871"/>
          </a:xfrm>
        </p:grpSpPr>
        <p:cxnSp>
          <p:nvCxnSpPr>
            <p:cNvPr id="43" name="直線單箭頭接點 42"/>
            <p:cNvCxnSpPr/>
            <p:nvPr/>
          </p:nvCxnSpPr>
          <p:spPr>
            <a:xfrm>
              <a:off x="1518922" y="3217044"/>
              <a:ext cx="0" cy="55987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11639" name="文字方塊 36"/>
            <p:cNvSpPr txBox="1">
              <a:spLocks noChangeArrowheads="1"/>
            </p:cNvSpPr>
            <p:nvPr/>
          </p:nvSpPr>
          <p:spPr bwMode="auto">
            <a:xfrm>
              <a:off x="114244" y="3250301"/>
              <a:ext cx="1799014" cy="400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                         意義</a:t>
              </a:r>
            </a:p>
          </p:txBody>
        </p:sp>
      </p:grp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1308100" y="3068638"/>
            <a:ext cx="6072188" cy="457200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評估企業的</a:t>
            </a:r>
            <a:r>
              <a:rPr lang="zh-TW" altLang="en-US" sz="2400" b="1" u="sng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流動性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與</a:t>
            </a:r>
            <a:r>
              <a:rPr lang="zh-TW" altLang="en-US" sz="2400" b="1" u="sng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償債能力</a:t>
            </a:r>
          </a:p>
        </p:txBody>
      </p:sp>
      <p:grpSp>
        <p:nvGrpSpPr>
          <p:cNvPr id="45" name="群組 44"/>
          <p:cNvGrpSpPr>
            <a:grpSpLocks/>
          </p:cNvGrpSpPr>
          <p:nvPr/>
        </p:nvGrpSpPr>
        <p:grpSpPr bwMode="auto">
          <a:xfrm>
            <a:off x="1258888" y="3500438"/>
            <a:ext cx="3673475" cy="558800"/>
            <a:chOff x="114244" y="3217044"/>
            <a:chExt cx="1799014" cy="560095"/>
          </a:xfrm>
        </p:grpSpPr>
        <p:cxnSp>
          <p:nvCxnSpPr>
            <p:cNvPr id="46" name="直線單箭頭接點 45"/>
            <p:cNvCxnSpPr/>
            <p:nvPr/>
          </p:nvCxnSpPr>
          <p:spPr>
            <a:xfrm>
              <a:off x="155019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11637" name="文字方塊 36"/>
            <p:cNvSpPr txBox="1">
              <a:spLocks noChangeArrowheads="1"/>
            </p:cNvSpPr>
            <p:nvPr/>
          </p:nvSpPr>
          <p:spPr bwMode="auto">
            <a:xfrm>
              <a:off x="114244" y="3250459"/>
              <a:ext cx="1799014" cy="3977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                          說明</a:t>
              </a:r>
              <a:endParaRPr lang="zh-TW" altLang="en-US" sz="2000" b="1">
                <a:solidFill>
                  <a:srgbClr val="0000FF"/>
                </a:solidFill>
                <a:latin typeface="Tahoma" pitchFamily="34" charset="0"/>
              </a:endParaRPr>
            </a:p>
          </p:txBody>
        </p:sp>
      </p:grp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611188" y="1989138"/>
            <a:ext cx="81407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企業應於表中將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資產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區分為流動和非流動，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負債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區分為流動和非流動。</a:t>
            </a:r>
          </a:p>
        </p:txBody>
      </p:sp>
      <p:grpSp>
        <p:nvGrpSpPr>
          <p:cNvPr id="34" name="群組 33"/>
          <p:cNvGrpSpPr>
            <a:grpSpLocks/>
          </p:cNvGrpSpPr>
          <p:nvPr/>
        </p:nvGrpSpPr>
        <p:grpSpPr bwMode="auto">
          <a:xfrm>
            <a:off x="1308100" y="2492375"/>
            <a:ext cx="3671888" cy="558800"/>
            <a:chOff x="114244" y="3217044"/>
            <a:chExt cx="1799014" cy="559871"/>
          </a:xfrm>
        </p:grpSpPr>
        <p:cxnSp>
          <p:nvCxnSpPr>
            <p:cNvPr id="35" name="直線單箭頭接點 34"/>
            <p:cNvCxnSpPr/>
            <p:nvPr/>
          </p:nvCxnSpPr>
          <p:spPr>
            <a:xfrm>
              <a:off x="1518921" y="3217044"/>
              <a:ext cx="0" cy="55987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11635" name="文字方塊 36"/>
            <p:cNvSpPr txBox="1">
              <a:spLocks noChangeArrowheads="1"/>
            </p:cNvSpPr>
            <p:nvPr/>
          </p:nvSpPr>
          <p:spPr bwMode="auto">
            <a:xfrm>
              <a:off x="114244" y="3250445"/>
              <a:ext cx="1799014" cy="397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                         目的</a:t>
              </a:r>
            </a:p>
          </p:txBody>
        </p:sp>
      </p:grp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395288" y="4090988"/>
            <a:ext cx="8640762" cy="1792287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當流動資產－流動負債＝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金額愈多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；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　流動資產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÷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流動負債＝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比例愈高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則表示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流動性愈高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短期償債能力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也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愈高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企業週轉不靈的風險就愈小，對於短期的債權人比較有保障。</a:t>
            </a:r>
          </a:p>
        </p:txBody>
      </p:sp>
      <p:sp>
        <p:nvSpPr>
          <p:cNvPr id="111629" name="矩形 3"/>
          <p:cNvSpPr>
            <a:spLocks noChangeArrowheads="1"/>
          </p:cNvSpPr>
          <p:nvPr/>
        </p:nvSpPr>
        <p:spPr bwMode="auto">
          <a:xfrm>
            <a:off x="2286000" y="25511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1800"/>
              <a:t>　</a:t>
            </a:r>
          </a:p>
        </p:txBody>
      </p:sp>
      <p:grpSp>
        <p:nvGrpSpPr>
          <p:cNvPr id="111630" name="群組 2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1631" name="圖片 2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632" name="圖片 25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633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5" grpId="0"/>
      <p:bldP spid="6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11264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76</a:t>
            </a:r>
          </a:p>
        </p:txBody>
      </p:sp>
      <p:pic>
        <p:nvPicPr>
          <p:cNvPr id="11264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238" y="3500438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3652838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矩形 1"/>
          <p:cNvSpPr/>
          <p:nvPr/>
        </p:nvSpPr>
        <p:spPr>
          <a:xfrm>
            <a:off x="1116013" y="981075"/>
            <a:ext cx="6264275" cy="52228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流動／非流動資產或負債之分類原則</a:t>
            </a:r>
          </a:p>
        </p:txBody>
      </p:sp>
      <p:grpSp>
        <p:nvGrpSpPr>
          <p:cNvPr id="42" name="群組 41"/>
          <p:cNvGrpSpPr>
            <a:grpSpLocks/>
          </p:cNvGrpSpPr>
          <p:nvPr/>
        </p:nvGrpSpPr>
        <p:grpSpPr bwMode="auto">
          <a:xfrm>
            <a:off x="1258888" y="1501775"/>
            <a:ext cx="3671887" cy="558800"/>
            <a:chOff x="78830" y="3217044"/>
            <a:chExt cx="1799014" cy="559871"/>
          </a:xfrm>
        </p:grpSpPr>
        <p:cxnSp>
          <p:nvCxnSpPr>
            <p:cNvPr id="43" name="直線單箭頭接點 42"/>
            <p:cNvCxnSpPr/>
            <p:nvPr/>
          </p:nvCxnSpPr>
          <p:spPr>
            <a:xfrm>
              <a:off x="1519286" y="3217044"/>
              <a:ext cx="0" cy="55987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12658" name="文字方塊 36"/>
            <p:cNvSpPr txBox="1">
              <a:spLocks noChangeArrowheads="1"/>
            </p:cNvSpPr>
            <p:nvPr/>
          </p:nvSpPr>
          <p:spPr bwMode="auto">
            <a:xfrm>
              <a:off x="78830" y="3250301"/>
              <a:ext cx="1799014" cy="400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             根據</a:t>
              </a:r>
              <a:r>
                <a:rPr lang="en-US" altLang="zh-TW" sz="2000">
                  <a:latin typeface="Tahoma" pitchFamily="34" charset="0"/>
                </a:rPr>
                <a:t>IAS 1</a:t>
              </a:r>
              <a:r>
                <a:rPr lang="zh-TW" altLang="en-US" sz="2000">
                  <a:latin typeface="Tahoma" pitchFamily="34" charset="0"/>
                </a:rPr>
                <a:t>規定</a:t>
              </a:r>
            </a:p>
          </p:txBody>
        </p:sp>
      </p:grp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611188" y="2133600"/>
            <a:ext cx="8137525" cy="460375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主要以「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正常營業週期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」和「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十二個月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」作為分類標準。</a:t>
            </a:r>
          </a:p>
        </p:txBody>
      </p:sp>
      <p:grpSp>
        <p:nvGrpSpPr>
          <p:cNvPr id="24" name="群組 23"/>
          <p:cNvGrpSpPr>
            <a:grpSpLocks/>
          </p:cNvGrpSpPr>
          <p:nvPr/>
        </p:nvGrpSpPr>
        <p:grpSpPr bwMode="auto">
          <a:xfrm>
            <a:off x="1339850" y="2593975"/>
            <a:ext cx="3671888" cy="558800"/>
            <a:chOff x="114244" y="3217044"/>
            <a:chExt cx="1799014" cy="559871"/>
          </a:xfrm>
        </p:grpSpPr>
        <p:cxnSp>
          <p:nvCxnSpPr>
            <p:cNvPr id="25" name="直線單箭頭接點 24"/>
            <p:cNvCxnSpPr/>
            <p:nvPr/>
          </p:nvCxnSpPr>
          <p:spPr>
            <a:xfrm>
              <a:off x="1518921" y="3217044"/>
              <a:ext cx="0" cy="55987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12656" name="文字方塊 36"/>
            <p:cNvSpPr txBox="1">
              <a:spLocks noChangeArrowheads="1"/>
            </p:cNvSpPr>
            <p:nvPr/>
          </p:nvSpPr>
          <p:spPr bwMode="auto">
            <a:xfrm>
              <a:off x="114244" y="3250301"/>
              <a:ext cx="1799014" cy="400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                         例外</a:t>
              </a:r>
            </a:p>
          </p:txBody>
        </p:sp>
      </p:grpSp>
      <p:sp>
        <p:nvSpPr>
          <p:cNvPr id="8" name="矩形 7"/>
          <p:cNvSpPr>
            <a:spLocks noChangeArrowheads="1"/>
          </p:cNvSpPr>
          <p:nvPr/>
        </p:nvSpPr>
        <p:spPr bwMode="auto">
          <a:xfrm>
            <a:off x="452438" y="3236913"/>
            <a:ext cx="7820025" cy="831850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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交易目的（指短期內經常性買進賣出）、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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現金或約當現金</a:t>
            </a:r>
          </a:p>
        </p:txBody>
      </p:sp>
      <p:grpSp>
        <p:nvGrpSpPr>
          <p:cNvPr id="112651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2652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653" name="圖片 20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654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8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11366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76</a:t>
            </a:r>
          </a:p>
        </p:txBody>
      </p:sp>
      <p:pic>
        <p:nvPicPr>
          <p:cNvPr id="11366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238" y="3500438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6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3652838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矩形 1"/>
          <p:cNvSpPr/>
          <p:nvPr/>
        </p:nvSpPr>
        <p:spPr>
          <a:xfrm>
            <a:off x="1116013" y="981075"/>
            <a:ext cx="6264275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分類為流動資產或負債的情況</a:t>
            </a:r>
          </a:p>
        </p:txBody>
      </p:sp>
      <p:grpSp>
        <p:nvGrpSpPr>
          <p:cNvPr id="42" name="群組 41"/>
          <p:cNvGrpSpPr>
            <a:grpSpLocks/>
          </p:cNvGrpSpPr>
          <p:nvPr/>
        </p:nvGrpSpPr>
        <p:grpSpPr bwMode="auto">
          <a:xfrm>
            <a:off x="1331913" y="1501775"/>
            <a:ext cx="3671887" cy="558800"/>
            <a:chOff x="114244" y="3217044"/>
            <a:chExt cx="1799014" cy="559871"/>
          </a:xfrm>
        </p:grpSpPr>
        <p:cxnSp>
          <p:nvCxnSpPr>
            <p:cNvPr id="43" name="直線單箭頭接點 42"/>
            <p:cNvCxnSpPr/>
            <p:nvPr/>
          </p:nvCxnSpPr>
          <p:spPr>
            <a:xfrm>
              <a:off x="1518922" y="3217044"/>
              <a:ext cx="0" cy="55987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13683" name="文字方塊 36"/>
            <p:cNvSpPr txBox="1">
              <a:spLocks noChangeArrowheads="1"/>
            </p:cNvSpPr>
            <p:nvPr/>
          </p:nvSpPr>
          <p:spPr bwMode="auto">
            <a:xfrm>
              <a:off x="114244" y="3250301"/>
              <a:ext cx="1799014" cy="400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            　             當</a:t>
              </a:r>
            </a:p>
          </p:txBody>
        </p:sp>
      </p:grp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1141413" y="2133600"/>
            <a:ext cx="4895850" cy="461963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新細明體" pitchFamily="18" charset="-120"/>
              </a:rPr>
              <a:t>①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屬於「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交易目的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」者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1135063" y="2714625"/>
            <a:ext cx="4897437" cy="461963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新細明體" pitchFamily="18" charset="-120"/>
              </a:rPr>
              <a:t>②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屬於「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現金及約當現金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」者</a:t>
            </a: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1116013" y="3248025"/>
            <a:ext cx="7056437" cy="461963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新細明體" pitchFamily="18" charset="-120"/>
              </a:rPr>
              <a:t>③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與營業活動有關，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正常營業週期內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實現或清償者</a:t>
            </a:r>
          </a:p>
        </p:txBody>
      </p:sp>
      <p:sp>
        <p:nvSpPr>
          <p:cNvPr id="21" name="矩形 20"/>
          <p:cNvSpPr>
            <a:spLocks noChangeArrowheads="1"/>
          </p:cNvSpPr>
          <p:nvPr/>
        </p:nvSpPr>
        <p:spPr bwMode="auto">
          <a:xfrm>
            <a:off x="1146175" y="3860800"/>
            <a:ext cx="7026275" cy="461963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新細明體" pitchFamily="18" charset="-120"/>
              </a:rPr>
              <a:t>④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與營業活動有關，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十二個月內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實現或清償者</a:t>
            </a: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1146175" y="4473575"/>
            <a:ext cx="7026275" cy="830263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新細明體" pitchFamily="18" charset="-120"/>
              </a:rPr>
              <a:t>⑤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正常營業週期無法明確辨認時，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十二個月內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實現</a:t>
            </a:r>
            <a:endParaRPr lang="en-US" altLang="zh-TW" sz="2400" b="1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　或清償者</a:t>
            </a:r>
          </a:p>
        </p:txBody>
      </p:sp>
      <p:sp>
        <p:nvSpPr>
          <p:cNvPr id="3" name="矩形 2"/>
          <p:cNvSpPr/>
          <p:nvPr/>
        </p:nvSpPr>
        <p:spPr>
          <a:xfrm>
            <a:off x="306388" y="5516563"/>
            <a:ext cx="8513762" cy="461962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dirty="0">
                <a:latin typeface="標楷體" pitchFamily="65" charset="-120"/>
                <a:ea typeface="標楷體" pitchFamily="65" charset="-120"/>
              </a:rPr>
              <a:t>上述以外的資產或負債，應分類為「非流動資產或負債」</a:t>
            </a:r>
          </a:p>
        </p:txBody>
      </p:sp>
      <p:grpSp>
        <p:nvGrpSpPr>
          <p:cNvPr id="113678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3679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680" name="圖片 24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681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9" grpId="0" animBg="1"/>
      <p:bldP spid="20" grpId="0" animBg="1"/>
      <p:bldP spid="21" grpId="0" animBg="1"/>
      <p:bldP spid="22" grpId="0" animBg="1"/>
      <p:bldP spid="3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114691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77</a:t>
            </a:r>
          </a:p>
        </p:txBody>
      </p:sp>
      <p:sp>
        <p:nvSpPr>
          <p:cNvPr id="2" name="矩形 1"/>
          <p:cNvSpPr/>
          <p:nvPr/>
        </p:nvSpPr>
        <p:spPr>
          <a:xfrm>
            <a:off x="2411413" y="981075"/>
            <a:ext cx="3540125" cy="522288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流動</a:t>
            </a:r>
            <a:r>
              <a:rPr lang="zh-TW" altLang="en-US" sz="2800" b="1" u="sng" dirty="0">
                <a:latin typeface="標楷體" pitchFamily="65" charset="-120"/>
                <a:ea typeface="標楷體" pitchFamily="65" charset="-120"/>
              </a:rPr>
              <a:t>資產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項目之排列</a:t>
            </a:r>
          </a:p>
        </p:txBody>
      </p:sp>
      <p:grpSp>
        <p:nvGrpSpPr>
          <p:cNvPr id="42" name="群組 41"/>
          <p:cNvGrpSpPr>
            <a:grpSpLocks/>
          </p:cNvGrpSpPr>
          <p:nvPr/>
        </p:nvGrpSpPr>
        <p:grpSpPr bwMode="auto">
          <a:xfrm>
            <a:off x="1331913" y="1501775"/>
            <a:ext cx="3671887" cy="558800"/>
            <a:chOff x="114244" y="3217044"/>
            <a:chExt cx="1799014" cy="559871"/>
          </a:xfrm>
        </p:grpSpPr>
        <p:cxnSp>
          <p:nvCxnSpPr>
            <p:cNvPr id="43" name="直線單箭頭接點 42"/>
            <p:cNvCxnSpPr/>
            <p:nvPr/>
          </p:nvCxnSpPr>
          <p:spPr>
            <a:xfrm>
              <a:off x="1518922" y="3217044"/>
              <a:ext cx="0" cy="55987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14705" name="文字方塊 36"/>
            <p:cNvSpPr txBox="1">
              <a:spLocks noChangeArrowheads="1"/>
            </p:cNvSpPr>
            <p:nvPr/>
          </p:nvSpPr>
          <p:spPr bwMode="auto">
            <a:xfrm>
              <a:off x="114244" y="3250301"/>
              <a:ext cx="1799014" cy="400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            　         原則</a:t>
              </a:r>
            </a:p>
          </p:txBody>
        </p:sp>
      </p:grp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1116013" y="2133600"/>
            <a:ext cx="6985000" cy="1200150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按「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流動性大小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」排列</a:t>
            </a:r>
            <a:r>
              <a:rPr lang="zh-TW" altLang="en-US" sz="2400" b="1">
                <a:latin typeface="標楷體" pitchFamily="65" charset="-120"/>
                <a:ea typeface="標楷體" pitchFamily="65" charset="-120"/>
              </a:rPr>
              <a:t>會計項目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，資產轉換成可動用現金的時間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愈短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則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流動性愈高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，流動性愈高的資產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排愈前面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sp>
        <p:nvSpPr>
          <p:cNvPr id="19" name="矩形 18"/>
          <p:cNvSpPr/>
          <p:nvPr/>
        </p:nvSpPr>
        <p:spPr>
          <a:xfrm>
            <a:off x="2411413" y="3759200"/>
            <a:ext cx="3540125" cy="52387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流動</a:t>
            </a:r>
            <a:r>
              <a:rPr lang="zh-TW" altLang="en-US" sz="2800" b="1" u="sng" dirty="0">
                <a:latin typeface="標楷體" pitchFamily="65" charset="-120"/>
                <a:ea typeface="標楷體" pitchFamily="65" charset="-120"/>
              </a:rPr>
              <a:t>負債</a:t>
            </a:r>
            <a:r>
              <a:rPr lang="zh-TW" altLang="en-US" sz="2800" dirty="0">
                <a:latin typeface="標楷體" pitchFamily="65" charset="-120"/>
                <a:ea typeface="標楷體" pitchFamily="65" charset="-120"/>
              </a:rPr>
              <a:t>項目之排列</a:t>
            </a:r>
          </a:p>
        </p:txBody>
      </p:sp>
      <p:grpSp>
        <p:nvGrpSpPr>
          <p:cNvPr id="20" name="群組 19"/>
          <p:cNvGrpSpPr>
            <a:grpSpLocks/>
          </p:cNvGrpSpPr>
          <p:nvPr/>
        </p:nvGrpSpPr>
        <p:grpSpPr bwMode="auto">
          <a:xfrm>
            <a:off x="1331913" y="4281488"/>
            <a:ext cx="3671887" cy="558800"/>
            <a:chOff x="114244" y="3217044"/>
            <a:chExt cx="1799014" cy="559871"/>
          </a:xfrm>
        </p:grpSpPr>
        <p:cxnSp>
          <p:nvCxnSpPr>
            <p:cNvPr id="21" name="直線單箭頭接點 20"/>
            <p:cNvCxnSpPr/>
            <p:nvPr/>
          </p:nvCxnSpPr>
          <p:spPr>
            <a:xfrm>
              <a:off x="1518922" y="3217044"/>
              <a:ext cx="0" cy="55987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14703" name="文字方塊 36"/>
            <p:cNvSpPr txBox="1">
              <a:spLocks noChangeArrowheads="1"/>
            </p:cNvSpPr>
            <p:nvPr/>
          </p:nvSpPr>
          <p:spPr bwMode="auto">
            <a:xfrm>
              <a:off x="114244" y="3250301"/>
              <a:ext cx="1799014" cy="4008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000">
                  <a:latin typeface="Tahoma" pitchFamily="34" charset="0"/>
                </a:rPr>
                <a:t>            　         原則</a:t>
              </a:r>
            </a:p>
          </p:txBody>
        </p:sp>
      </p:grpSp>
      <p:sp>
        <p:nvSpPr>
          <p:cNvPr id="23" name="矩形 22"/>
          <p:cNvSpPr>
            <a:spLocks noChangeArrowheads="1"/>
          </p:cNvSpPr>
          <p:nvPr/>
        </p:nvSpPr>
        <p:spPr bwMode="auto">
          <a:xfrm>
            <a:off x="1116013" y="4911725"/>
            <a:ext cx="7632700" cy="461963"/>
          </a:xfrm>
          <a:prstGeom prst="rect">
            <a:avLst/>
          </a:prstGeom>
          <a:solidFill>
            <a:srgbClr val="FF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按「</a:t>
            </a:r>
            <a:r>
              <a:rPr lang="zh-TW" altLang="en-US" sz="24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到期日遠近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」排列，到期日</a:t>
            </a:r>
            <a:r>
              <a:rPr lang="zh-TW" altLang="en-US" sz="2400" b="1" u="sng">
                <a:latin typeface="標楷體" pitchFamily="65" charset="-120"/>
                <a:ea typeface="標楷體" pitchFamily="65" charset="-120"/>
              </a:rPr>
              <a:t>愈近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的負債</a:t>
            </a:r>
            <a:r>
              <a:rPr lang="zh-TW" altLang="en-US" sz="24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排愈前面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。</a:t>
            </a:r>
          </a:p>
        </p:txBody>
      </p:sp>
      <p:grpSp>
        <p:nvGrpSpPr>
          <p:cNvPr id="114698" name="群組 17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4699" name="圖片 2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00" name="圖片 23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01" name="圖片 2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9" grpId="0" animBg="1"/>
      <p:bldP spid="23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75612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10-3-3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表身</a:t>
            </a:r>
          </a:p>
        </p:txBody>
      </p:sp>
      <p:sp>
        <p:nvSpPr>
          <p:cNvPr id="11571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77</a:t>
            </a:r>
          </a:p>
        </p:txBody>
      </p:sp>
      <p:pic>
        <p:nvPicPr>
          <p:cNvPr id="18" name="Picture 49" descr="F:\龍騰出版\會計學IIPPT修定版\小試身手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908050"/>
            <a:ext cx="8597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684213" y="1484313"/>
            <a:ext cx="7991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(A)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持有經常性短期內買進賣出的股票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(B)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本店生產產品所使用的機器設備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(C)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本店正常營業週期不明確，年底持有的一年半後到期的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  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 商業本票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(D)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本店經營兩年期分期付款產品銷售，年底尚有</a:t>
            </a: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18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個月後</a:t>
            </a:r>
            <a:endParaRPr lang="en-US" altLang="zh-TW" sz="2400"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   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到期分期付款的應收帳款。</a:t>
            </a: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2033588" y="903288"/>
            <a:ext cx="5572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latin typeface="標楷體" pitchFamily="65" charset="-120"/>
                <a:ea typeface="標楷體" pitchFamily="65" charset="-120"/>
              </a:rPr>
              <a:t>(     ) 5. 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下列哪幾項屬於流動資產？</a:t>
            </a: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2251075" y="949325"/>
            <a:ext cx="736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1800">
                <a:solidFill>
                  <a:srgbClr val="FF0000"/>
                </a:solidFill>
              </a:rPr>
              <a:t>A</a:t>
            </a:r>
            <a:r>
              <a:rPr lang="zh-TW" altLang="en-US" sz="1800">
                <a:solidFill>
                  <a:srgbClr val="FF0000"/>
                </a:solidFill>
              </a:rPr>
              <a:t>、</a:t>
            </a:r>
            <a:r>
              <a:rPr lang="en-US" altLang="zh-TW" sz="1800">
                <a:solidFill>
                  <a:srgbClr val="FF0000"/>
                </a:solidFill>
              </a:rPr>
              <a:t>D</a:t>
            </a:r>
            <a:endParaRPr lang="zh-TW" altLang="en-US" sz="1800">
              <a:solidFill>
                <a:srgbClr val="FF0000"/>
              </a:solidFill>
            </a:endParaRP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774700" y="3792538"/>
            <a:ext cx="2954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(B) </a:t>
            </a:r>
            <a:r>
              <a:rPr lang="zh-TW" altLang="en-US" sz="240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此為非流動資產</a:t>
            </a:r>
          </a:p>
        </p:txBody>
      </p:sp>
      <p:sp>
        <p:nvSpPr>
          <p:cNvPr id="8" name="矩形 7"/>
          <p:cNvSpPr>
            <a:spLocks noChangeArrowheads="1"/>
          </p:cNvSpPr>
          <p:nvPr/>
        </p:nvSpPr>
        <p:spPr bwMode="auto">
          <a:xfrm>
            <a:off x="774700" y="4365625"/>
            <a:ext cx="72628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(C) </a:t>
            </a:r>
            <a:r>
              <a:rPr lang="zh-TW" altLang="en-US" sz="240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正常營業週期不明確，以十二個月為分類標準，</a:t>
            </a:r>
            <a:endParaRPr lang="en-US" altLang="zh-TW" sz="240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   </a:t>
            </a:r>
            <a:r>
              <a:rPr lang="zh-TW" altLang="en-US" sz="240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此為非流動資產交易目的，屬於流動資產</a:t>
            </a:r>
          </a:p>
        </p:txBody>
      </p: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809625" y="5194300"/>
            <a:ext cx="75723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TW" sz="240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(D) </a:t>
            </a:r>
            <a:r>
              <a:rPr lang="zh-TW" altLang="en-US" sz="240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與營業活動有關，正常營業週期內實現，因此屬於</a:t>
            </a:r>
            <a:endParaRPr lang="en-US" altLang="zh-TW" sz="240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    流動資產</a:t>
            </a:r>
          </a:p>
        </p:txBody>
      </p:sp>
      <p:grpSp>
        <p:nvGrpSpPr>
          <p:cNvPr id="115723" name="群組 14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5724" name="圖片 15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725" name="圖片 16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726" name="圖片 18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6" grpId="0"/>
      <p:bldP spid="7" grpId="0"/>
      <p:bldP spid="8" grpId="0"/>
      <p:bldP spid="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6948488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10-1-2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主要財務報表之種類</a:t>
            </a:r>
          </a:p>
        </p:txBody>
      </p:sp>
      <p:sp>
        <p:nvSpPr>
          <p:cNvPr id="33795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52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3322638" y="1082675"/>
            <a:ext cx="1981200" cy="522288"/>
          </a:xfrm>
          <a:prstGeom prst="rect">
            <a:avLst/>
          </a:prstGeom>
          <a:solidFill>
            <a:srgbClr val="FFDDDD"/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defPPr>
              <a:defRPr lang="zh-TW"/>
            </a:defPPr>
            <a:lvl1pPr>
              <a:defRPr sz="280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r>
              <a:rPr lang="zh-TW" altLang="en-US" b="1" dirty="0" smtClean="0"/>
              <a:t>現金流量表</a:t>
            </a:r>
          </a:p>
        </p:txBody>
      </p:sp>
      <p:sp>
        <p:nvSpPr>
          <p:cNvPr id="8" name="矩形 7"/>
          <p:cNvSpPr/>
          <p:nvPr/>
        </p:nvSpPr>
        <p:spPr>
          <a:xfrm>
            <a:off x="1835150" y="3324225"/>
            <a:ext cx="5040313" cy="954088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特定期間</a:t>
            </a:r>
            <a:r>
              <a:rPr lang="zh-TW" altLang="en-US" sz="28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營業</a:t>
            </a:r>
            <a:r>
              <a:rPr lang="zh-TW" altLang="en-US" sz="28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、</a:t>
            </a:r>
            <a:r>
              <a:rPr lang="zh-TW" altLang="en-US" sz="28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投資</a:t>
            </a:r>
            <a:r>
              <a:rPr lang="zh-TW" altLang="en-US" sz="28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、</a:t>
            </a:r>
            <a:r>
              <a:rPr lang="zh-TW" altLang="en-US" sz="2800" b="1" u="sng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籌資</a:t>
            </a:r>
            <a:endParaRPr lang="en-US" altLang="zh-TW" sz="2800" b="1" u="sng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algn="ctr"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活動產生的現金</a:t>
            </a:r>
            <a:r>
              <a:rPr lang="zh-TW" altLang="en-US" sz="28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流入</a:t>
            </a: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或</a:t>
            </a:r>
            <a:r>
              <a:rPr lang="zh-TW" altLang="en-US" sz="28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流出</a:t>
            </a:r>
          </a:p>
        </p:txBody>
      </p:sp>
      <p:grpSp>
        <p:nvGrpSpPr>
          <p:cNvPr id="39" name="群組 38"/>
          <p:cNvGrpSpPr>
            <a:grpSpLocks/>
          </p:cNvGrpSpPr>
          <p:nvPr/>
        </p:nvGrpSpPr>
        <p:grpSpPr bwMode="auto">
          <a:xfrm>
            <a:off x="3103563" y="2754313"/>
            <a:ext cx="1582737" cy="558800"/>
            <a:chOff x="294993" y="3217044"/>
            <a:chExt cx="1582990" cy="560095"/>
          </a:xfrm>
        </p:grpSpPr>
        <p:cxnSp>
          <p:nvCxnSpPr>
            <p:cNvPr id="40" name="直線單箭頭接點 39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3812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表達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3484563" y="4903788"/>
            <a:ext cx="1620837" cy="522287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動態報表</a:t>
            </a:r>
          </a:p>
        </p:txBody>
      </p:sp>
      <p:grpSp>
        <p:nvGrpSpPr>
          <p:cNvPr id="45" name="群組 44"/>
          <p:cNvGrpSpPr>
            <a:grpSpLocks/>
          </p:cNvGrpSpPr>
          <p:nvPr/>
        </p:nvGrpSpPr>
        <p:grpSpPr bwMode="auto">
          <a:xfrm>
            <a:off x="3098800" y="4316413"/>
            <a:ext cx="1584325" cy="558800"/>
            <a:chOff x="294993" y="3217044"/>
            <a:chExt cx="1582990" cy="560095"/>
          </a:xfrm>
        </p:grpSpPr>
        <p:cxnSp>
          <p:nvCxnSpPr>
            <p:cNvPr id="46" name="直線單箭頭接點 45"/>
            <p:cNvCxnSpPr/>
            <p:nvPr/>
          </p:nvCxnSpPr>
          <p:spPr>
            <a:xfrm>
              <a:off x="1519510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3810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屬於</a:t>
              </a:r>
            </a:p>
          </p:txBody>
        </p:sp>
      </p:grpSp>
      <p:grpSp>
        <p:nvGrpSpPr>
          <p:cNvPr id="32" name="群組 31"/>
          <p:cNvGrpSpPr>
            <a:grpSpLocks/>
          </p:cNvGrpSpPr>
          <p:nvPr/>
        </p:nvGrpSpPr>
        <p:grpSpPr bwMode="auto">
          <a:xfrm>
            <a:off x="3081338" y="1604963"/>
            <a:ext cx="1582737" cy="558800"/>
            <a:chOff x="294993" y="3217044"/>
            <a:chExt cx="1582990" cy="560095"/>
          </a:xfrm>
        </p:grpSpPr>
        <p:cxnSp>
          <p:nvCxnSpPr>
            <p:cNvPr id="33" name="直線單箭頭接點 32"/>
            <p:cNvCxnSpPr/>
            <p:nvPr/>
          </p:nvCxnSpPr>
          <p:spPr>
            <a:xfrm>
              <a:off x="1519151" y="3217044"/>
              <a:ext cx="0" cy="56009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3808" name="文字方塊 36"/>
            <p:cNvSpPr txBox="1">
              <a:spLocks noChangeArrowheads="1"/>
            </p:cNvSpPr>
            <p:nvPr/>
          </p:nvSpPr>
          <p:spPr bwMode="auto">
            <a:xfrm>
              <a:off x="294993" y="3250301"/>
              <a:ext cx="1582990" cy="401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itchFamily="34" charset="0"/>
                  <a:ea typeface="新細明體" pitchFamily="18" charset="-12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zh-TW" sz="2000">
                  <a:latin typeface="Tahoma" pitchFamily="34" charset="0"/>
                </a:rPr>
                <a:t>     </a:t>
              </a:r>
              <a:r>
                <a:rPr lang="zh-TW" altLang="en-US" sz="2000">
                  <a:latin typeface="Tahoma" pitchFamily="34" charset="0"/>
                </a:rPr>
                <a:t>根據</a:t>
              </a:r>
            </a:p>
          </p:txBody>
        </p:sp>
      </p:grpSp>
      <p:sp>
        <p:nvSpPr>
          <p:cNvPr id="35" name="矩形 34"/>
          <p:cNvSpPr/>
          <p:nvPr/>
        </p:nvSpPr>
        <p:spPr>
          <a:xfrm>
            <a:off x="2051050" y="2178050"/>
            <a:ext cx="4494213" cy="522288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800" b="1" dirty="0">
                <a:latin typeface="標楷體" pitchFamily="65" charset="-120"/>
                <a:ea typeface="標楷體" pitchFamily="65" charset="-120"/>
              </a:rPr>
              <a:t>營業、投資、籌資相關帳戶</a:t>
            </a:r>
          </a:p>
        </p:txBody>
      </p:sp>
      <p:grpSp>
        <p:nvGrpSpPr>
          <p:cNvPr id="33803" name="群組 2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33804" name="圖片 2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5" name="圖片 2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6" name="圖片 2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  <p:bldP spid="7" grpId="0" animBg="1"/>
      <p:bldP spid="35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10-3-4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簽章</a:t>
            </a:r>
          </a:p>
        </p:txBody>
      </p:sp>
      <p:sp>
        <p:nvSpPr>
          <p:cNvPr id="116739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77</a:t>
            </a:r>
          </a:p>
        </p:txBody>
      </p:sp>
      <p:sp>
        <p:nvSpPr>
          <p:cNvPr id="116740" name="矩形 9"/>
          <p:cNvSpPr>
            <a:spLocks noChangeArrowheads="1"/>
          </p:cNvSpPr>
          <p:nvPr/>
        </p:nvSpPr>
        <p:spPr bwMode="auto">
          <a:xfrm>
            <a:off x="3683000" y="1919288"/>
            <a:ext cx="70104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 typeface="Wingdings" pitchFamily="2" charset="2"/>
              <a:buChar char="Ø"/>
            </a:pPr>
            <a:endParaRPr lang="zh-TW" altLang="en-US" sz="24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461963" y="1130300"/>
            <a:ext cx="84201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資產負債表</a:t>
            </a:r>
            <a:r>
              <a:rPr lang="zh-TW" altLang="en-US" sz="2800" b="1" u="sng">
                <a:latin typeface="標楷體" pitchFamily="65" charset="-120"/>
                <a:ea typeface="標楷體" pitchFamily="65" charset="-120"/>
              </a:rPr>
              <a:t>末端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須由主辦</a:t>
            </a:r>
            <a:r>
              <a:rPr lang="zh-TW" altLang="en-US" sz="2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會計人員、經理人及董事長（負責人）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簽章。經過簽章的報表才正式完成，並證明簽章人員的責任。</a:t>
            </a:r>
          </a:p>
        </p:txBody>
      </p:sp>
      <p:pic>
        <p:nvPicPr>
          <p:cNvPr id="117772" name="Picture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49"/>
          <a:stretch>
            <a:fillRect/>
          </a:stretch>
        </p:blipFill>
        <p:spPr bwMode="auto">
          <a:xfrm>
            <a:off x="515938" y="2786063"/>
            <a:ext cx="8159750" cy="242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橢圓 9"/>
          <p:cNvSpPr/>
          <p:nvPr/>
        </p:nvSpPr>
        <p:spPr>
          <a:xfrm>
            <a:off x="304800" y="4652963"/>
            <a:ext cx="8299450" cy="863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grpSp>
        <p:nvGrpSpPr>
          <p:cNvPr id="116744" name="群組 11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6745" name="圖片 12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46" name="圖片 13">
              <a:hlinkClick r:id="rId5" action="ppaction://hlinksldjump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47" name="圖片 14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17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10-3-5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資產負債表之內容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附註或附表</a:t>
            </a:r>
          </a:p>
        </p:txBody>
      </p:sp>
      <p:sp>
        <p:nvSpPr>
          <p:cNvPr id="117763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77</a:t>
            </a:r>
          </a:p>
        </p:txBody>
      </p:sp>
      <p:sp>
        <p:nvSpPr>
          <p:cNvPr id="120837" name="矩形 1"/>
          <p:cNvSpPr>
            <a:spLocks noChangeArrowheads="1"/>
          </p:cNvSpPr>
          <p:nvPr/>
        </p:nvSpPr>
        <p:spPr bwMode="auto">
          <a:xfrm>
            <a:off x="715963" y="1268413"/>
            <a:ext cx="8207375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資產負債表的附註或附表為有關</a:t>
            </a:r>
            <a:r>
              <a:rPr lang="zh-TW" altLang="en-US" sz="2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資產、負債及權益項目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的說明。</a:t>
            </a:r>
            <a:endParaRPr lang="en-US" altLang="zh-TW" sz="2800"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827088" y="2420938"/>
            <a:ext cx="78486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例如：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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現金及約當現金、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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應收票據及帳款、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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不動產、廠房及設備、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  <a:sym typeface="Wingdings" pitchFamily="2" charset="2"/>
              </a:rPr>
              <a:t>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各項負債之明細資料等。</a:t>
            </a:r>
          </a:p>
        </p:txBody>
      </p:sp>
      <p:grpSp>
        <p:nvGrpSpPr>
          <p:cNvPr id="117766" name="群組 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7767" name="圖片 1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768" name="圖片 1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769" name="圖片 1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0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837" grpId="0"/>
      <p:bldP spid="2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一般行業會計項目及代碼</a:t>
            </a:r>
          </a:p>
        </p:txBody>
      </p:sp>
      <p:sp>
        <p:nvSpPr>
          <p:cNvPr id="118787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77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487363" y="1125538"/>
            <a:ext cx="8207375" cy="181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資產負債表上列示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簡明的「</a:t>
            </a:r>
            <a:r>
              <a:rPr lang="zh-TW" altLang="en-US" sz="2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第三級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會計項目」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，因此編製資產負債表時，必須將各資產、負債、權益的第四級會計項目</a:t>
            </a:r>
            <a:r>
              <a:rPr lang="zh-TW" altLang="en-US" sz="2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歸屬到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其第三級會計項目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，才能計算出報表正確的金額。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468313" y="3125788"/>
            <a:ext cx="7920037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參照臺灣證券交易所股份有限公司公告之「一般行業會計項目及代碼」列示會計項目表如下：（</a:t>
            </a:r>
            <a:r>
              <a:rPr lang="zh-TW" altLang="en-US" sz="2800" b="1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藍色字</a:t>
            </a:r>
            <a:r>
              <a:rPr lang="zh-TW" altLang="en-US" sz="2800" b="1">
                <a:latin typeface="標楷體" pitchFamily="65" charset="-120"/>
                <a:ea typeface="標楷體" pitchFamily="65" charset="-120"/>
              </a:rPr>
              <a:t>為第四級會計項目</a:t>
            </a:r>
            <a:r>
              <a:rPr lang="zh-TW" altLang="en-US" sz="2800">
                <a:latin typeface="標楷體" pitchFamily="65" charset="-120"/>
                <a:ea typeface="標楷體" pitchFamily="65" charset="-120"/>
              </a:rPr>
              <a:t>）</a:t>
            </a:r>
          </a:p>
        </p:txBody>
      </p:sp>
      <p:grpSp>
        <p:nvGrpSpPr>
          <p:cNvPr id="118790" name="群組 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8791" name="圖片 1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792" name="圖片 1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793" name="圖片 1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78</a:t>
            </a:r>
          </a:p>
        </p:txBody>
      </p:sp>
      <p:sp>
        <p:nvSpPr>
          <p:cNvPr id="119811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一般行業會計項目及代碼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資產</a:t>
            </a:r>
          </a:p>
        </p:txBody>
      </p:sp>
      <p:grpSp>
        <p:nvGrpSpPr>
          <p:cNvPr id="119814" name="群組 9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19815" name="圖片 10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816" name="圖片 11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817" name="圖片 12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19818" name="Picture 1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64" y="871538"/>
            <a:ext cx="3340121" cy="517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1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0072" y="871536"/>
            <a:ext cx="3009821" cy="342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9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78</a:t>
            </a:r>
          </a:p>
        </p:txBody>
      </p:sp>
      <p:sp>
        <p:nvSpPr>
          <p:cNvPr id="120835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一般行業會計項目及代碼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資產</a:t>
            </a:r>
          </a:p>
        </p:txBody>
      </p:sp>
      <p:grpSp>
        <p:nvGrpSpPr>
          <p:cNvPr id="120839" name="群組 1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0840" name="圖片 1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841" name="圖片 1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842" name="圖片 1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20843" name="Picture 1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943" y="882648"/>
            <a:ext cx="3300937" cy="478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2705" y="882648"/>
            <a:ext cx="3295559" cy="50180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1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9594" y="908052"/>
            <a:ext cx="1802886" cy="1296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78</a:t>
            </a:r>
          </a:p>
        </p:txBody>
      </p:sp>
      <p:sp>
        <p:nvSpPr>
          <p:cNvPr id="121859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一般行業會計項目及代碼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負債</a:t>
            </a:r>
          </a:p>
        </p:txBody>
      </p:sp>
      <p:grpSp>
        <p:nvGrpSpPr>
          <p:cNvPr id="121863" name="群組 10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1864" name="圖片 11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865" name="圖片 12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866" name="圖片 13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21867" name="Picture 1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8632" y="998539"/>
            <a:ext cx="2969232" cy="4955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2956" y="998539"/>
            <a:ext cx="1987156" cy="19573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1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6380" y="998539"/>
            <a:ext cx="2964092" cy="3806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1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1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78</a:t>
            </a:r>
          </a:p>
        </p:txBody>
      </p:sp>
      <p:sp>
        <p:nvSpPr>
          <p:cNvPr id="12288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一般行業會計項目及代碼</a:t>
            </a:r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-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權益</a:t>
            </a:r>
          </a:p>
        </p:txBody>
      </p:sp>
      <p:grpSp>
        <p:nvGrpSpPr>
          <p:cNvPr id="122885" name="群組 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2886" name="圖片 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887" name="圖片 1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888" name="圖片 1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22889" name="Picture 9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196975"/>
            <a:ext cx="2698601" cy="2111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323850" y="5013325"/>
            <a:ext cx="856932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8" name="矩形 17"/>
          <p:cNvSpPr/>
          <p:nvPr/>
        </p:nvSpPr>
        <p:spPr>
          <a:xfrm>
            <a:off x="323850" y="4183063"/>
            <a:ext cx="8569325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323850" y="4614863"/>
            <a:ext cx="8569325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323850" y="3302000"/>
            <a:ext cx="856932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323850" y="3733800"/>
            <a:ext cx="856932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331788" y="2476500"/>
            <a:ext cx="6408737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331788" y="2908300"/>
            <a:ext cx="6408737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3913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資產負債表之編製釋例</a:t>
            </a:r>
          </a:p>
        </p:txBody>
      </p:sp>
      <p:sp>
        <p:nvSpPr>
          <p:cNvPr id="123914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79</a:t>
            </a:r>
          </a:p>
        </p:txBody>
      </p:sp>
      <p:sp>
        <p:nvSpPr>
          <p:cNvPr id="9" name="文字方塊 8"/>
          <p:cNvSpPr txBox="1"/>
          <p:nvPr/>
        </p:nvSpPr>
        <p:spPr>
          <a:xfrm>
            <a:off x="395536" y="947754"/>
            <a:ext cx="800219" cy="461665"/>
          </a:xfrm>
          <a:prstGeom prst="rect">
            <a:avLst/>
          </a:prstGeom>
          <a:solidFill>
            <a:srgbClr val="FFC000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</a:p>
        </p:txBody>
      </p:sp>
      <p:sp>
        <p:nvSpPr>
          <p:cNvPr id="10" name="文字方塊 2"/>
          <p:cNvSpPr txBox="1">
            <a:spLocks noChangeArrowheads="1"/>
          </p:cNvSpPr>
          <p:nvPr/>
        </p:nvSpPr>
        <p:spPr bwMode="auto">
          <a:xfrm>
            <a:off x="1098550" y="1022350"/>
            <a:ext cx="28257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 u="sng">
                <a:solidFill>
                  <a:srgbClr val="FFC000"/>
                </a:solidFill>
                <a:latin typeface="Tahoma" pitchFamily="34" charset="0"/>
              </a:rPr>
              <a:t> 資產負債表之編製 </a:t>
            </a: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1011238" y="1484313"/>
            <a:ext cx="81327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以大</a:t>
            </a:r>
            <a:r>
              <a:rPr lang="zh-TW" altLang="en-US" sz="2400">
                <a:latin typeface="標楷體" pitchFamily="65" charset="-120"/>
                <a:ea typeface="標楷體" pitchFamily="65" charset="-120"/>
              </a:rPr>
              <a:t>富翁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商店</a:t>
            </a:r>
            <a:r>
              <a:rPr lang="en-US" altLang="zh-TW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01</a:t>
            </a:r>
            <a:r>
              <a:rPr lang="zh-TW" altLang="en-US" sz="240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rPr>
              <a:t>年底結帳後的資料為例，編製資產負債表。   </a:t>
            </a:r>
          </a:p>
        </p:txBody>
      </p:sp>
      <p:sp>
        <p:nvSpPr>
          <p:cNvPr id="12" name="矩形 1"/>
          <p:cNvSpPr>
            <a:spLocks noChangeArrowheads="1"/>
          </p:cNvSpPr>
          <p:nvPr/>
        </p:nvSpPr>
        <p:spPr bwMode="auto">
          <a:xfrm>
            <a:off x="611188" y="831850"/>
            <a:ext cx="792480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大富翁商店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試算表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TW" sz="2200">
                <a:latin typeface="標楷體" pitchFamily="65" charset="-120"/>
                <a:ea typeface="標楷體" pitchFamily="65" charset="-120"/>
              </a:rPr>
              <a:t>01</a:t>
            </a: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zh-TW" sz="2200">
                <a:latin typeface="標楷體" pitchFamily="65" charset="-120"/>
                <a:ea typeface="標楷體" pitchFamily="65" charset="-120"/>
              </a:rPr>
              <a:t>12</a:t>
            </a: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月</a:t>
            </a:r>
            <a:r>
              <a:rPr lang="en-US" altLang="zh-TW" sz="2200">
                <a:latin typeface="標楷體" pitchFamily="65" charset="-120"/>
                <a:ea typeface="標楷體" pitchFamily="65" charset="-120"/>
              </a:rPr>
              <a:t>31</a:t>
            </a:r>
            <a:r>
              <a:rPr lang="zh-TW" altLang="en-US" sz="2200">
                <a:latin typeface="標楷體" pitchFamily="65" charset="-120"/>
                <a:ea typeface="標楷體" pitchFamily="65" charset="-120"/>
              </a:rPr>
              <a:t>日</a:t>
            </a:r>
          </a:p>
        </p:txBody>
      </p:sp>
      <p:graphicFrame>
        <p:nvGraphicFramePr>
          <p:cNvPr id="13" name="Group 102"/>
          <p:cNvGraphicFramePr>
            <a:graphicFrameLocks noGrp="1"/>
          </p:cNvGraphicFramePr>
          <p:nvPr/>
        </p:nvGraphicFramePr>
        <p:xfrm>
          <a:off x="323850" y="2003425"/>
          <a:ext cx="8569325" cy="3873504"/>
        </p:xfrm>
        <a:graphic>
          <a:graphicData uri="http://schemas.openxmlformats.org/drawingml/2006/table">
            <a:tbl>
              <a:tblPr/>
              <a:tblGrid>
                <a:gridCol w="863600"/>
                <a:gridCol w="3097213"/>
                <a:gridCol w="2447925"/>
                <a:gridCol w="2160587"/>
              </a:tblGrid>
              <a:tr h="457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類頁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會計項目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借方餘額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貸方餘額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現    金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       536,600 </a:t>
                      </a: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銀行存款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518,000</a:t>
                      </a: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4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應收票據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15,000</a:t>
                      </a: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5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備抵呆帳－應收票據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150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應收帳款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20,000</a:t>
                      </a: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7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備抵呆帳－應收帳款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200</a:t>
                      </a: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8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應收佣金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1,000</a:t>
                      </a: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9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存    貨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60,000</a:t>
                      </a: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itchFamily="34" charset="0"/>
                          <a:ea typeface="新細明體" pitchFamily="18" charset="-120"/>
                        </a:defRPr>
                      </a:lvl9pPr>
                    </a:lstStyle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0" name="矩形 19"/>
          <p:cNvSpPr/>
          <p:nvPr/>
        </p:nvSpPr>
        <p:spPr>
          <a:xfrm>
            <a:off x="6884988" y="2536825"/>
            <a:ext cx="2008187" cy="523875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1,054,600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7061200" y="3517900"/>
            <a:ext cx="1655763" cy="522288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14,850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7092950" y="4352925"/>
            <a:ext cx="1655763" cy="522288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19,800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23976" name="群組 23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3977" name="圖片 24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978" name="圖片 25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979" name="圖片 26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8" grpId="0" animBg="1"/>
      <p:bldP spid="19" grpId="0" animBg="1"/>
      <p:bldP spid="16" grpId="0" animBg="1"/>
      <p:bldP spid="17" grpId="0" animBg="1"/>
      <p:bldP spid="14" grpId="0" animBg="1"/>
      <p:bldP spid="15" grpId="0" animBg="1"/>
      <p:bldP spid="10" grpId="0"/>
      <p:bldP spid="11" grpId="0"/>
      <p:bldP spid="11" grpId="1"/>
      <p:bldP spid="12" grpId="0"/>
      <p:bldP spid="20" grpId="0" animBg="1"/>
      <p:bldP spid="21" grpId="0" animBg="1"/>
      <p:bldP spid="22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323850" y="4365625"/>
            <a:ext cx="8569325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9" name="矩形 18"/>
          <p:cNvSpPr/>
          <p:nvPr/>
        </p:nvSpPr>
        <p:spPr>
          <a:xfrm>
            <a:off x="323850" y="4797425"/>
            <a:ext cx="8569325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323850" y="3068638"/>
            <a:ext cx="856932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323850" y="3500438"/>
            <a:ext cx="856932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323850" y="3933825"/>
            <a:ext cx="856932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3" name="矩形 12"/>
          <p:cNvSpPr/>
          <p:nvPr/>
        </p:nvSpPr>
        <p:spPr>
          <a:xfrm>
            <a:off x="323850" y="2205038"/>
            <a:ext cx="6408738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4" name="矩形 13"/>
          <p:cNvSpPr/>
          <p:nvPr/>
        </p:nvSpPr>
        <p:spPr>
          <a:xfrm>
            <a:off x="323850" y="2636838"/>
            <a:ext cx="6408738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493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資產負債表之編製釋例</a:t>
            </a:r>
          </a:p>
        </p:txBody>
      </p:sp>
      <p:sp>
        <p:nvSpPr>
          <p:cNvPr id="12493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79</a:t>
            </a:r>
          </a:p>
        </p:txBody>
      </p:sp>
      <p:graphicFrame>
        <p:nvGraphicFramePr>
          <p:cNvPr id="10" name="Group 83"/>
          <p:cNvGraphicFramePr>
            <a:graphicFrameLocks noGrp="1"/>
          </p:cNvGraphicFramePr>
          <p:nvPr/>
        </p:nvGraphicFramePr>
        <p:xfrm>
          <a:off x="323850" y="1766888"/>
          <a:ext cx="8569325" cy="3446465"/>
        </p:xfrm>
        <a:graphic>
          <a:graphicData uri="http://schemas.openxmlformats.org/drawingml/2006/table">
            <a:tbl>
              <a:tblPr/>
              <a:tblGrid>
                <a:gridCol w="863600"/>
                <a:gridCol w="3097213"/>
                <a:gridCol w="2447925"/>
                <a:gridCol w="2160587"/>
              </a:tblGrid>
              <a:tr h="45719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類頁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會計項目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借方餘額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貸方餘額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用品盤存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600</a:t>
                      </a:r>
                      <a:endParaRPr kumimoji="1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11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預付保險費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        1,100 </a:t>
                      </a: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12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土地成本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100,000</a:t>
                      </a: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13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房屋及建築成本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150,000</a:t>
                      </a: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14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累計折舊－房屋及建築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1,250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18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專 利 權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6,000</a:t>
                      </a: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19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累計攤銷－專利權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100</a:t>
                      </a:r>
                      <a:endParaRPr kumimoji="1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" name="文字方塊 10"/>
          <p:cNvSpPr txBox="1"/>
          <p:nvPr/>
        </p:nvSpPr>
        <p:spPr>
          <a:xfrm>
            <a:off x="323528" y="980728"/>
            <a:ext cx="800219" cy="461665"/>
          </a:xfrm>
          <a:prstGeom prst="rect">
            <a:avLst/>
          </a:prstGeom>
          <a:solidFill>
            <a:srgbClr val="FFC000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</a:p>
        </p:txBody>
      </p:sp>
      <p:sp>
        <p:nvSpPr>
          <p:cNvPr id="124989" name="文字方塊 2"/>
          <p:cNvSpPr txBox="1">
            <a:spLocks noChangeArrowheads="1"/>
          </p:cNvSpPr>
          <p:nvPr/>
        </p:nvSpPr>
        <p:spPr bwMode="auto">
          <a:xfrm>
            <a:off x="1027113" y="1055688"/>
            <a:ext cx="28257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 u="sng">
                <a:solidFill>
                  <a:srgbClr val="FFC000"/>
                </a:solidFill>
                <a:latin typeface="Tahoma" pitchFamily="34" charset="0"/>
              </a:rPr>
              <a:t> 資產負債表之編製 </a:t>
            </a:r>
          </a:p>
        </p:txBody>
      </p:sp>
      <p:sp>
        <p:nvSpPr>
          <p:cNvPr id="20" name="矩形 19"/>
          <p:cNvSpPr/>
          <p:nvPr/>
        </p:nvSpPr>
        <p:spPr>
          <a:xfrm>
            <a:off x="6875463" y="2420938"/>
            <a:ext cx="1657350" cy="522287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1,700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875463" y="3302000"/>
            <a:ext cx="1655762" cy="522288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248,750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6875463" y="4491038"/>
            <a:ext cx="1655762" cy="522287"/>
          </a:xfrm>
          <a:prstGeom prst="rect">
            <a:avLst/>
          </a:prstGeom>
          <a:ln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altLang="zh-TW" sz="2800" b="1" dirty="0">
                <a:solidFill>
                  <a:srgbClr val="FFC000"/>
                </a:solidFill>
                <a:latin typeface="標楷體" pitchFamily="65" charset="-120"/>
                <a:ea typeface="標楷體" pitchFamily="65" charset="-120"/>
              </a:rPr>
              <a:t>5,900</a:t>
            </a:r>
            <a:endParaRPr lang="zh-TW" altLang="en-US" sz="2800" b="1" dirty="0">
              <a:solidFill>
                <a:srgbClr val="FFC000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124993" name="群組 22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4994" name="圖片 23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95" name="圖片 24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96" name="圖片 25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15" grpId="0" animBg="1"/>
      <p:bldP spid="16" grpId="0" animBg="1"/>
      <p:bldP spid="17" grpId="0" animBg="1"/>
      <p:bldP spid="13" grpId="0" animBg="1"/>
      <p:bldP spid="14" grpId="0" animBg="1"/>
      <p:bldP spid="20" grpId="0" animBg="1"/>
      <p:bldP spid="21" grpId="0" animBg="1"/>
      <p:bldP spid="22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323850" y="3860800"/>
            <a:ext cx="856932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7" name="矩形 16"/>
          <p:cNvSpPr/>
          <p:nvPr/>
        </p:nvSpPr>
        <p:spPr>
          <a:xfrm>
            <a:off x="323850" y="3429000"/>
            <a:ext cx="8569325" cy="431800"/>
          </a:xfrm>
          <a:prstGeom prst="rect">
            <a:avLst/>
          </a:prstGeom>
          <a:solidFill>
            <a:srgbClr val="FFFF66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6" name="矩形 15"/>
          <p:cNvSpPr/>
          <p:nvPr/>
        </p:nvSpPr>
        <p:spPr>
          <a:xfrm>
            <a:off x="323850" y="2997200"/>
            <a:ext cx="8569325" cy="431800"/>
          </a:xfrm>
          <a:prstGeom prst="rect">
            <a:avLst/>
          </a:prstGeom>
          <a:solidFill>
            <a:srgbClr val="CCFFFF"/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TW" altLang="en-US"/>
          </a:p>
        </p:txBody>
      </p:sp>
      <p:sp>
        <p:nvSpPr>
          <p:cNvPr id="125957" name="Rectangle 2"/>
          <p:cNvSpPr>
            <a:spLocks noGrp="1" noChangeArrowheads="1"/>
          </p:cNvSpPr>
          <p:nvPr>
            <p:ph type="title"/>
          </p:nvPr>
        </p:nvSpPr>
        <p:spPr>
          <a:xfrm>
            <a:off x="539750" y="115888"/>
            <a:ext cx="8424863" cy="706437"/>
          </a:xfrm>
        </p:spPr>
        <p:txBody>
          <a:bodyPr/>
          <a:lstStyle/>
          <a:p>
            <a:pPr eaLnBrk="1" hangingPunct="1"/>
            <a:r>
              <a:rPr lang="en-US" altLang="zh-TW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10-3-6</a:t>
            </a:r>
            <a:r>
              <a:rPr lang="zh-TW" altLang="en-US" sz="3200" b="1" smtClean="0">
                <a:solidFill>
                  <a:srgbClr val="41A7C3"/>
                </a:solidFill>
                <a:latin typeface="Arial Black" pitchFamily="34" charset="0"/>
                <a:ea typeface="華康粗黑體" pitchFamily="49" charset="-120"/>
              </a:rPr>
              <a:t>　資產負債表之編製釋例</a:t>
            </a:r>
          </a:p>
        </p:txBody>
      </p:sp>
      <p:sp>
        <p:nvSpPr>
          <p:cNvPr id="125958" name="Text Box 13"/>
          <p:cNvSpPr txBox="1">
            <a:spLocks noChangeArrowheads="1"/>
          </p:cNvSpPr>
          <p:nvPr/>
        </p:nvSpPr>
        <p:spPr bwMode="auto">
          <a:xfrm>
            <a:off x="341313" y="6216650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TW" altLang="en-US" sz="2000">
                <a:latin typeface="標楷體" pitchFamily="65" charset="-120"/>
                <a:ea typeface="標楷體" pitchFamily="65" charset="-120"/>
              </a:rPr>
              <a:t>課本頁次：</a:t>
            </a:r>
            <a:r>
              <a:rPr lang="en-US" altLang="zh-TW" sz="2000">
                <a:latin typeface="標楷體" pitchFamily="65" charset="-120"/>
                <a:ea typeface="標楷體" pitchFamily="65" charset="-120"/>
              </a:rPr>
              <a:t>79</a:t>
            </a:r>
          </a:p>
        </p:txBody>
      </p:sp>
      <p:sp>
        <p:nvSpPr>
          <p:cNvPr id="9" name="文字方塊 8"/>
          <p:cNvSpPr txBox="1"/>
          <p:nvPr/>
        </p:nvSpPr>
        <p:spPr>
          <a:xfrm>
            <a:off x="395536" y="947754"/>
            <a:ext cx="800219" cy="461665"/>
          </a:xfrm>
          <a:prstGeom prst="rect">
            <a:avLst/>
          </a:prstGeom>
          <a:solidFill>
            <a:srgbClr val="FFC000"/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TW" altLang="en-US" sz="2400" b="1" dirty="0">
                <a:solidFill>
                  <a:schemeClr val="tx1"/>
                </a:solidFill>
              </a:rPr>
              <a:t>範例</a:t>
            </a:r>
          </a:p>
        </p:txBody>
      </p:sp>
      <p:sp>
        <p:nvSpPr>
          <p:cNvPr id="125962" name="文字方塊 2"/>
          <p:cNvSpPr txBox="1">
            <a:spLocks noChangeArrowheads="1"/>
          </p:cNvSpPr>
          <p:nvPr/>
        </p:nvSpPr>
        <p:spPr bwMode="auto">
          <a:xfrm>
            <a:off x="1098550" y="1022350"/>
            <a:ext cx="28257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 sz="2400" b="1" u="sng">
                <a:solidFill>
                  <a:srgbClr val="FFC000"/>
                </a:solidFill>
                <a:latin typeface="Tahoma" pitchFamily="34" charset="0"/>
              </a:rPr>
              <a:t> 資產負債表之編製 </a:t>
            </a:r>
          </a:p>
        </p:txBody>
      </p:sp>
      <p:graphicFrame>
        <p:nvGraphicFramePr>
          <p:cNvPr id="11" name="Group 74"/>
          <p:cNvGraphicFramePr>
            <a:graphicFrameLocks noGrp="1"/>
          </p:cNvGraphicFramePr>
          <p:nvPr/>
        </p:nvGraphicFramePr>
        <p:xfrm>
          <a:off x="323850" y="1700213"/>
          <a:ext cx="8569325" cy="3873504"/>
        </p:xfrm>
        <a:graphic>
          <a:graphicData uri="http://schemas.openxmlformats.org/drawingml/2006/table">
            <a:tbl>
              <a:tblPr/>
              <a:tblGrid>
                <a:gridCol w="863600"/>
                <a:gridCol w="3097213"/>
                <a:gridCol w="2447925"/>
                <a:gridCol w="2160587"/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類頁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會計項目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借方餘額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0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貸方餘額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21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應付票據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150,000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22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應付帳款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30,000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24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應付利息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7,500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27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代 收 款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600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28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銀行長期借款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200,000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31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業主資本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1,010,000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32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業主往來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zh-TW" altLang="en-US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8,500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endParaRPr kumimoji="1" lang="en-US" altLang="zh-TW" sz="2200" b="1" i="0" u="none" strike="noStrike" cap="none" normalizeH="0" baseline="0" smtClean="0">
                        <a:ln>
                          <a:noFill/>
                        </a:ln>
                        <a:solidFill>
                          <a:srgbClr val="010101"/>
                        </a:solidFill>
                        <a:effectLst/>
                        <a:latin typeface="標楷體" pitchFamily="65" charset="-120"/>
                        <a:ea typeface="標楷體" pitchFamily="65" charset="-12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zh-TW" altLang="en-US" sz="2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合    計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1,408,300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6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TW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10101"/>
                          </a:solidFill>
                          <a:effectLst/>
                          <a:latin typeface="標楷體" pitchFamily="65" charset="-120"/>
                          <a:ea typeface="標楷體" pitchFamily="65" charset="-120"/>
                        </a:rPr>
                        <a:t>1,408,300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6015" name="Line 75"/>
          <p:cNvSpPr>
            <a:spLocks noChangeShapeType="1"/>
          </p:cNvSpPr>
          <p:nvPr/>
        </p:nvSpPr>
        <p:spPr bwMode="auto">
          <a:xfrm>
            <a:off x="4284663" y="5116513"/>
            <a:ext cx="4608512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TW" altLang="en-US"/>
          </a:p>
        </p:txBody>
      </p:sp>
      <p:grpSp>
        <p:nvGrpSpPr>
          <p:cNvPr id="126016" name="Group 78"/>
          <p:cNvGrpSpPr>
            <a:grpSpLocks/>
          </p:cNvGrpSpPr>
          <p:nvPr/>
        </p:nvGrpSpPr>
        <p:grpSpPr bwMode="auto">
          <a:xfrm>
            <a:off x="4284663" y="5505450"/>
            <a:ext cx="4608512" cy="42863"/>
            <a:chOff x="2699" y="1979"/>
            <a:chExt cx="2903" cy="27"/>
          </a:xfrm>
        </p:grpSpPr>
        <p:sp>
          <p:nvSpPr>
            <p:cNvPr id="126021" name="Line 76"/>
            <p:cNvSpPr>
              <a:spLocks noChangeShapeType="1"/>
            </p:cNvSpPr>
            <p:nvPr/>
          </p:nvSpPr>
          <p:spPr bwMode="auto">
            <a:xfrm>
              <a:off x="2699" y="2006"/>
              <a:ext cx="2903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TW" altLang="en-US"/>
            </a:p>
          </p:txBody>
        </p:sp>
        <p:sp>
          <p:nvSpPr>
            <p:cNvPr id="126022" name="Line 77"/>
            <p:cNvSpPr>
              <a:spLocks noChangeShapeType="1"/>
            </p:cNvSpPr>
            <p:nvPr/>
          </p:nvSpPr>
          <p:spPr bwMode="auto">
            <a:xfrm>
              <a:off x="2699" y="1979"/>
              <a:ext cx="2903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TW" altLang="en-US"/>
            </a:p>
          </p:txBody>
        </p:sp>
      </p:grpSp>
      <p:grpSp>
        <p:nvGrpSpPr>
          <p:cNvPr id="126017" name="群組 18"/>
          <p:cNvGrpSpPr>
            <a:grpSpLocks/>
          </p:cNvGrpSpPr>
          <p:nvPr/>
        </p:nvGrpSpPr>
        <p:grpSpPr bwMode="auto">
          <a:xfrm>
            <a:off x="3492500" y="6197600"/>
            <a:ext cx="2349500" cy="558800"/>
            <a:chOff x="3491880" y="6198142"/>
            <a:chExt cx="2350725" cy="557715"/>
          </a:xfrm>
        </p:grpSpPr>
        <p:pic>
          <p:nvPicPr>
            <p:cNvPr id="126018" name="圖片 19">
              <a:hlinkClick r:id="" action="ppaction://hlinkshowjump?jump=nextslide"/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89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019" name="圖片 20">
              <a:hlinkClick r:id="rId4" action="ppaction://hlinksldjump"/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8385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020" name="圖片 21">
              <a:hlinkClick r:id="" action="ppaction://hlinkshowjump?jump=previousslide"/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491880" y="6198142"/>
              <a:ext cx="557715" cy="557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7" grpId="0" animBg="1"/>
      <p:bldP spid="16" grpId="0" animBg="1"/>
    </p:bldLst>
  </p:timing>
</p:sld>
</file>

<file path=ppt/theme/theme1.xml><?xml version="1.0" encoding="utf-8"?>
<a:theme xmlns:a="http://schemas.openxmlformats.org/drawingml/2006/main" name="預設簡報設計">
  <a:themeElements>
    <a:clrScheme name="預設簡報設計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預設簡報設計">
      <a:majorFont>
        <a:latin typeface="Arial"/>
        <a:ea typeface="華康中圓體"/>
        <a:cs typeface="新細明體"/>
      </a:majorFont>
      <a:minorFont>
        <a:latin typeface="Arial"/>
        <a:ea typeface="新細明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28575">
          <a:solidFill>
            <a:srgbClr val="FF0000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預設簡報設計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自訂設計">
  <a:themeElements>
    <a:clrScheme name="自訂設計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自訂設計">
      <a:majorFont>
        <a:latin typeface="Arial"/>
        <a:ea typeface="標楷體"/>
        <a:cs typeface="新細明體"/>
      </a:majorFont>
      <a:minorFont>
        <a:latin typeface="Arial"/>
        <a:ea typeface="新細明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自訂設計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自訂設計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自訂設計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自訂設計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自訂設計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自訂設計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自訂設計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自訂設計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自訂設計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自訂設計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自訂設計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自訂設計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6353</TotalTime>
  <Words>12966</Words>
  <Application>Microsoft Office PowerPoint</Application>
  <PresentationFormat>如螢幕大小 (4:3)</PresentationFormat>
  <Paragraphs>3470</Paragraphs>
  <Slides>191</Slides>
  <Notes>9</Notes>
  <HiddenSlides>0</HiddenSlides>
  <MMClips>0</MMClips>
  <ScaleCrop>false</ScaleCrop>
  <HeadingPairs>
    <vt:vector size="6" baseType="variant">
      <vt:variant>
        <vt:lpstr>佈景主題</vt:lpstr>
      </vt:variant>
      <vt:variant>
        <vt:i4>2</vt:i4>
      </vt:variant>
      <vt:variant>
        <vt:lpstr>內嵌 OLE 伺服程式</vt:lpstr>
      </vt:variant>
      <vt:variant>
        <vt:i4>1</vt:i4>
      </vt:variant>
      <vt:variant>
        <vt:lpstr>投影片標題</vt:lpstr>
      </vt:variant>
      <vt:variant>
        <vt:i4>191</vt:i4>
      </vt:variant>
    </vt:vector>
  </HeadingPairs>
  <TitlesOfParts>
    <vt:vector size="194" baseType="lpstr">
      <vt:lpstr>預設簡報設計</vt:lpstr>
      <vt:lpstr>自訂設計</vt:lpstr>
      <vt:lpstr>PhotoImpact</vt:lpstr>
      <vt:lpstr>第10章 財務報表</vt:lpstr>
      <vt:lpstr>PowerPoint 簡報</vt:lpstr>
      <vt:lpstr>10-1-1　財務報表之意義</vt:lpstr>
      <vt:lpstr>10-1-1　財務報表之意義</vt:lpstr>
      <vt:lpstr>10-1-2　主要財務報表之種類</vt:lpstr>
      <vt:lpstr>10-1-2　主要財務報表之種類</vt:lpstr>
      <vt:lpstr>10-1-2　主要財務報表之種類</vt:lpstr>
      <vt:lpstr>10-1-2　主要財務報表之種類</vt:lpstr>
      <vt:lpstr>10-1-2　主要財務報表之種類</vt:lpstr>
      <vt:lpstr>10-1-3　財務報表之附註或附表</vt:lpstr>
      <vt:lpstr>10-1-4　財務報表之編製重點</vt:lpstr>
      <vt:lpstr>PowerPoint 簡報</vt:lpstr>
      <vt:lpstr>10-2　綜合損益表</vt:lpstr>
      <vt:lpstr>10-2　綜合損益表</vt:lpstr>
      <vt:lpstr>10-2　綜合損益表</vt:lpstr>
      <vt:lpstr>10-2-1　綜合損益表之意義</vt:lpstr>
      <vt:lpstr>10-2-2　綜合損益表之內容</vt:lpstr>
      <vt:lpstr>10-2-3　綜合損益表之內容-表首</vt:lpstr>
      <vt:lpstr>10-2-4　綜合損益表之內容-表身</vt:lpstr>
      <vt:lpstr>10-2-4　綜合損益表之內容-表身</vt:lpstr>
      <vt:lpstr>10-2-4　綜合損益表之內容-表身</vt:lpstr>
      <vt:lpstr>10-2-4　綜合損益表之內容-表身</vt:lpstr>
      <vt:lpstr>10-2-4　綜合損益表之內容-表身</vt:lpstr>
      <vt:lpstr>10-2-4　綜合損益表之內容-表身</vt:lpstr>
      <vt:lpstr>10-2-4　綜合損益表之內容-表身</vt:lpstr>
      <vt:lpstr>10-2-4　綜合損益表之內容-表身</vt:lpstr>
      <vt:lpstr>10-2-5　綜合損益表各項分類常見之會計項目</vt:lpstr>
      <vt:lpstr>10-2-5　綜合損益表各項分類常見之會計項目</vt:lpstr>
      <vt:lpstr>10-2-5　綜合損益表各項分類常見之會計項目</vt:lpstr>
      <vt:lpstr>10-2-6　綜合損益表之內容-簽章</vt:lpstr>
      <vt:lpstr>10-2-7　綜合損益表之內容-附註或附表</vt:lpstr>
      <vt:lpstr>10-2-8　損益之計算</vt:lpstr>
      <vt:lpstr>10-2-9　損益之計算圖示-第一階段</vt:lpstr>
      <vt:lpstr>10-2-9　損益之計算圖示-第二階段</vt:lpstr>
      <vt:lpstr>10-2-9　損益之計算圖示-第三階段</vt:lpstr>
      <vt:lpstr>10-2-10　綜合損益表的損益計算公式彙整</vt:lpstr>
      <vt:lpstr>10-2-11　綜合損益表之比率分析</vt:lpstr>
      <vt:lpstr>10-2-12　綜合損益表的損益計算釋例</vt:lpstr>
      <vt:lpstr>10-2-12　綜合損益表的損益計算釋例</vt:lpstr>
      <vt:lpstr>10-2-12　綜合損益表的損益計算釋例</vt:lpstr>
      <vt:lpstr>10-2-12　綜合損益表的損益計算釋例</vt:lpstr>
      <vt:lpstr>10-2-12　綜合損益表的損益計算釋例</vt:lpstr>
      <vt:lpstr>10-2-12　綜合損益表的損益計算釋例</vt:lpstr>
      <vt:lpstr>10-2-13　綜合損益表之編製釋例</vt:lpstr>
      <vt:lpstr>10-2-13　綜合損益表之編製釋例</vt:lpstr>
      <vt:lpstr>10-2-13　綜合損益表之編製釋例</vt:lpstr>
      <vt:lpstr>10-2-13　綜合損益表之編製練習</vt:lpstr>
      <vt:lpstr>10-2-13　綜合損益表之編製練習</vt:lpstr>
      <vt:lpstr>10-2-11　綜合損益表之編製練習</vt:lpstr>
      <vt:lpstr>10-2-11　綜合損益表之編製練習</vt:lpstr>
      <vt:lpstr>10-2-11　綜合損益表之編製練習</vt:lpstr>
      <vt:lpstr>10-2-11　綜合損益表之編製練習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10-3-3　資產負債表之內容-表身</vt:lpstr>
      <vt:lpstr>10-3-3　資產負債表之內容-表身</vt:lpstr>
      <vt:lpstr>10-3-3　資產負債表之內容-表身</vt:lpstr>
      <vt:lpstr>10-3-3　資產負債表之內容-表身</vt:lpstr>
      <vt:lpstr>10-3-3　資產負債表之內容-表身</vt:lpstr>
      <vt:lpstr>10-3-3　資產負債表之內容-表身</vt:lpstr>
      <vt:lpstr>10-3-4　資產負債表之內容-簽章</vt:lpstr>
      <vt:lpstr>10-3-5　資產負債表之內容-附註或附表</vt:lpstr>
      <vt:lpstr>10-3-6　一般行業會計項目及代碼</vt:lpstr>
      <vt:lpstr>10-3-6　一般行業會計項目及代碼-資產</vt:lpstr>
      <vt:lpstr>10-3-6　一般行業會計項目及代碼-資產</vt:lpstr>
      <vt:lpstr>10-3-6　一般行業會計項目及代碼-負債</vt:lpstr>
      <vt:lpstr>10-3-6　一般行業會計項目及代碼-權益</vt:lpstr>
      <vt:lpstr>10-3-6　資產負債表之編製釋例</vt:lpstr>
      <vt:lpstr>10-3-6　資產負債表之編製釋例</vt:lpstr>
      <vt:lpstr>10-3-6　資產負債表之編製釋例</vt:lpstr>
      <vt:lpstr>10-3-6　資產負債表之編製釋例</vt:lpstr>
      <vt:lpstr>10-3-6　資產負債表之編製釋例</vt:lpstr>
      <vt:lpstr>10-3-6　資產負債表之編製釋例</vt:lpstr>
      <vt:lpstr>10-3-6　資產負債表之編製釋例</vt:lpstr>
      <vt:lpstr>10-3-6　資產負債表之編製釋例</vt:lpstr>
      <vt:lpstr>10-3-7　資產負債表之編製練習</vt:lpstr>
      <vt:lpstr>10-3-7　資產負債表之編製練習</vt:lpstr>
      <vt:lpstr>10-3-7　資產負債表之編製練習</vt:lpstr>
      <vt:lpstr>10-3-7　資產負債表之編製練習</vt:lpstr>
      <vt:lpstr>10-3-7　資產負債表之編製練習</vt:lpstr>
      <vt:lpstr>10-3-7　資產負債表之編製練習</vt:lpstr>
      <vt:lpstr>10-3-8　資產負債表之比率分析</vt:lpstr>
      <vt:lpstr>10-3-8　資產負債表之比率分析</vt:lpstr>
      <vt:lpstr>10-3-8　資產負債表之比率分析</vt:lpstr>
      <vt:lpstr>10-3-8　資產負債表之比率分析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10-4-1　權益變動表之意義</vt:lpstr>
      <vt:lpstr>10-4-2　權益變動之分類</vt:lpstr>
      <vt:lpstr>10-4-2　權益變動之分類</vt:lpstr>
      <vt:lpstr>10-4-3　權益變動表之內容</vt:lpstr>
      <vt:lpstr>10-4-4　權益變動表之表首(獨資、合夥)</vt:lpstr>
      <vt:lpstr>10-4-5　權益變動表之表身(獨資、合夥)</vt:lpstr>
      <vt:lpstr>10-4-6　權益變動表之表身內容公式</vt:lpstr>
      <vt:lpstr>10-4-7　權益變動表之格式</vt:lpstr>
      <vt:lpstr>10-4-8　權益變動表之釋例</vt:lpstr>
      <vt:lpstr>10-4-9　財務報表之關聯性</vt:lpstr>
      <vt:lpstr>10-4-10　財務報表之關聯性圖示</vt:lpstr>
      <vt:lpstr>10-4-10　財務報表之關聯性圖示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第3章 會計循環</dc:title>
  <dc:creator>Administrator</dc:creator>
  <cp:lastModifiedBy>User</cp:lastModifiedBy>
  <cp:revision>567</cp:revision>
  <dcterms:created xsi:type="dcterms:W3CDTF">2013-01-22T03:34:29Z</dcterms:created>
  <dcterms:modified xsi:type="dcterms:W3CDTF">2018-03-09T00:32:17Z</dcterms:modified>
</cp:coreProperties>
</file>