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Default Extension="bin" ContentType="application/vnd.openxmlformats-officedocument.oleObject"/>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16.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10.xml" ContentType="application/vnd.openxmlformats-officedocument.presentationml.slideLayout+xml"/>
  <Default Extension="vml" ContentType="application/vnd.openxmlformats-officedocument.vmlDrawing"/>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723" r:id="rId2"/>
  </p:sldMasterIdLst>
  <p:notesMasterIdLst>
    <p:notesMasterId r:id="rId52"/>
  </p:notesMasterIdLst>
  <p:handoutMasterIdLst>
    <p:handoutMasterId r:id="rId53"/>
  </p:handoutMasterIdLst>
  <p:sldIdLst>
    <p:sldId id="256" r:id="rId3"/>
    <p:sldId id="307" r:id="rId4"/>
    <p:sldId id="368" r:id="rId5"/>
    <p:sldId id="344" r:id="rId6"/>
    <p:sldId id="353" r:id="rId7"/>
    <p:sldId id="310" r:id="rId8"/>
    <p:sldId id="369" r:id="rId9"/>
    <p:sldId id="370" r:id="rId10"/>
    <p:sldId id="347" r:id="rId11"/>
    <p:sldId id="351" r:id="rId12"/>
    <p:sldId id="345" r:id="rId13"/>
    <p:sldId id="360" r:id="rId14"/>
    <p:sldId id="309" r:id="rId15"/>
    <p:sldId id="320" r:id="rId16"/>
    <p:sldId id="311" r:id="rId17"/>
    <p:sldId id="349" r:id="rId18"/>
    <p:sldId id="350" r:id="rId19"/>
    <p:sldId id="352" r:id="rId20"/>
    <p:sldId id="348" r:id="rId21"/>
    <p:sldId id="312" r:id="rId22"/>
    <p:sldId id="319" r:id="rId23"/>
    <p:sldId id="361" r:id="rId24"/>
    <p:sldId id="313" r:id="rId25"/>
    <p:sldId id="318" r:id="rId26"/>
    <p:sldId id="314" r:id="rId27"/>
    <p:sldId id="355" r:id="rId28"/>
    <p:sldId id="357" r:id="rId29"/>
    <p:sldId id="354" r:id="rId30"/>
    <p:sldId id="356" r:id="rId31"/>
    <p:sldId id="358" r:id="rId32"/>
    <p:sldId id="359" r:id="rId33"/>
    <p:sldId id="315" r:id="rId34"/>
    <p:sldId id="316" r:id="rId35"/>
    <p:sldId id="321" r:id="rId36"/>
    <p:sldId id="327" r:id="rId37"/>
    <p:sldId id="329" r:id="rId38"/>
    <p:sldId id="323" r:id="rId39"/>
    <p:sldId id="335" r:id="rId40"/>
    <p:sldId id="330" r:id="rId41"/>
    <p:sldId id="336" r:id="rId42"/>
    <p:sldId id="331" r:id="rId43"/>
    <p:sldId id="334" r:id="rId44"/>
    <p:sldId id="337" r:id="rId45"/>
    <p:sldId id="362" r:id="rId46"/>
    <p:sldId id="365" r:id="rId47"/>
    <p:sldId id="364" r:id="rId48"/>
    <p:sldId id="367" r:id="rId49"/>
    <p:sldId id="363" r:id="rId50"/>
    <p:sldId id="366" r:id="rId51"/>
  </p:sldIdLst>
  <p:sldSz cx="9144000" cy="6858000" type="screen4x3"/>
  <p:notesSz cx="9866313" cy="6735763"/>
  <p:defaultTextStyle>
    <a:defPPr>
      <a:defRPr lang="en-US"/>
    </a:defPPr>
    <a:lvl1pPr algn="l" rtl="0" fontAlgn="base">
      <a:spcBef>
        <a:spcPct val="0"/>
      </a:spcBef>
      <a:spcAft>
        <a:spcPct val="0"/>
      </a:spcAft>
      <a:defRPr kumimoji="1" kern="1200">
        <a:solidFill>
          <a:schemeClr val="tx1"/>
        </a:solidFill>
        <a:latin typeface="Arial" charset="0"/>
        <a:ea typeface="新細明體" pitchFamily="18" charset="-120"/>
        <a:cs typeface="+mn-cs"/>
      </a:defRPr>
    </a:lvl1pPr>
    <a:lvl2pPr marL="457200" algn="l" rtl="0" fontAlgn="base">
      <a:spcBef>
        <a:spcPct val="0"/>
      </a:spcBef>
      <a:spcAft>
        <a:spcPct val="0"/>
      </a:spcAft>
      <a:defRPr kumimoji="1" kern="1200">
        <a:solidFill>
          <a:schemeClr val="tx1"/>
        </a:solidFill>
        <a:latin typeface="Arial" charset="0"/>
        <a:ea typeface="新細明體" pitchFamily="18" charset="-120"/>
        <a:cs typeface="+mn-cs"/>
      </a:defRPr>
    </a:lvl2pPr>
    <a:lvl3pPr marL="914400" algn="l" rtl="0" fontAlgn="base">
      <a:spcBef>
        <a:spcPct val="0"/>
      </a:spcBef>
      <a:spcAft>
        <a:spcPct val="0"/>
      </a:spcAft>
      <a:defRPr kumimoji="1" kern="1200">
        <a:solidFill>
          <a:schemeClr val="tx1"/>
        </a:solidFill>
        <a:latin typeface="Arial" charset="0"/>
        <a:ea typeface="新細明體" pitchFamily="18" charset="-120"/>
        <a:cs typeface="+mn-cs"/>
      </a:defRPr>
    </a:lvl3pPr>
    <a:lvl4pPr marL="1371600" algn="l" rtl="0" fontAlgn="base">
      <a:spcBef>
        <a:spcPct val="0"/>
      </a:spcBef>
      <a:spcAft>
        <a:spcPct val="0"/>
      </a:spcAft>
      <a:defRPr kumimoji="1" kern="1200">
        <a:solidFill>
          <a:schemeClr val="tx1"/>
        </a:solidFill>
        <a:latin typeface="Arial" charset="0"/>
        <a:ea typeface="新細明體" pitchFamily="18" charset="-120"/>
        <a:cs typeface="+mn-cs"/>
      </a:defRPr>
    </a:lvl4pPr>
    <a:lvl5pPr marL="1828800" algn="l" rtl="0" fontAlgn="base">
      <a:spcBef>
        <a:spcPct val="0"/>
      </a:spcBef>
      <a:spcAft>
        <a:spcPct val="0"/>
      </a:spcAft>
      <a:defRPr kumimoji="1" kern="1200">
        <a:solidFill>
          <a:schemeClr val="tx1"/>
        </a:solidFill>
        <a:latin typeface="Arial" charset="0"/>
        <a:ea typeface="新細明體" pitchFamily="18" charset="-120"/>
        <a:cs typeface="+mn-cs"/>
      </a:defRPr>
    </a:lvl5pPr>
    <a:lvl6pPr marL="2286000" algn="l" defTabSz="914400" rtl="0" eaLnBrk="1" latinLnBrk="0" hangingPunct="1">
      <a:defRPr kumimoji="1" kern="1200">
        <a:solidFill>
          <a:schemeClr val="tx1"/>
        </a:solidFill>
        <a:latin typeface="Arial" charset="0"/>
        <a:ea typeface="新細明體" pitchFamily="18" charset="-120"/>
        <a:cs typeface="+mn-cs"/>
      </a:defRPr>
    </a:lvl6pPr>
    <a:lvl7pPr marL="2743200" algn="l" defTabSz="914400" rtl="0" eaLnBrk="1" latinLnBrk="0" hangingPunct="1">
      <a:defRPr kumimoji="1" kern="1200">
        <a:solidFill>
          <a:schemeClr val="tx1"/>
        </a:solidFill>
        <a:latin typeface="Arial" charset="0"/>
        <a:ea typeface="新細明體" pitchFamily="18" charset="-120"/>
        <a:cs typeface="+mn-cs"/>
      </a:defRPr>
    </a:lvl7pPr>
    <a:lvl8pPr marL="3200400" algn="l" defTabSz="914400" rtl="0" eaLnBrk="1" latinLnBrk="0" hangingPunct="1">
      <a:defRPr kumimoji="1" kern="1200">
        <a:solidFill>
          <a:schemeClr val="tx1"/>
        </a:solidFill>
        <a:latin typeface="Arial" charset="0"/>
        <a:ea typeface="新細明體" pitchFamily="18" charset="-120"/>
        <a:cs typeface="+mn-cs"/>
      </a:defRPr>
    </a:lvl8pPr>
    <a:lvl9pPr marL="3657600" algn="l" defTabSz="914400" rtl="0" eaLnBrk="1" latinLnBrk="0" hangingPunct="1">
      <a:defRPr kumimoji="1" kern="1200">
        <a:solidFill>
          <a:schemeClr val="tx1"/>
        </a:solidFill>
        <a:latin typeface="Arial" charset="0"/>
        <a:ea typeface="新細明體" pitchFamily="18" charset="-120"/>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60066"/>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5791" autoAdjust="0"/>
  </p:normalViewPr>
  <p:slideViewPr>
    <p:cSldViewPr snapToGrid="0" snapToObjects="1">
      <p:cViewPr varScale="1">
        <p:scale>
          <a:sx n="82" d="100"/>
          <a:sy n="82" d="100"/>
        </p:scale>
        <p:origin x="-1536"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1" Type="http://schemas.openxmlformats.org/officeDocument/2006/relationships/oleObject" Target="file:///G:\20150112\01&#37101;&#23447;&#26107;20121120\23&#37101;&#23447;&#26107;20141112\&#22577;&#34920;&#22635;&#23531;\2014\&#39000;&#26223;&#30446;&#27161;\2013&#39000;&#26223;&#30446;&#27161;E&#21270;.xlsx"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zh-TW"/>
  <c:style val="28"/>
  <c:chart>
    <c:title/>
    <c:plotArea>
      <c:layout>
        <c:manualLayout>
          <c:layoutTarget val="inner"/>
          <c:xMode val="edge"/>
          <c:yMode val="edge"/>
          <c:x val="8.0633546130763567E-2"/>
          <c:y val="0.11362540087337261"/>
          <c:w val="0.88928365776009843"/>
          <c:h val="0.79530937037575855"/>
        </c:manualLayout>
      </c:layout>
      <c:lineChart>
        <c:grouping val="standard"/>
        <c:ser>
          <c:idx val="0"/>
          <c:order val="0"/>
          <c:tx>
            <c:strRef>
              <c:f>Sheet1!$C$8</c:f>
              <c:strCache>
                <c:ptCount val="1"/>
                <c:pt idx="0">
                  <c:v>遠雄海洋公園人數(仟人)</c:v>
                </c:pt>
              </c:strCache>
            </c:strRef>
          </c:tx>
          <c:marker>
            <c:symbol val="none"/>
          </c:marker>
          <c:val>
            <c:numRef>
              <c:f>Sheet1!$D$8:$O$8</c:f>
              <c:numCache>
                <c:formatCode>#,##0</c:formatCode>
                <c:ptCount val="12"/>
                <c:pt idx="0">
                  <c:v>1228.3689999999999</c:v>
                </c:pt>
                <c:pt idx="1">
                  <c:v>876.31</c:v>
                </c:pt>
                <c:pt idx="2">
                  <c:v>782.26199999999949</c:v>
                </c:pt>
                <c:pt idx="3">
                  <c:v>713.96499999999946</c:v>
                </c:pt>
                <c:pt idx="4">
                  <c:v>631.18900000000053</c:v>
                </c:pt>
                <c:pt idx="5">
                  <c:v>591.45399999999938</c:v>
                </c:pt>
                <c:pt idx="6">
                  <c:v>485.26599999999945</c:v>
                </c:pt>
                <c:pt idx="7">
                  <c:v>466.78799999999939</c:v>
                </c:pt>
                <c:pt idx="8">
                  <c:v>446.267</c:v>
                </c:pt>
                <c:pt idx="9">
                  <c:v>432.67200000000008</c:v>
                </c:pt>
                <c:pt idx="10" formatCode="0;_烿">
                  <c:v>454.30560000000008</c:v>
                </c:pt>
                <c:pt idx="11">
                  <c:v>543.58299999999997</c:v>
                </c:pt>
              </c:numCache>
            </c:numRef>
          </c:val>
        </c:ser>
        <c:marker val="1"/>
        <c:axId val="77039488"/>
        <c:axId val="66630016"/>
      </c:lineChart>
      <c:catAx>
        <c:axId val="77039488"/>
        <c:scaling>
          <c:orientation val="minMax"/>
        </c:scaling>
        <c:axPos val="b"/>
        <c:tickLblPos val="nextTo"/>
        <c:crossAx val="66630016"/>
        <c:crosses val="autoZero"/>
        <c:auto val="1"/>
        <c:lblAlgn val="ctr"/>
        <c:lblOffset val="100"/>
      </c:catAx>
      <c:valAx>
        <c:axId val="66630016"/>
        <c:scaling>
          <c:orientation val="minMax"/>
        </c:scaling>
        <c:axPos val="l"/>
        <c:majorGridlines/>
        <c:numFmt formatCode="#,##0" sourceLinked="1"/>
        <c:tickLblPos val="nextTo"/>
        <c:crossAx val="77039488"/>
        <c:crosses val="autoZero"/>
        <c:crossBetween val="between"/>
      </c:valAx>
    </c:plotArea>
    <c:plotVisOnly val="1"/>
  </c:chart>
  <c:txPr>
    <a:bodyPr/>
    <a:lstStyle/>
    <a:p>
      <a:pPr>
        <a:defRPr sz="1800"/>
      </a:pPr>
      <a:endParaRPr lang="zh-TW"/>
    </a:p>
  </c:txPr>
  <c:externalData r:id="rId1"/>
</c:chartSpace>
</file>

<file path=ppt/drawings/_rels/vmlDrawing1.vml.rels><?xml version="1.0" encoding="UTF-8" standalone="yes"?>
<Relationships xmlns="http://schemas.openxmlformats.org/package/2006/relationships"><Relationship Id="rId1" Type="http://schemas.openxmlformats.org/officeDocument/2006/relationships/image" Target="../media/image18.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276726" cy="336550"/>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sz="quarter" idx="1"/>
          </p:nvPr>
        </p:nvSpPr>
        <p:spPr>
          <a:xfrm>
            <a:off x="5587999" y="0"/>
            <a:ext cx="4276726" cy="336550"/>
          </a:xfrm>
          <a:prstGeom prst="rect">
            <a:avLst/>
          </a:prstGeom>
        </p:spPr>
        <p:txBody>
          <a:bodyPr vert="horz" lIns="91440" tIns="45720" rIns="91440" bIns="45720" rtlCol="0"/>
          <a:lstStyle>
            <a:lvl1pPr algn="r">
              <a:defRPr sz="1200"/>
            </a:lvl1pPr>
          </a:lstStyle>
          <a:p>
            <a:pPr>
              <a:defRPr/>
            </a:pPr>
            <a:fld id="{96FBABBA-9EE5-45CA-8BA0-9F049674BB89}" type="datetimeFigureOut">
              <a:rPr lang="zh-TW" altLang="en-US"/>
              <a:pPr>
                <a:defRPr/>
              </a:pPr>
              <a:t>2018/8/10</a:t>
            </a:fld>
            <a:endParaRPr lang="zh-TW" altLang="en-US"/>
          </a:p>
        </p:txBody>
      </p:sp>
      <p:sp>
        <p:nvSpPr>
          <p:cNvPr id="4" name="頁尾版面配置區 3"/>
          <p:cNvSpPr>
            <a:spLocks noGrp="1"/>
          </p:cNvSpPr>
          <p:nvPr>
            <p:ph type="ftr" sz="quarter" idx="2"/>
          </p:nvPr>
        </p:nvSpPr>
        <p:spPr>
          <a:xfrm>
            <a:off x="0" y="6397625"/>
            <a:ext cx="4276726" cy="336550"/>
          </a:xfrm>
          <a:prstGeom prst="rect">
            <a:avLst/>
          </a:prstGeom>
        </p:spPr>
        <p:txBody>
          <a:bodyPr vert="horz" lIns="91440" tIns="45720" rIns="91440" bIns="45720" rtlCol="0" anchor="b"/>
          <a:lstStyle>
            <a:lvl1pPr algn="l">
              <a:defRPr sz="1200"/>
            </a:lvl1pPr>
          </a:lstStyle>
          <a:p>
            <a:pPr>
              <a:defRPr/>
            </a:pPr>
            <a:endParaRPr lang="zh-TW" altLang="en-US"/>
          </a:p>
        </p:txBody>
      </p:sp>
      <p:sp>
        <p:nvSpPr>
          <p:cNvPr id="5" name="投影片編號版面配置區 4"/>
          <p:cNvSpPr>
            <a:spLocks noGrp="1"/>
          </p:cNvSpPr>
          <p:nvPr>
            <p:ph type="sldNum" sz="quarter" idx="3"/>
          </p:nvPr>
        </p:nvSpPr>
        <p:spPr>
          <a:xfrm>
            <a:off x="5587999" y="6397625"/>
            <a:ext cx="4276726" cy="336550"/>
          </a:xfrm>
          <a:prstGeom prst="rect">
            <a:avLst/>
          </a:prstGeom>
        </p:spPr>
        <p:txBody>
          <a:bodyPr vert="horz" lIns="91440" tIns="45720" rIns="91440" bIns="45720" rtlCol="0" anchor="b"/>
          <a:lstStyle>
            <a:lvl1pPr algn="r">
              <a:defRPr sz="1200"/>
            </a:lvl1pPr>
          </a:lstStyle>
          <a:p>
            <a:pPr>
              <a:defRPr/>
            </a:pPr>
            <a:fld id="{DD89E677-A8B9-48D9-A6F7-7A9431BF9DB9}"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0" y="0"/>
            <a:ext cx="4276726" cy="336550"/>
          </a:xfrm>
          <a:prstGeom prst="rect">
            <a:avLst/>
          </a:prstGeom>
        </p:spPr>
        <p:txBody>
          <a:bodyPr vert="horz" lIns="91440" tIns="45720" rIns="91440" bIns="45720" rtlCol="0"/>
          <a:lstStyle>
            <a:lvl1pPr algn="l">
              <a:defRPr sz="1200"/>
            </a:lvl1pPr>
          </a:lstStyle>
          <a:p>
            <a:pPr>
              <a:defRPr/>
            </a:pPr>
            <a:endParaRPr lang="zh-TW" altLang="en-US"/>
          </a:p>
        </p:txBody>
      </p:sp>
      <p:sp>
        <p:nvSpPr>
          <p:cNvPr id="3" name="日期版面配置區 2"/>
          <p:cNvSpPr>
            <a:spLocks noGrp="1"/>
          </p:cNvSpPr>
          <p:nvPr>
            <p:ph type="dt" idx="1"/>
          </p:nvPr>
        </p:nvSpPr>
        <p:spPr>
          <a:xfrm>
            <a:off x="5587999" y="0"/>
            <a:ext cx="4276726" cy="336550"/>
          </a:xfrm>
          <a:prstGeom prst="rect">
            <a:avLst/>
          </a:prstGeom>
        </p:spPr>
        <p:txBody>
          <a:bodyPr vert="horz" lIns="91440" tIns="45720" rIns="91440" bIns="45720" rtlCol="0"/>
          <a:lstStyle>
            <a:lvl1pPr algn="r">
              <a:defRPr sz="1200"/>
            </a:lvl1pPr>
          </a:lstStyle>
          <a:p>
            <a:pPr>
              <a:defRPr/>
            </a:pPr>
            <a:fld id="{A9CD6EC3-CDC5-4EFD-A3BA-982484FBF91A}" type="datetimeFigureOut">
              <a:rPr lang="zh-TW" altLang="en-US"/>
              <a:pPr>
                <a:defRPr/>
              </a:pPr>
              <a:t>2018/8/10</a:t>
            </a:fld>
            <a:endParaRPr lang="zh-TW" altLang="en-US"/>
          </a:p>
        </p:txBody>
      </p:sp>
      <p:sp>
        <p:nvSpPr>
          <p:cNvPr id="4" name="投影片圖像版面配置區 3"/>
          <p:cNvSpPr>
            <a:spLocks noGrp="1" noRot="1" noChangeAspect="1"/>
          </p:cNvSpPr>
          <p:nvPr>
            <p:ph type="sldImg" idx="2"/>
          </p:nvPr>
        </p:nvSpPr>
        <p:spPr>
          <a:xfrm>
            <a:off x="3248025" y="504825"/>
            <a:ext cx="3370263" cy="2527300"/>
          </a:xfrm>
          <a:prstGeom prst="rect">
            <a:avLst/>
          </a:prstGeom>
          <a:noFill/>
          <a:ln w="12700">
            <a:solidFill>
              <a:prstClr val="black"/>
            </a:solidFill>
          </a:ln>
        </p:spPr>
        <p:txBody>
          <a:bodyPr vert="horz" lIns="91440" tIns="45720" rIns="91440" bIns="45720" rtlCol="0" anchor="ctr"/>
          <a:lstStyle/>
          <a:p>
            <a:pPr lvl="0"/>
            <a:endParaRPr lang="zh-TW" altLang="en-US" noProof="0" smtClean="0"/>
          </a:p>
        </p:txBody>
      </p:sp>
      <p:sp>
        <p:nvSpPr>
          <p:cNvPr id="5" name="備忘稿版面配置區 4"/>
          <p:cNvSpPr>
            <a:spLocks noGrp="1"/>
          </p:cNvSpPr>
          <p:nvPr>
            <p:ph type="body" sz="quarter" idx="3"/>
          </p:nvPr>
        </p:nvSpPr>
        <p:spPr>
          <a:xfrm>
            <a:off x="985838" y="3198814"/>
            <a:ext cx="7894638" cy="3032125"/>
          </a:xfrm>
          <a:prstGeom prst="rect">
            <a:avLst/>
          </a:prstGeom>
        </p:spPr>
        <p:txBody>
          <a:bodyPr vert="horz" lIns="91440" tIns="45720" rIns="91440" bIns="45720" rtlCol="0">
            <a:normAutofit/>
          </a:bodyPr>
          <a:lstStyle/>
          <a:p>
            <a:pPr lvl="0"/>
            <a:r>
              <a:rPr lang="zh-TW" altLang="en-US" noProof="0" smtClean="0"/>
              <a:t>按一下以編輯母片文字樣式</a:t>
            </a:r>
          </a:p>
          <a:p>
            <a:pPr lvl="1"/>
            <a:r>
              <a:rPr lang="zh-TW" altLang="en-US" noProof="0" smtClean="0"/>
              <a:t>第二層</a:t>
            </a:r>
          </a:p>
          <a:p>
            <a:pPr lvl="2"/>
            <a:r>
              <a:rPr lang="zh-TW" altLang="en-US" noProof="0" smtClean="0"/>
              <a:t>第三層</a:t>
            </a:r>
          </a:p>
          <a:p>
            <a:pPr lvl="3"/>
            <a:r>
              <a:rPr lang="zh-TW" altLang="en-US" noProof="0" smtClean="0"/>
              <a:t>第四層</a:t>
            </a:r>
          </a:p>
          <a:p>
            <a:pPr lvl="4"/>
            <a:r>
              <a:rPr lang="zh-TW" altLang="en-US" noProof="0" smtClean="0"/>
              <a:t>第五層</a:t>
            </a:r>
          </a:p>
        </p:txBody>
      </p:sp>
      <p:sp>
        <p:nvSpPr>
          <p:cNvPr id="6" name="頁尾版面配置區 5"/>
          <p:cNvSpPr>
            <a:spLocks noGrp="1"/>
          </p:cNvSpPr>
          <p:nvPr>
            <p:ph type="ftr" sz="quarter" idx="4"/>
          </p:nvPr>
        </p:nvSpPr>
        <p:spPr>
          <a:xfrm>
            <a:off x="0" y="6397625"/>
            <a:ext cx="4276726" cy="336550"/>
          </a:xfrm>
          <a:prstGeom prst="rect">
            <a:avLst/>
          </a:prstGeom>
        </p:spPr>
        <p:txBody>
          <a:bodyPr vert="horz" lIns="91440" tIns="45720" rIns="91440" bIns="45720" rtlCol="0" anchor="b"/>
          <a:lstStyle>
            <a:lvl1pPr algn="l">
              <a:defRPr sz="1200"/>
            </a:lvl1pPr>
          </a:lstStyle>
          <a:p>
            <a:pPr>
              <a:defRPr/>
            </a:pPr>
            <a:endParaRPr lang="zh-TW" altLang="en-US"/>
          </a:p>
        </p:txBody>
      </p:sp>
      <p:sp>
        <p:nvSpPr>
          <p:cNvPr id="7" name="投影片編號版面配置區 6"/>
          <p:cNvSpPr>
            <a:spLocks noGrp="1"/>
          </p:cNvSpPr>
          <p:nvPr>
            <p:ph type="sldNum" sz="quarter" idx="5"/>
          </p:nvPr>
        </p:nvSpPr>
        <p:spPr>
          <a:xfrm>
            <a:off x="5587999" y="6397625"/>
            <a:ext cx="4276726" cy="336550"/>
          </a:xfrm>
          <a:prstGeom prst="rect">
            <a:avLst/>
          </a:prstGeom>
        </p:spPr>
        <p:txBody>
          <a:bodyPr vert="horz" lIns="91440" tIns="45720" rIns="91440" bIns="45720" rtlCol="0" anchor="b"/>
          <a:lstStyle>
            <a:lvl1pPr algn="r">
              <a:defRPr sz="1200"/>
            </a:lvl1pPr>
          </a:lstStyle>
          <a:p>
            <a:pPr>
              <a:defRPr/>
            </a:pPr>
            <a:fld id="{1AF4701D-08C2-4413-9D5D-AB8A276C8191}" type="slidenum">
              <a:rPr lang="zh-TW" altLang="en-US"/>
              <a:pPr>
                <a:defRPr/>
              </a:pPr>
              <a:t>‹#›</a:t>
            </a:fld>
            <a:endParaRPr lang="zh-TW"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1AF4701D-08C2-4413-9D5D-AB8A276C8191}" type="slidenum">
              <a:rPr lang="zh-TW" altLang="en-US" smtClean="0"/>
              <a:pPr>
                <a:defRPr/>
              </a:pPr>
              <a:t>4</a:t>
            </a:fld>
            <a:endParaRPr lang="zh-TW"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1AF4701D-08C2-4413-9D5D-AB8A276C8191}" type="slidenum">
              <a:rPr lang="zh-TW" altLang="en-US" smtClean="0"/>
              <a:pPr>
                <a:defRPr/>
              </a:pPr>
              <a:t>5</a:t>
            </a:fld>
            <a:endParaRPr lang="zh-TW"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1AF4701D-08C2-4413-9D5D-AB8A276C8191}" type="slidenum">
              <a:rPr lang="zh-TW" altLang="en-US" smtClean="0"/>
              <a:pPr>
                <a:defRPr/>
              </a:pPr>
              <a:t>30</a:t>
            </a:fld>
            <a:endParaRPr lang="zh-TW"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
        <p:nvSpPr>
          <p:cNvPr id="4" name="投影片編號版面配置區 3"/>
          <p:cNvSpPr>
            <a:spLocks noGrp="1"/>
          </p:cNvSpPr>
          <p:nvPr>
            <p:ph type="sldNum" sz="quarter" idx="10"/>
          </p:nvPr>
        </p:nvSpPr>
        <p:spPr/>
        <p:txBody>
          <a:bodyPr/>
          <a:lstStyle/>
          <a:p>
            <a:pPr>
              <a:defRPr/>
            </a:pPr>
            <a:fld id="{1AF4701D-08C2-4413-9D5D-AB8A276C8191}" type="slidenum">
              <a:rPr lang="zh-TW" altLang="en-US" smtClean="0"/>
              <a:pPr>
                <a:defRPr/>
              </a:pPr>
              <a:t>31</a:t>
            </a:fld>
            <a:endParaRPr lang="zh-TW" alt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pic>
        <p:nvPicPr>
          <p:cNvPr id="4" name="Picture 8" descr="Winter Swirl.png"/>
          <p:cNvPicPr>
            <a:picLocks noChangeAspect="1"/>
          </p:cNvPicPr>
          <p:nvPr userDrawn="1"/>
        </p:nvPicPr>
        <p:blipFill>
          <a:blip r:embed="rId2" cstate="screen"/>
          <a:srcRect/>
          <a:stretch>
            <a:fillRect/>
          </a:stretch>
        </p:blipFill>
        <p:spPr bwMode="auto">
          <a:xfrm>
            <a:off x="0" y="0"/>
            <a:ext cx="9144000" cy="6858000"/>
          </a:xfrm>
          <a:prstGeom prst="rect">
            <a:avLst/>
          </a:prstGeom>
          <a:noFill/>
          <a:ln w="9525">
            <a:noFill/>
            <a:miter lim="800000"/>
            <a:headEnd/>
            <a:tailEnd/>
          </a:ln>
        </p:spPr>
      </p:pic>
      <p:sp>
        <p:nvSpPr>
          <p:cNvPr id="5" name="Rectangle 10"/>
          <p:cNvSpPr>
            <a:spLocks noChangeArrowheads="1"/>
          </p:cNvSpPr>
          <p:nvPr/>
        </p:nvSpPr>
        <p:spPr bwMode="auto">
          <a:xfrm>
            <a:off x="6553200" y="6248400"/>
            <a:ext cx="2133600" cy="457200"/>
          </a:xfrm>
          <a:prstGeom prst="rect">
            <a:avLst/>
          </a:prstGeom>
          <a:noFill/>
          <a:ln w="9525">
            <a:noFill/>
            <a:miter lim="800000"/>
            <a:headEnd/>
            <a:tailEnd/>
          </a:ln>
          <a:effectLst/>
        </p:spPr>
        <p:txBody>
          <a:bodyPr anchor="b"/>
          <a:lstStyle/>
          <a:p>
            <a:pPr algn="r"/>
            <a:r>
              <a:rPr kumimoji="0" lang="en-US" altLang="zh-TW" sz="1200">
                <a:latin typeface="Verdana" pitchFamily="34" charset="0"/>
              </a:rPr>
              <a:t>P-</a:t>
            </a:r>
            <a:fld id="{2967035E-3ABF-4457-9F05-BE9722F2B893}" type="slidenum">
              <a:rPr kumimoji="0" lang="en-US" altLang="zh-TW" sz="1200">
                <a:latin typeface="Verdana" pitchFamily="34" charset="0"/>
              </a:rPr>
              <a:pPr algn="r"/>
              <a:t>‹#›</a:t>
            </a:fld>
            <a:endParaRPr kumimoji="0" lang="en-US" altLang="zh-TW" sz="1200">
              <a:latin typeface="Verdana" pitchFamily="34" charset="0"/>
            </a:endParaRPr>
          </a:p>
        </p:txBody>
      </p:sp>
      <p:sp>
        <p:nvSpPr>
          <p:cNvPr id="2" name="Title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6" name="Date Placeholder 3"/>
          <p:cNvSpPr>
            <a:spLocks noGrp="1"/>
          </p:cNvSpPr>
          <p:nvPr>
            <p:ph type="dt" sz="half" idx="10"/>
          </p:nvPr>
        </p:nvSpPr>
        <p:spPr/>
        <p:txBody>
          <a:bodyPr/>
          <a:lstStyle>
            <a:lvl1pPr>
              <a:defRPr/>
            </a:lvl1pPr>
          </a:lstStyle>
          <a:p>
            <a:pPr>
              <a:defRPr/>
            </a:pPr>
            <a:fld id="{AB76874A-967B-4D57-855C-706E1E676C0B}" type="datetime1">
              <a:rPr lang="en-US" altLang="zh-TW"/>
              <a:pPr>
                <a:defRPr/>
              </a:pPr>
              <a:t>10/08/18</a:t>
            </a:fld>
            <a:endParaRPr lang="zh-TW" altLang="en-US"/>
          </a:p>
        </p:txBody>
      </p:sp>
      <p:sp>
        <p:nvSpPr>
          <p:cNvPr id="7" name="Footer Placeholder 4"/>
          <p:cNvSpPr>
            <a:spLocks noGrp="1"/>
          </p:cNvSpPr>
          <p:nvPr>
            <p:ph type="ftr" sz="quarter" idx="11"/>
          </p:nvPr>
        </p:nvSpPr>
        <p:spPr/>
        <p:txBody>
          <a:bodyPr/>
          <a:lstStyle>
            <a:lvl1pPr>
              <a:defRPr/>
            </a:lvl1pPr>
          </a:lstStyle>
          <a:p>
            <a:pPr>
              <a:defRPr/>
            </a:pPr>
            <a:endParaRPr lang="zh-TW" altLang="en-US"/>
          </a:p>
        </p:txBody>
      </p:sp>
      <p:sp>
        <p:nvSpPr>
          <p:cNvPr id="8" name="Slide Number Placeholder 5"/>
          <p:cNvSpPr>
            <a:spLocks noGrp="1"/>
          </p:cNvSpPr>
          <p:nvPr>
            <p:ph type="sldNum" sz="quarter" idx="12"/>
          </p:nvPr>
        </p:nvSpPr>
        <p:spPr/>
        <p:txBody>
          <a:bodyPr/>
          <a:lstStyle>
            <a:lvl1pPr>
              <a:defRPr/>
            </a:lvl1pPr>
          </a:lstStyle>
          <a:p>
            <a:pPr>
              <a:defRPr/>
            </a:pPr>
            <a:fld id="{428D8239-8D06-4667-8CB3-42C73C91694A}" type="slidenum">
              <a:rPr lang="en-US" altLang="zh-TW"/>
              <a:pPr>
                <a:defRPr/>
              </a:pPr>
              <a:t>‹#›</a:t>
            </a:fld>
            <a:endParaRPr lang="zh-TW"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zh-TW" altLang="en-US"/>
          </a:p>
        </p:txBody>
      </p:sp>
      <p:sp>
        <p:nvSpPr>
          <p:cNvPr id="3" name="Vertical Text Placeholder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Date Placeholder 3"/>
          <p:cNvSpPr>
            <a:spLocks noGrp="1"/>
          </p:cNvSpPr>
          <p:nvPr>
            <p:ph type="dt" sz="half" idx="10"/>
          </p:nvPr>
        </p:nvSpPr>
        <p:spPr/>
        <p:txBody>
          <a:bodyPr/>
          <a:lstStyle>
            <a:lvl1pPr>
              <a:defRPr/>
            </a:lvl1pPr>
          </a:lstStyle>
          <a:p>
            <a:pPr>
              <a:defRPr/>
            </a:pPr>
            <a:fld id="{B7842A59-5658-43F0-8931-C2F852DEBDDD}" type="datetime1">
              <a:rPr lang="en-US" altLang="zh-TW"/>
              <a:pPr>
                <a:defRPr/>
              </a:pPr>
              <a:t>10/08/18</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1B0A039E-D1C7-48C0-A4E4-73B47E0F0CA0}" type="slidenum">
              <a:rPr lang="en-US" altLang="zh-TW"/>
              <a:pPr>
                <a:defRPr/>
              </a:pPr>
              <a:t>‹#›</a:t>
            </a:fld>
            <a:endParaRPr lang="zh-TW"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Date Placeholder 3"/>
          <p:cNvSpPr>
            <a:spLocks noGrp="1"/>
          </p:cNvSpPr>
          <p:nvPr>
            <p:ph type="dt" sz="half" idx="10"/>
          </p:nvPr>
        </p:nvSpPr>
        <p:spPr/>
        <p:txBody>
          <a:bodyPr/>
          <a:lstStyle>
            <a:lvl1pPr>
              <a:defRPr/>
            </a:lvl1pPr>
          </a:lstStyle>
          <a:p>
            <a:pPr>
              <a:defRPr/>
            </a:pPr>
            <a:fld id="{D5FEC02C-8718-4379-8C9E-3B88C3CD8408}" type="datetime1">
              <a:rPr lang="en-US" altLang="zh-TW"/>
              <a:pPr>
                <a:defRPr/>
              </a:pPr>
              <a:t>10/08/18</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BAC1ABAF-594F-4C29-86B6-2E7A1EDB9BAA}" type="slidenum">
              <a:rPr lang="en-US" altLang="zh-TW"/>
              <a:pPr>
                <a:defRPr/>
              </a:pPr>
              <a:t>‹#›</a:t>
            </a:fld>
            <a:endParaRPr lang="zh-TW"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685800" y="2130425"/>
            <a:ext cx="7772400" cy="1470025"/>
          </a:xfrm>
        </p:spPr>
        <p:txBody>
          <a:bodyPr/>
          <a:lstStyle/>
          <a:p>
            <a:r>
              <a:rPr lang="zh-TW" altLang="en-US" smtClean="0"/>
              <a:t>按一下以編輯母片標題樣式</a:t>
            </a:r>
            <a:endParaRPr lang="zh-TW" altLang="en-US"/>
          </a:p>
        </p:txBody>
      </p:sp>
      <p:sp>
        <p:nvSpPr>
          <p:cNvPr id="3" name="副標題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TW" altLang="en-US" smtClean="0"/>
              <a:t>按一下以編輯母片副標題樣式</a:t>
            </a:r>
            <a:endParaRPr lang="zh-TW" altLang="en-US"/>
          </a:p>
        </p:txBody>
      </p:sp>
      <p:sp>
        <p:nvSpPr>
          <p:cNvPr id="4" name="日期版面配置區 3"/>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idx="1"/>
          </p:nvPr>
        </p:nvSpPr>
        <p:spPr/>
        <p:txBody>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標題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日期版面配置區 3"/>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內容版面配置區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內容版面配置區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日期版面配置區 4"/>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內容版面配置區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文字版面配置區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內容版面配置區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日期版面配置區 6"/>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內容版面配置區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文字版面配置區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6" name="Rectangle 6"/>
          <p:cNvSpPr>
            <a:spLocks noChangeArrowheads="1"/>
          </p:cNvSpPr>
          <p:nvPr/>
        </p:nvSpPr>
        <p:spPr bwMode="auto">
          <a:xfrm>
            <a:off x="6821488" y="6477000"/>
            <a:ext cx="2133600" cy="244475"/>
          </a:xfrm>
          <a:prstGeom prst="rect">
            <a:avLst/>
          </a:prstGeom>
          <a:noFill/>
          <a:ln w="9525">
            <a:noFill/>
            <a:miter lim="800000"/>
            <a:headEnd/>
            <a:tailEnd/>
          </a:ln>
        </p:spPr>
        <p:txBody>
          <a:bodyPr/>
          <a:lstStyle/>
          <a:p>
            <a:pPr algn="r"/>
            <a:r>
              <a:rPr kumimoji="0" lang="en-US" altLang="zh-TW" sz="1400">
                <a:latin typeface="Times New Roman" pitchFamily="18" charset="0"/>
                <a:ea typeface="標楷體" pitchFamily="65" charset="-120"/>
              </a:rPr>
              <a:t>P-</a:t>
            </a:r>
            <a:fld id="{4EF42B5C-8741-4700-9316-FEC1EEE54065}" type="slidenum">
              <a:rPr kumimoji="0" lang="zh-TW" altLang="en-US" sz="1400">
                <a:latin typeface="Times New Roman" pitchFamily="18" charset="0"/>
                <a:ea typeface="標楷體" pitchFamily="65" charset="-120"/>
              </a:rPr>
              <a:pPr algn="r"/>
              <a:t>‹#›</a:t>
            </a:fld>
            <a:endParaRPr kumimoji="0" lang="en-US" altLang="zh-TW" sz="1400">
              <a:latin typeface="Times New Roman" pitchFamily="18" charset="0"/>
              <a:ea typeface="標楷體" pitchFamily="65" charset="-120"/>
            </a:endParaRPr>
          </a:p>
        </p:txBody>
      </p:sp>
      <p:sp>
        <p:nvSpPr>
          <p:cNvPr id="2" name="Title 1"/>
          <p:cNvSpPr>
            <a:spLocks noGrp="1"/>
          </p:cNvSpPr>
          <p:nvPr>
            <p:ph type="title"/>
          </p:nvPr>
        </p:nvSpPr>
        <p:spPr/>
        <p:txBody>
          <a:bodyPr/>
          <a:lstStyle/>
          <a:p>
            <a:r>
              <a:rPr lang="zh-TW" altLang="en-US" smtClean="0"/>
              <a:t>按一下以編輯母片標題樣式</a:t>
            </a:r>
            <a:endParaRPr lang="zh-TW" altLang="en-US"/>
          </a:p>
        </p:txBody>
      </p:sp>
      <p:sp>
        <p:nvSpPr>
          <p:cNvPr id="3" name="Content Placeholder 2"/>
          <p:cNvSpPr>
            <a:spLocks noGrp="1"/>
          </p:cNvSpPr>
          <p:nvPr>
            <p:ph idx="1"/>
          </p:nvPr>
        </p:nvSpPr>
        <p:spPr/>
        <p:txBody>
          <a:bodyPr/>
          <a:lstStyle/>
          <a:p>
            <a:pPr lvl="0"/>
            <a:r>
              <a:rPr lang="zh-TW" altLang="en-US" dirty="0" smtClean="0"/>
              <a:t>按一下以編輯母片文字樣式</a:t>
            </a:r>
          </a:p>
          <a:p>
            <a:pPr lvl="1"/>
            <a:r>
              <a:rPr lang="zh-TW" altLang="en-US" dirty="0" smtClean="0"/>
              <a:t>第二層</a:t>
            </a:r>
          </a:p>
          <a:p>
            <a:pPr lvl="2"/>
            <a:r>
              <a:rPr lang="zh-TW" altLang="en-US" dirty="0" smtClean="0"/>
              <a:t>第三層</a:t>
            </a:r>
          </a:p>
          <a:p>
            <a:pPr lvl="3"/>
            <a:r>
              <a:rPr lang="zh-TW" altLang="en-US" dirty="0" smtClean="0"/>
              <a:t>第四層</a:t>
            </a:r>
          </a:p>
          <a:p>
            <a:pPr lvl="4"/>
            <a:r>
              <a:rPr lang="zh-TW" altLang="en-US" dirty="0" smtClean="0"/>
              <a:t>第五層</a:t>
            </a:r>
            <a:endParaRPr lang="zh-TW" altLang="en-US" dirty="0"/>
          </a:p>
        </p:txBody>
      </p:sp>
      <p:sp>
        <p:nvSpPr>
          <p:cNvPr id="7" name="Date Placeholder 3"/>
          <p:cNvSpPr>
            <a:spLocks noGrp="1"/>
          </p:cNvSpPr>
          <p:nvPr>
            <p:ph type="dt" sz="half" idx="10"/>
          </p:nvPr>
        </p:nvSpPr>
        <p:spPr/>
        <p:txBody>
          <a:bodyPr/>
          <a:lstStyle>
            <a:lvl1pPr>
              <a:defRPr/>
            </a:lvl1pPr>
          </a:lstStyle>
          <a:p>
            <a:pPr>
              <a:defRPr/>
            </a:pPr>
            <a:fld id="{EAED440E-3D76-4C85-B0C8-D9554A57A709}" type="datetime1">
              <a:rPr lang="en-US" altLang="zh-TW"/>
              <a:pPr>
                <a:defRPr/>
              </a:pPr>
              <a:t>10/08/18</a:t>
            </a:fld>
            <a:endParaRPr lang="zh-TW" altLang="en-US"/>
          </a:p>
        </p:txBody>
      </p:sp>
      <p:sp>
        <p:nvSpPr>
          <p:cNvPr id="8" name="Footer Placeholder 4"/>
          <p:cNvSpPr>
            <a:spLocks noGrp="1"/>
          </p:cNvSpPr>
          <p:nvPr>
            <p:ph type="ftr" sz="quarter" idx="11"/>
          </p:nvPr>
        </p:nvSpPr>
        <p:spPr/>
        <p:txBody>
          <a:bodyPr/>
          <a:lstStyle>
            <a:lvl1pPr>
              <a:defRPr/>
            </a:lvl1pPr>
          </a:lstStyle>
          <a:p>
            <a:pPr>
              <a:defRPr/>
            </a:pPr>
            <a:endParaRPr lang="zh-TW"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圖片版面配置區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TW" altLang="en-US"/>
          </a:p>
        </p:txBody>
      </p:sp>
      <p:sp>
        <p:nvSpPr>
          <p:cNvPr id="4" name="文字版面配置區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日期版面配置區 4"/>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6629400" y="274638"/>
            <a:ext cx="2057400" cy="5851525"/>
          </a:xfrm>
        </p:spPr>
        <p:txBody>
          <a:bodyPr vert="eaVert"/>
          <a:lstStyle/>
          <a:p>
            <a:r>
              <a:rPr lang="zh-TW" altLang="en-US" smtClean="0"/>
              <a:t>按一下以編輯母片標題樣式</a:t>
            </a:r>
            <a:endParaRPr lang="zh-TW" altLang="en-US"/>
          </a:p>
        </p:txBody>
      </p:sp>
      <p:sp>
        <p:nvSpPr>
          <p:cNvPr id="3" name="直排文字版面配置區 2"/>
          <p:cNvSpPr>
            <a:spLocks noGrp="1"/>
          </p:cNvSpPr>
          <p:nvPr>
            <p:ph type="body" orient="vert" idx="1"/>
          </p:nvPr>
        </p:nvSpPr>
        <p:spPr>
          <a:xfrm>
            <a:off x="457200" y="274638"/>
            <a:ext cx="6019800" cy="5851525"/>
          </a:xfrm>
        </p:spPr>
        <p:txBody>
          <a:bodyPr vert="eaVert"/>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自訂版面配置">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smtClean="0"/>
              <a:t>按一下以編輯母片標題樣式</a:t>
            </a:r>
            <a:endParaRPr lang="zh-TW" altLang="en-US"/>
          </a:p>
        </p:txBody>
      </p:sp>
      <p:sp>
        <p:nvSpPr>
          <p:cNvPr id="3" name="日期版面配置區 2"/>
          <p:cNvSpPr>
            <a:spLocks noGrp="1"/>
          </p:cNvSpPr>
          <p:nvPr>
            <p:ph type="dt" sz="half" idx="10"/>
          </p:nvPr>
        </p:nvSpPr>
        <p:spPr/>
        <p:txBody>
          <a:bodyPr/>
          <a:lstStyle/>
          <a:p>
            <a:fld id="{69BCDA56-3F9D-4DEE-B004-A6F74CE531AB}" type="datetimeFigureOut">
              <a:rPr lang="zh-TW" altLang="en-US" smtClean="0"/>
              <a:pPr/>
              <a:t>2018/8/10</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0B90DC1F-EA5E-4A76-ABCF-D0526E5998D5}" type="slidenum">
              <a:rPr lang="zh-TW" altLang="en-US" smtClean="0"/>
              <a:pPr/>
              <a:t>‹#›</a:t>
            </a:fld>
            <a:endParaRPr lang="zh-TW"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區段標題">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zh-TW" altLang="en-US" smtClean="0"/>
              <a:t>按一下以編輯母片標題樣式</a:t>
            </a:r>
            <a:endParaRPr lang="zh-TW" alt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TW" altLang="en-US" smtClean="0"/>
              <a:t>按一下以編輯母片文字樣式</a:t>
            </a:r>
          </a:p>
        </p:txBody>
      </p:sp>
      <p:sp>
        <p:nvSpPr>
          <p:cNvPr id="4" name="Date Placeholder 3"/>
          <p:cNvSpPr>
            <a:spLocks noGrp="1"/>
          </p:cNvSpPr>
          <p:nvPr>
            <p:ph type="dt" sz="half" idx="10"/>
          </p:nvPr>
        </p:nvSpPr>
        <p:spPr/>
        <p:txBody>
          <a:bodyPr/>
          <a:lstStyle>
            <a:lvl1pPr>
              <a:defRPr/>
            </a:lvl1pPr>
          </a:lstStyle>
          <a:p>
            <a:pPr>
              <a:defRPr/>
            </a:pPr>
            <a:fld id="{721165DB-9A83-4342-997D-C888EA516082}" type="datetime1">
              <a:rPr lang="en-US" altLang="zh-TW"/>
              <a:pPr>
                <a:defRPr/>
              </a:pPr>
              <a:t>10/08/18</a:t>
            </a:fld>
            <a:endParaRPr lang="zh-TW" altLang="en-US"/>
          </a:p>
        </p:txBody>
      </p:sp>
      <p:sp>
        <p:nvSpPr>
          <p:cNvPr id="5" name="Footer Placeholder 4"/>
          <p:cNvSpPr>
            <a:spLocks noGrp="1"/>
          </p:cNvSpPr>
          <p:nvPr>
            <p:ph type="ftr" sz="quarter" idx="11"/>
          </p:nvPr>
        </p:nvSpPr>
        <p:spPr/>
        <p:txBody>
          <a:bodyPr/>
          <a:lstStyle>
            <a:lvl1pPr>
              <a:defRPr/>
            </a:lvl1pPr>
          </a:lstStyle>
          <a:p>
            <a:pPr>
              <a:defRPr/>
            </a:pPr>
            <a:endParaRPr lang="zh-TW" altLang="en-US"/>
          </a:p>
        </p:txBody>
      </p:sp>
      <p:sp>
        <p:nvSpPr>
          <p:cNvPr id="6" name="Slide Number Placeholder 5"/>
          <p:cNvSpPr>
            <a:spLocks noGrp="1"/>
          </p:cNvSpPr>
          <p:nvPr>
            <p:ph type="sldNum" sz="quarter" idx="12"/>
          </p:nvPr>
        </p:nvSpPr>
        <p:spPr/>
        <p:txBody>
          <a:bodyPr/>
          <a:lstStyle>
            <a:lvl1pPr>
              <a:defRPr/>
            </a:lvl1pPr>
          </a:lstStyle>
          <a:p>
            <a:pPr>
              <a:defRPr/>
            </a:pPr>
            <a:fld id="{B9F7B315-6493-443D-8999-69901A269F28}" type="slidenum">
              <a:rPr lang="en-US" altLang="zh-TW"/>
              <a:pPr>
                <a:defRPr/>
              </a:pPr>
              <a:t>‹#›</a:t>
            </a:fld>
            <a:endParaRPr lang="zh-TW"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zh-TW" alt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Date Placeholder 3"/>
          <p:cNvSpPr>
            <a:spLocks noGrp="1"/>
          </p:cNvSpPr>
          <p:nvPr>
            <p:ph type="dt" sz="half" idx="10"/>
          </p:nvPr>
        </p:nvSpPr>
        <p:spPr/>
        <p:txBody>
          <a:bodyPr/>
          <a:lstStyle>
            <a:lvl1pPr>
              <a:defRPr/>
            </a:lvl1pPr>
          </a:lstStyle>
          <a:p>
            <a:pPr>
              <a:defRPr/>
            </a:pPr>
            <a:fld id="{7C4521FC-1CD5-466E-A760-B4B13FD8A6A8}" type="datetime1">
              <a:rPr lang="en-US" altLang="zh-TW"/>
              <a:pPr>
                <a:defRPr/>
              </a:pPr>
              <a:t>10/08/18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DECBD433-E3F6-4D8D-8A6D-3122F730C81D}" type="slidenum">
              <a:rPr lang="en-US" altLang="zh-TW"/>
              <a:pPr>
                <a:defRPr/>
              </a:pPr>
              <a:t>‹#›</a:t>
            </a:fld>
            <a:endParaRPr lang="zh-TW"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zh-TW" altLang="en-US" smtClean="0"/>
              <a:t>按一下以編輯母片標題樣式</a:t>
            </a:r>
            <a:endParaRPr lang="zh-TW" alt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TW" altLang="en-US" smtClean="0"/>
              <a:t>按一下以編輯母片文字樣式</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7" name="Date Placeholder 3"/>
          <p:cNvSpPr>
            <a:spLocks noGrp="1"/>
          </p:cNvSpPr>
          <p:nvPr>
            <p:ph type="dt" sz="half" idx="10"/>
          </p:nvPr>
        </p:nvSpPr>
        <p:spPr/>
        <p:txBody>
          <a:bodyPr/>
          <a:lstStyle>
            <a:lvl1pPr>
              <a:defRPr/>
            </a:lvl1pPr>
          </a:lstStyle>
          <a:p>
            <a:pPr>
              <a:defRPr/>
            </a:pPr>
            <a:fld id="{118B5A8A-4F35-4A8C-A622-0B1C5057C664}" type="datetime1">
              <a:rPr lang="en-US" altLang="zh-TW"/>
              <a:pPr>
                <a:defRPr/>
              </a:pPr>
              <a:t>10/08/18</a:t>
            </a:fld>
            <a:endParaRPr lang="zh-TW" altLang="en-US"/>
          </a:p>
        </p:txBody>
      </p:sp>
      <p:sp>
        <p:nvSpPr>
          <p:cNvPr id="8" name="Footer Placeholder 4"/>
          <p:cNvSpPr>
            <a:spLocks noGrp="1"/>
          </p:cNvSpPr>
          <p:nvPr>
            <p:ph type="ftr" sz="quarter" idx="11"/>
          </p:nvPr>
        </p:nvSpPr>
        <p:spPr/>
        <p:txBody>
          <a:bodyPr/>
          <a:lstStyle>
            <a:lvl1pPr>
              <a:defRPr/>
            </a:lvl1pPr>
          </a:lstStyle>
          <a:p>
            <a:pPr>
              <a:defRPr/>
            </a:pPr>
            <a:endParaRPr lang="zh-TW" altLang="en-US"/>
          </a:p>
        </p:txBody>
      </p:sp>
      <p:sp>
        <p:nvSpPr>
          <p:cNvPr id="9" name="Slide Number Placeholder 5"/>
          <p:cNvSpPr>
            <a:spLocks noGrp="1"/>
          </p:cNvSpPr>
          <p:nvPr>
            <p:ph type="sldNum" sz="quarter" idx="12"/>
          </p:nvPr>
        </p:nvSpPr>
        <p:spPr/>
        <p:txBody>
          <a:bodyPr/>
          <a:lstStyle>
            <a:lvl1pPr>
              <a:defRPr/>
            </a:lvl1pPr>
          </a:lstStyle>
          <a:p>
            <a:pPr>
              <a:defRPr/>
            </a:pPr>
            <a:fld id="{67306C0C-FDD3-49B4-BDD9-EDF24FF35F2C}" type="slidenum">
              <a:rPr lang="en-US" altLang="zh-TW"/>
              <a:pPr>
                <a:defRPr/>
              </a:pPr>
              <a:t>‹#›</a:t>
            </a:fld>
            <a:endParaRPr lang="zh-TW"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TW" altLang="en-US" smtClean="0"/>
              <a:t>按一下以編輯母片標題樣式</a:t>
            </a:r>
            <a:endParaRPr lang="zh-TW" altLang="en-US"/>
          </a:p>
        </p:txBody>
      </p:sp>
      <p:sp>
        <p:nvSpPr>
          <p:cNvPr id="3" name="Date Placeholder 3"/>
          <p:cNvSpPr>
            <a:spLocks noGrp="1"/>
          </p:cNvSpPr>
          <p:nvPr>
            <p:ph type="dt" sz="half" idx="10"/>
          </p:nvPr>
        </p:nvSpPr>
        <p:spPr/>
        <p:txBody>
          <a:bodyPr/>
          <a:lstStyle>
            <a:lvl1pPr>
              <a:defRPr/>
            </a:lvl1pPr>
          </a:lstStyle>
          <a:p>
            <a:pPr>
              <a:defRPr/>
            </a:pPr>
            <a:fld id="{43451AE0-92AC-45FE-A614-2A837319A785}" type="datetime1">
              <a:rPr lang="en-US" altLang="zh-TW"/>
              <a:pPr>
                <a:defRPr/>
              </a:pPr>
              <a:t>10/08/18</a:t>
            </a:fld>
            <a:endParaRPr lang="zh-TW" altLang="en-US"/>
          </a:p>
        </p:txBody>
      </p:sp>
      <p:sp>
        <p:nvSpPr>
          <p:cNvPr id="4" name="Footer Placeholder 4"/>
          <p:cNvSpPr>
            <a:spLocks noGrp="1"/>
          </p:cNvSpPr>
          <p:nvPr>
            <p:ph type="ftr" sz="quarter" idx="11"/>
          </p:nvPr>
        </p:nvSpPr>
        <p:spPr/>
        <p:txBody>
          <a:bodyPr/>
          <a:lstStyle>
            <a:lvl1pPr>
              <a:defRPr/>
            </a:lvl1pPr>
          </a:lstStyle>
          <a:p>
            <a:pPr>
              <a:defRPr/>
            </a:pPr>
            <a:endParaRPr lang="zh-TW" altLang="en-US"/>
          </a:p>
        </p:txBody>
      </p:sp>
      <p:sp>
        <p:nvSpPr>
          <p:cNvPr id="5" name="Slide Number Placeholder 5"/>
          <p:cNvSpPr>
            <a:spLocks noGrp="1"/>
          </p:cNvSpPr>
          <p:nvPr>
            <p:ph type="sldNum" sz="quarter" idx="12"/>
          </p:nvPr>
        </p:nvSpPr>
        <p:spPr/>
        <p:txBody>
          <a:bodyPr/>
          <a:lstStyle>
            <a:lvl1pPr>
              <a:defRPr/>
            </a:lvl1pPr>
          </a:lstStyle>
          <a:p>
            <a:pPr>
              <a:defRPr/>
            </a:pPr>
            <a:fld id="{929BD941-793C-4041-9CEE-8AA8DD3B1D92}" type="slidenum">
              <a:rPr lang="en-US" altLang="zh-TW"/>
              <a:pPr>
                <a:defRPr/>
              </a:pPr>
              <a:t>‹#›</a:t>
            </a:fld>
            <a:endParaRPr lang="zh-TW"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A1452BC2-ABB4-4A24-ABD3-4155040D8B63}" type="datetime1">
              <a:rPr lang="en-US" altLang="zh-TW"/>
              <a:pPr>
                <a:defRPr/>
              </a:pPr>
              <a:t>10/08/18</a:t>
            </a:fld>
            <a:endParaRPr lang="zh-TW" altLang="en-US"/>
          </a:p>
        </p:txBody>
      </p:sp>
      <p:sp>
        <p:nvSpPr>
          <p:cNvPr id="3" name="Footer Placeholder 4"/>
          <p:cNvSpPr>
            <a:spLocks noGrp="1"/>
          </p:cNvSpPr>
          <p:nvPr>
            <p:ph type="ftr" sz="quarter" idx="11"/>
          </p:nvPr>
        </p:nvSpPr>
        <p:spPr/>
        <p:txBody>
          <a:bodyPr/>
          <a:lstStyle>
            <a:lvl1pPr>
              <a:defRPr/>
            </a:lvl1pPr>
          </a:lstStyle>
          <a:p>
            <a:pPr>
              <a:defRPr/>
            </a:pPr>
            <a:endParaRPr lang="zh-TW" altLang="en-US"/>
          </a:p>
        </p:txBody>
      </p:sp>
      <p:sp>
        <p:nvSpPr>
          <p:cNvPr id="4" name="Slide Number Placeholder 5"/>
          <p:cNvSpPr>
            <a:spLocks noGrp="1"/>
          </p:cNvSpPr>
          <p:nvPr>
            <p:ph type="sldNum" sz="quarter" idx="12"/>
          </p:nvPr>
        </p:nvSpPr>
        <p:spPr/>
        <p:txBody>
          <a:bodyPr/>
          <a:lstStyle>
            <a:lvl1pPr>
              <a:defRPr/>
            </a:lvl1pPr>
          </a:lstStyle>
          <a:p>
            <a:pPr>
              <a:defRPr/>
            </a:pPr>
            <a:fld id="{DDFC44FD-0C71-4FE0-9CB1-0176A0C08730}" type="slidenum">
              <a:rPr lang="en-US" altLang="zh-TW"/>
              <a:pPr>
                <a:defRPr/>
              </a:pPr>
              <a:t>‹#›</a:t>
            </a:fld>
            <a:endParaRPr lang="zh-TW"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zh-TW" altLang="en-US" smtClean="0"/>
              <a:t>按一下以編輯母片標題樣式</a:t>
            </a:r>
            <a:endParaRPr lang="zh-TW" alt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A144C0B6-0F2C-48E7-8255-56DE6BED1651}" type="datetime1">
              <a:rPr lang="en-US" altLang="zh-TW"/>
              <a:pPr>
                <a:defRPr/>
              </a:pPr>
              <a:t>10/08/18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2302AFE7-9D32-4E30-B798-362912229767}" type="slidenum">
              <a:rPr lang="en-US" altLang="zh-TW"/>
              <a:pPr>
                <a:defRPr/>
              </a:pPr>
              <a:t>‹#›</a:t>
            </a:fld>
            <a:endParaRPr lang="zh-TW"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zh-TW" altLang="en-US" smtClean="0"/>
              <a:t>按一下以編輯母片標題樣式</a:t>
            </a:r>
            <a:endParaRPr lang="zh-TW" alt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zh-TW" altLang="en-US" noProof="0" smtClean="0"/>
              <a:t>按一下圖示以新增圖片</a:t>
            </a:r>
            <a:endParaRPr lang="zh-TW" alt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TW" altLang="en-US" smtClean="0"/>
              <a:t>按一下以編輯母片文字樣式</a:t>
            </a:r>
          </a:p>
        </p:txBody>
      </p:sp>
      <p:sp>
        <p:nvSpPr>
          <p:cNvPr id="5" name="Date Placeholder 3"/>
          <p:cNvSpPr>
            <a:spLocks noGrp="1"/>
          </p:cNvSpPr>
          <p:nvPr>
            <p:ph type="dt" sz="half" idx="10"/>
          </p:nvPr>
        </p:nvSpPr>
        <p:spPr/>
        <p:txBody>
          <a:bodyPr/>
          <a:lstStyle>
            <a:lvl1pPr>
              <a:defRPr/>
            </a:lvl1pPr>
          </a:lstStyle>
          <a:p>
            <a:pPr>
              <a:defRPr/>
            </a:pPr>
            <a:fld id="{B9D5F3DA-5C84-414B-B6F7-7E90620C0BC7}" type="datetime1">
              <a:rPr lang="en-US" altLang="zh-TW"/>
              <a:pPr>
                <a:defRPr/>
              </a:pPr>
              <a:t>10/08/18</a:t>
            </a:fld>
            <a:endParaRPr lang="zh-TW" altLang="en-US"/>
          </a:p>
        </p:txBody>
      </p:sp>
      <p:sp>
        <p:nvSpPr>
          <p:cNvPr id="6" name="Footer Placeholder 4"/>
          <p:cNvSpPr>
            <a:spLocks noGrp="1"/>
          </p:cNvSpPr>
          <p:nvPr>
            <p:ph type="ftr" sz="quarter" idx="11"/>
          </p:nvPr>
        </p:nvSpPr>
        <p:spPr/>
        <p:txBody>
          <a:bodyPr/>
          <a:lstStyle>
            <a:lvl1pPr>
              <a:defRPr/>
            </a:lvl1pPr>
          </a:lstStyle>
          <a:p>
            <a:pPr>
              <a:defRPr/>
            </a:pPr>
            <a:endParaRPr lang="zh-TW" altLang="en-US"/>
          </a:p>
        </p:txBody>
      </p:sp>
      <p:sp>
        <p:nvSpPr>
          <p:cNvPr id="7" name="Slide Number Placeholder 5"/>
          <p:cNvSpPr>
            <a:spLocks noGrp="1"/>
          </p:cNvSpPr>
          <p:nvPr>
            <p:ph type="sldNum" sz="quarter" idx="12"/>
          </p:nvPr>
        </p:nvSpPr>
        <p:spPr/>
        <p:txBody>
          <a:bodyPr/>
          <a:lstStyle>
            <a:lvl1pPr>
              <a:defRPr/>
            </a:lvl1pPr>
          </a:lstStyle>
          <a:p>
            <a:pPr>
              <a:defRPr/>
            </a:pPr>
            <a:fld id="{0D5B390B-C5E6-4B50-A5BB-62C9E080EBCD}" type="slidenum">
              <a:rPr lang="en-US" altLang="zh-TW"/>
              <a:pPr>
                <a:defRPr/>
              </a:pPr>
              <a:t>‹#›</a:t>
            </a:fld>
            <a:endParaRPr lang="zh-TW"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1">
            <a:lumMod val="50000"/>
            <a:alpha val="96000"/>
          </a:schemeClr>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zh-TW" altLang="en-US" smtClean="0"/>
              <a:t>按一下以編輯母片標題樣式</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kumimoji="0" sz="1200">
                <a:solidFill>
                  <a:schemeClr val="tx1">
                    <a:tint val="75000"/>
                  </a:schemeClr>
                </a:solidFill>
                <a:latin typeface="+mn-lt"/>
                <a:ea typeface="+mn-ea"/>
              </a:defRPr>
            </a:lvl1pPr>
          </a:lstStyle>
          <a:p>
            <a:pPr>
              <a:defRPr/>
            </a:pPr>
            <a:fld id="{1EA86C43-D8F5-42BA-BE07-0B8854B44E39}" type="datetime1">
              <a:rPr lang="en-US" altLang="zh-TW"/>
              <a:pPr>
                <a:defRPr/>
              </a:pPr>
              <a:t>10/08/18</a:t>
            </a:fld>
            <a:endParaRPr lang="zh-TW"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kumimoji="0" sz="1200">
                <a:solidFill>
                  <a:schemeClr val="tx1">
                    <a:tint val="75000"/>
                  </a:schemeClr>
                </a:solidFill>
                <a:latin typeface="+mn-lt"/>
                <a:ea typeface="+mn-ea"/>
              </a:defRPr>
            </a:lvl1pPr>
          </a:lstStyle>
          <a:p>
            <a:pPr>
              <a:defRPr/>
            </a:pPr>
            <a:endParaRPr lang="zh-TW"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kumimoji="0" sz="1200">
                <a:solidFill>
                  <a:schemeClr val="tx1">
                    <a:tint val="75000"/>
                  </a:schemeClr>
                </a:solidFill>
                <a:latin typeface="+mn-lt"/>
                <a:ea typeface="+mn-ea"/>
              </a:defRPr>
            </a:lvl1pPr>
          </a:lstStyle>
          <a:p>
            <a:pPr>
              <a:defRPr/>
            </a:pPr>
            <a:fld id="{5CF3271A-A8D3-4EF2-9E1C-D132FC87079F}" type="slidenum">
              <a:rPr lang="en-US" altLang="zh-TW"/>
              <a:pPr>
                <a:defRPr/>
              </a:pPr>
              <a:t>‹#›</a:t>
            </a:fld>
            <a:endParaRPr lang="zh-TW" altLang="en-US"/>
          </a:p>
        </p:txBody>
      </p:sp>
      <p:pic>
        <p:nvPicPr>
          <p:cNvPr id="1031" name="Picture 6" descr="Winter Swirl.png"/>
          <p:cNvPicPr>
            <a:picLocks noChangeAspect="1"/>
          </p:cNvPicPr>
          <p:nvPr/>
        </p:nvPicPr>
        <p:blipFill>
          <a:blip r:embed="rId13" cstate="screen"/>
          <a:srcRect/>
          <a:stretch>
            <a:fillRect/>
          </a:stretch>
        </p:blipFill>
        <p:spPr bwMode="auto">
          <a:xfrm>
            <a:off x="0" y="0"/>
            <a:ext cx="9144000" cy="6858000"/>
          </a:xfrm>
          <a:prstGeom prst="rect">
            <a:avLst/>
          </a:prstGeom>
          <a:noFill/>
          <a:ln w="9525">
            <a:noFill/>
            <a:miter lim="800000"/>
            <a:headEnd/>
            <a:tailEnd/>
          </a:ln>
        </p:spPr>
      </p:pic>
      <p:sp>
        <p:nvSpPr>
          <p:cNvPr id="9" name="Round Diagonal Corner Rectangle 8"/>
          <p:cNvSpPr/>
          <p:nvPr/>
        </p:nvSpPr>
        <p:spPr>
          <a:xfrm>
            <a:off x="457200" y="274638"/>
            <a:ext cx="8229600" cy="6245225"/>
          </a:xfrm>
          <a:prstGeom prst="round2Diag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kumimoji="0" lang="en-US"/>
          </a:p>
        </p:txBody>
      </p:sp>
    </p:spTree>
  </p:cSld>
  <p:clrMap bg1="lt1" tx1="dk1" bg2="lt2" tx2="dk2" accent1="accent1" accent2="accent2" accent3="accent3" accent4="accent4" accent5="accent5" accent6="accent6" hlink="hlink" folHlink="folHlink"/>
  <p:sldLayoutIdLst>
    <p:sldLayoutId id="2147483721" r:id="rId1"/>
    <p:sldLayoutId id="2147483722"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zh-TW" altLang="en-US" smtClean="0"/>
              <a:t>按一下以編輯母片標題樣式</a:t>
            </a:r>
            <a:endParaRPr lang="zh-TW" altLang="en-US"/>
          </a:p>
        </p:txBody>
      </p:sp>
      <p:sp>
        <p:nvSpPr>
          <p:cNvPr id="3" name="文字版面配置區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zh-TW" altLang="en-US" smtClean="0"/>
              <a:t>按一下以編輯母片文字樣式</a:t>
            </a:r>
          </a:p>
          <a:p>
            <a:pPr lvl="1"/>
            <a:r>
              <a:rPr lang="zh-TW" altLang="en-US" smtClean="0"/>
              <a:t>第二層</a:t>
            </a:r>
          </a:p>
          <a:p>
            <a:pPr lvl="2"/>
            <a:r>
              <a:rPr lang="zh-TW" altLang="en-US" smtClean="0"/>
              <a:t>第三層</a:t>
            </a:r>
          </a:p>
          <a:p>
            <a:pPr lvl="3"/>
            <a:r>
              <a:rPr lang="zh-TW" altLang="en-US" smtClean="0"/>
              <a:t>第四層</a:t>
            </a:r>
          </a:p>
          <a:p>
            <a:pPr lvl="4"/>
            <a:r>
              <a:rPr lang="zh-TW" altLang="en-US" smtClean="0"/>
              <a:t>第五層</a:t>
            </a:r>
            <a:endParaRPr lang="zh-TW" altLang="en-US"/>
          </a:p>
        </p:txBody>
      </p:sp>
      <p:sp>
        <p:nvSpPr>
          <p:cNvPr id="4" name="日期版面配置區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BCDA56-3F9D-4DEE-B004-A6F74CE531AB}" type="datetimeFigureOut">
              <a:rPr lang="zh-TW" altLang="en-US" smtClean="0"/>
              <a:pPr/>
              <a:t>2018/8/10</a:t>
            </a:fld>
            <a:endParaRPr lang="zh-TW" altLang="en-US"/>
          </a:p>
        </p:txBody>
      </p:sp>
      <p:sp>
        <p:nvSpPr>
          <p:cNvPr id="5" name="頁尾版面配置區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B90DC1F-EA5E-4A76-ABCF-D0526E5998D5}" type="slidenum">
              <a:rPr lang="zh-TW" altLang="en-US" smtClean="0"/>
              <a:pPr/>
              <a:t>‹#›</a:t>
            </a:fld>
            <a:endParaRPr lang="zh-TW" altLang="en-US"/>
          </a:p>
        </p:txBody>
      </p:sp>
    </p:spTree>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 id="2147483735"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TW"/>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9.jpeg"/></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 Id="rId5" Type="http://schemas.openxmlformats.org/officeDocument/2006/relationships/image" Target="../media/image30.jpeg"/><Relationship Id="rId4" Type="http://schemas.openxmlformats.org/officeDocument/2006/relationships/image" Target="../media/image29.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2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4" Type="http://schemas.openxmlformats.org/officeDocument/2006/relationships/image" Target="../media/image40.jpeg"/></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44.jpeg"/><Relationship Id="rId4" Type="http://schemas.openxmlformats.org/officeDocument/2006/relationships/image" Target="../media/image43.jpeg"/></Relationships>
</file>

<file path=ppt/slides/_rels/slide2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slideLayout" Target="../slideLayouts/slideLayout2.xml"/><Relationship Id="rId1" Type="http://schemas.openxmlformats.org/officeDocument/2006/relationships/video" Target="file:///G:\20150112\01&#37101;&#23447;&#26107;20161208\23&#37101;&#23447;&#26107;20141112\&#25945;&#32946;&#35347;&#32244;\&#35264;&#20809;&#23616;\&#35264;&#20809;&#33729;&#33521;&#29956;&#36984;&#26085;&#26412;&#26481;&#8203;&#20140;&#36842;&#22763;&#23612;\2014&#26481;&#20140;&#36842;&#22763;&#23612;&#35347;&#32244;&#35506;&#31243;\&#22577;&#21578;&#25776;&#23531;\&#36938;&#27138;&#22290;&#32147;&#39511;&#20998;&#20139;\&#23436;&#25104;&#29256;\MVI_1137.MOV"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video" Target="file:///G:\20150112\01&#37101;&#23447;&#26107;20161208\23&#37101;&#23447;&#26107;20141112\&#25945;&#32946;&#35347;&#32244;\&#35264;&#20809;&#23616;\&#35264;&#20809;&#33729;&#33521;&#29956;&#36984;&#26085;&#26412;&#26481;&#8203;&#20140;&#36842;&#22763;&#23612;\2014&#26481;&#20140;&#36842;&#22763;&#23612;&#35347;&#32244;&#35506;&#31243;\&#22577;&#21578;&#25776;&#23531;\&#36938;&#27138;&#22290;&#32147;&#39511;&#20998;&#20139;\&#23436;&#25104;&#29256;\MVI_1349.MOV"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slideLayout" Target="../slideLayouts/slideLayout2.xml"/><Relationship Id="rId1" Type="http://schemas.openxmlformats.org/officeDocument/2006/relationships/video" Target="file:///G:\20150112\01&#37101;&#23447;&#26107;20161208\23&#37101;&#23447;&#26107;20141112\&#25945;&#32946;&#35347;&#32244;\&#35264;&#20809;&#23616;\&#35264;&#20809;&#33729;&#33521;&#29956;&#36984;&#26085;&#26412;&#26481;&#8203;&#20140;&#36842;&#22763;&#23612;\2014&#26481;&#20140;&#36842;&#22763;&#23612;&#35347;&#32244;&#35506;&#31243;\&#22577;&#21578;&#25776;&#23531;\&#36938;&#27138;&#22290;&#32147;&#39511;&#20998;&#20139;\&#23436;&#25104;&#29256;\MVI_1377.MOV"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9.jpeg"/><Relationship Id="rId4"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52.jpeg"/><Relationship Id="rId5" Type="http://schemas.openxmlformats.org/officeDocument/2006/relationships/image" Target="../media/image51.jpeg"/><Relationship Id="rId4" Type="http://schemas.openxmlformats.org/officeDocument/2006/relationships/image" Target="../media/image50.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34.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2.xml"/><Relationship Id="rId5" Type="http://schemas.openxmlformats.org/officeDocument/2006/relationships/image" Target="../media/image60.jpeg"/><Relationship Id="rId4"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63.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2.xml"/><Relationship Id="rId4" Type="http://schemas.openxmlformats.org/officeDocument/2006/relationships/image" Target="../media/image72.jpe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75.jpeg"/><Relationship Id="rId1" Type="http://schemas.openxmlformats.org/officeDocument/2006/relationships/slideLayout" Target="../slideLayouts/slideLayout2.xml"/><Relationship Id="rId5" Type="http://schemas.openxmlformats.org/officeDocument/2006/relationships/image" Target="../media/image78.jpeg"/><Relationship Id="rId4" Type="http://schemas.openxmlformats.org/officeDocument/2006/relationships/image" Target="../media/image77.jpeg"/></Relationships>
</file>

<file path=ppt/slides/_rels/slide42.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image" Target="../media/image79.jpe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jpeg"/><Relationship Id="rId1" Type="http://schemas.openxmlformats.org/officeDocument/2006/relationships/slideLayout" Target="../slideLayouts/slideLayout2.xml"/><Relationship Id="rId5" Type="http://schemas.openxmlformats.org/officeDocument/2006/relationships/image" Target="../media/image87.jpeg"/><Relationship Id="rId4" Type="http://schemas.openxmlformats.org/officeDocument/2006/relationships/image" Target="../media/image86.jpeg"/></Relationships>
</file>

<file path=ppt/slides/_rels/slide4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3"/>
          <p:cNvSpPr>
            <a:spLocks noGrp="1"/>
          </p:cNvSpPr>
          <p:nvPr>
            <p:ph type="ctrTitle"/>
          </p:nvPr>
        </p:nvSpPr>
        <p:spPr>
          <a:xfrm>
            <a:off x="839788" y="1581335"/>
            <a:ext cx="7772400" cy="2540499"/>
          </a:xfrm>
        </p:spPr>
        <p:txBody>
          <a:bodyPr>
            <a:normAutofit/>
          </a:bodyPr>
          <a:lstStyle/>
          <a:p>
            <a:pPr algn="l" eaLnBrk="1" hangingPunct="1"/>
            <a:r>
              <a:rPr lang="zh-TW" altLang="en-US" b="1" dirty="0" smtClean="0">
                <a:solidFill>
                  <a:schemeClr val="bg1"/>
                </a:solidFill>
                <a:effectLst>
                  <a:outerShdw blurRad="38100" dist="38100" dir="2700000" algn="tl">
                    <a:srgbClr val="000000"/>
                  </a:outerShdw>
                </a:effectLst>
                <a:latin typeface="微軟正黑體" pitchFamily="34" charset="-120"/>
                <a:ea typeface="微軟正黑體" pitchFamily="34" charset="-120"/>
              </a:rPr>
              <a:t>      </a:t>
            </a:r>
            <a:r>
              <a:rPr lang="zh-TW" altLang="en-US" b="1" dirty="0" smtClean="0">
                <a:solidFill>
                  <a:schemeClr val="bg1"/>
                </a:solidFill>
                <a:effectLst>
                  <a:outerShdw blurRad="38100" dist="38100" dir="2700000" algn="tl">
                    <a:srgbClr val="000000"/>
                  </a:outerShdw>
                </a:effectLst>
                <a:latin typeface="微軟正黑體" pitchFamily="34" charset="-120"/>
                <a:ea typeface="微軟正黑體" pitchFamily="34" charset="-120"/>
              </a:rPr>
              <a:t>遊樂園品牌創意</a:t>
            </a:r>
            <a:r>
              <a:rPr lang="zh-TW" altLang="en-US" b="1" dirty="0" smtClean="0">
                <a:solidFill>
                  <a:schemeClr val="bg1"/>
                </a:solidFill>
                <a:effectLst>
                  <a:outerShdw blurRad="38100" dist="38100" dir="2700000" algn="tl">
                    <a:srgbClr val="000000"/>
                  </a:outerShdw>
                </a:effectLst>
                <a:latin typeface="微軟正黑體" pitchFamily="34" charset="-120"/>
                <a:ea typeface="微軟正黑體" pitchFamily="34" charset="-120"/>
              </a:rPr>
              <a:t>行銷</a:t>
            </a:r>
            <a:r>
              <a:rPr lang="en-US" altLang="zh-TW" sz="2700" b="1" dirty="0" smtClean="0">
                <a:solidFill>
                  <a:schemeClr val="bg1"/>
                </a:solidFill>
                <a:effectLst>
                  <a:outerShdw blurRad="38100" dist="38100" dir="2700000" algn="tl">
                    <a:srgbClr val="000000"/>
                  </a:outerShdw>
                </a:effectLst>
                <a:latin typeface="微軟正黑體" pitchFamily="34" charset="-120"/>
                <a:ea typeface="微軟正黑體" pitchFamily="34" charset="-120"/>
              </a:rPr>
              <a:t>NO.2</a:t>
            </a:r>
            <a:r>
              <a:rPr lang="zh-TW" altLang="zh-TW" dirty="0" smtClean="0"/>
              <a:t/>
            </a:r>
            <a:br>
              <a:rPr lang="zh-TW" altLang="zh-TW" dirty="0" smtClean="0"/>
            </a:br>
            <a:endParaRPr lang="zh-TW" altLang="en-US" b="1" dirty="0" smtClean="0">
              <a:solidFill>
                <a:schemeClr val="bg1"/>
              </a:solidFill>
              <a:effectLst>
                <a:outerShdw blurRad="38100" dist="38100" dir="2700000" algn="tl">
                  <a:srgbClr val="000000"/>
                </a:outerShdw>
              </a:effectLst>
              <a:latin typeface="微軟正黑體" pitchFamily="34" charset="-120"/>
              <a:ea typeface="微軟正黑體" pitchFamily="34" charset="-120"/>
            </a:endParaRPr>
          </a:p>
        </p:txBody>
      </p:sp>
      <p:sp>
        <p:nvSpPr>
          <p:cNvPr id="4102" name="矩形 6"/>
          <p:cNvSpPr>
            <a:spLocks noChangeArrowheads="1"/>
          </p:cNvSpPr>
          <p:nvPr/>
        </p:nvSpPr>
        <p:spPr bwMode="auto">
          <a:xfrm>
            <a:off x="2250831" y="4121834"/>
            <a:ext cx="5275384" cy="1569660"/>
          </a:xfrm>
          <a:prstGeom prst="rect">
            <a:avLst/>
          </a:prstGeom>
          <a:noFill/>
          <a:ln w="9525">
            <a:noFill/>
            <a:miter lim="800000"/>
            <a:headEnd/>
            <a:tailEnd/>
          </a:ln>
        </p:spPr>
        <p:txBody>
          <a:bodyPr wrap="square">
            <a:spAutoFit/>
          </a:bodyPr>
          <a:lstStyle/>
          <a:p>
            <a:r>
              <a:rPr lang="zh-TW" altLang="en-US" sz="3200" b="1" dirty="0" smtClean="0">
                <a:solidFill>
                  <a:srgbClr val="660066"/>
                </a:solidFill>
                <a:latin typeface="微軟正黑體" pitchFamily="34" charset="-120"/>
                <a:ea typeface="微軟正黑體" pitchFamily="34" charset="-120"/>
              </a:rPr>
              <a:t>報告單位：遠雄悅來大飯店</a:t>
            </a:r>
            <a:endParaRPr lang="en-US" altLang="zh-TW" sz="3200" b="1" dirty="0" smtClean="0">
              <a:solidFill>
                <a:srgbClr val="660066"/>
              </a:solidFill>
              <a:latin typeface="微軟正黑體" pitchFamily="34" charset="-120"/>
              <a:ea typeface="微軟正黑體" pitchFamily="34" charset="-120"/>
            </a:endParaRPr>
          </a:p>
          <a:p>
            <a:r>
              <a:rPr lang="zh-TW" altLang="en-US" sz="3200" b="1" dirty="0" smtClean="0">
                <a:solidFill>
                  <a:srgbClr val="660066"/>
                </a:solidFill>
                <a:latin typeface="微軟正黑體" pitchFamily="34" charset="-120"/>
                <a:ea typeface="微軟正黑體" pitchFamily="34" charset="-120"/>
              </a:rPr>
              <a:t>報告人員：</a:t>
            </a:r>
            <a:r>
              <a:rPr lang="zh-TW" altLang="en-US" sz="3200" b="1" dirty="0">
                <a:solidFill>
                  <a:srgbClr val="660066"/>
                </a:solidFill>
                <a:latin typeface="微軟正黑體" pitchFamily="34" charset="-120"/>
                <a:ea typeface="微軟正黑體" pitchFamily="34" charset="-120"/>
              </a:rPr>
              <a:t>郭宗旻  </a:t>
            </a:r>
            <a:r>
              <a:rPr lang="zh-TW" altLang="en-US" sz="3200" b="1" dirty="0" smtClean="0">
                <a:solidFill>
                  <a:srgbClr val="660066"/>
                </a:solidFill>
                <a:latin typeface="微軟正黑體" pitchFamily="34" charset="-120"/>
                <a:ea typeface="微軟正黑體" pitchFamily="34" charset="-120"/>
              </a:rPr>
              <a:t>經理</a:t>
            </a:r>
            <a:endParaRPr lang="en-US" altLang="zh-TW" sz="3200" b="1" dirty="0" smtClean="0">
              <a:solidFill>
                <a:srgbClr val="660066"/>
              </a:solidFill>
              <a:latin typeface="微軟正黑體" pitchFamily="34" charset="-120"/>
              <a:ea typeface="微軟正黑體" pitchFamily="34" charset="-120"/>
            </a:endParaRPr>
          </a:p>
          <a:p>
            <a:r>
              <a:rPr lang="zh-TW" altLang="en-US" sz="3200" b="1" dirty="0" smtClean="0">
                <a:solidFill>
                  <a:srgbClr val="660066"/>
                </a:solidFill>
                <a:latin typeface="微軟正黑體" pitchFamily="34" charset="-120"/>
                <a:ea typeface="微軟正黑體" pitchFamily="34" charset="-120"/>
              </a:rPr>
              <a:t>報告日期：</a:t>
            </a:r>
            <a:r>
              <a:rPr lang="en-US" altLang="zh-TW" sz="3200" b="1" dirty="0" smtClean="0">
                <a:solidFill>
                  <a:srgbClr val="660066"/>
                </a:solidFill>
                <a:latin typeface="微軟正黑體" pitchFamily="34" charset="-120"/>
                <a:ea typeface="微軟正黑體" pitchFamily="34" charset="-120"/>
              </a:rPr>
              <a:t>2018/08/11</a:t>
            </a:r>
            <a:r>
              <a:rPr lang="zh-TW" altLang="en-US" sz="3200" b="1" dirty="0" smtClean="0">
                <a:solidFill>
                  <a:srgbClr val="660066"/>
                </a:solidFill>
                <a:latin typeface="微軟正黑體" pitchFamily="34" charset="-120"/>
                <a:ea typeface="微軟正黑體" pitchFamily="34" charset="-120"/>
              </a:rPr>
              <a:t> </a:t>
            </a:r>
            <a:endParaRPr lang="zh-TW" altLang="en-US" sz="3200" b="1" dirty="0">
              <a:solidFill>
                <a:srgbClr val="660066"/>
              </a:solidFill>
              <a:latin typeface="微軟正黑體" pitchFamily="34" charset="-120"/>
              <a:ea typeface="微軟正黑體" pitchFamily="34" charset="-120"/>
            </a:endParaRPr>
          </a:p>
        </p:txBody>
      </p:sp>
      <p:pic>
        <p:nvPicPr>
          <p:cNvPr id="4105" name="Picture 9" descr="logo園區-主檔"/>
          <p:cNvPicPr>
            <a:picLocks noChangeAspect="1" noChangeArrowheads="1"/>
          </p:cNvPicPr>
          <p:nvPr/>
        </p:nvPicPr>
        <p:blipFill>
          <a:blip r:embed="rId2" cstate="screen"/>
          <a:srcRect/>
          <a:stretch>
            <a:fillRect/>
          </a:stretch>
        </p:blipFill>
        <p:spPr bwMode="auto">
          <a:xfrm>
            <a:off x="0" y="6010275"/>
            <a:ext cx="1608138" cy="847725"/>
          </a:xfrm>
          <a:prstGeom prst="rect">
            <a:avLst/>
          </a:prstGeom>
          <a:noFill/>
        </p:spPr>
      </p:pic>
    </p:spTree>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6214707" y="1751787"/>
            <a:ext cx="2495240" cy="4093428"/>
          </a:xfrm>
          <a:prstGeom prst="rect">
            <a:avLst/>
          </a:prstGeom>
        </p:spPr>
        <p:txBody>
          <a:bodyPr wrap="square">
            <a:spAutoFit/>
          </a:bodyPr>
          <a:lstStyle/>
          <a:p>
            <a:pPr algn="ctr"/>
            <a:r>
              <a:rPr lang="zh-TW" altLang="en-US" sz="2000" dirty="0" smtClean="0">
                <a:latin typeface="微軟正黑體" pitchFamily="34" charset="-120"/>
                <a:ea typeface="微軟正黑體" pitchFamily="34" charset="-120"/>
              </a:rPr>
              <a:t>事先幫小朋友套上辨別</a:t>
            </a:r>
            <a:r>
              <a:rPr lang="en-US" altLang="zh-TW" sz="2000" dirty="0" smtClean="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身高手環</a:t>
            </a:r>
            <a:r>
              <a:rPr lang="en-US" altLang="zh-TW" sz="2000" dirty="0" smtClean="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，這樣子就不用讓小朋友每到一個設施都要再量一次身高，一次次傷透小朋友的心。</a:t>
            </a:r>
            <a:endParaRPr lang="en-US" altLang="zh-TW" sz="2000" dirty="0" smtClean="0">
              <a:latin typeface="微軟正黑體" pitchFamily="34" charset="-120"/>
              <a:ea typeface="微軟正黑體" pitchFamily="34" charset="-120"/>
            </a:endParaRPr>
          </a:p>
          <a:p>
            <a:pPr algn="ctr"/>
            <a:endParaRPr lang="en-US" altLang="zh-TW" sz="2000" dirty="0" smtClean="0">
              <a:latin typeface="微軟正黑體" pitchFamily="34" charset="-120"/>
              <a:ea typeface="微軟正黑體" pitchFamily="34" charset="-120"/>
            </a:endParaRPr>
          </a:p>
          <a:p>
            <a:r>
              <a:rPr lang="zh-TW" altLang="en-US" sz="2000" dirty="0" smtClean="0">
                <a:latin typeface="微軟正黑體" pitchFamily="34" charset="-120"/>
                <a:ea typeface="微軟正黑體" pitchFamily="34" charset="-120"/>
              </a:rPr>
              <a:t>身高手環分</a:t>
            </a:r>
            <a:r>
              <a:rPr lang="zh-TW" altLang="en-US" sz="2000" dirty="0" smtClean="0">
                <a:solidFill>
                  <a:schemeClr val="tx2"/>
                </a:solidFill>
                <a:latin typeface="微軟正黑體" pitchFamily="34" charset="-120"/>
                <a:ea typeface="微軟正黑體" pitchFamily="34" charset="-120"/>
              </a:rPr>
              <a:t>藍</a:t>
            </a:r>
            <a:r>
              <a:rPr lang="en-US" sz="2000" dirty="0" smtClean="0">
                <a:solidFill>
                  <a:schemeClr val="tx2"/>
                </a:solidFill>
                <a:latin typeface="微軟正黑體" pitchFamily="34" charset="-120"/>
                <a:ea typeface="微軟正黑體" pitchFamily="34" charset="-120"/>
              </a:rPr>
              <a:t>(90cm)</a:t>
            </a:r>
            <a:r>
              <a:rPr lang="zh-TW" altLang="en-US" sz="2000" dirty="0" smtClean="0">
                <a:latin typeface="微軟正黑體" pitchFamily="34" charset="-120"/>
                <a:ea typeface="微軟正黑體" pitchFamily="34" charset="-120"/>
              </a:rPr>
              <a:t>、</a:t>
            </a:r>
            <a:r>
              <a:rPr lang="zh-TW" altLang="en-US" sz="2000" dirty="0" smtClean="0">
                <a:solidFill>
                  <a:srgbClr val="FF0000"/>
                </a:solidFill>
                <a:latin typeface="微軟正黑體" pitchFamily="34" charset="-120"/>
                <a:ea typeface="微軟正黑體" pitchFamily="34" charset="-120"/>
              </a:rPr>
              <a:t>紅</a:t>
            </a:r>
            <a:r>
              <a:rPr lang="en-US" sz="2000" dirty="0" smtClean="0">
                <a:solidFill>
                  <a:srgbClr val="FF0000"/>
                </a:solidFill>
                <a:latin typeface="微軟正黑體" pitchFamily="34" charset="-120"/>
                <a:ea typeface="微軟正黑體" pitchFamily="34" charset="-120"/>
              </a:rPr>
              <a:t>(102cm)</a:t>
            </a:r>
            <a:r>
              <a:rPr lang="zh-TW" altLang="en-US" sz="2000" dirty="0" smtClean="0">
                <a:latin typeface="微軟正黑體" pitchFamily="34" charset="-120"/>
                <a:ea typeface="微軟正黑體" pitchFamily="34" charset="-120"/>
              </a:rPr>
              <a:t>、</a:t>
            </a:r>
            <a:r>
              <a:rPr lang="zh-TW" altLang="en-US" sz="2000" dirty="0" smtClean="0">
                <a:solidFill>
                  <a:srgbClr val="00B050"/>
                </a:solidFill>
                <a:latin typeface="微軟正黑體" pitchFamily="34" charset="-120"/>
                <a:ea typeface="微軟正黑體" pitchFamily="34" charset="-120"/>
              </a:rPr>
              <a:t>綠</a:t>
            </a:r>
            <a:r>
              <a:rPr lang="en-US" sz="2000" dirty="0" smtClean="0">
                <a:solidFill>
                  <a:srgbClr val="00B050"/>
                </a:solidFill>
                <a:latin typeface="微軟正黑體" pitchFamily="34" charset="-120"/>
                <a:ea typeface="微軟正黑體" pitchFamily="34" charset="-120"/>
              </a:rPr>
              <a:t>(117cm)</a:t>
            </a:r>
            <a:r>
              <a:rPr lang="zh-TW" altLang="en-US" sz="2000" dirty="0" smtClean="0">
                <a:latin typeface="微軟正黑體" pitchFamily="34" charset="-120"/>
                <a:ea typeface="微軟正黑體" pitchFamily="34" charset="-120"/>
              </a:rPr>
              <a:t>三種，也方便同時設施服務人員來辨視。</a:t>
            </a:r>
          </a:p>
          <a:p>
            <a:pPr algn="ctr"/>
            <a:endParaRPr lang="zh-TW" altLang="en-US" sz="2000" dirty="0">
              <a:latin typeface="微軟正黑體" pitchFamily="34" charset="-120"/>
              <a:ea typeface="微軟正黑體" pitchFamily="34" charset="-120"/>
            </a:endParaRPr>
          </a:p>
        </p:txBody>
      </p:sp>
      <p:sp>
        <p:nvSpPr>
          <p:cNvPr id="69634"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graphicFrame>
        <p:nvGraphicFramePr>
          <p:cNvPr id="69633" name="Object 1"/>
          <p:cNvGraphicFramePr>
            <a:graphicFrameLocks noChangeAspect="1"/>
          </p:cNvGraphicFramePr>
          <p:nvPr/>
        </p:nvGraphicFramePr>
        <p:xfrm>
          <a:off x="3264060" y="1103022"/>
          <a:ext cx="2927500" cy="5494394"/>
        </p:xfrm>
        <a:graphic>
          <a:graphicData uri="http://schemas.openxmlformats.org/presentationml/2006/ole">
            <p:oleObj spid="_x0000_s69633" name="點陣圖影像" r:id="rId3" imgW="2400635" imgH="3666667" progId="PBrush">
              <p:embed/>
            </p:oleObj>
          </a:graphicData>
        </a:graphic>
      </p:graphicFrame>
      <p:pic>
        <p:nvPicPr>
          <p:cNvPr id="10" name="圖片 9" descr="10557528_10152315308746931_8995781951476536145_o.jpg"/>
          <p:cNvPicPr>
            <a:picLocks noChangeAspect="1"/>
          </p:cNvPicPr>
          <p:nvPr/>
        </p:nvPicPr>
        <p:blipFill>
          <a:blip r:embed="rId4" cstate="screen"/>
          <a:srcRect/>
          <a:stretch>
            <a:fillRect/>
          </a:stretch>
        </p:blipFill>
        <p:spPr>
          <a:xfrm>
            <a:off x="457199" y="1103021"/>
            <a:ext cx="2806861" cy="5494394"/>
          </a:xfrm>
          <a:prstGeom prst="rect">
            <a:avLst/>
          </a:prstGeom>
        </p:spPr>
      </p:pic>
      <p:sp>
        <p:nvSpPr>
          <p:cNvPr id="11" name="標題 1"/>
          <p:cNvSpPr>
            <a:spLocks noGrp="1"/>
          </p:cNvSpPr>
          <p:nvPr>
            <p:ph type="title"/>
          </p:nvPr>
        </p:nvSpPr>
        <p:spPr>
          <a:xfrm>
            <a:off x="457200" y="83916"/>
            <a:ext cx="8229600" cy="1143000"/>
          </a:xfrm>
        </p:spPr>
        <p:txBody>
          <a:bodyPr/>
          <a:lstStyle/>
          <a:p>
            <a:r>
              <a:rPr lang="zh-TW" altLang="en-US" b="1" u="sng" dirty="0" smtClean="0">
                <a:latin typeface="微軟正黑體" pitchFamily="34" charset="-120"/>
                <a:ea typeface="微軟正黑體" pitchFamily="34" charset="-120"/>
              </a:rPr>
              <a:t>迪士尼品牌創意核心</a:t>
            </a:r>
            <a:endParaRPr lang="zh-TW" altLang="en-US" b="1" u="sng"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圖36_容易沾灰塵的角落 乾淨如初_曾致遠.JPG"/>
          <p:cNvPicPr>
            <a:picLocks noChangeAspect="1"/>
          </p:cNvPicPr>
          <p:nvPr/>
        </p:nvPicPr>
        <p:blipFill>
          <a:blip r:embed="rId2" cstate="print"/>
          <a:stretch>
            <a:fillRect/>
          </a:stretch>
        </p:blipFill>
        <p:spPr>
          <a:xfrm>
            <a:off x="752355" y="1226916"/>
            <a:ext cx="7614234" cy="4738455"/>
          </a:xfrm>
          <a:prstGeom prst="rect">
            <a:avLst/>
          </a:prstGeom>
        </p:spPr>
      </p:pic>
      <p:sp>
        <p:nvSpPr>
          <p:cNvPr id="9" name="矩形 8"/>
          <p:cNvSpPr/>
          <p:nvPr/>
        </p:nvSpPr>
        <p:spPr>
          <a:xfrm>
            <a:off x="2380343" y="5965371"/>
            <a:ext cx="4542970" cy="707886"/>
          </a:xfrm>
          <a:prstGeom prst="rect">
            <a:avLst/>
          </a:prstGeom>
        </p:spPr>
        <p:txBody>
          <a:bodyPr wrap="square">
            <a:spAutoFit/>
          </a:bodyPr>
          <a:lstStyle/>
          <a:p>
            <a:pPr algn="ctr"/>
            <a:r>
              <a:rPr lang="zh-TW" altLang="en-US" sz="2000" b="1" dirty="0" smtClean="0">
                <a:latin typeface="微軟正黑體" pitchFamily="34" charset="-120"/>
                <a:ea typeface="微軟正黑體" pitchFamily="34" charset="-120"/>
              </a:rPr>
              <a:t>提供舒適乾淨的遊樂環境</a:t>
            </a:r>
            <a:endParaRPr lang="en-US" altLang="zh-TW" sz="2000" b="1" dirty="0" smtClean="0">
              <a:latin typeface="微軟正黑體" pitchFamily="34" charset="-120"/>
              <a:ea typeface="微軟正黑體" pitchFamily="34" charset="-120"/>
            </a:endParaRPr>
          </a:p>
          <a:p>
            <a:pPr algn="ctr"/>
            <a:r>
              <a:rPr lang="en-US" altLang="zh-TW" sz="2000" dirty="0" smtClean="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建築外觀 清洗得一塵不染</a:t>
            </a:r>
            <a:r>
              <a:rPr lang="en-US" altLang="zh-TW" sz="2000" dirty="0" smtClean="0">
                <a:latin typeface="微軟正黑體" pitchFamily="34" charset="-120"/>
                <a:ea typeface="微軟正黑體" pitchFamily="34" charset="-120"/>
              </a:rPr>
              <a:t>)</a:t>
            </a:r>
            <a:endParaRPr lang="zh-TW" altLang="en-US" sz="2000" dirty="0">
              <a:latin typeface="微軟正黑體" pitchFamily="34" charset="-120"/>
              <a:ea typeface="微軟正黑體" pitchFamily="34" charset="-120"/>
            </a:endParaRPr>
          </a:p>
        </p:txBody>
      </p:sp>
      <p:sp>
        <p:nvSpPr>
          <p:cNvPr id="8" name="標題 1"/>
          <p:cNvSpPr>
            <a:spLocks noGrp="1"/>
          </p:cNvSpPr>
          <p:nvPr>
            <p:ph type="title"/>
          </p:nvPr>
        </p:nvSpPr>
        <p:spPr>
          <a:xfrm>
            <a:off x="457200" y="83916"/>
            <a:ext cx="8229600" cy="1143000"/>
          </a:xfrm>
        </p:spPr>
        <p:txBody>
          <a:bodyPr/>
          <a:lstStyle/>
          <a:p>
            <a:r>
              <a:rPr lang="zh-TW" altLang="en-US" b="1" u="sng" dirty="0" smtClean="0">
                <a:latin typeface="微軟正黑體" pitchFamily="34" charset="-120"/>
                <a:ea typeface="微軟正黑體" pitchFamily="34" charset="-120"/>
              </a:rPr>
              <a:t>迪士尼品牌創意核心</a:t>
            </a:r>
            <a:endParaRPr lang="zh-TW" altLang="en-US" b="1" u="sng"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圖11_尊重遊客跪坐服務小朋友.JPG"/>
          <p:cNvPicPr/>
          <p:nvPr/>
        </p:nvPicPr>
        <p:blipFill>
          <a:blip r:embed="rId2" cstate="print"/>
          <a:stretch>
            <a:fillRect/>
          </a:stretch>
        </p:blipFill>
        <p:spPr>
          <a:xfrm>
            <a:off x="819947" y="1226916"/>
            <a:ext cx="7508037" cy="5093040"/>
          </a:xfrm>
          <a:prstGeom prst="rect">
            <a:avLst/>
          </a:prstGeom>
        </p:spPr>
      </p:pic>
      <p:sp>
        <p:nvSpPr>
          <p:cNvPr id="8" name="矩形 7"/>
          <p:cNvSpPr/>
          <p:nvPr/>
        </p:nvSpPr>
        <p:spPr>
          <a:xfrm>
            <a:off x="1746351" y="6319956"/>
            <a:ext cx="5706771" cy="400110"/>
          </a:xfrm>
          <a:prstGeom prst="rect">
            <a:avLst/>
          </a:prstGeom>
        </p:spPr>
        <p:txBody>
          <a:bodyPr wrap="square">
            <a:spAutoFit/>
          </a:bodyPr>
          <a:lstStyle/>
          <a:p>
            <a:pPr algn="ctr"/>
            <a:r>
              <a:rPr lang="zh-TW" altLang="en-US" sz="2000" dirty="0" smtClean="0">
                <a:latin typeface="微軟正黑體" pitchFamily="34" charset="-120"/>
                <a:ea typeface="微軟正黑體" pitchFamily="34" charset="-120"/>
              </a:rPr>
              <a:t>以小朋友的高度來與</a:t>
            </a:r>
            <a:r>
              <a:rPr lang="zh-TW" altLang="zh-TW" sz="2000" dirty="0" smtClean="0">
                <a:latin typeface="微軟正黑體" pitchFamily="34" charset="-120"/>
                <a:ea typeface="微軟正黑體" pitchFamily="34" charset="-120"/>
              </a:rPr>
              <a:t>小朋友</a:t>
            </a:r>
            <a:r>
              <a:rPr lang="zh-TW" altLang="en-US" sz="2000" dirty="0" smtClean="0">
                <a:latin typeface="微軟正黑體" pitchFamily="34" charset="-120"/>
                <a:ea typeface="微軟正黑體" pitchFamily="34" charset="-120"/>
              </a:rPr>
              <a:t>互動</a:t>
            </a:r>
            <a:endParaRPr lang="zh-TW" altLang="en-US" sz="2000" dirty="0">
              <a:latin typeface="微軟正黑體" pitchFamily="34" charset="-120"/>
              <a:ea typeface="微軟正黑體" pitchFamily="34" charset="-120"/>
            </a:endParaRPr>
          </a:p>
        </p:txBody>
      </p:sp>
      <p:sp>
        <p:nvSpPr>
          <p:cNvPr id="10" name="標題 1"/>
          <p:cNvSpPr>
            <a:spLocks noGrp="1"/>
          </p:cNvSpPr>
          <p:nvPr>
            <p:ph type="title"/>
          </p:nvPr>
        </p:nvSpPr>
        <p:spPr>
          <a:xfrm>
            <a:off x="457200" y="83916"/>
            <a:ext cx="8229600" cy="1143000"/>
          </a:xfrm>
        </p:spPr>
        <p:txBody>
          <a:bodyPr/>
          <a:lstStyle/>
          <a:p>
            <a:r>
              <a:rPr lang="zh-TW" altLang="en-US" b="1" u="sng" dirty="0" smtClean="0">
                <a:latin typeface="微軟正黑體" pitchFamily="34" charset="-120"/>
                <a:ea typeface="微軟正黑體" pitchFamily="34" charset="-120"/>
              </a:rPr>
              <a:t>迪士尼品牌創意核心</a:t>
            </a:r>
            <a:endParaRPr lang="zh-TW" altLang="en-US" b="1" u="sng"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505326"/>
            <a:ext cx="8229600" cy="1143000"/>
          </a:xfrm>
        </p:spPr>
        <p:txBody>
          <a:bodyPr/>
          <a:lstStyle/>
          <a:p>
            <a:r>
              <a:rPr lang="zh-TW" altLang="en-US" b="1" u="sng" dirty="0" smtClean="0">
                <a:latin typeface="微軟正黑體" pitchFamily="34" charset="-120"/>
                <a:ea typeface="微軟正黑體" pitchFamily="34" charset="-120"/>
              </a:rPr>
              <a:t>迪士尼 品牌創新關鍵</a:t>
            </a:r>
            <a:endParaRPr lang="zh-TW" altLang="en-US" b="1" u="sng" dirty="0">
              <a:latin typeface="微軟正黑體" pitchFamily="34" charset="-120"/>
              <a:ea typeface="微軟正黑體" pitchFamily="34" charset="-120"/>
            </a:endParaRPr>
          </a:p>
        </p:txBody>
      </p:sp>
      <p:sp>
        <p:nvSpPr>
          <p:cNvPr id="3" name="內容版面配置區 2"/>
          <p:cNvSpPr>
            <a:spLocks noGrp="1"/>
          </p:cNvSpPr>
          <p:nvPr>
            <p:ph idx="1"/>
          </p:nvPr>
        </p:nvSpPr>
        <p:spPr>
          <a:xfrm>
            <a:off x="2815389" y="2177715"/>
            <a:ext cx="3501189" cy="2502569"/>
          </a:xfrm>
        </p:spPr>
        <p:txBody>
          <a:bodyPr/>
          <a:lstStyle/>
          <a:p>
            <a:r>
              <a:rPr lang="zh-TW" altLang="zh-TW" dirty="0" smtClean="0">
                <a:latin typeface="微軟正黑體" pitchFamily="34" charset="-120"/>
                <a:ea typeface="微軟正黑體" pitchFamily="34" charset="-120"/>
              </a:rPr>
              <a:t>安全</a:t>
            </a:r>
            <a:r>
              <a:rPr lang="en-US" altLang="zh-TW" dirty="0" smtClean="0">
                <a:latin typeface="微軟正黑體" pitchFamily="34" charset="-120"/>
                <a:ea typeface="微軟正黑體" pitchFamily="34" charset="-120"/>
              </a:rPr>
              <a:t>(Safety)</a:t>
            </a:r>
          </a:p>
          <a:p>
            <a:r>
              <a:rPr lang="zh-TW" altLang="zh-TW" dirty="0" smtClean="0">
                <a:latin typeface="微軟正黑體" pitchFamily="34" charset="-120"/>
                <a:ea typeface="微軟正黑體" pitchFamily="34" charset="-120"/>
              </a:rPr>
              <a:t>禮貌</a:t>
            </a:r>
            <a:r>
              <a:rPr lang="en-US" altLang="zh-TW" dirty="0" smtClean="0">
                <a:latin typeface="微軟正黑體" pitchFamily="34" charset="-120"/>
                <a:ea typeface="微軟正黑體" pitchFamily="34" charset="-120"/>
              </a:rPr>
              <a:t>(Courtesy)</a:t>
            </a:r>
          </a:p>
          <a:p>
            <a:r>
              <a:rPr lang="zh-TW" altLang="zh-TW" dirty="0" smtClean="0">
                <a:latin typeface="微軟正黑體" pitchFamily="34" charset="-120"/>
                <a:ea typeface="微軟正黑體" pitchFamily="34" charset="-120"/>
              </a:rPr>
              <a:t>表演</a:t>
            </a:r>
            <a:r>
              <a:rPr lang="en-US" altLang="zh-TW" dirty="0" smtClean="0">
                <a:latin typeface="微軟正黑體" pitchFamily="34" charset="-120"/>
                <a:ea typeface="微軟正黑體" pitchFamily="34" charset="-120"/>
              </a:rPr>
              <a:t>(Show)</a:t>
            </a:r>
          </a:p>
          <a:p>
            <a:r>
              <a:rPr lang="zh-TW" altLang="zh-TW" dirty="0" smtClean="0">
                <a:latin typeface="微軟正黑體" pitchFamily="34" charset="-120"/>
                <a:ea typeface="微軟正黑體" pitchFamily="34" charset="-120"/>
              </a:rPr>
              <a:t>效率</a:t>
            </a:r>
            <a:r>
              <a:rPr lang="en-US" altLang="zh-TW" dirty="0" smtClean="0">
                <a:latin typeface="微軟正黑體" pitchFamily="34" charset="-120"/>
                <a:ea typeface="微軟正黑體" pitchFamily="34" charset="-120"/>
              </a:rPr>
              <a:t>(Efficiency)</a:t>
            </a:r>
            <a:endParaRPr lang="zh-TW" altLang="en-US"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a:spLocks noGrp="1"/>
          </p:cNvSpPr>
          <p:nvPr>
            <p:ph type="title"/>
          </p:nvPr>
        </p:nvSpPr>
        <p:spPr>
          <a:xfrm>
            <a:off x="457200" y="457200"/>
            <a:ext cx="8229600" cy="1143000"/>
          </a:xfrm>
        </p:spPr>
        <p:txBody>
          <a:bodyPr/>
          <a:lstStyle/>
          <a:p>
            <a:r>
              <a:rPr lang="zh-TW" altLang="zh-TW" sz="4000" b="1" dirty="0" smtClean="0">
                <a:latin typeface="微軟正黑體" pitchFamily="34" charset="-120"/>
                <a:ea typeface="微軟正黑體" pitchFamily="34" charset="-120"/>
              </a:rPr>
              <a:t>安全</a:t>
            </a:r>
            <a:r>
              <a:rPr lang="en-US" altLang="zh-TW" sz="4000" b="1" dirty="0" smtClean="0">
                <a:latin typeface="微軟正黑體" pitchFamily="34" charset="-120"/>
                <a:ea typeface="微軟正黑體" pitchFamily="34" charset="-120"/>
              </a:rPr>
              <a:t>(Safety)</a:t>
            </a:r>
            <a:r>
              <a:rPr lang="en-US" altLang="zh-TW" dirty="0" smtClean="0"/>
              <a:t/>
            </a:r>
            <a:br>
              <a:rPr lang="en-US" altLang="zh-TW" dirty="0" smtClean="0"/>
            </a:br>
            <a:endParaRPr lang="zh-TW" altLang="en-US" dirty="0"/>
          </a:p>
        </p:txBody>
      </p:sp>
      <p:sp>
        <p:nvSpPr>
          <p:cNvPr id="116737" name="Rectangle 1"/>
          <p:cNvSpPr>
            <a:spLocks noChangeArrowheads="1"/>
          </p:cNvSpPr>
          <p:nvPr/>
        </p:nvSpPr>
        <p:spPr bwMode="auto">
          <a:xfrm>
            <a:off x="1383630" y="2003156"/>
            <a:ext cx="6764947" cy="292387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1" lang="zh-TW" altLang="en-US" sz="2800" b="1"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以</a:t>
            </a:r>
            <a:r>
              <a:rPr kumimoji="1" lang="zh-TW" altLang="en-US" sz="4400" b="1" i="0" strike="noStrike" cap="none" normalizeH="0" baseline="0" dirty="0" smtClean="0">
                <a:ln>
                  <a:noFill/>
                </a:ln>
                <a:solidFill>
                  <a:srgbClr val="C00000"/>
                </a:solidFill>
                <a:effectLst/>
                <a:latin typeface="微軟正黑體" pitchFamily="34" charset="-120"/>
                <a:ea typeface="微軟正黑體" pitchFamily="34" charset="-120"/>
                <a:cs typeface="Times New Roman" pitchFamily="18" charset="0"/>
              </a:rPr>
              <a:t>安全</a:t>
            </a:r>
            <a:r>
              <a:rPr kumimoji="1" lang="en-US" altLang="zh-TW" sz="2800" b="1"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(Safety)</a:t>
            </a:r>
            <a:r>
              <a:rPr kumimoji="1" lang="zh-TW" altLang="en-US" sz="2800" b="1"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為首要，尤其在樂園內滿是遊客的狀況下</a:t>
            </a:r>
            <a:r>
              <a:rPr kumimoji="1" lang="en-US" altLang="zh-TW" sz="2800" b="1"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800" b="1"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安全第一</a:t>
            </a:r>
            <a:r>
              <a:rPr kumimoji="1" lang="en-US" altLang="zh-TW" sz="2800" b="1"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，可以從基本的遊憩設施體驗、表演活動觀賞前的安全說明，至排隊動線的管理及處理突發事件的機動性服務人員觀察到迪士尼樂園的品牌創意已融入其中</a:t>
            </a:r>
            <a:r>
              <a:rPr kumimoji="1" lang="zh-TW" altLang="en-US" sz="2800" b="0" i="0" u="none" strike="noStrike" cap="none" normalizeH="0" baseline="0" dirty="0" smtClean="0">
                <a:ln>
                  <a:noFill/>
                </a:ln>
                <a:solidFill>
                  <a:schemeClr val="tx1"/>
                </a:solidFill>
                <a:effectLst/>
                <a:latin typeface="微軟正黑體" pitchFamily="34" charset="-120"/>
                <a:ea typeface="微軟正黑體" pitchFamily="34" charset="-120"/>
              </a:rPr>
              <a: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143000"/>
          </a:xfrm>
        </p:spPr>
        <p:txBody>
          <a:bodyPr/>
          <a:lstStyle/>
          <a:p>
            <a:r>
              <a:rPr lang="zh-TW" altLang="zh-TW" sz="4000" b="1" u="sng" dirty="0" smtClean="0">
                <a:latin typeface="微軟正黑體" pitchFamily="34" charset="-120"/>
                <a:ea typeface="微軟正黑體" pitchFamily="34" charset="-120"/>
              </a:rPr>
              <a:t>安全</a:t>
            </a:r>
            <a:r>
              <a:rPr lang="en-US" altLang="zh-TW" sz="4000" b="1" u="sng" dirty="0" smtClean="0">
                <a:latin typeface="微軟正黑體" pitchFamily="34" charset="-120"/>
                <a:ea typeface="微軟正黑體" pitchFamily="34" charset="-120"/>
              </a:rPr>
              <a:t>(Safety)</a:t>
            </a:r>
            <a:r>
              <a:rPr lang="en-US" altLang="zh-TW" dirty="0" smtClean="0"/>
              <a:t/>
            </a:r>
            <a:br>
              <a:rPr lang="en-US" altLang="zh-TW" dirty="0" smtClean="0"/>
            </a:br>
            <a:endParaRPr lang="zh-TW" altLang="en-US" dirty="0"/>
          </a:p>
        </p:txBody>
      </p:sp>
      <p:sp>
        <p:nvSpPr>
          <p:cNvPr id="3" name="內容版面配置區 2"/>
          <p:cNvSpPr>
            <a:spLocks noGrp="1"/>
          </p:cNvSpPr>
          <p:nvPr>
            <p:ph idx="1"/>
          </p:nvPr>
        </p:nvSpPr>
        <p:spPr>
          <a:xfrm>
            <a:off x="631297" y="1106904"/>
            <a:ext cx="8229600" cy="493295"/>
          </a:xfrm>
        </p:spPr>
        <p:txBody>
          <a:bodyPr/>
          <a:lstStyle/>
          <a:p>
            <a:pPr algn="r">
              <a:buNone/>
            </a:pPr>
            <a:r>
              <a:rPr lang="zh-TW" altLang="zh-TW" sz="2000" dirty="0" smtClean="0">
                <a:latin typeface="微軟正黑體" pitchFamily="34" charset="-120"/>
                <a:ea typeface="微軟正黑體" pitchFamily="34" charset="-120"/>
              </a:rPr>
              <a:t>以安全</a:t>
            </a:r>
            <a:r>
              <a:rPr lang="en-US" altLang="zh-TW" sz="2000" dirty="0" smtClean="0">
                <a:latin typeface="微軟正黑體" pitchFamily="34" charset="-120"/>
                <a:ea typeface="微軟正黑體" pitchFamily="34" charset="-120"/>
              </a:rPr>
              <a:t>(Safety)</a:t>
            </a:r>
            <a:r>
              <a:rPr lang="zh-TW" altLang="zh-TW" sz="2000" dirty="0" smtClean="0">
                <a:latin typeface="微軟正黑體" pitchFamily="34" charset="-120"/>
                <a:ea typeface="微軟正黑體" pitchFamily="34" charset="-120"/>
              </a:rPr>
              <a:t>為首要，尤其在樂園內滿是遊客的狀況下『安全第一』</a:t>
            </a:r>
            <a:endParaRPr lang="zh-TW" altLang="en-US" dirty="0"/>
          </a:p>
        </p:txBody>
      </p:sp>
      <p:pic>
        <p:nvPicPr>
          <p:cNvPr id="4" name="圖片 3" descr="圖1安全說明_01_曾永平.jpg"/>
          <p:cNvPicPr/>
          <p:nvPr/>
        </p:nvPicPr>
        <p:blipFill>
          <a:blip r:embed="rId2" cstate="print"/>
          <a:srcRect/>
          <a:stretch>
            <a:fillRect/>
          </a:stretch>
        </p:blipFill>
        <p:spPr>
          <a:xfrm>
            <a:off x="1294228" y="1600198"/>
            <a:ext cx="6555544" cy="4600081"/>
          </a:xfrm>
          <a:prstGeom prst="rect">
            <a:avLst/>
          </a:prstGeom>
        </p:spPr>
      </p:pic>
      <p:sp>
        <p:nvSpPr>
          <p:cNvPr id="6" name="矩形 5"/>
          <p:cNvSpPr/>
          <p:nvPr/>
        </p:nvSpPr>
        <p:spPr>
          <a:xfrm>
            <a:off x="3158197" y="6384946"/>
            <a:ext cx="3005951" cy="400110"/>
          </a:xfrm>
          <a:prstGeom prst="rect">
            <a:avLst/>
          </a:prstGeom>
        </p:spPr>
        <p:txBody>
          <a:bodyPr wrap="none">
            <a:spAutoFit/>
          </a:bodyPr>
          <a:lstStyle/>
          <a:p>
            <a:r>
              <a:rPr lang="zh-TW" altLang="zh-TW" sz="2000" b="1" dirty="0">
                <a:latin typeface="微軟正黑體" pitchFamily="34" charset="-120"/>
                <a:ea typeface="微軟正黑體" pitchFamily="34" charset="-120"/>
              </a:rPr>
              <a:t>遊憩設施體驗前安全說明</a:t>
            </a:r>
            <a:endParaRPr lang="zh-TW" altLang="en-US" sz="20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143000"/>
          </a:xfrm>
        </p:spPr>
        <p:txBody>
          <a:bodyPr/>
          <a:lstStyle/>
          <a:p>
            <a:r>
              <a:rPr lang="zh-TW" altLang="zh-TW" sz="4000" b="1" u="sng" dirty="0" smtClean="0">
                <a:latin typeface="微軟正黑體" pitchFamily="34" charset="-120"/>
                <a:ea typeface="微軟正黑體" pitchFamily="34" charset="-120"/>
              </a:rPr>
              <a:t>安全</a:t>
            </a:r>
            <a:r>
              <a:rPr lang="en-US" altLang="zh-TW" sz="4000" b="1" u="sng" dirty="0" smtClean="0">
                <a:latin typeface="微軟正黑體" pitchFamily="34" charset="-120"/>
                <a:ea typeface="微軟正黑體" pitchFamily="34" charset="-120"/>
              </a:rPr>
              <a:t>(Safety)</a:t>
            </a:r>
            <a:r>
              <a:rPr lang="en-US" altLang="zh-TW" dirty="0" smtClean="0"/>
              <a:t/>
            </a:r>
            <a:br>
              <a:rPr lang="en-US" altLang="zh-TW" dirty="0" smtClean="0"/>
            </a:br>
            <a:endParaRPr lang="zh-TW" altLang="en-US" dirty="0"/>
          </a:p>
        </p:txBody>
      </p:sp>
      <p:sp>
        <p:nvSpPr>
          <p:cNvPr id="3" name="內容版面配置區 2"/>
          <p:cNvSpPr>
            <a:spLocks noGrp="1"/>
          </p:cNvSpPr>
          <p:nvPr>
            <p:ph idx="1"/>
          </p:nvPr>
        </p:nvSpPr>
        <p:spPr>
          <a:xfrm>
            <a:off x="631297" y="1106904"/>
            <a:ext cx="8229600" cy="493295"/>
          </a:xfrm>
        </p:spPr>
        <p:txBody>
          <a:bodyPr/>
          <a:lstStyle/>
          <a:p>
            <a:pPr algn="r">
              <a:buNone/>
            </a:pPr>
            <a:r>
              <a:rPr lang="zh-TW" altLang="zh-TW" sz="2000" dirty="0" smtClean="0">
                <a:latin typeface="微軟正黑體" pitchFamily="34" charset="-120"/>
                <a:ea typeface="微軟正黑體" pitchFamily="34" charset="-120"/>
              </a:rPr>
              <a:t>以安全</a:t>
            </a:r>
            <a:r>
              <a:rPr lang="en-US" altLang="zh-TW" sz="2000" dirty="0" smtClean="0">
                <a:latin typeface="微軟正黑體" pitchFamily="34" charset="-120"/>
                <a:ea typeface="微軟正黑體" pitchFamily="34" charset="-120"/>
              </a:rPr>
              <a:t>(Safety)</a:t>
            </a:r>
            <a:r>
              <a:rPr lang="zh-TW" altLang="zh-TW" sz="2000" dirty="0" smtClean="0">
                <a:latin typeface="微軟正黑體" pitchFamily="34" charset="-120"/>
                <a:ea typeface="微軟正黑體" pitchFamily="34" charset="-120"/>
              </a:rPr>
              <a:t>為首要，尤其在樂園內滿是遊客的狀況下『安全第一』</a:t>
            </a:r>
            <a:endParaRPr lang="zh-TW" altLang="en-US" dirty="0"/>
          </a:p>
        </p:txBody>
      </p:sp>
      <p:pic>
        <p:nvPicPr>
          <p:cNvPr id="5" name="圖片 4" descr="圖2_安全說明_02.JPG"/>
          <p:cNvPicPr/>
          <p:nvPr/>
        </p:nvPicPr>
        <p:blipFill>
          <a:blip r:embed="rId2" cstate="print"/>
          <a:stretch>
            <a:fillRect/>
          </a:stretch>
        </p:blipFill>
        <p:spPr>
          <a:xfrm>
            <a:off x="1011125" y="1600200"/>
            <a:ext cx="7161173" cy="4800600"/>
          </a:xfrm>
          <a:prstGeom prst="rect">
            <a:avLst/>
          </a:prstGeom>
        </p:spPr>
      </p:pic>
      <p:sp>
        <p:nvSpPr>
          <p:cNvPr id="7" name="矩形 6"/>
          <p:cNvSpPr/>
          <p:nvPr/>
        </p:nvSpPr>
        <p:spPr>
          <a:xfrm>
            <a:off x="3181023" y="6400800"/>
            <a:ext cx="3005951" cy="400110"/>
          </a:xfrm>
          <a:prstGeom prst="rect">
            <a:avLst/>
          </a:prstGeom>
        </p:spPr>
        <p:txBody>
          <a:bodyPr wrap="none">
            <a:spAutoFit/>
          </a:bodyPr>
          <a:lstStyle/>
          <a:p>
            <a:r>
              <a:rPr lang="zh-TW" altLang="zh-TW" sz="2000" b="1" dirty="0">
                <a:latin typeface="微軟正黑體" pitchFamily="34" charset="-120"/>
                <a:ea typeface="微軟正黑體" pitchFamily="34" charset="-120"/>
              </a:rPr>
              <a:t>表演活動觀賞前安全說明</a:t>
            </a:r>
            <a:endParaRPr lang="zh-TW" altLang="en-US" sz="2000" b="1"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143000"/>
          </a:xfrm>
        </p:spPr>
        <p:txBody>
          <a:bodyPr/>
          <a:lstStyle/>
          <a:p>
            <a:r>
              <a:rPr lang="zh-TW" altLang="zh-TW" sz="4000" b="1" u="sng" dirty="0" smtClean="0">
                <a:latin typeface="微軟正黑體" pitchFamily="34" charset="-120"/>
                <a:ea typeface="微軟正黑體" pitchFamily="34" charset="-120"/>
              </a:rPr>
              <a:t>安全</a:t>
            </a:r>
            <a:r>
              <a:rPr lang="en-US" altLang="zh-TW" sz="4000" b="1" u="sng" dirty="0" smtClean="0">
                <a:latin typeface="微軟正黑體" pitchFamily="34" charset="-120"/>
                <a:ea typeface="微軟正黑體" pitchFamily="34" charset="-120"/>
              </a:rPr>
              <a:t>(Safety)</a:t>
            </a:r>
            <a:r>
              <a:rPr lang="en-US" altLang="zh-TW" dirty="0" smtClean="0"/>
              <a:t/>
            </a:r>
            <a:br>
              <a:rPr lang="en-US" altLang="zh-TW" dirty="0" smtClean="0"/>
            </a:br>
            <a:endParaRPr lang="zh-TW" altLang="en-US" dirty="0"/>
          </a:p>
        </p:txBody>
      </p:sp>
      <p:sp>
        <p:nvSpPr>
          <p:cNvPr id="3" name="內容版面配置區 2"/>
          <p:cNvSpPr>
            <a:spLocks noGrp="1"/>
          </p:cNvSpPr>
          <p:nvPr>
            <p:ph idx="1"/>
          </p:nvPr>
        </p:nvSpPr>
        <p:spPr>
          <a:xfrm>
            <a:off x="631297" y="1106904"/>
            <a:ext cx="8229600" cy="493295"/>
          </a:xfrm>
        </p:spPr>
        <p:txBody>
          <a:bodyPr/>
          <a:lstStyle/>
          <a:p>
            <a:pPr algn="r">
              <a:buNone/>
            </a:pPr>
            <a:r>
              <a:rPr lang="zh-TW" altLang="zh-TW" sz="2000" dirty="0" smtClean="0">
                <a:latin typeface="微軟正黑體" pitchFamily="34" charset="-120"/>
                <a:ea typeface="微軟正黑體" pitchFamily="34" charset="-120"/>
              </a:rPr>
              <a:t>以安全</a:t>
            </a:r>
            <a:r>
              <a:rPr lang="en-US" altLang="zh-TW" sz="2000" dirty="0" smtClean="0">
                <a:latin typeface="微軟正黑體" pitchFamily="34" charset="-120"/>
                <a:ea typeface="微軟正黑體" pitchFamily="34" charset="-120"/>
              </a:rPr>
              <a:t>(Safety)</a:t>
            </a:r>
            <a:r>
              <a:rPr lang="zh-TW" altLang="zh-TW" sz="2000" dirty="0" smtClean="0">
                <a:latin typeface="微軟正黑體" pitchFamily="34" charset="-120"/>
                <a:ea typeface="微軟正黑體" pitchFamily="34" charset="-120"/>
              </a:rPr>
              <a:t>為首要，尤其在樂園內滿是遊客的狀況下『安全第一』</a:t>
            </a:r>
            <a:endParaRPr lang="zh-TW" altLang="en-US" dirty="0"/>
          </a:p>
        </p:txBody>
      </p:sp>
      <p:sp>
        <p:nvSpPr>
          <p:cNvPr id="7" name="矩形 6"/>
          <p:cNvSpPr/>
          <p:nvPr/>
        </p:nvSpPr>
        <p:spPr>
          <a:xfrm>
            <a:off x="3181023" y="6400800"/>
            <a:ext cx="3760966" cy="400110"/>
          </a:xfrm>
          <a:prstGeom prst="rect">
            <a:avLst/>
          </a:prstGeom>
        </p:spPr>
        <p:txBody>
          <a:bodyPr wrap="none">
            <a:spAutoFit/>
          </a:bodyPr>
          <a:lstStyle/>
          <a:p>
            <a:r>
              <a:rPr lang="zh-TW" altLang="en-US" sz="2000" b="1" dirty="0" smtClean="0">
                <a:latin typeface="微軟正黑體" pitchFamily="34" charset="-120"/>
                <a:ea typeface="微軟正黑體" pitchFamily="34" charset="-120"/>
              </a:rPr>
              <a:t>禁止腳架入園 </a:t>
            </a:r>
            <a:r>
              <a:rPr lang="en-US" altLang="zh-TW" sz="2000" b="1" dirty="0" smtClean="0">
                <a:latin typeface="微軟正黑體" pitchFamily="34" charset="-120"/>
                <a:ea typeface="微軟正黑體" pitchFamily="34" charset="-120"/>
              </a:rPr>
              <a:t>/</a:t>
            </a:r>
            <a:r>
              <a:rPr lang="zh-TW" altLang="en-US" sz="2000" b="1" dirty="0" smtClean="0">
                <a:latin typeface="微軟正黑體" pitchFamily="34" charset="-120"/>
                <a:ea typeface="微軟正黑體" pitchFamily="34" charset="-120"/>
              </a:rPr>
              <a:t> 娃娃車折疊收起</a:t>
            </a:r>
            <a:endParaRPr lang="zh-TW" altLang="en-US" sz="2000" b="1" dirty="0">
              <a:latin typeface="微軟正黑體" pitchFamily="34" charset="-120"/>
              <a:ea typeface="微軟正黑體" pitchFamily="34" charset="-120"/>
            </a:endParaRPr>
          </a:p>
        </p:txBody>
      </p:sp>
      <p:pic>
        <p:nvPicPr>
          <p:cNvPr id="6" name="圖片 5" descr="P9050381.JPG"/>
          <p:cNvPicPr>
            <a:picLocks noChangeAspect="1"/>
          </p:cNvPicPr>
          <p:nvPr/>
        </p:nvPicPr>
        <p:blipFill>
          <a:blip r:embed="rId2" cstate="screen"/>
          <a:stretch>
            <a:fillRect/>
          </a:stretch>
        </p:blipFill>
        <p:spPr>
          <a:xfrm>
            <a:off x="1590008" y="1600200"/>
            <a:ext cx="6400800" cy="480060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143000"/>
          </a:xfrm>
        </p:spPr>
        <p:txBody>
          <a:bodyPr/>
          <a:lstStyle/>
          <a:p>
            <a:r>
              <a:rPr lang="zh-TW" altLang="zh-TW" sz="4000" b="1" u="sng" dirty="0" smtClean="0">
                <a:latin typeface="微軟正黑體" pitchFamily="34" charset="-120"/>
                <a:ea typeface="微軟正黑體" pitchFamily="34" charset="-120"/>
              </a:rPr>
              <a:t>安全</a:t>
            </a:r>
            <a:r>
              <a:rPr lang="en-US" altLang="zh-TW" sz="4000" b="1" u="sng" dirty="0" smtClean="0">
                <a:latin typeface="微軟正黑體" pitchFamily="34" charset="-120"/>
                <a:ea typeface="微軟正黑體" pitchFamily="34" charset="-120"/>
              </a:rPr>
              <a:t>(Safety)</a:t>
            </a:r>
            <a:r>
              <a:rPr lang="en-US" altLang="zh-TW" dirty="0" smtClean="0"/>
              <a:t/>
            </a:r>
            <a:br>
              <a:rPr lang="en-US" altLang="zh-TW" dirty="0" smtClean="0"/>
            </a:br>
            <a:endParaRPr lang="zh-TW" altLang="en-US" dirty="0"/>
          </a:p>
        </p:txBody>
      </p:sp>
      <p:sp>
        <p:nvSpPr>
          <p:cNvPr id="3" name="內容版面配置區 2"/>
          <p:cNvSpPr>
            <a:spLocks noGrp="1"/>
          </p:cNvSpPr>
          <p:nvPr>
            <p:ph idx="1"/>
          </p:nvPr>
        </p:nvSpPr>
        <p:spPr>
          <a:xfrm>
            <a:off x="631297" y="1106904"/>
            <a:ext cx="8229600" cy="493295"/>
          </a:xfrm>
        </p:spPr>
        <p:txBody>
          <a:bodyPr/>
          <a:lstStyle/>
          <a:p>
            <a:pPr algn="r">
              <a:buNone/>
            </a:pPr>
            <a:r>
              <a:rPr lang="zh-TW" altLang="zh-TW" sz="2000" dirty="0" smtClean="0">
                <a:latin typeface="微軟正黑體" pitchFamily="34" charset="-120"/>
                <a:ea typeface="微軟正黑體" pitchFamily="34" charset="-120"/>
              </a:rPr>
              <a:t>以安全</a:t>
            </a:r>
            <a:r>
              <a:rPr lang="en-US" altLang="zh-TW" sz="2000" dirty="0" smtClean="0">
                <a:latin typeface="微軟正黑體" pitchFamily="34" charset="-120"/>
                <a:ea typeface="微軟正黑體" pitchFamily="34" charset="-120"/>
              </a:rPr>
              <a:t>(Safety)</a:t>
            </a:r>
            <a:r>
              <a:rPr lang="zh-TW" altLang="zh-TW" sz="2000" dirty="0" smtClean="0">
                <a:latin typeface="微軟正黑體" pitchFamily="34" charset="-120"/>
                <a:ea typeface="微軟正黑體" pitchFamily="34" charset="-120"/>
              </a:rPr>
              <a:t>為首要，尤其在樂園內滿是遊客的狀況下『安全第一』</a:t>
            </a:r>
            <a:endParaRPr lang="zh-TW" altLang="en-US" dirty="0"/>
          </a:p>
        </p:txBody>
      </p:sp>
      <p:sp>
        <p:nvSpPr>
          <p:cNvPr id="9" name="矩形 8"/>
          <p:cNvSpPr/>
          <p:nvPr/>
        </p:nvSpPr>
        <p:spPr>
          <a:xfrm>
            <a:off x="5104324" y="2354049"/>
            <a:ext cx="3582476" cy="461665"/>
          </a:xfrm>
          <a:prstGeom prst="rect">
            <a:avLst/>
          </a:prstGeom>
        </p:spPr>
        <p:txBody>
          <a:bodyPr wrap="square">
            <a:spAutoFit/>
          </a:bodyPr>
          <a:lstStyle/>
          <a:p>
            <a:r>
              <a:rPr lang="zh-TW" altLang="zh-TW" sz="2400" dirty="0">
                <a:latin typeface="微軟正黑體" pitchFamily="34" charset="-120"/>
                <a:ea typeface="微軟正黑體" pitchFamily="34" charset="-120"/>
              </a:rPr>
              <a:t>排隊動線的管理</a:t>
            </a:r>
            <a:r>
              <a:rPr lang="en-US" altLang="zh-TW" sz="2400" dirty="0">
                <a:latin typeface="微軟正黑體" pitchFamily="34" charset="-120"/>
                <a:ea typeface="微軟正黑體" pitchFamily="34" charset="-120"/>
              </a:rPr>
              <a:t>(</a:t>
            </a:r>
            <a:r>
              <a:rPr lang="zh-TW" altLang="zh-TW" sz="2400" dirty="0">
                <a:latin typeface="微軟正黑體" pitchFamily="34" charset="-120"/>
                <a:ea typeface="微軟正黑體" pitchFamily="34" charset="-120"/>
              </a:rPr>
              <a:t>戶外</a:t>
            </a:r>
            <a:r>
              <a:rPr lang="en-US" altLang="zh-TW" dirty="0"/>
              <a:t>) </a:t>
            </a:r>
            <a:endParaRPr lang="zh-TW" altLang="en-US" dirty="0"/>
          </a:p>
        </p:txBody>
      </p:sp>
      <p:pic>
        <p:nvPicPr>
          <p:cNvPr id="10" name="圖片 9" descr="圖5_排隊動線管理_04.JPG"/>
          <p:cNvPicPr/>
          <p:nvPr/>
        </p:nvPicPr>
        <p:blipFill>
          <a:blip r:embed="rId2" cstate="print"/>
          <a:stretch>
            <a:fillRect/>
          </a:stretch>
        </p:blipFill>
        <p:spPr>
          <a:xfrm>
            <a:off x="1046610" y="1951892"/>
            <a:ext cx="3820812" cy="2665096"/>
          </a:xfrm>
          <a:prstGeom prst="rect">
            <a:avLst/>
          </a:prstGeom>
        </p:spPr>
      </p:pic>
      <p:pic>
        <p:nvPicPr>
          <p:cNvPr id="16" name="圖片 15" descr="圖3_排隊動線管理_01.JPG"/>
          <p:cNvPicPr/>
          <p:nvPr/>
        </p:nvPicPr>
        <p:blipFill>
          <a:blip r:embed="rId3" cstate="print"/>
          <a:srcRect/>
          <a:stretch>
            <a:fillRect/>
          </a:stretch>
        </p:blipFill>
        <p:spPr>
          <a:xfrm>
            <a:off x="4501662" y="3875741"/>
            <a:ext cx="3559126" cy="2559112"/>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457200"/>
            <a:ext cx="8229600" cy="1143000"/>
          </a:xfrm>
        </p:spPr>
        <p:txBody>
          <a:bodyPr/>
          <a:lstStyle/>
          <a:p>
            <a:r>
              <a:rPr lang="zh-TW" altLang="zh-TW" sz="4000" b="1" u="sng" dirty="0" smtClean="0">
                <a:latin typeface="微軟正黑體" pitchFamily="34" charset="-120"/>
                <a:ea typeface="微軟正黑體" pitchFamily="34" charset="-120"/>
              </a:rPr>
              <a:t>安全</a:t>
            </a:r>
            <a:r>
              <a:rPr lang="en-US" altLang="zh-TW" sz="4000" b="1" u="sng" dirty="0" smtClean="0">
                <a:latin typeface="微軟正黑體" pitchFamily="34" charset="-120"/>
                <a:ea typeface="微軟正黑體" pitchFamily="34" charset="-120"/>
              </a:rPr>
              <a:t>(Safety)</a:t>
            </a:r>
            <a:r>
              <a:rPr lang="en-US" altLang="zh-TW" dirty="0" smtClean="0"/>
              <a:t/>
            </a:r>
            <a:br>
              <a:rPr lang="en-US" altLang="zh-TW" dirty="0" smtClean="0"/>
            </a:br>
            <a:endParaRPr lang="zh-TW" altLang="en-US" dirty="0"/>
          </a:p>
        </p:txBody>
      </p:sp>
      <p:sp>
        <p:nvSpPr>
          <p:cNvPr id="3" name="內容版面配置區 2"/>
          <p:cNvSpPr>
            <a:spLocks noGrp="1"/>
          </p:cNvSpPr>
          <p:nvPr>
            <p:ph idx="1"/>
          </p:nvPr>
        </p:nvSpPr>
        <p:spPr>
          <a:xfrm>
            <a:off x="631297" y="1106904"/>
            <a:ext cx="8229600" cy="493295"/>
          </a:xfrm>
        </p:spPr>
        <p:txBody>
          <a:bodyPr/>
          <a:lstStyle/>
          <a:p>
            <a:pPr algn="r">
              <a:buNone/>
            </a:pPr>
            <a:r>
              <a:rPr lang="zh-TW" altLang="zh-TW" sz="2000" dirty="0" smtClean="0">
                <a:latin typeface="微軟正黑體" pitchFamily="34" charset="-120"/>
                <a:ea typeface="微軟正黑體" pitchFamily="34" charset="-120"/>
              </a:rPr>
              <a:t>以安全</a:t>
            </a:r>
            <a:r>
              <a:rPr lang="en-US" altLang="zh-TW" sz="2000" dirty="0" smtClean="0">
                <a:latin typeface="微軟正黑體" pitchFamily="34" charset="-120"/>
                <a:ea typeface="微軟正黑體" pitchFamily="34" charset="-120"/>
              </a:rPr>
              <a:t>(Safety)</a:t>
            </a:r>
            <a:r>
              <a:rPr lang="zh-TW" altLang="zh-TW" sz="2000" dirty="0" smtClean="0">
                <a:latin typeface="微軟正黑體" pitchFamily="34" charset="-120"/>
                <a:ea typeface="微軟正黑體" pitchFamily="34" charset="-120"/>
              </a:rPr>
              <a:t>為首要，尤其在樂園內滿是遊客的狀況下『安全第一』</a:t>
            </a:r>
            <a:endParaRPr lang="zh-TW" altLang="en-US" dirty="0"/>
          </a:p>
        </p:txBody>
      </p:sp>
      <p:pic>
        <p:nvPicPr>
          <p:cNvPr id="11" name="圖片 10" descr="圖6_排隊動線管理_03曾致遠.JPG"/>
          <p:cNvPicPr/>
          <p:nvPr/>
        </p:nvPicPr>
        <p:blipFill>
          <a:blip r:embed="rId2" cstate="screen"/>
          <a:stretch>
            <a:fillRect/>
          </a:stretch>
        </p:blipFill>
        <p:spPr>
          <a:xfrm>
            <a:off x="1045249" y="1600200"/>
            <a:ext cx="3426186" cy="2433710"/>
          </a:xfrm>
          <a:prstGeom prst="rect">
            <a:avLst/>
          </a:prstGeom>
        </p:spPr>
      </p:pic>
      <p:pic>
        <p:nvPicPr>
          <p:cNvPr id="12" name="圖片 11" descr="圖4_排隊動線管理_02.JPG"/>
          <p:cNvPicPr/>
          <p:nvPr/>
        </p:nvPicPr>
        <p:blipFill>
          <a:blip r:embed="rId3" cstate="screen"/>
          <a:stretch>
            <a:fillRect/>
          </a:stretch>
        </p:blipFill>
        <p:spPr>
          <a:xfrm>
            <a:off x="4696517" y="1598981"/>
            <a:ext cx="3412462" cy="2433711"/>
          </a:xfrm>
          <a:prstGeom prst="rect">
            <a:avLst/>
          </a:prstGeom>
        </p:spPr>
      </p:pic>
      <p:sp>
        <p:nvSpPr>
          <p:cNvPr id="14" name="矩形 13"/>
          <p:cNvSpPr/>
          <p:nvPr/>
        </p:nvSpPr>
        <p:spPr>
          <a:xfrm>
            <a:off x="5119155" y="6312515"/>
            <a:ext cx="2733442" cy="400110"/>
          </a:xfrm>
          <a:prstGeom prst="rect">
            <a:avLst/>
          </a:prstGeom>
        </p:spPr>
        <p:txBody>
          <a:bodyPr wrap="none">
            <a:spAutoFit/>
          </a:bodyPr>
          <a:lstStyle/>
          <a:p>
            <a:pPr algn="ctr"/>
            <a:r>
              <a:rPr lang="zh-TW" altLang="zh-TW" sz="2000" dirty="0">
                <a:latin typeface="微軟正黑體" pitchFamily="34" charset="-120"/>
                <a:ea typeface="微軟正黑體" pitchFamily="34" charset="-120"/>
              </a:rPr>
              <a:t>排隊動線的管理</a:t>
            </a:r>
            <a:r>
              <a:rPr lang="en-US" altLang="zh-TW" sz="2000" dirty="0">
                <a:latin typeface="微軟正黑體" pitchFamily="34" charset="-120"/>
                <a:ea typeface="微軟正黑體" pitchFamily="34" charset="-120"/>
              </a:rPr>
              <a:t>(</a:t>
            </a:r>
            <a:r>
              <a:rPr lang="zh-TW" altLang="zh-TW" sz="2000" dirty="0">
                <a:latin typeface="微軟正黑體" pitchFamily="34" charset="-120"/>
                <a:ea typeface="微軟正黑體" pitchFamily="34" charset="-120"/>
              </a:rPr>
              <a:t>室內</a:t>
            </a:r>
            <a:r>
              <a:rPr lang="en-US" altLang="zh-TW" sz="2000" dirty="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p:txBody>
      </p:sp>
      <p:sp>
        <p:nvSpPr>
          <p:cNvPr id="15" name="矩形 14"/>
          <p:cNvSpPr/>
          <p:nvPr/>
        </p:nvSpPr>
        <p:spPr>
          <a:xfrm>
            <a:off x="896695" y="6281737"/>
            <a:ext cx="3574740" cy="400110"/>
          </a:xfrm>
          <a:prstGeom prst="rect">
            <a:avLst/>
          </a:prstGeom>
        </p:spPr>
        <p:txBody>
          <a:bodyPr wrap="square">
            <a:spAutoFit/>
          </a:bodyPr>
          <a:lstStyle/>
          <a:p>
            <a:pPr algn="ctr"/>
            <a:r>
              <a:rPr lang="zh-TW" altLang="zh-TW" sz="2000" dirty="0">
                <a:latin typeface="微軟正黑體" pitchFamily="34" charset="-120"/>
                <a:ea typeface="微軟正黑體" pitchFamily="34" charset="-120"/>
              </a:rPr>
              <a:t>排隊動線的管理</a:t>
            </a:r>
            <a:r>
              <a:rPr lang="en-US" altLang="zh-TW" sz="2000" dirty="0">
                <a:latin typeface="微軟正黑體" pitchFamily="34" charset="-120"/>
                <a:ea typeface="微軟正黑體" pitchFamily="34" charset="-120"/>
              </a:rPr>
              <a:t>(</a:t>
            </a:r>
            <a:r>
              <a:rPr lang="zh-TW" altLang="zh-TW" sz="2000" dirty="0">
                <a:latin typeface="微軟正黑體" pitchFamily="34" charset="-120"/>
                <a:ea typeface="微軟正黑體" pitchFamily="34" charset="-120"/>
              </a:rPr>
              <a:t>嬰兒車</a:t>
            </a:r>
            <a:r>
              <a:rPr lang="en-US" altLang="zh-TW" sz="2000" dirty="0">
                <a:latin typeface="微軟正黑體" pitchFamily="34" charset="-120"/>
                <a:ea typeface="微軟正黑體" pitchFamily="34" charset="-120"/>
              </a:rPr>
              <a:t>)</a:t>
            </a:r>
            <a:endParaRPr lang="zh-TW" altLang="en-US" sz="2000" dirty="0">
              <a:latin typeface="微軟正黑體" pitchFamily="34" charset="-120"/>
              <a:ea typeface="微軟正黑體" pitchFamily="34" charset="-120"/>
            </a:endParaRPr>
          </a:p>
        </p:txBody>
      </p:sp>
      <p:pic>
        <p:nvPicPr>
          <p:cNvPr id="17" name="圖片 16" descr="IMG_1141.JPG"/>
          <p:cNvPicPr>
            <a:picLocks noChangeAspect="1"/>
          </p:cNvPicPr>
          <p:nvPr/>
        </p:nvPicPr>
        <p:blipFill>
          <a:blip r:embed="rId4" cstate="screen"/>
          <a:srcRect/>
          <a:stretch>
            <a:fillRect/>
          </a:stretch>
        </p:blipFill>
        <p:spPr>
          <a:xfrm>
            <a:off x="1045249" y="4087076"/>
            <a:ext cx="3426186" cy="2194662"/>
          </a:xfrm>
          <a:prstGeom prst="rect">
            <a:avLst/>
          </a:prstGeom>
        </p:spPr>
      </p:pic>
      <p:pic>
        <p:nvPicPr>
          <p:cNvPr id="18" name="圖片 17" descr="IMG_1229.JPG"/>
          <p:cNvPicPr>
            <a:picLocks noChangeAspect="1"/>
          </p:cNvPicPr>
          <p:nvPr/>
        </p:nvPicPr>
        <p:blipFill>
          <a:blip r:embed="rId5" cstate="screen"/>
          <a:stretch>
            <a:fillRect/>
          </a:stretch>
        </p:blipFill>
        <p:spPr>
          <a:xfrm>
            <a:off x="4696517" y="4087076"/>
            <a:ext cx="3412462" cy="2194662"/>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a:xfrm>
            <a:off x="457200" y="1015624"/>
            <a:ext cx="8229600" cy="904457"/>
          </a:xfrm>
        </p:spPr>
        <p:txBody>
          <a:bodyPr/>
          <a:lstStyle/>
          <a:p>
            <a:r>
              <a:rPr lang="zh-TW" altLang="en-US" b="1" dirty="0" smtClean="0">
                <a:solidFill>
                  <a:schemeClr val="accent2">
                    <a:lumMod val="75000"/>
                  </a:schemeClr>
                </a:solidFill>
                <a:latin typeface="微軟正黑體" pitchFamily="34" charset="-120"/>
                <a:ea typeface="微軟正黑體" pitchFamily="34" charset="-120"/>
              </a:rPr>
              <a:t>大綱</a:t>
            </a:r>
            <a:r>
              <a:rPr lang="en-US" altLang="zh-TW" b="1" dirty="0" smtClean="0">
                <a:solidFill>
                  <a:schemeClr val="accent2">
                    <a:lumMod val="75000"/>
                  </a:schemeClr>
                </a:solidFill>
                <a:latin typeface="微軟正黑體" pitchFamily="34" charset="-120"/>
                <a:ea typeface="微軟正黑體" pitchFamily="34" charset="-120"/>
              </a:rPr>
              <a:t/>
            </a:r>
            <a:br>
              <a:rPr lang="en-US" altLang="zh-TW" b="1" dirty="0" smtClean="0">
                <a:solidFill>
                  <a:schemeClr val="accent2">
                    <a:lumMod val="75000"/>
                  </a:schemeClr>
                </a:solidFill>
                <a:latin typeface="微軟正黑體" pitchFamily="34" charset="-120"/>
                <a:ea typeface="微軟正黑體" pitchFamily="34" charset="-120"/>
              </a:rPr>
            </a:br>
            <a:endParaRPr lang="zh-TW" altLang="en-US" dirty="0">
              <a:solidFill>
                <a:schemeClr val="accent2">
                  <a:lumMod val="75000"/>
                </a:schemeClr>
              </a:solidFill>
            </a:endParaRPr>
          </a:p>
        </p:txBody>
      </p:sp>
      <p:sp>
        <p:nvSpPr>
          <p:cNvPr id="4" name="標題 1"/>
          <p:cNvSpPr txBox="1">
            <a:spLocks/>
          </p:cNvSpPr>
          <p:nvPr/>
        </p:nvSpPr>
        <p:spPr bwMode="auto">
          <a:xfrm>
            <a:off x="1238491" y="1678329"/>
            <a:ext cx="7048982" cy="314521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eaLnBrk="0" hangingPunct="0">
              <a:defRPr/>
            </a:pPr>
            <a:r>
              <a:rPr kumimoji="0" lang="zh-TW" altLang="en-US" sz="3600" b="1" dirty="0" smtClean="0">
                <a:solidFill>
                  <a:schemeClr val="accent2">
                    <a:lumMod val="75000"/>
                  </a:schemeClr>
                </a:solidFill>
                <a:latin typeface="微軟正黑體" pitchFamily="34" charset="-120"/>
                <a:ea typeface="微軟正黑體" pitchFamily="34" charset="-120"/>
                <a:cs typeface="+mj-cs"/>
              </a:rPr>
              <a:t>一、</a:t>
            </a:r>
            <a:r>
              <a:rPr kumimoji="0" lang="zh-TW" altLang="en-US" sz="3600" b="1" dirty="0" smtClean="0">
                <a:solidFill>
                  <a:schemeClr val="accent2">
                    <a:lumMod val="75000"/>
                  </a:schemeClr>
                </a:solidFill>
                <a:latin typeface="微軟正黑體" pitchFamily="34" charset="-120"/>
                <a:ea typeface="微軟正黑體" pitchFamily="34" charset="-120"/>
              </a:rPr>
              <a:t>日本迪士尼樂園品牌創意行銷</a:t>
            </a:r>
            <a:endParaRPr kumimoji="0" lang="en-US" altLang="zh-TW" sz="3600" b="1" dirty="0" smtClean="0">
              <a:solidFill>
                <a:schemeClr val="accent2">
                  <a:lumMod val="75000"/>
                </a:schemeClr>
              </a:solidFill>
              <a:latin typeface="微軟正黑體" pitchFamily="34" charset="-120"/>
              <a:ea typeface="微軟正黑體" pitchFamily="34" charset="-120"/>
              <a:cs typeface="+mj-cs"/>
            </a:endParaRPr>
          </a:p>
          <a:p>
            <a:pPr eaLnBrk="0" hangingPunct="0">
              <a:defRPr/>
            </a:pPr>
            <a:r>
              <a:rPr kumimoji="0" lang="zh-TW" altLang="en-US" sz="3600" b="1" dirty="0" smtClean="0">
                <a:solidFill>
                  <a:schemeClr val="accent2">
                    <a:lumMod val="75000"/>
                  </a:schemeClr>
                </a:solidFill>
                <a:latin typeface="微軟正黑體" pitchFamily="34" charset="-120"/>
                <a:ea typeface="微軟正黑體" pitchFamily="34" charset="-120"/>
                <a:cs typeface="+mj-cs"/>
              </a:rPr>
              <a:t>二、</a:t>
            </a:r>
            <a:r>
              <a:rPr kumimoji="0" lang="zh-TW" altLang="en-US" sz="3600" b="1" dirty="0" smtClean="0">
                <a:solidFill>
                  <a:schemeClr val="accent2">
                    <a:lumMod val="75000"/>
                  </a:schemeClr>
                </a:solidFill>
                <a:latin typeface="微軟正黑體" pitchFamily="34" charset="-120"/>
                <a:ea typeface="微軟正黑體" pitchFamily="34" charset="-120"/>
              </a:rPr>
              <a:t>案例討論</a:t>
            </a:r>
            <a:endParaRPr kumimoji="0" lang="en-US" altLang="zh-TW" sz="3600" b="1" dirty="0" smtClean="0">
              <a:solidFill>
                <a:schemeClr val="accent2">
                  <a:lumMod val="75000"/>
                </a:schemeClr>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45720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zh-TW" sz="4000" b="1" i="0" u="sng"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j-cs"/>
              </a:rPr>
              <a:t>安全</a:t>
            </a:r>
            <a:r>
              <a:rPr kumimoji="0" lang="en-US" altLang="zh-TW" sz="4000" b="1" i="0" u="sng"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j-cs"/>
              </a:rPr>
              <a:t>(Safety)</a:t>
            </a:r>
            <a:r>
              <a:rPr kumimoji="0" lang="en-US" altLang="zh-TW" sz="4400" b="0" i="0" u="none" strike="noStrike" kern="1200" cap="none" spc="0" normalizeH="0" baseline="0" noProof="0" dirty="0" smtClean="0">
                <a:ln>
                  <a:noFill/>
                </a:ln>
                <a:solidFill>
                  <a:schemeClr val="tx1"/>
                </a:solidFill>
                <a:effectLst/>
                <a:uLnTx/>
                <a:uFillTx/>
                <a:latin typeface="+mj-lt"/>
                <a:ea typeface="+mj-ea"/>
                <a:cs typeface="+mj-cs"/>
              </a:rPr>
              <a:t/>
            </a:r>
            <a:br>
              <a:rPr kumimoji="0" lang="en-US" altLang="zh-TW" sz="4400" b="0" i="0" u="none" strike="noStrike" kern="1200" cap="none" spc="0" normalizeH="0" baseline="0" noProof="0" dirty="0" smtClean="0">
                <a:ln>
                  <a:noFill/>
                </a:ln>
                <a:solidFill>
                  <a:schemeClr val="tx1"/>
                </a:solidFill>
                <a:effectLst/>
                <a:uLnTx/>
                <a:uFillTx/>
                <a:latin typeface="+mj-lt"/>
                <a:ea typeface="+mj-ea"/>
                <a:cs typeface="+mj-cs"/>
              </a:rPr>
            </a:br>
            <a:endParaRPr kumimoji="0" lang="zh-TW" altLang="en-US" sz="4400" b="0" i="0" u="none" strike="noStrike" kern="1200" cap="none" spc="0" normalizeH="0" baseline="0" noProof="0" dirty="0">
              <a:ln>
                <a:noFill/>
              </a:ln>
              <a:solidFill>
                <a:schemeClr val="tx1"/>
              </a:solidFill>
              <a:effectLst/>
              <a:uLnTx/>
              <a:uFillTx/>
              <a:latin typeface="+mj-lt"/>
              <a:ea typeface="+mj-ea"/>
              <a:cs typeface="+mj-cs"/>
            </a:endParaRPr>
          </a:p>
        </p:txBody>
      </p:sp>
      <p:pic>
        <p:nvPicPr>
          <p:cNvPr id="5" name="圖片 4" descr="圖7_機動服務人員_01.JPG"/>
          <p:cNvPicPr/>
          <p:nvPr/>
        </p:nvPicPr>
        <p:blipFill>
          <a:blip r:embed="rId2" cstate="screen"/>
          <a:srcRect/>
          <a:stretch>
            <a:fillRect/>
          </a:stretch>
        </p:blipFill>
        <p:spPr>
          <a:xfrm>
            <a:off x="708861" y="1766887"/>
            <a:ext cx="3923297" cy="3418724"/>
          </a:xfrm>
          <a:prstGeom prst="rect">
            <a:avLst/>
          </a:prstGeom>
        </p:spPr>
      </p:pic>
      <p:pic>
        <p:nvPicPr>
          <p:cNvPr id="6" name="圖片 5" descr="圖8_機動服務人員01_0.JPG"/>
          <p:cNvPicPr/>
          <p:nvPr/>
        </p:nvPicPr>
        <p:blipFill>
          <a:blip r:embed="rId3" cstate="screen"/>
          <a:srcRect/>
          <a:stretch>
            <a:fillRect/>
          </a:stretch>
        </p:blipFill>
        <p:spPr>
          <a:xfrm>
            <a:off x="4763503" y="1766887"/>
            <a:ext cx="3923297" cy="3418724"/>
          </a:xfrm>
          <a:prstGeom prst="rect">
            <a:avLst/>
          </a:prstGeom>
        </p:spPr>
      </p:pic>
      <p:sp>
        <p:nvSpPr>
          <p:cNvPr id="7" name="矩形 6"/>
          <p:cNvSpPr/>
          <p:nvPr/>
        </p:nvSpPr>
        <p:spPr>
          <a:xfrm>
            <a:off x="1104562" y="5333636"/>
            <a:ext cx="2723823" cy="369332"/>
          </a:xfrm>
          <a:prstGeom prst="rect">
            <a:avLst/>
          </a:prstGeom>
        </p:spPr>
        <p:txBody>
          <a:bodyPr wrap="none">
            <a:spAutoFit/>
          </a:bodyPr>
          <a:lstStyle/>
          <a:p>
            <a:r>
              <a:rPr lang="zh-TW" altLang="zh-TW" dirty="0"/>
              <a:t>機動性服務人員各類服務</a:t>
            </a:r>
            <a:endParaRPr lang="zh-TW" altLang="en-US" dirty="0"/>
          </a:p>
        </p:txBody>
      </p:sp>
      <p:sp>
        <p:nvSpPr>
          <p:cNvPr id="8" name="矩形 7"/>
          <p:cNvSpPr/>
          <p:nvPr/>
        </p:nvSpPr>
        <p:spPr>
          <a:xfrm>
            <a:off x="5145942" y="5333636"/>
            <a:ext cx="3185487" cy="369332"/>
          </a:xfrm>
          <a:prstGeom prst="rect">
            <a:avLst/>
          </a:prstGeom>
        </p:spPr>
        <p:txBody>
          <a:bodyPr wrap="none">
            <a:spAutoFit/>
          </a:bodyPr>
          <a:lstStyle/>
          <a:p>
            <a:r>
              <a:rPr lang="zh-TW" altLang="zh-TW" dirty="0"/>
              <a:t>機動性服務人員處理突發事件</a:t>
            </a:r>
            <a:endParaRPr lang="zh-TW" altLang="en-US" dirty="0"/>
          </a:p>
        </p:txBody>
      </p:sp>
      <p:sp>
        <p:nvSpPr>
          <p:cNvPr id="105474" name="Oval 2"/>
          <p:cNvSpPr>
            <a:spLocks noChangeArrowheads="1"/>
          </p:cNvSpPr>
          <p:nvPr/>
        </p:nvSpPr>
        <p:spPr bwMode="auto">
          <a:xfrm>
            <a:off x="4760179" y="2466975"/>
            <a:ext cx="1231547" cy="2177214"/>
          </a:xfrm>
          <a:prstGeom prst="ellipse">
            <a:avLst/>
          </a:prstGeom>
          <a:noFill/>
          <a:ln w="12700">
            <a:solidFill>
              <a:srgbClr val="FF0000"/>
            </a:solidFill>
            <a:prstDash val="sysDot"/>
            <a:round/>
            <a:headEnd/>
            <a:tailEnd/>
          </a:ln>
        </p:spPr>
        <p:txBody>
          <a:bodyPr vert="horz" wrap="square" lIns="91440" tIns="45720" rIns="91440" bIns="45720" numCol="1" anchor="t" anchorCtr="0" compatLnSpc="1">
            <a:prstTxWarp prst="textNoShape">
              <a:avLst/>
            </a:prstTxWarp>
          </a:bodyPr>
          <a:lstStyle/>
          <a:p>
            <a:endParaRPr lang="zh-TW" altLang="en-US"/>
          </a:p>
        </p:txBody>
      </p:sp>
      <p:sp>
        <p:nvSpPr>
          <p:cNvPr id="9" name="內容版面配置區 2"/>
          <p:cNvSpPr>
            <a:spLocks noGrp="1"/>
          </p:cNvSpPr>
          <p:nvPr>
            <p:ph idx="1"/>
          </p:nvPr>
        </p:nvSpPr>
        <p:spPr>
          <a:xfrm>
            <a:off x="631297" y="1106904"/>
            <a:ext cx="8229600" cy="493295"/>
          </a:xfrm>
        </p:spPr>
        <p:txBody>
          <a:bodyPr/>
          <a:lstStyle/>
          <a:p>
            <a:pPr algn="r">
              <a:buNone/>
            </a:pPr>
            <a:r>
              <a:rPr lang="zh-TW" altLang="zh-TW" sz="2000" dirty="0" smtClean="0">
                <a:latin typeface="微軟正黑體" pitchFamily="34" charset="-120"/>
                <a:ea typeface="微軟正黑體" pitchFamily="34" charset="-120"/>
              </a:rPr>
              <a:t>以安全</a:t>
            </a:r>
            <a:r>
              <a:rPr lang="en-US" altLang="zh-TW" sz="2000" dirty="0" smtClean="0">
                <a:latin typeface="微軟正黑體" pitchFamily="34" charset="-120"/>
                <a:ea typeface="微軟正黑體" pitchFamily="34" charset="-120"/>
              </a:rPr>
              <a:t>(Safety)</a:t>
            </a:r>
            <a:r>
              <a:rPr lang="zh-TW" altLang="zh-TW" sz="2000" dirty="0" smtClean="0">
                <a:latin typeface="微軟正黑體" pitchFamily="34" charset="-120"/>
                <a:ea typeface="微軟正黑體" pitchFamily="34" charset="-120"/>
              </a:rPr>
              <a:t>為首要，尤其在樂園內滿是遊客的狀況下『安全第一』</a:t>
            </a:r>
            <a:endParaRPr lang="zh-TW" alt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45720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zh-TW" altLang="zh-TW" sz="4000" b="1" u="sng" dirty="0" smtClean="0">
                <a:latin typeface="微軟正黑體" pitchFamily="34" charset="-120"/>
                <a:ea typeface="微軟正黑體" pitchFamily="34" charset="-120"/>
              </a:rPr>
              <a:t>禮貌</a:t>
            </a:r>
            <a:r>
              <a:rPr lang="en-US" altLang="zh-TW" sz="4000" b="1" u="sng" dirty="0" smtClean="0">
                <a:latin typeface="微軟正黑體" pitchFamily="34" charset="-120"/>
                <a:ea typeface="微軟正黑體" pitchFamily="34" charset="-120"/>
              </a:rPr>
              <a:t>(Courtesy)</a:t>
            </a:r>
            <a:r>
              <a:rPr kumimoji="0" lang="en-US" altLang="zh-TW" sz="4400" b="1"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j-cs"/>
              </a:rPr>
              <a:t/>
            </a:r>
            <a:br>
              <a:rPr kumimoji="0" lang="en-US" altLang="zh-TW" sz="4400" b="1"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j-cs"/>
              </a:rPr>
            </a:br>
            <a:endParaRPr kumimoji="0" lang="zh-TW" altLang="en-US" sz="44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mj-cs"/>
            </a:endParaRPr>
          </a:p>
        </p:txBody>
      </p:sp>
      <p:sp>
        <p:nvSpPr>
          <p:cNvPr id="115713" name="Rectangle 1"/>
          <p:cNvSpPr>
            <a:spLocks noChangeArrowheads="1"/>
          </p:cNvSpPr>
          <p:nvPr/>
        </p:nvSpPr>
        <p:spPr bwMode="auto">
          <a:xfrm>
            <a:off x="794084" y="1311442"/>
            <a:ext cx="7702801" cy="48320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1" lang="zh-TW" altLang="en-US" sz="2800" i="0" u="none" strike="noStrike" cap="none" normalizeH="0" baseline="0" dirty="0" smtClean="0">
                <a:ln>
                  <a:noFill/>
                </a:ln>
                <a:solidFill>
                  <a:srgbClr val="000000"/>
                </a:solidFill>
                <a:effectLst/>
                <a:latin typeface="微軟正黑體" pitchFamily="34" charset="-120"/>
                <a:ea typeface="微軟正黑體" pitchFamily="34" charset="-120"/>
                <a:cs typeface="Times New Roman" pitchFamily="18" charset="0"/>
              </a:rPr>
              <a:t>    每位員工在服務態度上都非常熱忱、親切、有禮貌，尊重每一位遊客，對於兒童更是重視</a:t>
            </a:r>
            <a:r>
              <a:rPr lang="zh-TW" altLang="en-US" sz="2800" dirty="0" smtClean="0">
                <a:solidFill>
                  <a:srgbClr val="000000"/>
                </a:solidFill>
                <a:latin typeface="微軟正黑體" pitchFamily="34" charset="-120"/>
                <a:ea typeface="微軟正黑體" pitchFamily="34" charset="-120"/>
                <a:cs typeface="Times New Roman" pitchFamily="18" charset="0"/>
              </a:rPr>
              <a:t>。</a:t>
            </a:r>
            <a:endParaRPr kumimoji="1" lang="en-US" altLang="zh-TW" sz="2800" i="0" u="none" strike="noStrike" cap="none" normalizeH="0" baseline="0" dirty="0" smtClean="0">
              <a:ln>
                <a:noFill/>
              </a:ln>
              <a:solidFill>
                <a:srgbClr val="000000"/>
              </a:solidFill>
              <a:effectLst/>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kumimoji="1" lang="en-US" altLang="zh-TW" sz="2800" i="0" u="none" strike="noStrike" cap="none" normalizeH="0" baseline="0" dirty="0" smtClean="0">
              <a:ln>
                <a:noFill/>
              </a:ln>
              <a:solidFill>
                <a:srgbClr val="000000"/>
              </a:solidFill>
              <a:effectLst/>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lang="zh-TW" altLang="en-US" sz="2800" dirty="0" smtClean="0">
                <a:solidFill>
                  <a:srgbClr val="000000"/>
                </a:solidFill>
                <a:latin typeface="微軟正黑體" pitchFamily="34" charset="-120"/>
                <a:ea typeface="微軟正黑體" pitchFamily="34" charset="-120"/>
                <a:cs typeface="Times New Roman" pitchFamily="18" charset="0"/>
              </a:rPr>
              <a:t>    </a:t>
            </a:r>
            <a:r>
              <a:rPr kumimoji="1" lang="zh-TW" altLang="en-US" sz="2800" i="0" u="none" strike="noStrike" cap="none" normalizeH="0" baseline="0" dirty="0" smtClean="0">
                <a:ln>
                  <a:noFill/>
                </a:ln>
                <a:solidFill>
                  <a:srgbClr val="000000"/>
                </a:solidFill>
                <a:effectLst/>
                <a:latin typeface="微軟正黑體" pitchFamily="34" charset="-120"/>
                <a:ea typeface="微軟正黑體" pitchFamily="34" charset="-120"/>
                <a:cs typeface="Times New Roman" pitchFamily="18" charset="0"/>
              </a:rPr>
              <a:t>這些的態度都是出自於員工內心與自發性的行為，很難想像</a:t>
            </a:r>
            <a:r>
              <a:rPr kumimoji="1" lang="zh-TW" altLang="en-US" sz="2800" b="1" i="0" u="sng"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迪士尼樂園的員工中，</a:t>
            </a:r>
            <a:r>
              <a:rPr kumimoji="1" lang="en-US" altLang="zh-TW" sz="2800" b="1" i="0" u="sng"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90%</a:t>
            </a:r>
            <a:r>
              <a:rPr kumimoji="1" lang="zh-TW" altLang="en-US" sz="2800" b="1" i="0" u="sng"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是約聘人員</a:t>
            </a:r>
            <a:r>
              <a:rPr kumimoji="1" lang="en-US" altLang="zh-TW" sz="2800" b="1" i="0" u="sng"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(PT)</a:t>
            </a:r>
            <a:r>
              <a:rPr kumimoji="1" lang="zh-TW" altLang="en-US" sz="2800" b="1" i="0" u="sng"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a:t>
            </a:r>
            <a:r>
              <a:rPr kumimoji="1" lang="en-US" altLang="zh-TW" sz="2800" b="1" i="0" u="sng"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10%</a:t>
            </a:r>
            <a:r>
              <a:rPr kumimoji="1" lang="zh-TW" altLang="en-US" sz="2800" b="1" i="0" u="sng" strike="noStrike" cap="none" normalizeH="0" baseline="0" dirty="0" smtClean="0">
                <a:ln>
                  <a:noFill/>
                </a:ln>
                <a:solidFill>
                  <a:srgbClr val="FF0000"/>
                </a:solidFill>
                <a:effectLst/>
                <a:latin typeface="微軟正黑體" pitchFamily="34" charset="-120"/>
                <a:ea typeface="微軟正黑體" pitchFamily="34" charset="-120"/>
                <a:cs typeface="Times New Roman" pitchFamily="18" charset="0"/>
              </a:rPr>
              <a:t>是正式員工</a:t>
            </a:r>
            <a:r>
              <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，迪士尼樂園對於員工的招募，以情境結合系統化的科學方式來找 </a:t>
            </a:r>
            <a:r>
              <a:rPr kumimoji="1" lang="en-US" altLang="zh-TW"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對</a:t>
            </a:r>
            <a:r>
              <a:rPr kumimoji="1" lang="en-US" altLang="zh-TW"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的員工。</a:t>
            </a:r>
            <a:endParaRPr kumimoji="1" lang="en-US" altLang="zh-TW"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endParaRPr lang="en-US" altLang="zh-TW" sz="2800" dirty="0" smtClean="0">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迪士尼樂園的</a:t>
            </a:r>
            <a:r>
              <a:rPr kumimoji="1" lang="zh-TW" altLang="en-US" sz="2800" i="0" u="none" strike="noStrike" cap="none" normalizeH="0" baseline="0" dirty="0" smtClean="0">
                <a:ln>
                  <a:noFill/>
                </a:ln>
                <a:solidFill>
                  <a:srgbClr val="000000"/>
                </a:solidFill>
                <a:effectLst/>
                <a:latin typeface="微軟正黑體" pitchFamily="34" charset="-120"/>
                <a:ea typeface="微軟正黑體" pitchFamily="34" charset="-120"/>
                <a:cs typeface="Times New Roman" pitchFamily="18" charset="0"/>
              </a:rPr>
              <a:t>每位員工的</a:t>
            </a:r>
            <a:r>
              <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禮貌</a:t>
            </a:r>
            <a:r>
              <a:rPr kumimoji="1" lang="en-US" altLang="zh-TW"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(Courtesy)</a:t>
            </a:r>
            <a:r>
              <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作為，使遊客倍感尊重。</a:t>
            </a:r>
            <a:endPar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45720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zh-TW" altLang="zh-TW" sz="4000" b="1" u="sng" dirty="0" smtClean="0">
                <a:latin typeface="微軟正黑體" pitchFamily="34" charset="-120"/>
                <a:ea typeface="微軟正黑體" pitchFamily="34" charset="-120"/>
              </a:rPr>
              <a:t>禮貌</a:t>
            </a:r>
            <a:r>
              <a:rPr lang="en-US" altLang="zh-TW" sz="4000" b="1" u="sng" dirty="0" smtClean="0">
                <a:latin typeface="微軟正黑體" pitchFamily="34" charset="-120"/>
                <a:ea typeface="微軟正黑體" pitchFamily="34" charset="-120"/>
              </a:rPr>
              <a:t>(Courtesy)</a:t>
            </a:r>
            <a:r>
              <a:rPr kumimoji="0" lang="en-US" altLang="zh-TW" sz="4400" b="1" i="0" u="sng"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j-cs"/>
              </a:rPr>
              <a:t/>
            </a:r>
            <a:br>
              <a:rPr kumimoji="0" lang="en-US" altLang="zh-TW" sz="4400" b="1" i="0" u="sng"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j-cs"/>
              </a:rPr>
            </a:br>
            <a:endParaRPr kumimoji="0" lang="zh-TW" altLang="en-US" sz="4400" b="1" i="0" u="sng"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mj-cs"/>
            </a:endParaRPr>
          </a:p>
        </p:txBody>
      </p:sp>
      <p:sp>
        <p:nvSpPr>
          <p:cNvPr id="9" name="矩形 8"/>
          <p:cNvSpPr/>
          <p:nvPr/>
        </p:nvSpPr>
        <p:spPr>
          <a:xfrm>
            <a:off x="3384955" y="6129305"/>
            <a:ext cx="2492990" cy="400110"/>
          </a:xfrm>
          <a:prstGeom prst="rect">
            <a:avLst/>
          </a:prstGeom>
        </p:spPr>
        <p:txBody>
          <a:bodyPr wrap="none">
            <a:spAutoFit/>
          </a:bodyPr>
          <a:lstStyle/>
          <a:p>
            <a:r>
              <a:rPr lang="zh-TW" altLang="zh-TW" sz="2000" dirty="0">
                <a:latin typeface="微軟正黑體" pitchFamily="34" charset="-120"/>
                <a:ea typeface="微軟正黑體" pitchFamily="34" charset="-120"/>
              </a:rPr>
              <a:t>發自內心的親切笑容</a:t>
            </a:r>
            <a:endParaRPr lang="zh-TW" altLang="en-US" sz="2000" dirty="0">
              <a:latin typeface="微軟正黑體" pitchFamily="34" charset="-120"/>
              <a:ea typeface="微軟正黑體" pitchFamily="34" charset="-120"/>
            </a:endParaRPr>
          </a:p>
        </p:txBody>
      </p:sp>
      <p:pic>
        <p:nvPicPr>
          <p:cNvPr id="13" name="圖片 12" descr="1523451_10152315309106931_5987697802793482102_o.jpg"/>
          <p:cNvPicPr>
            <a:picLocks noChangeAspect="1"/>
          </p:cNvPicPr>
          <p:nvPr/>
        </p:nvPicPr>
        <p:blipFill>
          <a:blip r:embed="rId2" cstate="screen"/>
          <a:srcRect/>
          <a:stretch>
            <a:fillRect/>
          </a:stretch>
        </p:blipFill>
        <p:spPr>
          <a:xfrm>
            <a:off x="457200" y="1250761"/>
            <a:ext cx="2532743" cy="4725809"/>
          </a:xfrm>
          <a:prstGeom prst="rect">
            <a:avLst/>
          </a:prstGeom>
        </p:spPr>
      </p:pic>
      <p:pic>
        <p:nvPicPr>
          <p:cNvPr id="16" name="圖片 15" descr="10603884_10152315308536931_4279288047482434628_o.jpg"/>
          <p:cNvPicPr>
            <a:picLocks noChangeAspect="1"/>
          </p:cNvPicPr>
          <p:nvPr/>
        </p:nvPicPr>
        <p:blipFill>
          <a:blip r:embed="rId3" cstate="screen"/>
          <a:srcRect/>
          <a:stretch>
            <a:fillRect/>
          </a:stretch>
        </p:blipFill>
        <p:spPr>
          <a:xfrm>
            <a:off x="5877945" y="1262007"/>
            <a:ext cx="2808855" cy="4725809"/>
          </a:xfrm>
          <a:prstGeom prst="rect">
            <a:avLst/>
          </a:prstGeom>
        </p:spPr>
      </p:pic>
      <p:pic>
        <p:nvPicPr>
          <p:cNvPr id="17" name="圖片 16" descr="10623519_10152315309046931_5133792996300204945_o.jpg"/>
          <p:cNvPicPr>
            <a:picLocks noChangeAspect="1"/>
          </p:cNvPicPr>
          <p:nvPr/>
        </p:nvPicPr>
        <p:blipFill>
          <a:blip r:embed="rId4" cstate="screen"/>
          <a:srcRect/>
          <a:stretch>
            <a:fillRect/>
          </a:stretch>
        </p:blipFill>
        <p:spPr>
          <a:xfrm>
            <a:off x="2989943" y="1262007"/>
            <a:ext cx="3214914" cy="4737055"/>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457200" y="4572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eaLnBrk="0" hangingPunct="0"/>
            <a:r>
              <a:rPr lang="zh-TW" altLang="zh-TW" sz="4000" b="1" u="sng" dirty="0" smtClean="0">
                <a:latin typeface="微軟正黑體" pitchFamily="34" charset="-120"/>
                <a:ea typeface="微軟正黑體" pitchFamily="34" charset="-120"/>
              </a:rPr>
              <a:t>禮貌</a:t>
            </a:r>
            <a:r>
              <a:rPr lang="en-US" altLang="zh-TW" sz="4000" b="1" u="sng" dirty="0" smtClean="0">
                <a:latin typeface="微軟正黑體" pitchFamily="34" charset="-120"/>
                <a:ea typeface="微軟正黑體" pitchFamily="34" charset="-120"/>
              </a:rPr>
              <a:t>(Courtesy)</a:t>
            </a:r>
            <a:r>
              <a:rPr kumimoji="0" lang="en-US" altLang="zh-TW" sz="4400" b="1"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j-cs"/>
              </a:rPr>
              <a:t/>
            </a:r>
            <a:br>
              <a:rPr kumimoji="0" lang="en-US" altLang="zh-TW" sz="4400" b="1" i="0" u="none" strike="noStrike" kern="1200" cap="none" spc="0" normalizeH="0" baseline="0" noProof="0" dirty="0" smtClean="0">
                <a:ln>
                  <a:noFill/>
                </a:ln>
                <a:solidFill>
                  <a:schemeClr val="tx1"/>
                </a:solidFill>
                <a:effectLst/>
                <a:uLnTx/>
                <a:uFillTx/>
                <a:latin typeface="微軟正黑體" pitchFamily="34" charset="-120"/>
                <a:ea typeface="微軟正黑體" pitchFamily="34" charset="-120"/>
                <a:cs typeface="+mj-cs"/>
              </a:rPr>
            </a:br>
            <a:endParaRPr kumimoji="0" lang="zh-TW" altLang="en-US" sz="4400" b="1" i="0" u="none" strike="noStrike" kern="1200" cap="none" spc="0" normalizeH="0" baseline="0" noProof="0" dirty="0">
              <a:ln>
                <a:noFill/>
              </a:ln>
              <a:solidFill>
                <a:schemeClr val="tx1"/>
              </a:solidFill>
              <a:effectLst/>
              <a:uLnTx/>
              <a:uFillTx/>
              <a:latin typeface="微軟正黑體" pitchFamily="34" charset="-120"/>
              <a:ea typeface="微軟正黑體" pitchFamily="34" charset="-120"/>
              <a:cs typeface="+mj-cs"/>
            </a:endParaRPr>
          </a:p>
        </p:txBody>
      </p:sp>
      <p:pic>
        <p:nvPicPr>
          <p:cNvPr id="7" name="圖片 6" descr="圖12_有禮貌的為遊客擦拭瓶身水滴.jpg"/>
          <p:cNvPicPr/>
          <p:nvPr/>
        </p:nvPicPr>
        <p:blipFill>
          <a:blip r:embed="rId2" cstate="print"/>
          <a:srcRect/>
          <a:stretch>
            <a:fillRect/>
          </a:stretch>
        </p:blipFill>
        <p:spPr>
          <a:xfrm>
            <a:off x="4299118" y="2000310"/>
            <a:ext cx="4387682" cy="3432629"/>
          </a:xfrm>
          <a:prstGeom prst="rect">
            <a:avLst/>
          </a:prstGeom>
        </p:spPr>
      </p:pic>
      <p:sp>
        <p:nvSpPr>
          <p:cNvPr id="12" name="矩形 11"/>
          <p:cNvSpPr/>
          <p:nvPr/>
        </p:nvSpPr>
        <p:spPr>
          <a:xfrm>
            <a:off x="5291125" y="5632994"/>
            <a:ext cx="2749471" cy="400110"/>
          </a:xfrm>
          <a:prstGeom prst="rect">
            <a:avLst/>
          </a:prstGeom>
        </p:spPr>
        <p:txBody>
          <a:bodyPr wrap="none">
            <a:spAutoFit/>
          </a:bodyPr>
          <a:lstStyle/>
          <a:p>
            <a:r>
              <a:rPr lang="zh-TW" altLang="zh-TW" sz="2000" dirty="0">
                <a:latin typeface="微軟正黑體" pitchFamily="34" charset="-120"/>
                <a:ea typeface="微軟正黑體" pitchFamily="34" charset="-120"/>
              </a:rPr>
              <a:t>有禮貌的擦拭瓶身水滴</a:t>
            </a:r>
            <a:endParaRPr lang="zh-TW" altLang="en-US" sz="2000" dirty="0">
              <a:latin typeface="微軟正黑體" pitchFamily="34" charset="-120"/>
              <a:ea typeface="微軟正黑體" pitchFamily="34" charset="-120"/>
            </a:endParaRPr>
          </a:p>
        </p:txBody>
      </p:sp>
      <p:pic>
        <p:nvPicPr>
          <p:cNvPr id="144385" name="圖片 9" descr="1.jpg"/>
          <p:cNvPicPr>
            <a:picLocks noChangeAspect="1" noChangeArrowheads="1"/>
          </p:cNvPicPr>
          <p:nvPr/>
        </p:nvPicPr>
        <p:blipFill>
          <a:blip r:embed="rId3" cstate="print"/>
          <a:srcRect/>
          <a:stretch>
            <a:fillRect/>
          </a:stretch>
        </p:blipFill>
        <p:spPr bwMode="auto">
          <a:xfrm>
            <a:off x="457200" y="2000310"/>
            <a:ext cx="3722634" cy="3432629"/>
          </a:xfrm>
          <a:prstGeom prst="rect">
            <a:avLst/>
          </a:prstGeom>
          <a:noFill/>
          <a:ln w="9525">
            <a:noFill/>
            <a:miter lim="800000"/>
            <a:headEnd/>
            <a:tailEnd/>
          </a:ln>
        </p:spPr>
      </p:pic>
      <p:sp>
        <p:nvSpPr>
          <p:cNvPr id="18" name="矩形 17"/>
          <p:cNvSpPr/>
          <p:nvPr/>
        </p:nvSpPr>
        <p:spPr>
          <a:xfrm>
            <a:off x="944097" y="5585339"/>
            <a:ext cx="2749471" cy="400110"/>
          </a:xfrm>
          <a:prstGeom prst="rect">
            <a:avLst/>
          </a:prstGeom>
        </p:spPr>
        <p:txBody>
          <a:bodyPr wrap="none">
            <a:spAutoFit/>
          </a:bodyPr>
          <a:lstStyle/>
          <a:p>
            <a:r>
              <a:rPr lang="zh-TW" altLang="zh-TW" sz="2000" dirty="0">
                <a:latin typeface="微軟正黑體" pitchFamily="34" charset="-120"/>
                <a:ea typeface="微軟正黑體" pitchFamily="34" charset="-120"/>
              </a:rPr>
              <a:t>有禮貌</a:t>
            </a:r>
            <a:r>
              <a:rPr lang="zh-TW" altLang="zh-TW" sz="2000" dirty="0" smtClean="0">
                <a:latin typeface="微軟正黑體" pitchFamily="34" charset="-120"/>
                <a:ea typeface="微軟正黑體" pitchFamily="34" charset="-120"/>
              </a:rPr>
              <a:t>的</a:t>
            </a:r>
            <a:r>
              <a:rPr lang="zh-TW" altLang="en-US" sz="2000" dirty="0" smtClean="0">
                <a:latin typeface="微軟正黑體" pitchFamily="34" charset="-120"/>
                <a:ea typeface="微軟正黑體" pitchFamily="34" charset="-120"/>
              </a:rPr>
              <a:t>雙手遞上商品</a:t>
            </a:r>
            <a:endParaRPr lang="zh-TW" altLang="en-US" sz="2000"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19112" y="432582"/>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zh-TW" sz="4000" b="1" u="sng" dirty="0" smtClean="0">
                <a:latin typeface="微軟正黑體" pitchFamily="34" charset="-120"/>
                <a:ea typeface="微軟正黑體" pitchFamily="34" charset="-120"/>
              </a:rPr>
              <a:t>表演</a:t>
            </a:r>
            <a:r>
              <a:rPr lang="en-US" altLang="zh-TW" sz="4000" b="1" u="sng" dirty="0" smtClean="0">
                <a:latin typeface="微軟正黑體" pitchFamily="34" charset="-120"/>
                <a:ea typeface="微軟正黑體" pitchFamily="34" charset="-120"/>
              </a:rPr>
              <a:t>(Show)</a:t>
            </a:r>
          </a:p>
        </p:txBody>
      </p:sp>
      <p:sp>
        <p:nvSpPr>
          <p:cNvPr id="113665" name="Rectangle 1"/>
          <p:cNvSpPr>
            <a:spLocks noChangeArrowheads="1"/>
          </p:cNvSpPr>
          <p:nvPr/>
        </p:nvSpPr>
        <p:spPr bwMode="auto">
          <a:xfrm>
            <a:off x="866274" y="1894104"/>
            <a:ext cx="7447547"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Lst>
            </a:pPr>
            <a:r>
              <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兩大樂園中的表演，不論是</a:t>
            </a:r>
            <a:r>
              <a:rPr kumimoji="1" lang="zh-TW" altLang="en-US" sz="28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演員的服裝、排場及表演場景及意象道具，都呈出專業、震撼、華麗、夢幻、歡樂的世界級水準，氣勢磅礡的精彩劇情，呈獻驚奇連連的</a:t>
            </a:r>
            <a:r>
              <a:rPr kumimoji="1" lang="en-US" altLang="zh-TW" sz="28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8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夢幻世界</a:t>
            </a:r>
            <a:r>
              <a:rPr kumimoji="1" lang="en-US" altLang="zh-TW" sz="28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，讓觀賞的遊客都能目不轉睛、驚歎不已，營造起來迪士尼樂園，表演是非看不可的氛圍 。</a:t>
            </a:r>
            <a:endPar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19112"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zh-TW" sz="4000" b="1" u="sng" dirty="0" smtClean="0">
                <a:latin typeface="微軟正黑體" pitchFamily="34" charset="-120"/>
                <a:ea typeface="微軟正黑體" pitchFamily="34" charset="-120"/>
              </a:rPr>
              <a:t>表演</a:t>
            </a:r>
            <a:r>
              <a:rPr lang="en-US" altLang="zh-TW" sz="4000" b="1" u="sng" dirty="0" smtClean="0">
                <a:latin typeface="微軟正黑體" pitchFamily="34" charset="-120"/>
                <a:ea typeface="微軟正黑體" pitchFamily="34" charset="-120"/>
              </a:rPr>
              <a:t>(Show)</a:t>
            </a:r>
          </a:p>
        </p:txBody>
      </p:sp>
      <p:sp>
        <p:nvSpPr>
          <p:cNvPr id="11" name="矩形 10"/>
          <p:cNvSpPr/>
          <p:nvPr/>
        </p:nvSpPr>
        <p:spPr>
          <a:xfrm>
            <a:off x="4368800" y="942945"/>
            <a:ext cx="4379913" cy="400110"/>
          </a:xfrm>
          <a:prstGeom prst="rect">
            <a:avLst/>
          </a:prstGeom>
        </p:spPr>
        <p:txBody>
          <a:bodyPr wrap="square">
            <a:spAutoFit/>
          </a:bodyPr>
          <a:lstStyle/>
          <a:p>
            <a:r>
              <a:rPr lang="en-US" altLang="zh-TW" sz="2000" dirty="0" err="1">
                <a:latin typeface="微軟正黑體" pitchFamily="34" charset="-120"/>
                <a:ea typeface="微軟正黑體" pitchFamily="34" charset="-120"/>
              </a:rPr>
              <a:t>DisnyLand</a:t>
            </a:r>
            <a:r>
              <a:rPr lang="zh-TW" altLang="zh-TW" sz="2000" dirty="0">
                <a:latin typeface="微軟正黑體" pitchFamily="34" charset="-120"/>
                <a:ea typeface="微軟正黑體" pitchFamily="34" charset="-120"/>
              </a:rPr>
              <a:t>遊行</a:t>
            </a:r>
            <a:r>
              <a:rPr lang="en-US" altLang="zh-TW" sz="2000" dirty="0">
                <a:latin typeface="微軟正黑體" pitchFamily="34" charset="-120"/>
                <a:ea typeface="微軟正黑體" pitchFamily="34" charset="-120"/>
              </a:rPr>
              <a:t>-</a:t>
            </a:r>
            <a:r>
              <a:rPr lang="zh-TW" altLang="zh-TW" sz="2000" dirty="0">
                <a:latin typeface="微軟正黑體" pitchFamily="34" charset="-120"/>
                <a:ea typeface="微軟正黑體" pitchFamily="34" charset="-120"/>
              </a:rPr>
              <a:t>動畫</a:t>
            </a:r>
            <a:r>
              <a:rPr lang="zh-TW" altLang="zh-TW" sz="2000" dirty="0" smtClean="0">
                <a:latin typeface="微軟正黑體" pitchFamily="34" charset="-120"/>
                <a:ea typeface="微軟正黑體" pitchFamily="34" charset="-120"/>
              </a:rPr>
              <a:t>主角</a:t>
            </a:r>
            <a:r>
              <a:rPr lang="zh-TW" altLang="en-US" sz="2000" dirty="0" smtClean="0">
                <a:latin typeface="微軟正黑體" pitchFamily="34" charset="-120"/>
                <a:ea typeface="微軟正黑體" pitchFamily="34" charset="-120"/>
              </a:rPr>
              <a:t>輪番上陣</a:t>
            </a:r>
            <a:endParaRPr lang="zh-TW" altLang="en-US" sz="2000" dirty="0">
              <a:latin typeface="微軟正黑體" pitchFamily="34" charset="-120"/>
              <a:ea typeface="微軟正黑體" pitchFamily="34" charset="-120"/>
            </a:endParaRPr>
          </a:p>
        </p:txBody>
      </p:sp>
      <p:pic>
        <p:nvPicPr>
          <p:cNvPr id="16" name="圖片 15" descr="IMG_1138.JPG"/>
          <p:cNvPicPr>
            <a:picLocks noChangeAspect="1"/>
          </p:cNvPicPr>
          <p:nvPr/>
        </p:nvPicPr>
        <p:blipFill>
          <a:blip r:embed="rId2" cstate="screen"/>
          <a:srcRect/>
          <a:stretch>
            <a:fillRect/>
          </a:stretch>
        </p:blipFill>
        <p:spPr>
          <a:xfrm>
            <a:off x="5960995" y="1429202"/>
            <a:ext cx="2787718" cy="5428798"/>
          </a:xfrm>
          <a:prstGeom prst="rect">
            <a:avLst/>
          </a:prstGeom>
        </p:spPr>
      </p:pic>
      <p:pic>
        <p:nvPicPr>
          <p:cNvPr id="19" name="圖片 18" descr="P9050383.JPG"/>
          <p:cNvPicPr>
            <a:picLocks noChangeAspect="1"/>
          </p:cNvPicPr>
          <p:nvPr/>
        </p:nvPicPr>
        <p:blipFill>
          <a:blip r:embed="rId3" cstate="screen"/>
          <a:srcRect/>
          <a:stretch>
            <a:fillRect/>
          </a:stretch>
        </p:blipFill>
        <p:spPr>
          <a:xfrm>
            <a:off x="330427" y="1429203"/>
            <a:ext cx="2815771" cy="5428797"/>
          </a:xfrm>
          <a:prstGeom prst="rect">
            <a:avLst/>
          </a:prstGeom>
        </p:spPr>
      </p:pic>
      <p:pic>
        <p:nvPicPr>
          <p:cNvPr id="23" name="圖片 22" descr="P9050391.JPG"/>
          <p:cNvPicPr>
            <a:picLocks noChangeAspect="1"/>
          </p:cNvPicPr>
          <p:nvPr/>
        </p:nvPicPr>
        <p:blipFill>
          <a:blip r:embed="rId4" cstate="screen"/>
          <a:srcRect/>
          <a:stretch>
            <a:fillRect/>
          </a:stretch>
        </p:blipFill>
        <p:spPr>
          <a:xfrm>
            <a:off x="3146198" y="1429203"/>
            <a:ext cx="2814796" cy="5428797"/>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19112" y="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zh-TW" sz="4000" b="1" u="sng" dirty="0" smtClean="0">
                <a:latin typeface="微軟正黑體" pitchFamily="34" charset="-120"/>
                <a:ea typeface="微軟正黑體" pitchFamily="34" charset="-120"/>
              </a:rPr>
              <a:t>表演</a:t>
            </a:r>
            <a:r>
              <a:rPr lang="en-US" altLang="zh-TW" sz="4000" b="1" u="sng" dirty="0" smtClean="0">
                <a:latin typeface="微軟正黑體" pitchFamily="34" charset="-120"/>
                <a:ea typeface="微軟正黑體" pitchFamily="34" charset="-120"/>
              </a:rPr>
              <a:t>(Show)</a:t>
            </a:r>
          </a:p>
        </p:txBody>
      </p:sp>
      <p:sp>
        <p:nvSpPr>
          <p:cNvPr id="11" name="矩形 10"/>
          <p:cNvSpPr/>
          <p:nvPr/>
        </p:nvSpPr>
        <p:spPr>
          <a:xfrm>
            <a:off x="4368800" y="942945"/>
            <a:ext cx="4379913" cy="400110"/>
          </a:xfrm>
          <a:prstGeom prst="rect">
            <a:avLst/>
          </a:prstGeom>
        </p:spPr>
        <p:txBody>
          <a:bodyPr wrap="square">
            <a:spAutoFit/>
          </a:bodyPr>
          <a:lstStyle/>
          <a:p>
            <a:r>
              <a:rPr lang="en-US" altLang="zh-TW" sz="2000" dirty="0" err="1">
                <a:latin typeface="微軟正黑體" pitchFamily="34" charset="-120"/>
                <a:ea typeface="微軟正黑體" pitchFamily="34" charset="-120"/>
              </a:rPr>
              <a:t>DisnyLand</a:t>
            </a:r>
            <a:r>
              <a:rPr lang="zh-TW" altLang="zh-TW" sz="2000" dirty="0">
                <a:latin typeface="微軟正黑體" pitchFamily="34" charset="-120"/>
                <a:ea typeface="微軟正黑體" pitchFamily="34" charset="-120"/>
              </a:rPr>
              <a:t>遊行</a:t>
            </a:r>
            <a:r>
              <a:rPr lang="en-US" altLang="zh-TW" sz="2000" dirty="0">
                <a:latin typeface="微軟正黑體" pitchFamily="34" charset="-120"/>
                <a:ea typeface="微軟正黑體" pitchFamily="34" charset="-120"/>
              </a:rPr>
              <a:t>-</a:t>
            </a:r>
            <a:r>
              <a:rPr lang="zh-TW" altLang="zh-TW" sz="2000" dirty="0">
                <a:latin typeface="微軟正黑體" pitchFamily="34" charset="-120"/>
                <a:ea typeface="微軟正黑體" pitchFamily="34" charset="-120"/>
              </a:rPr>
              <a:t>動畫</a:t>
            </a:r>
            <a:r>
              <a:rPr lang="zh-TW" altLang="zh-TW" sz="2000" dirty="0" smtClean="0">
                <a:latin typeface="微軟正黑體" pitchFamily="34" charset="-120"/>
                <a:ea typeface="微軟正黑體" pitchFamily="34" charset="-120"/>
              </a:rPr>
              <a:t>主角</a:t>
            </a:r>
            <a:r>
              <a:rPr lang="zh-TW" altLang="en-US" sz="2000" dirty="0" smtClean="0">
                <a:latin typeface="微軟正黑體" pitchFamily="34" charset="-120"/>
                <a:ea typeface="微軟正黑體" pitchFamily="34" charset="-120"/>
              </a:rPr>
              <a:t>輪番上陣</a:t>
            </a:r>
            <a:endParaRPr lang="zh-TW" altLang="en-US" sz="2000" dirty="0">
              <a:latin typeface="微軟正黑體" pitchFamily="34" charset="-120"/>
              <a:ea typeface="微軟正黑體" pitchFamily="34" charset="-120"/>
            </a:endParaRPr>
          </a:p>
        </p:txBody>
      </p:sp>
      <p:pic>
        <p:nvPicPr>
          <p:cNvPr id="12" name="圖片 11" descr="P9050385.JPG"/>
          <p:cNvPicPr>
            <a:picLocks noChangeAspect="1"/>
          </p:cNvPicPr>
          <p:nvPr/>
        </p:nvPicPr>
        <p:blipFill>
          <a:blip r:embed="rId2" cstate="screen"/>
          <a:stretch>
            <a:fillRect/>
          </a:stretch>
        </p:blipFill>
        <p:spPr>
          <a:xfrm>
            <a:off x="-1335313" y="0"/>
            <a:ext cx="6952342" cy="6857999"/>
          </a:xfrm>
          <a:prstGeom prst="rect">
            <a:avLst/>
          </a:prstGeom>
        </p:spPr>
      </p:pic>
      <p:pic>
        <p:nvPicPr>
          <p:cNvPr id="13" name="圖片 12" descr="P9050388.JPG"/>
          <p:cNvPicPr>
            <a:picLocks noChangeAspect="1"/>
          </p:cNvPicPr>
          <p:nvPr/>
        </p:nvPicPr>
        <p:blipFill>
          <a:blip r:embed="rId3" cstate="screen"/>
          <a:stretch>
            <a:fillRect/>
          </a:stretch>
        </p:blipFill>
        <p:spPr>
          <a:xfrm>
            <a:off x="5613312" y="0"/>
            <a:ext cx="3530688" cy="2351314"/>
          </a:xfrm>
          <a:prstGeom prst="rect">
            <a:avLst/>
          </a:prstGeom>
        </p:spPr>
      </p:pic>
      <p:pic>
        <p:nvPicPr>
          <p:cNvPr id="14" name="圖片 13" descr="P9050386.JPG"/>
          <p:cNvPicPr>
            <a:picLocks noChangeAspect="1"/>
          </p:cNvPicPr>
          <p:nvPr/>
        </p:nvPicPr>
        <p:blipFill>
          <a:blip r:embed="rId4" cstate="screen"/>
          <a:srcRect/>
          <a:stretch>
            <a:fillRect/>
          </a:stretch>
        </p:blipFill>
        <p:spPr>
          <a:xfrm>
            <a:off x="5613312" y="4677229"/>
            <a:ext cx="3530689" cy="2180771"/>
          </a:xfrm>
          <a:prstGeom prst="rect">
            <a:avLst/>
          </a:prstGeom>
        </p:spPr>
      </p:pic>
      <p:pic>
        <p:nvPicPr>
          <p:cNvPr id="15" name="圖片 14" descr="P9050387.JPG"/>
          <p:cNvPicPr>
            <a:picLocks noChangeAspect="1"/>
          </p:cNvPicPr>
          <p:nvPr/>
        </p:nvPicPr>
        <p:blipFill>
          <a:blip r:embed="rId5" cstate="screen"/>
          <a:stretch>
            <a:fillRect/>
          </a:stretch>
        </p:blipFill>
        <p:spPr>
          <a:xfrm>
            <a:off x="5617028" y="2032000"/>
            <a:ext cx="3526972" cy="2645229"/>
          </a:xfrm>
          <a:prstGeom prst="rect">
            <a:avLst/>
          </a:prstGeom>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19112" y="10477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zh-TW" sz="4000" b="1" u="sng" dirty="0" smtClean="0">
                <a:latin typeface="微軟正黑體" pitchFamily="34" charset="-120"/>
                <a:ea typeface="微軟正黑體" pitchFamily="34" charset="-120"/>
              </a:rPr>
              <a:t>表演</a:t>
            </a:r>
            <a:r>
              <a:rPr lang="en-US" altLang="zh-TW" sz="4000" b="1" u="sng" dirty="0" smtClean="0">
                <a:latin typeface="微軟正黑體" pitchFamily="34" charset="-120"/>
                <a:ea typeface="微軟正黑體" pitchFamily="34" charset="-120"/>
              </a:rPr>
              <a:t>(Show)</a:t>
            </a:r>
          </a:p>
        </p:txBody>
      </p:sp>
      <p:pic>
        <p:nvPicPr>
          <p:cNvPr id="6" name="MVI_1137.MOV">
            <a:hlinkClick r:id="" action="ppaction://media"/>
          </p:cNvPr>
          <p:cNvPicPr>
            <a:picLocks noRot="1" noChangeAspect="1"/>
          </p:cNvPicPr>
          <p:nvPr>
            <a:videoFile r:link="rId1"/>
          </p:nvPr>
        </p:nvPicPr>
        <p:blipFill>
          <a:blip r:embed="rId3" cstate="print"/>
          <a:stretch>
            <a:fillRect/>
          </a:stretch>
        </p:blipFill>
        <p:spPr>
          <a:xfrm>
            <a:off x="1233268" y="1247773"/>
            <a:ext cx="6926972" cy="5195229"/>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p:cTn id="7" fill="hold" display="0">
                  <p:stCondLst>
                    <p:cond delay="indefinite"/>
                  </p:stCondLst>
                  <p:endCondLst>
                    <p:cond evt="onNext" delay="0">
                      <p:tgtEl>
                        <p:sldTgt/>
                      </p:tgtEl>
                    </p:cond>
                    <p:cond evt="onPrev" delay="0">
                      <p:tgtEl>
                        <p:sldTgt/>
                      </p:tgtEl>
                    </p:cond>
                  </p:endCondLst>
                </p:cTn>
                <p:tgtEl>
                  <p:spTgt spid="6"/>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19112" y="10477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zh-TW" sz="4000" b="1" u="sng" dirty="0" smtClean="0">
                <a:latin typeface="微軟正黑體" pitchFamily="34" charset="-120"/>
                <a:ea typeface="微軟正黑體" pitchFamily="34" charset="-120"/>
              </a:rPr>
              <a:t>表演</a:t>
            </a:r>
            <a:r>
              <a:rPr lang="en-US" altLang="zh-TW" sz="4000" b="1" u="sng" dirty="0" smtClean="0">
                <a:latin typeface="微軟正黑體" pitchFamily="34" charset="-120"/>
                <a:ea typeface="微軟正黑體" pitchFamily="34" charset="-120"/>
              </a:rPr>
              <a:t>(Show)</a:t>
            </a:r>
          </a:p>
        </p:txBody>
      </p:sp>
      <p:pic>
        <p:nvPicPr>
          <p:cNvPr id="20" name="MVI_1349.MOV">
            <a:hlinkClick r:id="" action="ppaction://media"/>
          </p:cNvPr>
          <p:cNvPicPr>
            <a:picLocks noRot="1" noChangeAspect="1"/>
          </p:cNvPicPr>
          <p:nvPr>
            <a:videoFile r:link="rId1"/>
          </p:nvPr>
        </p:nvPicPr>
        <p:blipFill>
          <a:blip r:embed="rId3" cstate="screen"/>
          <a:stretch>
            <a:fillRect/>
          </a:stretch>
        </p:blipFill>
        <p:spPr>
          <a:xfrm>
            <a:off x="884872" y="1036758"/>
            <a:ext cx="7232186" cy="5424140"/>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0"/>
                                        </p:tgtEl>
                                      </p:cBhvr>
                                    </p:cmd>
                                  </p:childTnLst>
                                </p:cTn>
                              </p:par>
                            </p:childTnLst>
                          </p:cTn>
                        </p:par>
                      </p:childTnLst>
                    </p:cTn>
                  </p:par>
                </p:childTnLst>
              </p:cTn>
              <p:nextCondLst>
                <p:cond evt="onClick" delay="0">
                  <p:tgtEl>
                    <p:spTgt spid="20"/>
                  </p:tgtEl>
                </p:cond>
              </p:nextCondLst>
            </p:seq>
            <p:video>
              <p:cMediaNode>
                <p:cTn id="7" fill="hold" display="0">
                  <p:stCondLst>
                    <p:cond delay="indefinite"/>
                  </p:stCondLst>
                  <p:endCondLst>
                    <p:cond evt="onNext" delay="0">
                      <p:tgtEl>
                        <p:sldTgt/>
                      </p:tgtEl>
                    </p:cond>
                    <p:cond evt="onPrev" delay="0">
                      <p:tgtEl>
                        <p:sldTgt/>
                      </p:tgtEl>
                    </p:cond>
                  </p:endCondLst>
                </p:cTn>
                <p:tgtEl>
                  <p:spTgt spid="20"/>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19112" y="10477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zh-TW" sz="4000" b="1" u="sng" dirty="0" smtClean="0">
                <a:latin typeface="微軟正黑體" pitchFamily="34" charset="-120"/>
                <a:ea typeface="微軟正黑體" pitchFamily="34" charset="-120"/>
              </a:rPr>
              <a:t>表演</a:t>
            </a:r>
            <a:r>
              <a:rPr lang="en-US" altLang="zh-TW" sz="4000" b="1" u="sng" dirty="0" smtClean="0">
                <a:latin typeface="微軟正黑體" pitchFamily="34" charset="-120"/>
                <a:ea typeface="微軟正黑體" pitchFamily="34" charset="-120"/>
              </a:rPr>
              <a:t>(Show)</a:t>
            </a:r>
          </a:p>
        </p:txBody>
      </p:sp>
      <p:pic>
        <p:nvPicPr>
          <p:cNvPr id="5" name="MVI_1377.MOV">
            <a:hlinkClick r:id="" action="ppaction://media"/>
          </p:cNvPr>
          <p:cNvPicPr>
            <a:picLocks noRot="1" noChangeAspect="1"/>
          </p:cNvPicPr>
          <p:nvPr>
            <a:videoFile r:link="rId1"/>
          </p:nvPr>
        </p:nvPicPr>
        <p:blipFill>
          <a:blip r:embed="rId3" cstate="screen"/>
          <a:stretch>
            <a:fillRect/>
          </a:stretch>
        </p:blipFill>
        <p:spPr>
          <a:xfrm>
            <a:off x="519111" y="1057860"/>
            <a:ext cx="7851165" cy="5360836"/>
          </a:xfrm>
          <a:prstGeom prst="rect">
            <a:avLst/>
          </a:prstGeom>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endCondLst>
                    <p:cond evt="onNext" delay="0">
                      <p:tgtEl>
                        <p:sldTgt/>
                      </p:tgtEl>
                    </p:cond>
                    <p:cond evt="onPrev" delay="0">
                      <p:tgtEl>
                        <p:sldTgt/>
                      </p:tgtEl>
                    </p:cond>
                  </p:endCondLst>
                </p:cTn>
                <p:tgtEl>
                  <p:spTgt spid="5"/>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2014觀光菁英甄選及赴國外訓練計劃_日本東京迪士尼_訓練證明.jpg"/>
          <p:cNvPicPr>
            <a:picLocks noChangeAspect="1"/>
          </p:cNvPicPr>
          <p:nvPr/>
        </p:nvPicPr>
        <p:blipFill>
          <a:blip r:embed="rId2" cstate="print"/>
          <a:stretch>
            <a:fillRect/>
          </a:stretch>
        </p:blipFill>
        <p:spPr>
          <a:xfrm>
            <a:off x="4691685" y="634525"/>
            <a:ext cx="3969092" cy="5833641"/>
          </a:xfrm>
          <a:prstGeom prst="rect">
            <a:avLst/>
          </a:prstGeom>
        </p:spPr>
      </p:pic>
      <p:sp>
        <p:nvSpPr>
          <p:cNvPr id="76802" name="AutoShape 2" descr="ãæ¥æ¬è¿ªå£«å°¼logoãçåçæå°çµæ"/>
          <p:cNvSpPr>
            <a:spLocks noChangeAspect="1" noChangeArrowheads="1"/>
          </p:cNvSpPr>
          <p:nvPr/>
        </p:nvSpPr>
        <p:spPr bwMode="auto">
          <a:xfrm>
            <a:off x="39825" y="1758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76804" name="AutoShape 4" descr="ãæ¥æ¬è¿ªå£«å°¼logoãçåçæå°çµæ"/>
          <p:cNvSpPr>
            <a:spLocks noChangeAspect="1" noChangeArrowheads="1"/>
          </p:cNvSpPr>
          <p:nvPr/>
        </p:nvSpPr>
        <p:spPr bwMode="auto">
          <a:xfrm>
            <a:off x="39825" y="1758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sp>
        <p:nvSpPr>
          <p:cNvPr id="76806" name="AutoShape 6" descr="ãæ¥æ¬è¿ªå£«å°¼logoãçåçæå°çµæ"/>
          <p:cNvSpPr>
            <a:spLocks noChangeAspect="1" noChangeArrowheads="1"/>
          </p:cNvSpPr>
          <p:nvPr/>
        </p:nvSpPr>
        <p:spPr bwMode="auto">
          <a:xfrm>
            <a:off x="39825" y="17587"/>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zh-TW" altLang="en-US"/>
          </a:p>
        </p:txBody>
      </p:sp>
      <p:grpSp>
        <p:nvGrpSpPr>
          <p:cNvPr id="11" name="群組 10"/>
          <p:cNvGrpSpPr/>
          <p:nvPr/>
        </p:nvGrpSpPr>
        <p:grpSpPr>
          <a:xfrm>
            <a:off x="723364" y="634525"/>
            <a:ext cx="3968321" cy="5833641"/>
            <a:chOff x="688643" y="502094"/>
            <a:chExt cx="3968321" cy="5833641"/>
          </a:xfrm>
        </p:grpSpPr>
        <p:pic>
          <p:nvPicPr>
            <p:cNvPr id="5" name="圖片 4" descr="10629631_10152301064246931_2969345985994842581_n.jpg"/>
            <p:cNvPicPr>
              <a:picLocks noChangeAspect="1"/>
            </p:cNvPicPr>
            <p:nvPr/>
          </p:nvPicPr>
          <p:blipFill>
            <a:blip r:embed="rId3" cstate="print"/>
            <a:srcRect l="8252" t="21368"/>
            <a:stretch>
              <a:fillRect/>
            </a:stretch>
          </p:blipFill>
          <p:spPr>
            <a:xfrm>
              <a:off x="688643" y="1469526"/>
              <a:ext cx="3968321" cy="2267334"/>
            </a:xfrm>
            <a:prstGeom prst="rect">
              <a:avLst/>
            </a:prstGeom>
          </p:spPr>
        </p:pic>
        <p:grpSp>
          <p:nvGrpSpPr>
            <p:cNvPr id="9" name="群組 8"/>
            <p:cNvGrpSpPr/>
            <p:nvPr/>
          </p:nvGrpSpPr>
          <p:grpSpPr>
            <a:xfrm>
              <a:off x="691623" y="502094"/>
              <a:ext cx="3954901" cy="946261"/>
              <a:chOff x="4867941" y="4821495"/>
              <a:chExt cx="3922719" cy="1124516"/>
            </a:xfrm>
          </p:grpSpPr>
          <p:pic>
            <p:nvPicPr>
              <p:cNvPr id="76808" name="Picture 8" descr="ãæ¥æ¬è¿ªå£«å°¼logoãçåçæå°çµæ"/>
              <p:cNvPicPr>
                <a:picLocks noChangeAspect="1" noChangeArrowheads="1"/>
              </p:cNvPicPr>
              <p:nvPr/>
            </p:nvPicPr>
            <p:blipFill>
              <a:blip r:embed="rId4" cstate="print"/>
              <a:srcRect/>
              <a:stretch>
                <a:fillRect/>
              </a:stretch>
            </p:blipFill>
            <p:spPr bwMode="auto">
              <a:xfrm>
                <a:off x="4867941" y="4821495"/>
                <a:ext cx="2000976" cy="1124516"/>
              </a:xfrm>
              <a:prstGeom prst="rect">
                <a:avLst/>
              </a:prstGeom>
              <a:solidFill>
                <a:schemeClr val="bg1"/>
              </a:solidFill>
            </p:spPr>
          </p:pic>
          <p:pic>
            <p:nvPicPr>
              <p:cNvPr id="76810" name="Picture 10" descr="ãæ¥æ¬è¿ªå£«å°¼logoãçåçæå°çµæ"/>
              <p:cNvPicPr>
                <a:picLocks noChangeAspect="1" noChangeArrowheads="1"/>
              </p:cNvPicPr>
              <p:nvPr/>
            </p:nvPicPr>
            <p:blipFill>
              <a:blip r:embed="rId5" cstate="print"/>
              <a:srcRect/>
              <a:stretch>
                <a:fillRect/>
              </a:stretch>
            </p:blipFill>
            <p:spPr bwMode="auto">
              <a:xfrm>
                <a:off x="6840632" y="4821495"/>
                <a:ext cx="1950028" cy="1124516"/>
              </a:xfrm>
              <a:prstGeom prst="rect">
                <a:avLst/>
              </a:prstGeom>
              <a:solidFill>
                <a:schemeClr val="bg1"/>
              </a:solidFill>
            </p:spPr>
          </p:pic>
        </p:grpSp>
        <p:pic>
          <p:nvPicPr>
            <p:cNvPr id="76812" name="Picture 12" descr="ãæ¥æ¬è¿ªå£«å°¼ãçåçæå°çµæ"/>
            <p:cNvPicPr>
              <a:picLocks noChangeAspect="1" noChangeArrowheads="1"/>
            </p:cNvPicPr>
            <p:nvPr/>
          </p:nvPicPr>
          <p:blipFill>
            <a:blip r:embed="rId6" cstate="print"/>
            <a:srcRect/>
            <a:stretch>
              <a:fillRect/>
            </a:stretch>
          </p:blipFill>
          <p:spPr bwMode="auto">
            <a:xfrm>
              <a:off x="691623" y="3731539"/>
              <a:ext cx="3954901" cy="2604196"/>
            </a:xfrm>
            <a:prstGeom prst="rect">
              <a:avLst/>
            </a:prstGeom>
            <a:noFill/>
          </p:spPr>
        </p:pic>
      </p:gr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7" name="Rectangle 7"/>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12" name="圖片 11"/>
          <p:cNvPicPr/>
          <p:nvPr/>
        </p:nvPicPr>
        <p:blipFill>
          <a:blip r:embed="rId3" cstate="print"/>
          <a:srcRect/>
          <a:stretch>
            <a:fillRect/>
          </a:stretch>
        </p:blipFill>
        <p:spPr bwMode="auto">
          <a:xfrm>
            <a:off x="-6815619" y="159109"/>
            <a:ext cx="2895868" cy="1460141"/>
          </a:xfrm>
          <a:prstGeom prst="rect">
            <a:avLst/>
          </a:prstGeom>
          <a:noFill/>
          <a:ln w="9525">
            <a:noFill/>
            <a:miter lim="800000"/>
            <a:headEnd/>
            <a:tailEnd/>
          </a:ln>
        </p:spPr>
      </p:pic>
      <p:sp>
        <p:nvSpPr>
          <p:cNvPr id="8" name="標題 1"/>
          <p:cNvSpPr txBox="1">
            <a:spLocks/>
          </p:cNvSpPr>
          <p:nvPr/>
        </p:nvSpPr>
        <p:spPr bwMode="auto">
          <a:xfrm>
            <a:off x="519112" y="10477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zh-TW" sz="4000" b="1" u="sng" dirty="0" smtClean="0">
                <a:latin typeface="微軟正黑體" pitchFamily="34" charset="-120"/>
                <a:ea typeface="微軟正黑體" pitchFamily="34" charset="-120"/>
              </a:rPr>
              <a:t>表演</a:t>
            </a:r>
            <a:r>
              <a:rPr lang="en-US" altLang="zh-TW" sz="4000" b="1" u="sng" dirty="0" smtClean="0">
                <a:latin typeface="微軟正黑體" pitchFamily="34" charset="-120"/>
                <a:ea typeface="微軟正黑體" pitchFamily="34" charset="-120"/>
              </a:rPr>
              <a:t>(Show)</a:t>
            </a:r>
          </a:p>
        </p:txBody>
      </p:sp>
      <p:sp>
        <p:nvSpPr>
          <p:cNvPr id="9" name="矩形 8"/>
          <p:cNvSpPr/>
          <p:nvPr/>
        </p:nvSpPr>
        <p:spPr>
          <a:xfrm>
            <a:off x="4668044" y="1855894"/>
            <a:ext cx="3053556" cy="400110"/>
          </a:xfrm>
          <a:prstGeom prst="rect">
            <a:avLst/>
          </a:prstGeom>
        </p:spPr>
        <p:txBody>
          <a:bodyPr wrap="square">
            <a:spAutoFit/>
          </a:bodyPr>
          <a:lstStyle/>
          <a:p>
            <a:pPr algn="ctr"/>
            <a:r>
              <a:rPr lang="zh-TW" altLang="en-US" sz="2000" dirty="0" smtClean="0">
                <a:latin typeface="微軟正黑體" pitchFamily="34" charset="-120"/>
                <a:ea typeface="微軟正黑體" pitchFamily="34" charset="-120"/>
              </a:rPr>
              <a:t>小朋友與偶像拍照</a:t>
            </a: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p:txBody>
      </p:sp>
      <p:pic>
        <p:nvPicPr>
          <p:cNvPr id="15" name="圖片 14" descr="P9050350.JPG"/>
          <p:cNvPicPr>
            <a:picLocks noChangeAspect="1"/>
          </p:cNvPicPr>
          <p:nvPr/>
        </p:nvPicPr>
        <p:blipFill>
          <a:blip r:embed="rId4" cstate="screen"/>
          <a:stretch>
            <a:fillRect/>
          </a:stretch>
        </p:blipFill>
        <p:spPr>
          <a:xfrm rot="21055137">
            <a:off x="4218460" y="2577546"/>
            <a:ext cx="4354286" cy="3523210"/>
          </a:xfrm>
          <a:prstGeom prst="rect">
            <a:avLst/>
          </a:prstGeom>
        </p:spPr>
      </p:pic>
      <p:pic>
        <p:nvPicPr>
          <p:cNvPr id="16" name="圖片 15" descr="P9050346.JPG"/>
          <p:cNvPicPr>
            <a:picLocks noChangeAspect="1"/>
          </p:cNvPicPr>
          <p:nvPr/>
        </p:nvPicPr>
        <p:blipFill>
          <a:blip r:embed="rId5" cstate="screen"/>
          <a:stretch>
            <a:fillRect/>
          </a:stretch>
        </p:blipFill>
        <p:spPr>
          <a:xfrm>
            <a:off x="519111" y="1619250"/>
            <a:ext cx="3690031" cy="4920041"/>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7" name="Rectangle 7"/>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12" name="圖片 11"/>
          <p:cNvPicPr/>
          <p:nvPr/>
        </p:nvPicPr>
        <p:blipFill>
          <a:blip r:embed="rId3" cstate="print"/>
          <a:srcRect/>
          <a:stretch>
            <a:fillRect/>
          </a:stretch>
        </p:blipFill>
        <p:spPr bwMode="auto">
          <a:xfrm>
            <a:off x="-6815619" y="159109"/>
            <a:ext cx="2895868" cy="1460141"/>
          </a:xfrm>
          <a:prstGeom prst="rect">
            <a:avLst/>
          </a:prstGeom>
          <a:noFill/>
          <a:ln w="9525">
            <a:noFill/>
            <a:miter lim="800000"/>
            <a:headEnd/>
            <a:tailEnd/>
          </a:ln>
        </p:spPr>
      </p:pic>
      <p:sp>
        <p:nvSpPr>
          <p:cNvPr id="8" name="標題 1"/>
          <p:cNvSpPr txBox="1">
            <a:spLocks/>
          </p:cNvSpPr>
          <p:nvPr/>
        </p:nvSpPr>
        <p:spPr bwMode="auto">
          <a:xfrm>
            <a:off x="519112" y="10477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zh-TW" sz="4000" b="1" u="sng" dirty="0" smtClean="0">
                <a:latin typeface="微軟正黑體" pitchFamily="34" charset="-120"/>
                <a:ea typeface="微軟正黑體" pitchFamily="34" charset="-120"/>
              </a:rPr>
              <a:t>表演</a:t>
            </a:r>
            <a:r>
              <a:rPr lang="en-US" altLang="zh-TW" sz="4000" b="1" u="sng" dirty="0" smtClean="0">
                <a:latin typeface="微軟正黑體" pitchFamily="34" charset="-120"/>
                <a:ea typeface="微軟正黑體" pitchFamily="34" charset="-120"/>
              </a:rPr>
              <a:t>(Show)</a:t>
            </a:r>
          </a:p>
        </p:txBody>
      </p:sp>
      <p:sp>
        <p:nvSpPr>
          <p:cNvPr id="9" name="矩形 8"/>
          <p:cNvSpPr/>
          <p:nvPr/>
        </p:nvSpPr>
        <p:spPr>
          <a:xfrm>
            <a:off x="5695155" y="1047719"/>
            <a:ext cx="3053556" cy="400110"/>
          </a:xfrm>
          <a:prstGeom prst="rect">
            <a:avLst/>
          </a:prstGeom>
        </p:spPr>
        <p:txBody>
          <a:bodyPr wrap="square">
            <a:spAutoFit/>
          </a:bodyPr>
          <a:lstStyle/>
          <a:p>
            <a:pPr algn="ctr"/>
            <a:r>
              <a:rPr lang="zh-TW" altLang="en-US" sz="2000" dirty="0" smtClean="0">
                <a:latin typeface="微軟正黑體" pitchFamily="34" charset="-120"/>
                <a:ea typeface="微軟正黑體" pitchFamily="34" charset="-120"/>
              </a:rPr>
              <a:t>小朋友追星族</a:t>
            </a:r>
            <a:r>
              <a:rPr lang="en-US" altLang="zh-TW" sz="2000" dirty="0" smtClean="0">
                <a:latin typeface="微軟正黑體" pitchFamily="34" charset="-120"/>
                <a:ea typeface="微軟正黑體" pitchFamily="34" charset="-120"/>
              </a:rPr>
              <a:t> </a:t>
            </a:r>
            <a:endParaRPr lang="zh-TW" altLang="en-US" sz="2000" dirty="0">
              <a:latin typeface="微軟正黑體" pitchFamily="34" charset="-120"/>
              <a:ea typeface="微軟正黑體" pitchFamily="34" charset="-120"/>
            </a:endParaRPr>
          </a:p>
        </p:txBody>
      </p:sp>
      <p:pic>
        <p:nvPicPr>
          <p:cNvPr id="11" name="圖片 10" descr="超逼真吉祥物簽名會_遠雄海洋公園成果報告書_郭宗旻.JPG"/>
          <p:cNvPicPr>
            <a:picLocks noChangeAspect="1"/>
          </p:cNvPicPr>
          <p:nvPr/>
        </p:nvPicPr>
        <p:blipFill>
          <a:blip r:embed="rId4" cstate="screen"/>
          <a:stretch>
            <a:fillRect/>
          </a:stretch>
        </p:blipFill>
        <p:spPr>
          <a:xfrm>
            <a:off x="519112" y="1219140"/>
            <a:ext cx="3764954" cy="5443009"/>
          </a:xfrm>
          <a:prstGeom prst="rect">
            <a:avLst/>
          </a:prstGeom>
        </p:spPr>
      </p:pic>
      <p:pic>
        <p:nvPicPr>
          <p:cNvPr id="14" name="圖片 13" descr="超逼真吉祥物簽名會_遠雄海洋公園成果報告書_郭宗旻.JPG"/>
          <p:cNvPicPr>
            <a:picLocks noChangeAspect="1"/>
          </p:cNvPicPr>
          <p:nvPr/>
        </p:nvPicPr>
        <p:blipFill>
          <a:blip r:embed="rId5" cstate="print"/>
          <a:srcRect/>
          <a:stretch>
            <a:fillRect/>
          </a:stretch>
        </p:blipFill>
        <p:spPr>
          <a:xfrm>
            <a:off x="4468051" y="4717143"/>
            <a:ext cx="4019054" cy="1945006"/>
          </a:xfrm>
          <a:prstGeom prst="rect">
            <a:avLst/>
          </a:prstGeom>
        </p:spPr>
      </p:pic>
      <p:pic>
        <p:nvPicPr>
          <p:cNvPr id="17" name="圖片 16" descr="P9050357.JPG"/>
          <p:cNvPicPr>
            <a:picLocks noChangeAspect="1"/>
          </p:cNvPicPr>
          <p:nvPr/>
        </p:nvPicPr>
        <p:blipFill>
          <a:blip r:embed="rId6" cstate="screen"/>
          <a:srcRect r="-4218"/>
          <a:stretch>
            <a:fillRect/>
          </a:stretch>
        </p:blipFill>
        <p:spPr>
          <a:xfrm rot="493005">
            <a:off x="4172724" y="1514847"/>
            <a:ext cx="4368870" cy="3212197"/>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19112" y="67627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zh-TW" sz="4000" b="1" u="sng" dirty="0" smtClean="0">
                <a:latin typeface="微軟正黑體" pitchFamily="34" charset="-120"/>
                <a:ea typeface="微軟正黑體" pitchFamily="34" charset="-120"/>
              </a:rPr>
              <a:t>效率</a:t>
            </a:r>
            <a:r>
              <a:rPr lang="en-US" altLang="zh-TW" sz="4000" b="1" u="sng" dirty="0" smtClean="0">
                <a:latin typeface="微軟正黑體" pitchFamily="34" charset="-120"/>
                <a:ea typeface="微軟正黑體" pitchFamily="34" charset="-120"/>
              </a:rPr>
              <a:t>(Efficiency)</a:t>
            </a:r>
            <a:endParaRPr lang="zh-TW" altLang="en-US" sz="4000" b="1" u="sng" dirty="0">
              <a:latin typeface="微軟正黑體" pitchFamily="34" charset="-120"/>
              <a:ea typeface="微軟正黑體" pitchFamily="34" charset="-120"/>
            </a:endParaRPr>
          </a:p>
        </p:txBody>
      </p:sp>
      <p:sp>
        <p:nvSpPr>
          <p:cNvPr id="107521" name="Rectangle 1"/>
          <p:cNvSpPr>
            <a:spLocks noChangeArrowheads="1"/>
          </p:cNvSpPr>
          <p:nvPr/>
        </p:nvSpPr>
        <p:spPr bwMode="auto">
          <a:xfrm>
            <a:off x="1082842" y="1906376"/>
            <a:ext cx="6773779" cy="2677656"/>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57200" algn="l"/>
                <a:tab pos="630238" algn="l"/>
              </a:tabLst>
            </a:pPr>
            <a:r>
              <a:rPr kumimoji="1" lang="zh-TW" altLang="en-US" sz="2800" b="1"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a:t>
            </a:r>
            <a:r>
              <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兩大樂園，每年有</a:t>
            </a:r>
            <a:r>
              <a:rPr kumimoji="1" lang="en-US" altLang="zh-TW" sz="28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3000</a:t>
            </a:r>
            <a:r>
              <a:rPr kumimoji="1" lang="zh-TW" altLang="en-US" sz="28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萬遊客人數，平均每日約有</a:t>
            </a:r>
            <a:r>
              <a:rPr kumimoji="1" lang="en-US" altLang="zh-TW" sz="28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8500</a:t>
            </a:r>
            <a:r>
              <a:rPr kumimoji="1" lang="zh-TW" altLang="en-US" sz="28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遊客人數，要讓遊客有效率的體驗遊憩設施、觀賞 表演及用餐，就必須要為遊客規劃及設定流程，</a:t>
            </a:r>
            <a:r>
              <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同時結合資訊科技系統，讓遊客更能掌握、排配遊園的時間。</a:t>
            </a:r>
            <a:endParaRPr kumimoji="1" lang="zh-TW" altLang="en-US" sz="2800" i="0" u="none" strike="noStrike" cap="none" normalizeH="0" baseline="0" dirty="0" smtClean="0">
              <a:ln>
                <a:noFill/>
              </a:ln>
              <a:solidFill>
                <a:schemeClr val="tx1"/>
              </a:solidFill>
              <a:effectLst/>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19112" y="10477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zh-TW" sz="4000" b="1" u="sng" dirty="0" smtClean="0">
                <a:latin typeface="微軟正黑體" pitchFamily="34" charset="-120"/>
                <a:ea typeface="微軟正黑體" pitchFamily="34" charset="-120"/>
              </a:rPr>
              <a:t>效率</a:t>
            </a:r>
            <a:r>
              <a:rPr lang="en-US" altLang="zh-TW" sz="4000" b="1" u="sng" dirty="0" smtClean="0">
                <a:latin typeface="微軟正黑體" pitchFamily="34" charset="-120"/>
                <a:ea typeface="微軟正黑體" pitchFamily="34" charset="-120"/>
              </a:rPr>
              <a:t>(Efficiency)</a:t>
            </a:r>
            <a:endParaRPr lang="zh-TW" altLang="en-US" sz="4000" b="1" u="sng" dirty="0">
              <a:latin typeface="微軟正黑體" pitchFamily="34" charset="-120"/>
              <a:ea typeface="微軟正黑體" pitchFamily="34" charset="-120"/>
            </a:endParaRPr>
          </a:p>
        </p:txBody>
      </p:sp>
      <p:pic>
        <p:nvPicPr>
          <p:cNvPr id="3" name="圖片 2" descr="圖19_使用票卡QR-CODE預約優先通行.JPG"/>
          <p:cNvPicPr>
            <a:picLocks noChangeAspect="1"/>
          </p:cNvPicPr>
          <p:nvPr/>
        </p:nvPicPr>
        <p:blipFill>
          <a:blip r:embed="rId2" cstate="screen"/>
          <a:stretch>
            <a:fillRect/>
          </a:stretch>
        </p:blipFill>
        <p:spPr>
          <a:xfrm>
            <a:off x="4547250" y="1323474"/>
            <a:ext cx="3048000" cy="2286000"/>
          </a:xfrm>
          <a:prstGeom prst="rect">
            <a:avLst/>
          </a:prstGeom>
        </p:spPr>
      </p:pic>
      <p:pic>
        <p:nvPicPr>
          <p:cNvPr id="5" name="圖片 4" descr="圖18_每張票卡專屬QR-CODE_曾致遠.JPG"/>
          <p:cNvPicPr/>
          <p:nvPr/>
        </p:nvPicPr>
        <p:blipFill>
          <a:blip r:embed="rId3" cstate="screen"/>
          <a:srcRect/>
          <a:stretch>
            <a:fillRect/>
          </a:stretch>
        </p:blipFill>
        <p:spPr>
          <a:xfrm>
            <a:off x="710547" y="1247774"/>
            <a:ext cx="3119120" cy="2361700"/>
          </a:xfrm>
          <a:prstGeom prst="rect">
            <a:avLst/>
          </a:prstGeom>
        </p:spPr>
      </p:pic>
      <p:pic>
        <p:nvPicPr>
          <p:cNvPr id="6" name="圖片 5" descr="圖20_FastPass預約表演優先通行卡_曾致遠.JPG"/>
          <p:cNvPicPr>
            <a:picLocks noChangeAspect="1"/>
          </p:cNvPicPr>
          <p:nvPr/>
        </p:nvPicPr>
        <p:blipFill>
          <a:blip r:embed="rId4" cstate="screen"/>
          <a:stretch>
            <a:fillRect/>
          </a:stretch>
        </p:blipFill>
        <p:spPr>
          <a:xfrm>
            <a:off x="5700712" y="4174958"/>
            <a:ext cx="3048000" cy="2286000"/>
          </a:xfrm>
          <a:prstGeom prst="rect">
            <a:avLst/>
          </a:prstGeom>
        </p:spPr>
      </p:pic>
      <p:pic>
        <p:nvPicPr>
          <p:cNvPr id="7" name="圖片 6" descr="圖20_FastPass預約優先通行卡_曾致遠.JPG"/>
          <p:cNvPicPr>
            <a:picLocks noChangeAspect="1"/>
          </p:cNvPicPr>
          <p:nvPr/>
        </p:nvPicPr>
        <p:blipFill>
          <a:blip r:embed="rId5" cstate="screen"/>
          <a:stretch>
            <a:fillRect/>
          </a:stretch>
        </p:blipFill>
        <p:spPr>
          <a:xfrm>
            <a:off x="1499250" y="4174958"/>
            <a:ext cx="3048000" cy="2286000"/>
          </a:xfrm>
          <a:prstGeom prst="rect">
            <a:avLst/>
          </a:prstGeom>
        </p:spPr>
      </p:pic>
      <p:sp>
        <p:nvSpPr>
          <p:cNvPr id="8" name="矩形 7"/>
          <p:cNvSpPr/>
          <p:nvPr/>
        </p:nvSpPr>
        <p:spPr>
          <a:xfrm>
            <a:off x="936120" y="3613666"/>
            <a:ext cx="2723823" cy="369332"/>
          </a:xfrm>
          <a:prstGeom prst="rect">
            <a:avLst/>
          </a:prstGeom>
        </p:spPr>
        <p:txBody>
          <a:bodyPr wrap="none">
            <a:spAutoFit/>
          </a:bodyPr>
          <a:lstStyle/>
          <a:p>
            <a:r>
              <a:rPr lang="zh-TW" altLang="zh-TW" dirty="0"/>
              <a:t>每張票卡專屬</a:t>
            </a:r>
            <a:r>
              <a:rPr lang="en-US" altLang="zh-TW" dirty="0"/>
              <a:t>QR-CODE </a:t>
            </a:r>
            <a:endParaRPr lang="zh-TW" altLang="en-US" dirty="0"/>
          </a:p>
        </p:txBody>
      </p:sp>
      <p:sp>
        <p:nvSpPr>
          <p:cNvPr id="9" name="矩形 8"/>
          <p:cNvSpPr/>
          <p:nvPr/>
        </p:nvSpPr>
        <p:spPr>
          <a:xfrm>
            <a:off x="4547250" y="3613666"/>
            <a:ext cx="3121367" cy="369332"/>
          </a:xfrm>
          <a:prstGeom prst="rect">
            <a:avLst/>
          </a:prstGeom>
        </p:spPr>
        <p:txBody>
          <a:bodyPr wrap="none">
            <a:spAutoFit/>
          </a:bodyPr>
          <a:lstStyle/>
          <a:p>
            <a:r>
              <a:rPr lang="zh-TW" altLang="zh-TW" dirty="0"/>
              <a:t>專屬</a:t>
            </a:r>
            <a:r>
              <a:rPr lang="en-US" altLang="zh-TW" dirty="0"/>
              <a:t>QR-CODE</a:t>
            </a:r>
            <a:r>
              <a:rPr lang="zh-TW" altLang="zh-TW" dirty="0"/>
              <a:t>預約優先通行</a:t>
            </a:r>
            <a:endParaRPr lang="zh-TW" altLang="en-US" dirty="0"/>
          </a:p>
        </p:txBody>
      </p:sp>
      <p:sp>
        <p:nvSpPr>
          <p:cNvPr id="10" name="矩形 9"/>
          <p:cNvSpPr/>
          <p:nvPr/>
        </p:nvSpPr>
        <p:spPr>
          <a:xfrm>
            <a:off x="1784955" y="6460958"/>
            <a:ext cx="2762295" cy="369332"/>
          </a:xfrm>
          <a:prstGeom prst="rect">
            <a:avLst/>
          </a:prstGeom>
        </p:spPr>
        <p:txBody>
          <a:bodyPr wrap="none">
            <a:spAutoFit/>
          </a:bodyPr>
          <a:lstStyle/>
          <a:p>
            <a:r>
              <a:rPr lang="en-US" altLang="zh-TW" dirty="0" err="1"/>
              <a:t>FastPass</a:t>
            </a:r>
            <a:r>
              <a:rPr lang="zh-TW" altLang="zh-TW" dirty="0"/>
              <a:t>設施優先通行卡</a:t>
            </a:r>
            <a:endParaRPr lang="zh-TW" altLang="en-US" dirty="0"/>
          </a:p>
        </p:txBody>
      </p:sp>
      <p:sp>
        <p:nvSpPr>
          <p:cNvPr id="11" name="矩形 10"/>
          <p:cNvSpPr/>
          <p:nvPr/>
        </p:nvSpPr>
        <p:spPr>
          <a:xfrm>
            <a:off x="5700712" y="6460958"/>
            <a:ext cx="2993127" cy="369332"/>
          </a:xfrm>
          <a:prstGeom prst="rect">
            <a:avLst/>
          </a:prstGeom>
        </p:spPr>
        <p:txBody>
          <a:bodyPr wrap="none">
            <a:spAutoFit/>
          </a:bodyPr>
          <a:lstStyle/>
          <a:p>
            <a:r>
              <a:rPr lang="en-US" altLang="zh-TW" dirty="0" err="1"/>
              <a:t>FastPass</a:t>
            </a:r>
            <a:r>
              <a:rPr lang="zh-TW" altLang="zh-TW" dirty="0"/>
              <a:t>表演觀賞優先通行</a:t>
            </a:r>
            <a:endParaRPr lang="zh-TW"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519112" y="104774"/>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algn="ctr"/>
            <a:r>
              <a:rPr lang="zh-TW" altLang="zh-TW" sz="4000" b="1" u="sng" dirty="0" smtClean="0">
                <a:latin typeface="微軟正黑體" pitchFamily="34" charset="-120"/>
                <a:ea typeface="微軟正黑體" pitchFamily="34" charset="-120"/>
              </a:rPr>
              <a:t>效率</a:t>
            </a:r>
            <a:r>
              <a:rPr lang="en-US" altLang="zh-TW" sz="4000" b="1" u="sng" dirty="0" smtClean="0">
                <a:latin typeface="微軟正黑體" pitchFamily="34" charset="-120"/>
                <a:ea typeface="微軟正黑體" pitchFamily="34" charset="-120"/>
              </a:rPr>
              <a:t>(Efficiency)</a:t>
            </a:r>
            <a:endParaRPr lang="zh-TW" altLang="en-US" sz="4000" b="1" u="sng" dirty="0">
              <a:latin typeface="微軟正黑體" pitchFamily="34" charset="-120"/>
              <a:ea typeface="微軟正黑體" pitchFamily="34" charset="-120"/>
            </a:endParaRPr>
          </a:p>
        </p:txBody>
      </p:sp>
      <p:pic>
        <p:nvPicPr>
          <p:cNvPr id="5" name="圖片 4" descr="圖23_午餐用餐人潮_曾致遠.JPG"/>
          <p:cNvPicPr/>
          <p:nvPr/>
        </p:nvPicPr>
        <p:blipFill>
          <a:blip r:embed="rId2" cstate="screen"/>
          <a:stretch>
            <a:fillRect/>
          </a:stretch>
        </p:blipFill>
        <p:spPr>
          <a:xfrm>
            <a:off x="1068754" y="1247774"/>
            <a:ext cx="2962509" cy="2277479"/>
          </a:xfrm>
          <a:prstGeom prst="rect">
            <a:avLst/>
          </a:prstGeom>
        </p:spPr>
      </p:pic>
      <p:pic>
        <p:nvPicPr>
          <p:cNvPr id="6" name="圖片 5" descr="圖24_動線上的菜單看板.JPG"/>
          <p:cNvPicPr/>
          <p:nvPr/>
        </p:nvPicPr>
        <p:blipFill>
          <a:blip r:embed="rId3" cstate="screen"/>
          <a:stretch>
            <a:fillRect/>
          </a:stretch>
        </p:blipFill>
        <p:spPr>
          <a:xfrm>
            <a:off x="4932948" y="1247774"/>
            <a:ext cx="2881613" cy="2277479"/>
          </a:xfrm>
          <a:prstGeom prst="rect">
            <a:avLst/>
          </a:prstGeom>
        </p:spPr>
      </p:pic>
      <p:pic>
        <p:nvPicPr>
          <p:cNvPr id="7" name="圖片 6" descr="圖26_自助點餐臺快速服務遊客.JPG"/>
          <p:cNvPicPr/>
          <p:nvPr/>
        </p:nvPicPr>
        <p:blipFill>
          <a:blip r:embed="rId4" cstate="screen"/>
          <a:stretch>
            <a:fillRect/>
          </a:stretch>
        </p:blipFill>
        <p:spPr>
          <a:xfrm>
            <a:off x="1068754" y="4066674"/>
            <a:ext cx="2962509" cy="2201276"/>
          </a:xfrm>
          <a:prstGeom prst="rect">
            <a:avLst/>
          </a:prstGeom>
        </p:spPr>
      </p:pic>
      <p:pic>
        <p:nvPicPr>
          <p:cNvPr id="8" name="圖片 7" descr="圖25_開放式廚房增加吸引力.JPG"/>
          <p:cNvPicPr/>
          <p:nvPr/>
        </p:nvPicPr>
        <p:blipFill>
          <a:blip r:embed="rId5" cstate="screen"/>
          <a:stretch>
            <a:fillRect/>
          </a:stretch>
        </p:blipFill>
        <p:spPr>
          <a:xfrm>
            <a:off x="4932948" y="4066674"/>
            <a:ext cx="2962509" cy="2201276"/>
          </a:xfrm>
          <a:prstGeom prst="rect">
            <a:avLst/>
          </a:prstGeom>
        </p:spPr>
      </p:pic>
      <p:sp>
        <p:nvSpPr>
          <p:cNvPr id="9" name="矩形 8"/>
          <p:cNvSpPr/>
          <p:nvPr/>
        </p:nvSpPr>
        <p:spPr>
          <a:xfrm>
            <a:off x="1669613" y="3525253"/>
            <a:ext cx="1569660" cy="369332"/>
          </a:xfrm>
          <a:prstGeom prst="rect">
            <a:avLst/>
          </a:prstGeom>
        </p:spPr>
        <p:txBody>
          <a:bodyPr wrap="none">
            <a:spAutoFit/>
          </a:bodyPr>
          <a:lstStyle/>
          <a:p>
            <a:r>
              <a:rPr lang="zh-TW" altLang="zh-TW" dirty="0"/>
              <a:t>午餐用餐人潮</a:t>
            </a:r>
            <a:endParaRPr lang="zh-TW" altLang="en-US" dirty="0"/>
          </a:p>
        </p:txBody>
      </p:sp>
      <p:sp>
        <p:nvSpPr>
          <p:cNvPr id="10" name="矩形 9"/>
          <p:cNvSpPr/>
          <p:nvPr/>
        </p:nvSpPr>
        <p:spPr>
          <a:xfrm>
            <a:off x="5433263" y="3525253"/>
            <a:ext cx="2031325" cy="369332"/>
          </a:xfrm>
          <a:prstGeom prst="rect">
            <a:avLst/>
          </a:prstGeom>
        </p:spPr>
        <p:txBody>
          <a:bodyPr wrap="none">
            <a:spAutoFit/>
          </a:bodyPr>
          <a:lstStyle/>
          <a:p>
            <a:r>
              <a:rPr lang="zh-TW" altLang="zh-TW" dirty="0"/>
              <a:t>動線上的菜單看板</a:t>
            </a:r>
            <a:endParaRPr lang="zh-TW" altLang="en-US" dirty="0"/>
          </a:p>
        </p:txBody>
      </p:sp>
      <p:sp>
        <p:nvSpPr>
          <p:cNvPr id="11" name="矩形 10"/>
          <p:cNvSpPr/>
          <p:nvPr/>
        </p:nvSpPr>
        <p:spPr>
          <a:xfrm>
            <a:off x="1068754" y="6267950"/>
            <a:ext cx="2787943" cy="369332"/>
          </a:xfrm>
          <a:prstGeom prst="rect">
            <a:avLst/>
          </a:prstGeom>
        </p:spPr>
        <p:txBody>
          <a:bodyPr wrap="none">
            <a:spAutoFit/>
          </a:bodyPr>
          <a:lstStyle/>
          <a:p>
            <a:r>
              <a:rPr lang="zh-TW" altLang="zh-TW" dirty="0"/>
              <a:t>開放式廚房 遊客食得安心</a:t>
            </a:r>
            <a:endParaRPr lang="zh-TW" altLang="en-US" dirty="0"/>
          </a:p>
        </p:txBody>
      </p:sp>
      <p:sp>
        <p:nvSpPr>
          <p:cNvPr id="12" name="矩形 11"/>
          <p:cNvSpPr/>
          <p:nvPr/>
        </p:nvSpPr>
        <p:spPr>
          <a:xfrm>
            <a:off x="5090738" y="6267950"/>
            <a:ext cx="2723823" cy="369332"/>
          </a:xfrm>
          <a:prstGeom prst="rect">
            <a:avLst/>
          </a:prstGeom>
        </p:spPr>
        <p:txBody>
          <a:bodyPr wrap="none">
            <a:spAutoFit/>
          </a:bodyPr>
          <a:lstStyle/>
          <a:p>
            <a:r>
              <a:rPr lang="zh-TW" altLang="zh-TW" dirty="0"/>
              <a:t>自助點餐臺快速服務遊客</a:t>
            </a:r>
            <a:endParaRPr lang="zh-TW"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7" name="Rectangle 1"/>
          <p:cNvSpPr>
            <a:spLocks noChangeArrowheads="1"/>
          </p:cNvSpPr>
          <p:nvPr/>
        </p:nvSpPr>
        <p:spPr bwMode="auto">
          <a:xfrm>
            <a:off x="1046746" y="1393141"/>
            <a:ext cx="7146759"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400050" algn="l"/>
                <a:tab pos="809625" algn="l"/>
              </a:tabLst>
            </a:pPr>
            <a:r>
              <a:rPr kumimoji="1" lang="zh-TW" altLang="en-US" sz="2000" b="0" i="0" u="none" strike="noStrike" cap="none" normalizeH="0" dirty="0" smtClean="0">
                <a:ln>
                  <a:noFill/>
                </a:ln>
                <a:solidFill>
                  <a:schemeClr val="tx1"/>
                </a:solidFill>
                <a:effectLst/>
                <a:latin typeface="微軟正黑體" pitchFamily="34" charset="-120"/>
                <a:ea typeface="微軟正黑體" pitchFamily="34" charset="-120"/>
                <a:cs typeface="Times New Roman" pitchFamily="18" charset="0"/>
              </a:rPr>
              <a:t>         迪士尼的</a:t>
            </a:r>
            <a:r>
              <a:rPr kumimoji="1" lang="zh-TW" altLang="en-US" sz="20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表演秀，擁有許多</a:t>
            </a:r>
            <a:r>
              <a:rPr kumimoji="1" lang="zh-TW" altLang="en-US"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忠實粉絲</a:t>
            </a:r>
            <a:r>
              <a:rPr kumimoji="1" lang="zh-TW" altLang="en-US" sz="20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，每季在地中海灣都有表演不同特色的秀，同時會吸引許多忠實粉絲前來觀賞，在實地觀摩中觀察到，粉絲們在一早就排隊等待入園，在開園後立即衝向觀賞</a:t>
            </a:r>
            <a:r>
              <a:rPr kumimoji="1" lang="zh-TW" altLang="en-US"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地中海灣表演秀的最佳觀賞位置佔位</a:t>
            </a:r>
            <a:r>
              <a:rPr kumimoji="1" lang="zh-TW" altLang="en-US" sz="20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，為能更清楚看到粉絲們心中認為的世紀大秀，粉絲從</a:t>
            </a:r>
            <a:r>
              <a:rPr kumimoji="1" lang="zh-TW" altLang="en-US"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上午</a:t>
            </a:r>
            <a:r>
              <a:rPr kumimoji="1" lang="en-US" altLang="zh-TW"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8</a:t>
            </a:r>
            <a:r>
              <a:rPr kumimoji="1" lang="zh-TW" altLang="en-US"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點開始佔位等待至下午</a:t>
            </a:r>
            <a:r>
              <a:rPr kumimoji="1" lang="en-US" altLang="zh-TW"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4</a:t>
            </a:r>
            <a:r>
              <a:rPr kumimoji="1" lang="zh-TW" altLang="en-US"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點</a:t>
            </a:r>
            <a:r>
              <a:rPr kumimoji="1" lang="en-US" altLang="zh-TW"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25</a:t>
            </a:r>
            <a:r>
              <a:rPr kumimoji="1" lang="zh-TW" altLang="en-US"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分，長達</a:t>
            </a:r>
            <a:r>
              <a:rPr kumimoji="1" lang="en-US" altLang="zh-TW"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8</a:t>
            </a:r>
            <a:r>
              <a:rPr kumimoji="1" lang="zh-TW" altLang="en-US"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小時的等待，只為了觀賞</a:t>
            </a:r>
            <a:r>
              <a:rPr kumimoji="1" lang="en-US" altLang="zh-TW"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25</a:t>
            </a:r>
            <a:r>
              <a:rPr kumimoji="1" lang="zh-TW" altLang="en-US"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分鐘的秀</a:t>
            </a:r>
            <a:r>
              <a:rPr kumimoji="1" lang="zh-TW" altLang="en-US" sz="20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，如此瘋狂程度，另人瞠目結舌，但有讓人見識到迪士尼表演秀的魔力。</a:t>
            </a:r>
            <a:endParaRPr kumimoji="1" lang="en-US" altLang="zh-TW" sz="20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400050" algn="l"/>
                <a:tab pos="809625" algn="l"/>
              </a:tabLst>
            </a:pPr>
            <a:r>
              <a:rPr lang="zh-TW" altLang="en-US" sz="2000" dirty="0">
                <a:latin typeface="微軟正黑體" pitchFamily="34" charset="-120"/>
                <a:ea typeface="微軟正黑體" pitchFamily="34" charset="-120"/>
                <a:cs typeface="Times New Roman" pitchFamily="18" charset="0"/>
              </a:rPr>
              <a:t> </a:t>
            </a:r>
            <a:r>
              <a:rPr lang="zh-TW" altLang="en-US" sz="2000" dirty="0" smtClean="0">
                <a:latin typeface="微軟正黑體" pitchFamily="34" charset="-120"/>
                <a:ea typeface="微軟正黑體" pitchFamily="34" charset="-120"/>
                <a:cs typeface="Times New Roman" pitchFamily="18" charset="0"/>
              </a:rPr>
              <a:t>        </a:t>
            </a:r>
            <a:r>
              <a:rPr kumimoji="1" lang="zh-TW" altLang="en-US"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如果</a:t>
            </a:r>
            <a:r>
              <a:rPr lang="zh-TW" altLang="en-US" sz="2000" b="1" u="sng" dirty="0" smtClean="0">
                <a:latin typeface="微軟正黑體" pitchFamily="34" charset="-120"/>
                <a:ea typeface="微軟正黑體" pitchFamily="34" charset="-120"/>
                <a:cs typeface="Times New Roman" pitchFamily="18" charset="0"/>
              </a:rPr>
              <a:t>台灣的遊樂園</a:t>
            </a:r>
            <a:r>
              <a:rPr kumimoji="1" lang="zh-TW" altLang="en-US"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也能做到這樣，那麼我們就成功了</a:t>
            </a:r>
            <a:r>
              <a:rPr kumimoji="1" lang="en-US" altLang="zh-TW" sz="20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endParaRPr kumimoji="1" lang="zh-TW" altLang="en-US" sz="2000" b="1" i="0" u="sng" strike="noStrike" cap="none" normalizeH="0" baseline="0" dirty="0" smtClean="0">
              <a:ln>
                <a:noFill/>
              </a:ln>
              <a:solidFill>
                <a:schemeClr val="tx1"/>
              </a:solidFill>
              <a:effectLst/>
              <a:latin typeface="微軟正黑體" pitchFamily="34" charset="-120"/>
              <a:ea typeface="微軟正黑體" pitchFamily="34" charset="-120"/>
            </a:endParaRPr>
          </a:p>
        </p:txBody>
      </p:sp>
      <p:sp>
        <p:nvSpPr>
          <p:cNvPr id="3" name="標題 1"/>
          <p:cNvSpPr txBox="1">
            <a:spLocks/>
          </p:cNvSpPr>
          <p:nvPr/>
        </p:nvSpPr>
        <p:spPr bwMode="auto">
          <a:xfrm>
            <a:off x="505325" y="274204"/>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經驗分享</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pic>
        <p:nvPicPr>
          <p:cNvPr id="4" name="圖片 3" descr="圖37_忠實粉絲佔位8小時等待觀賞秀01_曾致遠.JPG"/>
          <p:cNvPicPr/>
          <p:nvPr/>
        </p:nvPicPr>
        <p:blipFill>
          <a:blip r:embed="rId2" cstate="screen"/>
          <a:stretch>
            <a:fillRect/>
          </a:stretch>
        </p:blipFill>
        <p:spPr>
          <a:xfrm>
            <a:off x="4811946" y="4405312"/>
            <a:ext cx="2671696" cy="2079709"/>
          </a:xfrm>
          <a:prstGeom prst="rect">
            <a:avLst/>
          </a:prstGeom>
        </p:spPr>
      </p:pic>
      <p:pic>
        <p:nvPicPr>
          <p:cNvPr id="5" name="圖片 4" descr="圖38_忠實粉絲佔位8小時等待觀賞秀02_曾致遠.JPG"/>
          <p:cNvPicPr/>
          <p:nvPr/>
        </p:nvPicPr>
        <p:blipFill>
          <a:blip r:embed="rId3" cstate="screen"/>
          <a:stretch>
            <a:fillRect/>
          </a:stretch>
        </p:blipFill>
        <p:spPr>
          <a:xfrm>
            <a:off x="1818722" y="4405312"/>
            <a:ext cx="2801403" cy="2079709"/>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5" name="Rectangle 3"/>
          <p:cNvSpPr>
            <a:spLocks noChangeArrowheads="1"/>
          </p:cNvSpPr>
          <p:nvPr/>
        </p:nvSpPr>
        <p:spPr bwMode="auto">
          <a:xfrm>
            <a:off x="4220308" y="921966"/>
            <a:ext cx="4485852"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hangingPunct="0">
              <a:tabLst>
                <a:tab pos="1409700" algn="l"/>
              </a:tabLst>
            </a:pP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創造需求</a:t>
            </a:r>
            <a:r>
              <a:rPr kumimoji="1" lang="en-US" altLang="zh-TW"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非吃不可</a:t>
            </a:r>
            <a:r>
              <a:rPr lang="en-US" altLang="zh-TW" sz="2400" dirty="0" smtClean="0">
                <a:latin typeface="微軟正黑體" pitchFamily="34" charset="-120"/>
                <a:ea typeface="微軟正黑體" pitchFamily="34" charset="-120"/>
                <a:cs typeface="Times New Roman" pitchFamily="18" charset="0"/>
              </a:rPr>
              <a:t>』 </a:t>
            </a: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的餐飲</a:t>
            </a:r>
            <a:endParaRPr kumimoji="1" lang="en-US" altLang="zh-TW"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p:txBody>
      </p:sp>
      <p:pic>
        <p:nvPicPr>
          <p:cNvPr id="6" name="圖片 5" descr="圖41_新鮮芒果切片冰棒.JPG"/>
          <p:cNvPicPr/>
          <p:nvPr/>
        </p:nvPicPr>
        <p:blipFill>
          <a:blip r:embed="rId2" cstate="screen"/>
          <a:srcRect/>
          <a:stretch>
            <a:fillRect/>
          </a:stretch>
        </p:blipFill>
        <p:spPr>
          <a:xfrm>
            <a:off x="5973020" y="1393617"/>
            <a:ext cx="2616786" cy="2366554"/>
          </a:xfrm>
          <a:prstGeom prst="rect">
            <a:avLst/>
          </a:prstGeom>
        </p:spPr>
      </p:pic>
      <p:pic>
        <p:nvPicPr>
          <p:cNvPr id="7" name="圖片 6" descr="圖38_烤火雞腿.jpg"/>
          <p:cNvPicPr/>
          <p:nvPr/>
        </p:nvPicPr>
        <p:blipFill>
          <a:blip r:embed="rId3" cstate="screen"/>
          <a:srcRect/>
          <a:stretch>
            <a:fillRect/>
          </a:stretch>
        </p:blipFill>
        <p:spPr>
          <a:xfrm>
            <a:off x="3010302" y="1707327"/>
            <a:ext cx="2962718" cy="2366554"/>
          </a:xfrm>
          <a:prstGeom prst="rect">
            <a:avLst/>
          </a:prstGeom>
        </p:spPr>
      </p:pic>
      <p:pic>
        <p:nvPicPr>
          <p:cNvPr id="8" name="圖片 7" descr="圖39_三眼怪爆米花桶.jpg"/>
          <p:cNvPicPr/>
          <p:nvPr/>
        </p:nvPicPr>
        <p:blipFill>
          <a:blip r:embed="rId4" cstate="screen"/>
          <a:srcRect r="-2805"/>
          <a:stretch>
            <a:fillRect/>
          </a:stretch>
        </p:blipFill>
        <p:spPr>
          <a:xfrm>
            <a:off x="393895" y="1383631"/>
            <a:ext cx="2813539" cy="2366554"/>
          </a:xfrm>
          <a:prstGeom prst="rect">
            <a:avLst/>
          </a:prstGeom>
        </p:spPr>
      </p:pic>
      <p:sp>
        <p:nvSpPr>
          <p:cNvPr id="10" name="標題 1"/>
          <p:cNvSpPr txBox="1">
            <a:spLocks/>
          </p:cNvSpPr>
          <p:nvPr/>
        </p:nvSpPr>
        <p:spPr bwMode="auto">
          <a:xfrm>
            <a:off x="710419" y="33862"/>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經驗分享</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pic>
        <p:nvPicPr>
          <p:cNvPr id="11" name="圖片 10" descr="10659090_10152315308361931_956080798255906327_o.jpg"/>
          <p:cNvPicPr>
            <a:picLocks noChangeAspect="1"/>
          </p:cNvPicPr>
          <p:nvPr/>
        </p:nvPicPr>
        <p:blipFill>
          <a:blip r:embed="rId5" cstate="screen"/>
          <a:srcRect/>
          <a:stretch>
            <a:fillRect/>
          </a:stretch>
        </p:blipFill>
        <p:spPr>
          <a:xfrm rot="20794144">
            <a:off x="6713245" y="4297679"/>
            <a:ext cx="2419643" cy="2124222"/>
          </a:xfrm>
          <a:prstGeom prst="rect">
            <a:avLst/>
          </a:prstGeom>
        </p:spPr>
      </p:pic>
      <p:pic>
        <p:nvPicPr>
          <p:cNvPr id="12" name="圖片 11" descr="10679841_10152315308391931_2769334724097195570_o.jpg"/>
          <p:cNvPicPr>
            <a:picLocks noChangeAspect="1"/>
          </p:cNvPicPr>
          <p:nvPr/>
        </p:nvPicPr>
        <p:blipFill>
          <a:blip r:embed="rId6" cstate="screen"/>
          <a:srcRect/>
          <a:stretch>
            <a:fillRect/>
          </a:stretch>
        </p:blipFill>
        <p:spPr>
          <a:xfrm>
            <a:off x="2826571" y="4073881"/>
            <a:ext cx="3997295" cy="2608273"/>
          </a:xfrm>
          <a:prstGeom prst="rect">
            <a:avLst/>
          </a:prstGeom>
        </p:spPr>
      </p:pic>
      <p:pic>
        <p:nvPicPr>
          <p:cNvPr id="13" name="圖片 12" descr="10688181_10152315308301931_6649865860254204871_o.jpg"/>
          <p:cNvPicPr>
            <a:picLocks noChangeAspect="1"/>
          </p:cNvPicPr>
          <p:nvPr/>
        </p:nvPicPr>
        <p:blipFill>
          <a:blip r:embed="rId7" cstate="screen"/>
          <a:srcRect/>
          <a:stretch>
            <a:fillRect/>
          </a:stretch>
        </p:blipFill>
        <p:spPr>
          <a:xfrm rot="17418333">
            <a:off x="-22009" y="4353613"/>
            <a:ext cx="2883879" cy="2324411"/>
          </a:xfrm>
          <a:prstGeom prst="rect">
            <a:avLst/>
          </a:prstGeom>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5" name="Rectangle 1"/>
          <p:cNvSpPr>
            <a:spLocks noChangeArrowheads="1"/>
          </p:cNvSpPr>
          <p:nvPr/>
        </p:nvSpPr>
        <p:spPr bwMode="auto">
          <a:xfrm>
            <a:off x="914399" y="2335237"/>
            <a:ext cx="7279105"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1" lang="zh-TW" altLang="en-US" sz="24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     迪士尼樂園在商品部份，以</a:t>
            </a:r>
            <a:r>
              <a:rPr kumimoji="1" lang="en-US" altLang="zh-TW" sz="24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DUFFY</a:t>
            </a:r>
            <a:r>
              <a:rPr kumimoji="1" lang="zh-TW" altLang="en-US" sz="24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熊為例，</a:t>
            </a:r>
            <a:r>
              <a:rPr kumimoji="1" lang="zh-TW" altLang="en-US" sz="24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運用故事的鋪陳，為商品注入新生命，成為</a:t>
            </a:r>
            <a:r>
              <a:rPr kumimoji="1" lang="en-US" altLang="zh-TW" sz="24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4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寵物熊</a:t>
            </a:r>
            <a:r>
              <a:rPr kumimoji="1" lang="en-US" altLang="zh-TW" sz="2400" b="1" i="0" u="sng"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4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，為其打扮、買衣服、帶至迪士尼玩及拍照等。</a:t>
            </a:r>
            <a:endParaRPr lang="en-US" altLang="zh-TW" sz="2400" dirty="0">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lang="zh-TW" altLang="en-US" sz="2400" dirty="0">
                <a:latin typeface="微軟正黑體" pitchFamily="34" charset="-120"/>
                <a:ea typeface="微軟正黑體" pitchFamily="34" charset="-120"/>
                <a:cs typeface="Times New Roman" pitchFamily="18" charset="0"/>
              </a:rPr>
              <a:t> </a:t>
            </a:r>
            <a:r>
              <a:rPr lang="zh-TW" altLang="en-US" sz="2400" dirty="0" smtClean="0">
                <a:latin typeface="微軟正黑體" pitchFamily="34" charset="-120"/>
                <a:ea typeface="微軟正黑體" pitchFamily="34" charset="-120"/>
                <a:cs typeface="Times New Roman" pitchFamily="18" charset="0"/>
              </a:rPr>
              <a:t>     </a:t>
            </a:r>
            <a:endParaRPr lang="en-US" altLang="zh-TW" sz="2400" dirty="0" smtClean="0">
              <a:latin typeface="微軟正黑體" pitchFamily="34" charset="-120"/>
              <a:ea typeface="微軟正黑體" pitchFamily="34" charset="-12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tab pos="1409700" algn="l"/>
              </a:tabLst>
            </a:pPr>
            <a:r>
              <a:rPr kumimoji="1" lang="zh-TW" altLang="en-US" sz="2400" b="1" i="0" strike="noStrike" cap="none" normalizeH="0" dirty="0" smtClean="0">
                <a:ln>
                  <a:noFill/>
                </a:ln>
                <a:solidFill>
                  <a:schemeClr val="tx1"/>
                </a:solidFill>
                <a:effectLst/>
                <a:latin typeface="微軟正黑體" pitchFamily="34" charset="-120"/>
                <a:ea typeface="微軟正黑體" pitchFamily="34" charset="-120"/>
                <a:cs typeface="Times New Roman" pitchFamily="18" charset="0"/>
              </a:rPr>
              <a:t>    </a:t>
            </a:r>
            <a:r>
              <a:rPr kumimoji="1" lang="zh-TW" altLang="en-US" sz="2400" b="1"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瞭解遊客對於需要與想要的商品，推出具有獨特性</a:t>
            </a:r>
            <a:r>
              <a:rPr kumimoji="1" lang="en-US" altLang="zh-TW" sz="2400" b="1"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400" b="1"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非買不可</a:t>
            </a:r>
            <a:r>
              <a:rPr kumimoji="1" lang="en-US" altLang="zh-TW" sz="2400" b="1"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400" b="1"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的商品產品。</a:t>
            </a:r>
            <a:endParaRPr kumimoji="1" lang="zh-TW" altLang="en-US" sz="2400" b="0" i="0" strike="noStrike" cap="none" normalizeH="0" baseline="0" dirty="0" smtClean="0">
              <a:ln>
                <a:noFill/>
              </a:ln>
              <a:solidFill>
                <a:schemeClr val="tx1"/>
              </a:solidFill>
              <a:effectLst/>
              <a:latin typeface="微軟正黑體" pitchFamily="34" charset="-120"/>
              <a:ea typeface="微軟正黑體" pitchFamily="34" charset="-120"/>
            </a:endParaRPr>
          </a:p>
        </p:txBody>
      </p:sp>
      <p:sp>
        <p:nvSpPr>
          <p:cNvPr id="4" name="標題 1"/>
          <p:cNvSpPr txBox="1">
            <a:spLocks/>
          </p:cNvSpPr>
          <p:nvPr/>
        </p:nvSpPr>
        <p:spPr bwMode="auto">
          <a:xfrm>
            <a:off x="458680" y="264695"/>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經驗分享</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sp>
        <p:nvSpPr>
          <p:cNvPr id="6" name="Rectangle 3"/>
          <p:cNvSpPr>
            <a:spLocks noChangeArrowheads="1"/>
          </p:cNvSpPr>
          <p:nvPr/>
        </p:nvSpPr>
        <p:spPr bwMode="auto">
          <a:xfrm>
            <a:off x="4389120" y="1383631"/>
            <a:ext cx="431704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hangingPunct="0">
              <a:tabLst>
                <a:tab pos="1409700" algn="l"/>
              </a:tabLst>
            </a:pP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創造需求</a:t>
            </a:r>
            <a:r>
              <a:rPr kumimoji="1" lang="en-US" altLang="zh-TW"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a:t>
            </a: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非買不可</a:t>
            </a:r>
            <a:r>
              <a:rPr lang="en-US" altLang="zh-TW" sz="2400" dirty="0" smtClean="0">
                <a:latin typeface="微軟正黑體" pitchFamily="34" charset="-120"/>
                <a:ea typeface="微軟正黑體" pitchFamily="34" charset="-120"/>
                <a:cs typeface="Times New Roman" pitchFamily="18" charset="0"/>
              </a:rPr>
              <a:t>』 </a:t>
            </a: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的商品</a:t>
            </a:r>
            <a:endParaRPr kumimoji="1" lang="en-US" altLang="zh-TW"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2098" name="Picture 2" descr="E:\23郭宗旻1011110\教育訓練\觀光局\​觀光菁英甄選日本東​京迪士尼\2014東京迪士尼訓練課程\郭宗旻\P9060437.JPG"/>
          <p:cNvPicPr>
            <a:picLocks noChangeAspect="1" noChangeArrowheads="1"/>
          </p:cNvPicPr>
          <p:nvPr/>
        </p:nvPicPr>
        <p:blipFill>
          <a:blip r:embed="rId2" cstate="screen"/>
          <a:srcRect/>
          <a:stretch>
            <a:fillRect/>
          </a:stretch>
        </p:blipFill>
        <p:spPr bwMode="auto">
          <a:xfrm>
            <a:off x="1483861" y="1882045"/>
            <a:ext cx="6176278" cy="4632620"/>
          </a:xfrm>
          <a:prstGeom prst="rect">
            <a:avLst/>
          </a:prstGeom>
          <a:noFill/>
        </p:spPr>
      </p:pic>
      <p:sp>
        <p:nvSpPr>
          <p:cNvPr id="6" name="Rectangle 3"/>
          <p:cNvSpPr>
            <a:spLocks noChangeArrowheads="1"/>
          </p:cNvSpPr>
          <p:nvPr/>
        </p:nvSpPr>
        <p:spPr bwMode="auto">
          <a:xfrm>
            <a:off x="4178105" y="1383631"/>
            <a:ext cx="431704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hangingPunct="0">
              <a:tabLst>
                <a:tab pos="1409700" algn="l"/>
              </a:tabLst>
            </a:pP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營造限量版商品  大排長龍</a:t>
            </a:r>
            <a:endParaRPr kumimoji="1" lang="en-US" altLang="zh-TW"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p:txBody>
      </p:sp>
      <p:sp>
        <p:nvSpPr>
          <p:cNvPr id="7" name="標題 1"/>
          <p:cNvSpPr txBox="1">
            <a:spLocks/>
          </p:cNvSpPr>
          <p:nvPr/>
        </p:nvSpPr>
        <p:spPr bwMode="auto">
          <a:xfrm>
            <a:off x="505325" y="274204"/>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經驗分享</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圖42_DUFFY熊.JPG"/>
          <p:cNvPicPr/>
          <p:nvPr/>
        </p:nvPicPr>
        <p:blipFill>
          <a:blip r:embed="rId2" cstate="screen"/>
          <a:stretch>
            <a:fillRect/>
          </a:stretch>
        </p:blipFill>
        <p:spPr>
          <a:xfrm>
            <a:off x="733926" y="1372107"/>
            <a:ext cx="2947737" cy="4190129"/>
          </a:xfrm>
          <a:prstGeom prst="rect">
            <a:avLst/>
          </a:prstGeom>
        </p:spPr>
      </p:pic>
      <p:pic>
        <p:nvPicPr>
          <p:cNvPr id="7" name="圖片 6" descr="圖44_故事置入 新生命1.jpg"/>
          <p:cNvPicPr/>
          <p:nvPr/>
        </p:nvPicPr>
        <p:blipFill>
          <a:blip r:embed="rId3" cstate="screen"/>
          <a:srcRect/>
          <a:stretch>
            <a:fillRect/>
          </a:stretch>
        </p:blipFill>
        <p:spPr>
          <a:xfrm rot="5400000">
            <a:off x="5810567" y="412267"/>
            <a:ext cx="1361440" cy="5305425"/>
          </a:xfrm>
          <a:prstGeom prst="rect">
            <a:avLst/>
          </a:prstGeom>
        </p:spPr>
      </p:pic>
      <p:pic>
        <p:nvPicPr>
          <p:cNvPr id="8" name="圖片 7" descr="圖45_故事置入 新生命2.jpg"/>
          <p:cNvPicPr/>
          <p:nvPr/>
        </p:nvPicPr>
        <p:blipFill>
          <a:blip r:embed="rId4" cstate="screen"/>
          <a:srcRect/>
          <a:stretch>
            <a:fillRect/>
          </a:stretch>
        </p:blipFill>
        <p:spPr>
          <a:xfrm rot="5400000">
            <a:off x="5815012" y="1769263"/>
            <a:ext cx="1352550" cy="5305425"/>
          </a:xfrm>
          <a:prstGeom prst="rect">
            <a:avLst/>
          </a:prstGeom>
        </p:spPr>
      </p:pic>
      <p:sp>
        <p:nvSpPr>
          <p:cNvPr id="9" name="矩形 8"/>
          <p:cNvSpPr/>
          <p:nvPr/>
        </p:nvSpPr>
        <p:spPr>
          <a:xfrm>
            <a:off x="1593315" y="5562236"/>
            <a:ext cx="1313180" cy="369332"/>
          </a:xfrm>
          <a:prstGeom prst="rect">
            <a:avLst/>
          </a:prstGeom>
        </p:spPr>
        <p:txBody>
          <a:bodyPr wrap="none">
            <a:spAutoFit/>
          </a:bodyPr>
          <a:lstStyle/>
          <a:p>
            <a:r>
              <a:rPr lang="zh-TW" altLang="zh-TW" dirty="0"/>
              <a:t> </a:t>
            </a:r>
            <a:r>
              <a:rPr lang="en-US" altLang="zh-TW" dirty="0"/>
              <a:t>DUFFY</a:t>
            </a:r>
            <a:r>
              <a:rPr lang="zh-TW" altLang="zh-TW" dirty="0"/>
              <a:t>熊</a:t>
            </a:r>
            <a:r>
              <a:rPr lang="en-US" altLang="zh-TW" dirty="0"/>
              <a:t> </a:t>
            </a:r>
            <a:endParaRPr lang="zh-TW" altLang="en-US" dirty="0"/>
          </a:p>
        </p:txBody>
      </p:sp>
      <p:sp>
        <p:nvSpPr>
          <p:cNvPr id="11" name="矩形 10"/>
          <p:cNvSpPr/>
          <p:nvPr/>
        </p:nvSpPr>
        <p:spPr>
          <a:xfrm>
            <a:off x="5467234" y="5362181"/>
            <a:ext cx="2044149" cy="400110"/>
          </a:xfrm>
          <a:prstGeom prst="rect">
            <a:avLst/>
          </a:prstGeom>
        </p:spPr>
        <p:txBody>
          <a:bodyPr wrap="none">
            <a:spAutoFit/>
          </a:bodyPr>
          <a:lstStyle/>
          <a:p>
            <a:r>
              <a:rPr lang="zh-TW" altLang="zh-TW" sz="2000" dirty="0">
                <a:latin typeface="微軟正黑體" pitchFamily="34" charset="-120"/>
                <a:ea typeface="微軟正黑體" pitchFamily="34" charset="-120"/>
              </a:rPr>
              <a:t>故事置入 新生命</a:t>
            </a:r>
            <a:endParaRPr lang="zh-TW" altLang="en-US" sz="2000" dirty="0">
              <a:latin typeface="微軟正黑體" pitchFamily="34" charset="-120"/>
              <a:ea typeface="微軟正黑體" pitchFamily="34" charset="-120"/>
            </a:endParaRPr>
          </a:p>
        </p:txBody>
      </p:sp>
      <p:sp>
        <p:nvSpPr>
          <p:cNvPr id="12" name="Rectangle 3"/>
          <p:cNvSpPr>
            <a:spLocks noChangeArrowheads="1"/>
          </p:cNvSpPr>
          <p:nvPr/>
        </p:nvSpPr>
        <p:spPr bwMode="auto">
          <a:xfrm>
            <a:off x="4389120" y="1372107"/>
            <a:ext cx="431704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hangingPunct="0">
              <a:tabLst>
                <a:tab pos="1409700" algn="l"/>
              </a:tabLst>
            </a:pP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創造需求</a:t>
            </a:r>
            <a:r>
              <a:rPr lang="zh-TW" altLang="en-US" sz="2400" dirty="0" smtClean="0">
                <a:latin typeface="微軟正黑體" pitchFamily="34" charset="-120"/>
                <a:ea typeface="微軟正黑體" pitchFamily="34" charset="-120"/>
                <a:cs typeface="Times New Roman" pitchFamily="18" charset="0"/>
              </a:rPr>
              <a:t>的情境商品</a:t>
            </a:r>
            <a:endParaRPr kumimoji="1" lang="en-US" altLang="zh-TW"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p:txBody>
      </p:sp>
      <p:sp>
        <p:nvSpPr>
          <p:cNvPr id="13" name="標題 1"/>
          <p:cNvSpPr txBox="1">
            <a:spLocks/>
          </p:cNvSpPr>
          <p:nvPr/>
        </p:nvSpPr>
        <p:spPr bwMode="auto">
          <a:xfrm>
            <a:off x="505325" y="274204"/>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經驗分享</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7" name="Rectangle 7"/>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12" name="圖片 11"/>
          <p:cNvPicPr/>
          <p:nvPr/>
        </p:nvPicPr>
        <p:blipFill>
          <a:blip r:embed="rId3" cstate="print"/>
          <a:srcRect/>
          <a:stretch>
            <a:fillRect/>
          </a:stretch>
        </p:blipFill>
        <p:spPr bwMode="auto">
          <a:xfrm>
            <a:off x="-6815619" y="159109"/>
            <a:ext cx="2895868" cy="1460141"/>
          </a:xfrm>
          <a:prstGeom prst="rect">
            <a:avLst/>
          </a:prstGeom>
          <a:noFill/>
          <a:ln w="9525">
            <a:noFill/>
            <a:miter lim="800000"/>
            <a:headEnd/>
            <a:tailEnd/>
          </a:ln>
        </p:spPr>
      </p:pic>
      <p:sp>
        <p:nvSpPr>
          <p:cNvPr id="14" name="標題 1"/>
          <p:cNvSpPr txBox="1">
            <a:spLocks/>
          </p:cNvSpPr>
          <p:nvPr/>
        </p:nvSpPr>
        <p:spPr bwMode="auto">
          <a:xfrm>
            <a:off x="457200" y="457200"/>
            <a:ext cx="8229600" cy="90445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i="0" u="sng" strike="noStrike" kern="1200" cap="none" spc="0" normalizeH="0" baseline="0" noProof="0" dirty="0" smtClean="0">
                <a:ln>
                  <a:noFill/>
                </a:ln>
                <a:solidFill>
                  <a:schemeClr val="accent2">
                    <a:lumMod val="75000"/>
                  </a:schemeClr>
                </a:solidFill>
                <a:effectLst/>
                <a:uLnTx/>
                <a:uFillTx/>
                <a:latin typeface="微軟正黑體" pitchFamily="34" charset="-120"/>
                <a:ea typeface="微軟正黑體" pitchFamily="34" charset="-120"/>
                <a:cs typeface="+mj-cs"/>
              </a:rPr>
              <a:t>日本迪士尼</a:t>
            </a:r>
            <a:r>
              <a:rPr kumimoji="0" lang="en-US" altLang="zh-TW" sz="4400" b="1" i="0" u="sng" strike="noStrike" kern="1200" cap="none" spc="0" normalizeH="0" baseline="0" noProof="0" dirty="0" smtClean="0">
                <a:ln>
                  <a:noFill/>
                </a:ln>
                <a:solidFill>
                  <a:schemeClr val="accent2">
                    <a:lumMod val="75000"/>
                  </a:schemeClr>
                </a:solidFill>
                <a:effectLst/>
                <a:uLnTx/>
                <a:uFillTx/>
                <a:latin typeface="微軟正黑體" pitchFamily="34" charset="-120"/>
                <a:ea typeface="微軟正黑體" pitchFamily="34" charset="-120"/>
                <a:cs typeface="+mj-cs"/>
              </a:rPr>
              <a:t>-</a:t>
            </a:r>
            <a:r>
              <a:rPr kumimoji="0" lang="zh-TW" altLang="en-US" sz="4400" b="1" i="0" u="sng" strike="noStrike" kern="1200" cap="none" spc="0" normalizeH="0" baseline="0" noProof="0" dirty="0" smtClean="0">
                <a:ln>
                  <a:noFill/>
                </a:ln>
                <a:solidFill>
                  <a:schemeClr val="accent2">
                    <a:lumMod val="75000"/>
                  </a:schemeClr>
                </a:solidFill>
                <a:effectLst/>
                <a:uLnTx/>
                <a:uFillTx/>
                <a:latin typeface="微軟正黑體" pitchFamily="34" charset="-120"/>
                <a:ea typeface="微軟正黑體" pitchFamily="34" charset="-120"/>
                <a:cs typeface="+mj-cs"/>
              </a:rPr>
              <a:t>品牌創意行銷</a:t>
            </a:r>
            <a:endParaRPr kumimoji="0" lang="zh-TW" altLang="en-US" sz="4400" b="0" i="0" u="sng"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2056" name="Picture 8" descr="http://www.tokyodisneyresort.jp/tc/tdl/images/top/main_img09.jpg"/>
          <p:cNvPicPr>
            <a:picLocks noChangeAspect="1" noChangeArrowheads="1"/>
          </p:cNvPicPr>
          <p:nvPr/>
        </p:nvPicPr>
        <p:blipFill>
          <a:blip r:embed="rId4" cstate="print"/>
          <a:srcRect/>
          <a:stretch>
            <a:fillRect/>
          </a:stretch>
        </p:blipFill>
        <p:spPr bwMode="auto">
          <a:xfrm>
            <a:off x="0" y="1361657"/>
            <a:ext cx="9144000" cy="5496343"/>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22" name="Picture 2" descr="E:\23郭宗旻1011110\教育訓練\觀光局\​觀光菁英甄選日本東​京迪士尼\2014東京迪士尼訓練課程\郭宗旻\P9060506.JPG"/>
          <p:cNvPicPr>
            <a:picLocks noChangeAspect="1" noChangeArrowheads="1"/>
          </p:cNvPicPr>
          <p:nvPr/>
        </p:nvPicPr>
        <p:blipFill>
          <a:blip r:embed="rId2" cstate="screen"/>
          <a:srcRect/>
          <a:stretch>
            <a:fillRect/>
          </a:stretch>
        </p:blipFill>
        <p:spPr bwMode="auto">
          <a:xfrm>
            <a:off x="445169" y="1290812"/>
            <a:ext cx="4065588" cy="5420303"/>
          </a:xfrm>
          <a:prstGeom prst="rect">
            <a:avLst/>
          </a:prstGeom>
          <a:noFill/>
        </p:spPr>
      </p:pic>
      <p:pic>
        <p:nvPicPr>
          <p:cNvPr id="5" name="Picture 2" descr="E:\23郭宗旻1011110\教育訓練\觀光局\​觀光菁英甄選日本東​京迪士尼\2014東京迪士尼訓練課程\郭宗旻\P9060562.JPG"/>
          <p:cNvPicPr>
            <a:picLocks noChangeAspect="1" noChangeArrowheads="1"/>
          </p:cNvPicPr>
          <p:nvPr/>
        </p:nvPicPr>
        <p:blipFill>
          <a:blip r:embed="rId3" cstate="screen"/>
          <a:srcRect/>
          <a:stretch>
            <a:fillRect/>
          </a:stretch>
        </p:blipFill>
        <p:spPr bwMode="auto">
          <a:xfrm>
            <a:off x="4668290" y="2465821"/>
            <a:ext cx="3848536" cy="2886659"/>
          </a:xfrm>
          <a:prstGeom prst="rect">
            <a:avLst/>
          </a:prstGeom>
          <a:noFill/>
        </p:spPr>
      </p:pic>
      <p:sp>
        <p:nvSpPr>
          <p:cNvPr id="6" name="矩形 5"/>
          <p:cNvSpPr/>
          <p:nvPr/>
        </p:nvSpPr>
        <p:spPr>
          <a:xfrm>
            <a:off x="5216696" y="5733869"/>
            <a:ext cx="2646878" cy="461665"/>
          </a:xfrm>
          <a:prstGeom prst="rect">
            <a:avLst/>
          </a:prstGeom>
        </p:spPr>
        <p:txBody>
          <a:bodyPr wrap="none">
            <a:spAutoFit/>
          </a:bodyPr>
          <a:lstStyle/>
          <a:p>
            <a:r>
              <a:rPr lang="zh-TW" altLang="zh-TW" sz="2400" dirty="0">
                <a:latin typeface="微軟正黑體" pitchFamily="34" charset="-120"/>
                <a:ea typeface="微軟正黑體" pitchFamily="34" charset="-120"/>
              </a:rPr>
              <a:t>帶寵物熊出遊拍照</a:t>
            </a:r>
            <a:endParaRPr lang="zh-TW" altLang="en-US" sz="2400" dirty="0">
              <a:latin typeface="微軟正黑體" pitchFamily="34" charset="-120"/>
              <a:ea typeface="微軟正黑體" pitchFamily="34" charset="-120"/>
            </a:endParaRPr>
          </a:p>
        </p:txBody>
      </p:sp>
      <p:sp>
        <p:nvSpPr>
          <p:cNvPr id="10" name="Rectangle 3"/>
          <p:cNvSpPr>
            <a:spLocks noChangeArrowheads="1"/>
          </p:cNvSpPr>
          <p:nvPr/>
        </p:nvSpPr>
        <p:spPr bwMode="auto">
          <a:xfrm>
            <a:off x="4389120" y="1372107"/>
            <a:ext cx="431704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hangingPunct="0">
              <a:tabLst>
                <a:tab pos="1409700" algn="l"/>
              </a:tabLst>
            </a:pP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創造需求</a:t>
            </a:r>
            <a:r>
              <a:rPr lang="zh-TW" altLang="en-US" sz="2400" dirty="0" smtClean="0">
                <a:latin typeface="微軟正黑體" pitchFamily="34" charset="-120"/>
                <a:ea typeface="微軟正黑體" pitchFamily="34" charset="-120"/>
                <a:cs typeface="Times New Roman" pitchFamily="18" charset="0"/>
              </a:rPr>
              <a:t>的情境商品</a:t>
            </a:r>
            <a:endParaRPr kumimoji="1" lang="en-US" altLang="zh-TW"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p:txBody>
      </p:sp>
      <p:sp>
        <p:nvSpPr>
          <p:cNvPr id="11" name="標題 1"/>
          <p:cNvSpPr txBox="1">
            <a:spLocks/>
          </p:cNvSpPr>
          <p:nvPr/>
        </p:nvSpPr>
        <p:spPr bwMode="auto">
          <a:xfrm>
            <a:off x="505325" y="171875"/>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經驗分享</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descr="E:\23郭宗旻1011110\教育訓練\觀光局\​觀光菁英甄選日本東​京迪士尼\2014東京迪士尼訓練課程\郭宗旻\P9050291.JPG"/>
          <p:cNvPicPr>
            <a:picLocks noChangeAspect="1" noChangeArrowheads="1"/>
          </p:cNvPicPr>
          <p:nvPr/>
        </p:nvPicPr>
        <p:blipFill>
          <a:blip r:embed="rId2" cstate="screen"/>
          <a:srcRect/>
          <a:stretch>
            <a:fillRect/>
          </a:stretch>
        </p:blipFill>
        <p:spPr bwMode="auto">
          <a:xfrm>
            <a:off x="999541" y="1192213"/>
            <a:ext cx="3524334" cy="2643485"/>
          </a:xfrm>
          <a:prstGeom prst="rect">
            <a:avLst/>
          </a:prstGeom>
          <a:noFill/>
        </p:spPr>
      </p:pic>
      <p:pic>
        <p:nvPicPr>
          <p:cNvPr id="126979" name="Picture 3" descr="E:\23郭宗旻1011110\教育訓練\觀光局\​觀光菁英甄選日本東​京迪士尼\2014東京迪士尼訓練課程\郭宗旻\P9050353.JPG"/>
          <p:cNvPicPr>
            <a:picLocks noChangeAspect="1" noChangeArrowheads="1"/>
          </p:cNvPicPr>
          <p:nvPr/>
        </p:nvPicPr>
        <p:blipFill>
          <a:blip r:embed="rId3" cstate="screen"/>
          <a:srcRect/>
          <a:stretch>
            <a:fillRect/>
          </a:stretch>
        </p:blipFill>
        <p:spPr bwMode="auto">
          <a:xfrm>
            <a:off x="4837615" y="1192213"/>
            <a:ext cx="3635841" cy="2643485"/>
          </a:xfrm>
          <a:prstGeom prst="rect">
            <a:avLst/>
          </a:prstGeom>
          <a:noFill/>
        </p:spPr>
      </p:pic>
      <p:pic>
        <p:nvPicPr>
          <p:cNvPr id="126980" name="Picture 4" descr="E:\23郭宗旻1011110\教育訓練\觀光局\​觀光菁英甄選日本東​京迪士尼\2014東京迪士尼訓練課程\郭宗旻\P9060526.JPG"/>
          <p:cNvPicPr>
            <a:picLocks noChangeAspect="1" noChangeArrowheads="1"/>
          </p:cNvPicPr>
          <p:nvPr/>
        </p:nvPicPr>
        <p:blipFill>
          <a:blip r:embed="rId4" cstate="screen"/>
          <a:srcRect/>
          <a:stretch>
            <a:fillRect/>
          </a:stretch>
        </p:blipFill>
        <p:spPr bwMode="auto">
          <a:xfrm>
            <a:off x="999541" y="4019634"/>
            <a:ext cx="3524334" cy="2643485"/>
          </a:xfrm>
          <a:prstGeom prst="rect">
            <a:avLst/>
          </a:prstGeom>
          <a:noFill/>
        </p:spPr>
      </p:pic>
      <p:pic>
        <p:nvPicPr>
          <p:cNvPr id="126981" name="Picture 5" descr="E:\23郭宗旻1011110\教育訓練\觀光局\​觀光菁英甄選日本東​京迪士尼\2014東京迪士尼訓練課程\郭宗旻\P9060560.JPG"/>
          <p:cNvPicPr>
            <a:picLocks noChangeAspect="1" noChangeArrowheads="1"/>
          </p:cNvPicPr>
          <p:nvPr/>
        </p:nvPicPr>
        <p:blipFill>
          <a:blip r:embed="rId5" cstate="screen"/>
          <a:srcRect/>
          <a:stretch>
            <a:fillRect/>
          </a:stretch>
        </p:blipFill>
        <p:spPr bwMode="auto">
          <a:xfrm>
            <a:off x="4837615" y="4019634"/>
            <a:ext cx="3635841" cy="2643486"/>
          </a:xfrm>
          <a:prstGeom prst="rect">
            <a:avLst/>
          </a:prstGeom>
          <a:noFill/>
        </p:spPr>
      </p:pic>
      <p:sp>
        <p:nvSpPr>
          <p:cNvPr id="8" name="Rectangle 3"/>
          <p:cNvSpPr>
            <a:spLocks noChangeArrowheads="1"/>
          </p:cNvSpPr>
          <p:nvPr/>
        </p:nvSpPr>
        <p:spPr bwMode="auto">
          <a:xfrm>
            <a:off x="4371240" y="730548"/>
            <a:ext cx="431704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hangingPunct="0">
              <a:tabLst>
                <a:tab pos="1409700" algn="l"/>
              </a:tabLst>
            </a:pP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創造需求</a:t>
            </a:r>
            <a:r>
              <a:rPr lang="zh-TW" altLang="en-US" sz="2400" dirty="0" smtClean="0">
                <a:latin typeface="微軟正黑體" pitchFamily="34" charset="-120"/>
                <a:ea typeface="微軟正黑體" pitchFamily="34" charset="-120"/>
                <a:cs typeface="Times New Roman" pitchFamily="18" charset="0"/>
              </a:rPr>
              <a:t>的情境商品</a:t>
            </a:r>
            <a:endParaRPr kumimoji="1" lang="en-US" altLang="zh-TW"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p:txBody>
      </p:sp>
      <p:sp>
        <p:nvSpPr>
          <p:cNvPr id="9" name="標題 1"/>
          <p:cNvSpPr txBox="1">
            <a:spLocks/>
          </p:cNvSpPr>
          <p:nvPr/>
        </p:nvSpPr>
        <p:spPr bwMode="auto">
          <a:xfrm>
            <a:off x="505325" y="0"/>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經驗分享</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074" name="Picture 2" descr="E:\23郭宗旻1011110\教育訓練\觀光局\​觀光菁英甄選日本東​京迪士尼\2014東京迪士尼訓練課程\郭宗旻\P9060402.JPG"/>
          <p:cNvPicPr>
            <a:picLocks noChangeAspect="1" noChangeArrowheads="1"/>
          </p:cNvPicPr>
          <p:nvPr/>
        </p:nvPicPr>
        <p:blipFill>
          <a:blip r:embed="rId2" cstate="screen"/>
          <a:srcRect/>
          <a:stretch>
            <a:fillRect/>
          </a:stretch>
        </p:blipFill>
        <p:spPr bwMode="auto">
          <a:xfrm>
            <a:off x="493294" y="1502074"/>
            <a:ext cx="3781260" cy="5041232"/>
          </a:xfrm>
          <a:prstGeom prst="rect">
            <a:avLst/>
          </a:prstGeom>
          <a:noFill/>
        </p:spPr>
      </p:pic>
      <p:pic>
        <p:nvPicPr>
          <p:cNvPr id="131075" name="Picture 3" descr="E:\23郭宗旻1011110\教育訓練\觀光局\​觀光菁英甄選日本東​京迪士尼\2014東京迪士尼訓練課程\郭宗旻\P9060409.JPG"/>
          <p:cNvPicPr>
            <a:picLocks noChangeAspect="1" noChangeArrowheads="1"/>
          </p:cNvPicPr>
          <p:nvPr/>
        </p:nvPicPr>
        <p:blipFill>
          <a:blip r:embed="rId3" cstate="screen"/>
          <a:srcRect/>
          <a:stretch>
            <a:fillRect/>
          </a:stretch>
        </p:blipFill>
        <p:spPr bwMode="auto">
          <a:xfrm>
            <a:off x="4753562" y="1502074"/>
            <a:ext cx="3781260" cy="5041232"/>
          </a:xfrm>
          <a:prstGeom prst="rect">
            <a:avLst/>
          </a:prstGeom>
          <a:noFill/>
        </p:spPr>
      </p:pic>
      <p:sp>
        <p:nvSpPr>
          <p:cNvPr id="6" name="Rectangle 3"/>
          <p:cNvSpPr>
            <a:spLocks noChangeArrowheads="1"/>
          </p:cNvSpPr>
          <p:nvPr/>
        </p:nvSpPr>
        <p:spPr bwMode="auto">
          <a:xfrm>
            <a:off x="4389120" y="910442"/>
            <a:ext cx="431704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hangingPunct="0">
              <a:tabLst>
                <a:tab pos="1409700" algn="l"/>
              </a:tabLst>
            </a:pP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創造需求</a:t>
            </a:r>
            <a:r>
              <a:rPr lang="zh-TW" altLang="en-US" sz="2400" dirty="0" smtClean="0">
                <a:latin typeface="微軟正黑體" pitchFamily="34" charset="-120"/>
                <a:ea typeface="微軟正黑體" pitchFamily="34" charset="-120"/>
                <a:cs typeface="Times New Roman" pitchFamily="18" charset="0"/>
              </a:rPr>
              <a:t>的情境商品</a:t>
            </a:r>
            <a:endParaRPr kumimoji="1" lang="en-US" altLang="zh-TW"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p:txBody>
      </p:sp>
      <p:sp>
        <p:nvSpPr>
          <p:cNvPr id="8" name="標題 1"/>
          <p:cNvSpPr txBox="1">
            <a:spLocks/>
          </p:cNvSpPr>
          <p:nvPr/>
        </p:nvSpPr>
        <p:spPr bwMode="auto">
          <a:xfrm>
            <a:off x="505325" y="0"/>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經驗分享</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4146" name="Picture 2" descr="E:\23郭宗旻1011110\教育訓練\觀光局\​觀光菁英甄選日本東​京迪士尼\2014東京迪士尼訓練課程\郭宗旻\P9060406.JPG"/>
          <p:cNvPicPr>
            <a:picLocks noChangeAspect="1" noChangeArrowheads="1"/>
          </p:cNvPicPr>
          <p:nvPr/>
        </p:nvPicPr>
        <p:blipFill>
          <a:blip r:embed="rId2" cstate="screen"/>
          <a:srcRect/>
          <a:stretch>
            <a:fillRect/>
          </a:stretch>
        </p:blipFill>
        <p:spPr bwMode="auto">
          <a:xfrm>
            <a:off x="1757901" y="1602988"/>
            <a:ext cx="5964237" cy="4473575"/>
          </a:xfrm>
          <a:prstGeom prst="rect">
            <a:avLst/>
          </a:prstGeom>
          <a:noFill/>
        </p:spPr>
      </p:pic>
      <p:sp>
        <p:nvSpPr>
          <p:cNvPr id="6" name="Rectangle 3"/>
          <p:cNvSpPr>
            <a:spLocks noChangeArrowheads="1"/>
          </p:cNvSpPr>
          <p:nvPr/>
        </p:nvSpPr>
        <p:spPr bwMode="auto">
          <a:xfrm>
            <a:off x="4389120" y="888104"/>
            <a:ext cx="4317040" cy="46166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eaLnBrk="0" hangingPunct="0">
              <a:tabLst>
                <a:tab pos="1409700" algn="l"/>
              </a:tabLst>
            </a:pPr>
            <a:r>
              <a:rPr kumimoji="1" lang="zh-TW" altLang="en-US"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創造需求</a:t>
            </a:r>
            <a:r>
              <a:rPr lang="zh-TW" altLang="en-US" sz="2400" dirty="0" smtClean="0">
                <a:latin typeface="微軟正黑體" pitchFamily="34" charset="-120"/>
                <a:ea typeface="微軟正黑體" pitchFamily="34" charset="-120"/>
                <a:cs typeface="Times New Roman" pitchFamily="18" charset="0"/>
              </a:rPr>
              <a:t>的情境商品</a:t>
            </a:r>
            <a:endParaRPr kumimoji="1" lang="en-US" altLang="zh-TW" sz="2400" i="0"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p:txBody>
      </p:sp>
      <p:sp>
        <p:nvSpPr>
          <p:cNvPr id="7" name="標題 1"/>
          <p:cNvSpPr txBox="1">
            <a:spLocks/>
          </p:cNvSpPr>
          <p:nvPr/>
        </p:nvSpPr>
        <p:spPr bwMode="auto">
          <a:xfrm>
            <a:off x="505325" y="0"/>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經驗分享</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49" name="Rectangle 1"/>
          <p:cNvSpPr>
            <a:spLocks noChangeArrowheads="1"/>
          </p:cNvSpPr>
          <p:nvPr/>
        </p:nvSpPr>
        <p:spPr bwMode="auto">
          <a:xfrm>
            <a:off x="769257" y="1789876"/>
            <a:ext cx="7725192" cy="1815882"/>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tabLst/>
            </a:pPr>
            <a:r>
              <a:rPr lang="en-US" altLang="zh-TW" sz="2800" dirty="0" smtClean="0">
                <a:latin typeface="微軟正黑體" pitchFamily="34" charset="-120"/>
                <a:ea typeface="微軟正黑體" pitchFamily="34" charset="-120"/>
                <a:cs typeface="Times New Roman" pitchFamily="18" charset="0"/>
              </a:rPr>
              <a:t>‧</a:t>
            </a:r>
            <a:r>
              <a:rPr kumimoji="1" lang="zh-TW" altLang="en-US"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日本</a:t>
            </a:r>
            <a:r>
              <a:rPr kumimoji="1" lang="zh-TW"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迪士尼</a:t>
            </a:r>
            <a:r>
              <a:rPr kumimoji="1" lang="en-US" altLang="zh-TW"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1</a:t>
            </a:r>
            <a:r>
              <a:rPr kumimoji="1" lang="zh-TW" altLang="en-US"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年</a:t>
            </a:r>
            <a:r>
              <a:rPr kumimoji="1" lang="zh-TW"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遊客</a:t>
            </a:r>
            <a:r>
              <a:rPr kumimoji="1" lang="zh-TW" altLang="en-US"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高達</a:t>
            </a:r>
            <a:r>
              <a:rPr kumimoji="1" lang="en-US" altLang="zh-TW"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3000</a:t>
            </a:r>
            <a:r>
              <a:rPr kumimoji="1" lang="zh-TW" altLang="en-US"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萬人次</a:t>
            </a:r>
            <a:endParaRPr kumimoji="1" lang="en-US" altLang="zh-TW"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en-US" altLang="zh-TW" sz="2800" dirty="0" smtClean="0">
                <a:latin typeface="微軟正黑體" pitchFamily="34" charset="-120"/>
                <a:ea typeface="微軟正黑體" pitchFamily="34" charset="-120"/>
                <a:cs typeface="Times New Roman" pitchFamily="18" charset="0"/>
              </a:rPr>
              <a:t>‧</a:t>
            </a:r>
            <a:r>
              <a:rPr lang="zh-TW" altLang="en-US" sz="2800" dirty="0" smtClean="0">
                <a:latin typeface="微軟正黑體" pitchFamily="34" charset="-120"/>
                <a:ea typeface="微軟正黑體" pitchFamily="34" charset="-120"/>
                <a:cs typeface="Times New Roman" pitchFamily="18" charset="0"/>
              </a:rPr>
              <a:t>營業額達</a:t>
            </a:r>
            <a:r>
              <a:rPr lang="en-US" altLang="zh-TW" sz="2800" dirty="0" smtClean="0">
                <a:latin typeface="微軟正黑體" pitchFamily="34" charset="-120"/>
                <a:ea typeface="微軟正黑體" pitchFamily="34" charset="-120"/>
                <a:cs typeface="Times New Roman" pitchFamily="18" charset="0"/>
              </a:rPr>
              <a:t>840</a:t>
            </a:r>
            <a:r>
              <a:rPr lang="zh-TW" altLang="en-US" sz="2800" dirty="0" smtClean="0">
                <a:latin typeface="微軟正黑體" pitchFamily="34" charset="-120"/>
                <a:ea typeface="微軟正黑體" pitchFamily="34" charset="-120"/>
                <a:cs typeface="Times New Roman" pitchFamily="18" charset="0"/>
              </a:rPr>
              <a:t>億臺幣，平均每人消費</a:t>
            </a:r>
            <a:r>
              <a:rPr lang="en-US" altLang="zh-TW" sz="2800" dirty="0" smtClean="0">
                <a:latin typeface="微軟正黑體" pitchFamily="34" charset="-120"/>
                <a:ea typeface="微軟正黑體" pitchFamily="34" charset="-120"/>
                <a:cs typeface="Times New Roman" pitchFamily="18" charset="0"/>
              </a:rPr>
              <a:t>2800</a:t>
            </a:r>
            <a:r>
              <a:rPr lang="zh-TW" altLang="en-US" sz="2800" dirty="0" smtClean="0">
                <a:latin typeface="微軟正黑體" pitchFamily="34" charset="-120"/>
                <a:ea typeface="微軟正黑體" pitchFamily="34" charset="-120"/>
                <a:cs typeface="Times New Roman" pitchFamily="18" charset="0"/>
              </a:rPr>
              <a:t>元</a:t>
            </a:r>
            <a:r>
              <a:rPr lang="en-US" altLang="zh-TW" sz="2800" dirty="0" smtClean="0">
                <a:latin typeface="微軟正黑體" pitchFamily="34" charset="-120"/>
                <a:ea typeface="微軟正黑體" pitchFamily="34" charset="-120"/>
                <a:cs typeface="Times New Roman" pitchFamily="18" charset="0"/>
              </a:rPr>
              <a:t>/</a:t>
            </a:r>
            <a:r>
              <a:rPr lang="zh-TW" altLang="en-US" sz="2800" dirty="0" smtClean="0">
                <a:latin typeface="微軟正黑體" pitchFamily="34" charset="-120"/>
                <a:ea typeface="微軟正黑體" pitchFamily="34" charset="-120"/>
                <a:cs typeface="Times New Roman" pitchFamily="18" charset="0"/>
              </a:rPr>
              <a:t>次</a:t>
            </a:r>
            <a:endParaRPr lang="en-US" altLang="zh-TW" sz="2800" dirty="0" smtClean="0">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kumimoji="1" lang="en-US" altLang="zh-TW"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‧90%</a:t>
            </a:r>
            <a:r>
              <a:rPr kumimoji="1" lang="zh-TW" altLang="en-US"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rPr>
              <a:t>重遊率</a:t>
            </a:r>
            <a:endParaRPr kumimoji="1" lang="en-US" altLang="zh-TW" sz="2800" b="0" i="0" u="none" strike="noStrike" cap="none" normalizeH="0" baseline="0" dirty="0" smtClean="0">
              <a:ln>
                <a:noFill/>
              </a:ln>
              <a:solidFill>
                <a:schemeClr val="tx1"/>
              </a:solidFill>
              <a:effectLst/>
              <a:latin typeface="微軟正黑體" pitchFamily="34" charset="-120"/>
              <a:ea typeface="微軟正黑體" pitchFamily="34" charset="-120"/>
              <a:cs typeface="Times New Roman" pitchFamily="18" charset="0"/>
            </a:endParaRPr>
          </a:p>
          <a:p>
            <a:pPr marL="0" marR="0" lvl="0" indent="0" algn="l" defTabSz="914400" rtl="0" eaLnBrk="1" fontAlgn="base" latinLnBrk="0" hangingPunct="1">
              <a:lnSpc>
                <a:spcPct val="100000"/>
              </a:lnSpc>
              <a:spcBef>
                <a:spcPct val="0"/>
              </a:spcBef>
              <a:spcAft>
                <a:spcPct val="0"/>
              </a:spcAft>
              <a:buClrTx/>
              <a:buSzTx/>
              <a:tabLst/>
            </a:pPr>
            <a:r>
              <a:rPr lang="en-US" altLang="zh-TW" sz="2800" dirty="0" smtClean="0">
                <a:latin typeface="微軟正黑體" pitchFamily="34" charset="-120"/>
                <a:ea typeface="微軟正黑體" pitchFamily="34" charset="-120"/>
                <a:cs typeface="Times New Roman" pitchFamily="18" charset="0"/>
              </a:rPr>
              <a:t>‧</a:t>
            </a:r>
            <a:r>
              <a:rPr lang="zh-TW" altLang="en-US" sz="2800" dirty="0" smtClean="0">
                <a:latin typeface="微軟正黑體" pitchFamily="34" charset="-120"/>
                <a:ea typeface="微軟正黑體" pitchFamily="34" charset="-120"/>
                <a:cs typeface="Times New Roman" pitchFamily="18" charset="0"/>
              </a:rPr>
              <a:t>全世界品牌創意滿意度最高。</a:t>
            </a:r>
            <a:endParaRPr kumimoji="1" lang="zh-TW" altLang="en-US" sz="2800" b="0" i="0" u="none" strike="noStrike" cap="none" normalizeH="0" baseline="0" dirty="0" smtClean="0">
              <a:ln>
                <a:noFill/>
              </a:ln>
              <a:solidFill>
                <a:schemeClr val="tx1"/>
              </a:solidFill>
              <a:effectLst/>
              <a:latin typeface="微軟正黑體" pitchFamily="34" charset="-120"/>
              <a:ea typeface="微軟正黑體" pitchFamily="34" charset="-120"/>
              <a:cs typeface="新細明體" pitchFamily="18" charset="-120"/>
            </a:endParaRPr>
          </a:p>
        </p:txBody>
      </p:sp>
      <p:sp>
        <p:nvSpPr>
          <p:cNvPr id="10" name="標題 1"/>
          <p:cNvSpPr txBox="1">
            <a:spLocks/>
          </p:cNvSpPr>
          <p:nvPr/>
        </p:nvSpPr>
        <p:spPr bwMode="auto">
          <a:xfrm>
            <a:off x="458680" y="428509"/>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經驗分享</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grpSp>
        <p:nvGrpSpPr>
          <p:cNvPr id="7" name="群組 6"/>
          <p:cNvGrpSpPr/>
          <p:nvPr/>
        </p:nvGrpSpPr>
        <p:grpSpPr>
          <a:xfrm>
            <a:off x="1764499" y="3981691"/>
            <a:ext cx="5712566" cy="1481560"/>
            <a:chOff x="1154607" y="5009755"/>
            <a:chExt cx="3954901" cy="946261"/>
          </a:xfrm>
        </p:grpSpPr>
        <p:pic>
          <p:nvPicPr>
            <p:cNvPr id="5" name="Picture 8" descr="ãæ¥æ¬è¿ªå£«å°¼logoãçåçæå°çµæ"/>
            <p:cNvPicPr>
              <a:picLocks noChangeAspect="1" noChangeArrowheads="1"/>
            </p:cNvPicPr>
            <p:nvPr/>
          </p:nvPicPr>
          <p:blipFill>
            <a:blip r:embed="rId2" cstate="print"/>
            <a:srcRect/>
            <a:stretch>
              <a:fillRect/>
            </a:stretch>
          </p:blipFill>
          <p:spPr bwMode="auto">
            <a:xfrm>
              <a:off x="1154607" y="5009755"/>
              <a:ext cx="2017392" cy="946261"/>
            </a:xfrm>
            <a:prstGeom prst="rect">
              <a:avLst/>
            </a:prstGeom>
            <a:solidFill>
              <a:schemeClr val="bg1"/>
            </a:solidFill>
          </p:spPr>
        </p:pic>
        <p:pic>
          <p:nvPicPr>
            <p:cNvPr id="6" name="Picture 10" descr="ãæ¥æ¬è¿ªå£«å°¼logoãçåçæå°çµæ"/>
            <p:cNvPicPr>
              <a:picLocks noChangeAspect="1" noChangeArrowheads="1"/>
            </p:cNvPicPr>
            <p:nvPr/>
          </p:nvPicPr>
          <p:blipFill>
            <a:blip r:embed="rId3" cstate="print"/>
            <a:srcRect/>
            <a:stretch>
              <a:fillRect/>
            </a:stretch>
          </p:blipFill>
          <p:spPr bwMode="auto">
            <a:xfrm>
              <a:off x="3143482" y="5009755"/>
              <a:ext cx="1966026" cy="946261"/>
            </a:xfrm>
            <a:prstGeom prst="rect">
              <a:avLst/>
            </a:prstGeom>
            <a:solidFill>
              <a:schemeClr val="bg1"/>
            </a:solidFill>
          </p:spPr>
        </p:pic>
      </p:gr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bwMode="auto">
          <a:xfrm>
            <a:off x="458680" y="428509"/>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案例討論</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pic>
        <p:nvPicPr>
          <p:cNvPr id="4" name="圖片 3" descr="海洋公園_主LOGO.jpg"/>
          <p:cNvPicPr>
            <a:picLocks noChangeAspect="1"/>
          </p:cNvPicPr>
          <p:nvPr/>
        </p:nvPicPr>
        <p:blipFill>
          <a:blip r:embed="rId2" cstate="print"/>
          <a:stretch>
            <a:fillRect/>
          </a:stretch>
        </p:blipFill>
        <p:spPr>
          <a:xfrm>
            <a:off x="1359719" y="1862294"/>
            <a:ext cx="6636899" cy="3507992"/>
          </a:xfrm>
          <a:prstGeom prst="rect">
            <a:avLst/>
          </a:prstGeom>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10" descr="導覽圖中文地圖-5"/>
          <p:cNvPicPr>
            <a:picLocks noChangeAspect="1" noChangeArrowheads="1"/>
          </p:cNvPicPr>
          <p:nvPr/>
        </p:nvPicPr>
        <p:blipFill>
          <a:blip r:embed="rId2" cstate="print"/>
          <a:srcRect/>
          <a:stretch>
            <a:fillRect/>
          </a:stretch>
        </p:blipFill>
        <p:spPr bwMode="auto">
          <a:xfrm>
            <a:off x="844063" y="377825"/>
            <a:ext cx="7160454" cy="64801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bwMode="auto">
          <a:xfrm>
            <a:off x="422566" y="135628"/>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案例討論</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pic>
        <p:nvPicPr>
          <p:cNvPr id="5" name="圖片 4" descr="11海牛.jpg"/>
          <p:cNvPicPr>
            <a:picLocks noChangeAspect="1"/>
          </p:cNvPicPr>
          <p:nvPr/>
        </p:nvPicPr>
        <p:blipFill>
          <a:blip r:embed="rId2" cstate="screen"/>
          <a:stretch>
            <a:fillRect/>
          </a:stretch>
        </p:blipFill>
        <p:spPr>
          <a:xfrm>
            <a:off x="479073" y="1070142"/>
            <a:ext cx="3935821" cy="2625424"/>
          </a:xfrm>
          <a:prstGeom prst="rect">
            <a:avLst/>
          </a:prstGeom>
        </p:spPr>
      </p:pic>
      <p:pic>
        <p:nvPicPr>
          <p:cNvPr id="6" name="圖片 5" descr="IMG_0212.JPG"/>
          <p:cNvPicPr>
            <a:picLocks noChangeAspect="1"/>
          </p:cNvPicPr>
          <p:nvPr/>
        </p:nvPicPr>
        <p:blipFill>
          <a:blip r:embed="rId3" cstate="screen"/>
          <a:stretch>
            <a:fillRect/>
          </a:stretch>
        </p:blipFill>
        <p:spPr>
          <a:xfrm>
            <a:off x="479073" y="3882684"/>
            <a:ext cx="3935821" cy="2623880"/>
          </a:xfrm>
          <a:prstGeom prst="rect">
            <a:avLst/>
          </a:prstGeom>
        </p:spPr>
      </p:pic>
      <p:pic>
        <p:nvPicPr>
          <p:cNvPr id="7" name="圖片 6" descr="海豚表演6.jpg"/>
          <p:cNvPicPr>
            <a:picLocks noChangeAspect="1"/>
          </p:cNvPicPr>
          <p:nvPr/>
        </p:nvPicPr>
        <p:blipFill>
          <a:blip r:embed="rId4" cstate="screen"/>
          <a:stretch>
            <a:fillRect/>
          </a:stretch>
        </p:blipFill>
        <p:spPr>
          <a:xfrm>
            <a:off x="4605036" y="3882684"/>
            <a:ext cx="3911617" cy="2628119"/>
          </a:xfrm>
          <a:prstGeom prst="rect">
            <a:avLst/>
          </a:prstGeom>
        </p:spPr>
      </p:pic>
      <p:pic>
        <p:nvPicPr>
          <p:cNvPr id="8" name="圖片 7" descr="海獅表演籃賽.jpg"/>
          <p:cNvPicPr>
            <a:picLocks noChangeAspect="1"/>
          </p:cNvPicPr>
          <p:nvPr/>
        </p:nvPicPr>
        <p:blipFill>
          <a:blip r:embed="rId5" cstate="screen"/>
          <a:stretch>
            <a:fillRect/>
          </a:stretch>
        </p:blipFill>
        <p:spPr>
          <a:xfrm>
            <a:off x="4571201" y="1071685"/>
            <a:ext cx="3945452" cy="2623880"/>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bwMode="auto">
          <a:xfrm>
            <a:off x="458680" y="428509"/>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案例討論</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graphicFrame>
        <p:nvGraphicFramePr>
          <p:cNvPr id="5" name="圖表 4"/>
          <p:cNvGraphicFramePr/>
          <p:nvPr/>
        </p:nvGraphicFramePr>
        <p:xfrm>
          <a:off x="886265" y="1547446"/>
          <a:ext cx="7554350" cy="4754880"/>
        </p:xfrm>
        <a:graphic>
          <a:graphicData uri="http://schemas.openxmlformats.org/drawingml/2006/chart">
            <c:chart xmlns:c="http://schemas.openxmlformats.org/drawingml/2006/chart" xmlns:r="http://schemas.openxmlformats.org/officeDocument/2006/relationships" r:id="rId2"/>
          </a:graphicData>
        </a:graphic>
      </p:graphicFrame>
      <p:sp>
        <p:nvSpPr>
          <p:cNvPr id="4" name="流程圖: 替代處理程序 3"/>
          <p:cNvSpPr/>
          <p:nvPr/>
        </p:nvSpPr>
        <p:spPr>
          <a:xfrm rot="470806">
            <a:off x="4420024" y="2398291"/>
            <a:ext cx="3642122" cy="1043710"/>
          </a:xfrm>
          <a:prstGeom prst="flowChartAlternateProcess">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zh-TW" altLang="en-US" sz="3200" b="1" dirty="0" smtClean="0">
                <a:solidFill>
                  <a:srgbClr val="FF0000"/>
                </a:solidFill>
                <a:latin typeface="微軟正黑體" pitchFamily="34" charset="-120"/>
                <a:ea typeface="微軟正黑體" pitchFamily="34" charset="-120"/>
              </a:rPr>
              <a:t>搶救海洋公園</a:t>
            </a:r>
            <a:endParaRPr lang="en-US" altLang="zh-TW" sz="3200" b="1" dirty="0" smtClean="0">
              <a:solidFill>
                <a:srgbClr val="FF0000"/>
              </a:solidFill>
              <a:latin typeface="微軟正黑體" pitchFamily="34" charset="-120"/>
              <a:ea typeface="微軟正黑體" pitchFamily="34" charset="-120"/>
            </a:endParaRPr>
          </a:p>
          <a:p>
            <a:r>
              <a:rPr lang="zh-TW" altLang="en-US" sz="3200" b="1" dirty="0" smtClean="0">
                <a:solidFill>
                  <a:srgbClr val="FF0000"/>
                </a:solidFill>
                <a:latin typeface="微軟正黑體" pitchFamily="34" charset="-120"/>
                <a:ea typeface="微軟正黑體" pitchFamily="34" charset="-120"/>
              </a:rPr>
              <a:t>                  大作戰</a:t>
            </a: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標題 1"/>
          <p:cNvSpPr txBox="1">
            <a:spLocks/>
          </p:cNvSpPr>
          <p:nvPr/>
        </p:nvSpPr>
        <p:spPr bwMode="auto">
          <a:xfrm>
            <a:off x="458680" y="428509"/>
            <a:ext cx="8229600" cy="111893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3600" b="1" u="sng" dirty="0" smtClean="0">
                <a:solidFill>
                  <a:schemeClr val="accent2">
                    <a:lumMod val="75000"/>
                  </a:schemeClr>
                </a:solidFill>
                <a:latin typeface="微軟正黑體" pitchFamily="34" charset="-120"/>
                <a:ea typeface="微軟正黑體" pitchFamily="34" charset="-120"/>
                <a:cs typeface="+mj-cs"/>
              </a:rPr>
              <a:t>案例討論</a:t>
            </a:r>
            <a:endParaRPr kumimoji="0" lang="en-US" altLang="zh-TW" sz="3600" b="1" u="sng" dirty="0" smtClean="0">
              <a:solidFill>
                <a:schemeClr val="accent2">
                  <a:lumMod val="75000"/>
                </a:schemeClr>
              </a:solidFill>
              <a:latin typeface="微軟正黑體" pitchFamily="34" charset="-120"/>
              <a:ea typeface="微軟正黑體" pitchFamily="34" charset="-120"/>
              <a:cs typeface="+mj-cs"/>
            </a:endParaRPr>
          </a:p>
        </p:txBody>
      </p:sp>
      <p:sp>
        <p:nvSpPr>
          <p:cNvPr id="4" name="Rectangle 2"/>
          <p:cNvSpPr>
            <a:spLocks noGrp="1"/>
          </p:cNvSpPr>
          <p:nvPr>
            <p:ph type="title" idx="4294967295"/>
          </p:nvPr>
        </p:nvSpPr>
        <p:spPr>
          <a:xfrm>
            <a:off x="458680" y="3105442"/>
            <a:ext cx="8229600" cy="1818250"/>
          </a:xfrm>
        </p:spPr>
        <p:txBody>
          <a:bodyPr/>
          <a:lstStyle/>
          <a:p>
            <a:pPr algn="l"/>
            <a:r>
              <a:rPr lang="en-US" altLang="zh-TW" sz="2800" b="1" dirty="0" smtClean="0">
                <a:latin typeface="微軟正黑體" pitchFamily="34" charset="-120"/>
                <a:ea typeface="微軟正黑體" pitchFamily="34" charset="-120"/>
              </a:rPr>
              <a:t>‧</a:t>
            </a:r>
            <a:r>
              <a:rPr lang="zh-TW" altLang="en-US" sz="2800" b="1" dirty="0" smtClean="0">
                <a:latin typeface="微軟正黑體" pitchFamily="34" charset="-120"/>
                <a:ea typeface="微軟正黑體" pitchFamily="34" charset="-120"/>
              </a:rPr>
              <a:t>遊園開幕至今，未增加任何設施。</a:t>
            </a:r>
            <a:r>
              <a:rPr lang="en-US" altLang="zh-TW" sz="2800" b="1" dirty="0" smtClean="0">
                <a:latin typeface="微軟正黑體" pitchFamily="34" charset="-120"/>
                <a:ea typeface="微軟正黑體" pitchFamily="34" charset="-120"/>
              </a:rPr>
              <a:t/>
            </a:r>
            <a:br>
              <a:rPr lang="en-US" altLang="zh-TW" sz="2800" b="1" dirty="0" smtClean="0">
                <a:latin typeface="微軟正黑體" pitchFamily="34" charset="-120"/>
                <a:ea typeface="微軟正黑體" pitchFamily="34" charset="-120"/>
              </a:rPr>
            </a:br>
            <a:r>
              <a:rPr lang="en-US" altLang="zh-TW" sz="2800" b="1" dirty="0" smtClean="0">
                <a:latin typeface="微軟正黑體" pitchFamily="34" charset="-120"/>
                <a:ea typeface="微軟正黑體" pitchFamily="34" charset="-120"/>
              </a:rPr>
              <a:t>‧</a:t>
            </a:r>
            <a:r>
              <a:rPr lang="zh-TW" altLang="en-US" sz="2800" b="1" dirty="0" smtClean="0">
                <a:latin typeface="微軟正黑體" pitchFamily="34" charset="-120"/>
                <a:ea typeface="微軟正黑體" pitchFamily="34" charset="-120"/>
              </a:rPr>
              <a:t>交通便利性不足</a:t>
            </a:r>
            <a:r>
              <a:rPr lang="en-US" altLang="zh-TW" sz="2800" b="1" dirty="0" smtClean="0">
                <a:latin typeface="微軟正黑體" pitchFamily="34" charset="-120"/>
                <a:ea typeface="微軟正黑體" pitchFamily="34" charset="-120"/>
              </a:rPr>
              <a:t>(</a:t>
            </a:r>
            <a:r>
              <a:rPr lang="zh-TW" altLang="en-US" sz="2800" b="1" dirty="0" smtClean="0">
                <a:latin typeface="微軟正黑體" pitchFamily="34" charset="-120"/>
                <a:ea typeface="微軟正黑體" pitchFamily="34" charset="-120"/>
              </a:rPr>
              <a:t>火車票</a:t>
            </a:r>
            <a:r>
              <a:rPr lang="en-US" altLang="zh-TW" sz="2800" b="1" dirty="0" smtClean="0">
                <a:latin typeface="微軟正黑體" pitchFamily="34" charset="-120"/>
                <a:ea typeface="微軟正黑體" pitchFamily="34" charset="-120"/>
              </a:rPr>
              <a:t>1</a:t>
            </a:r>
            <a:r>
              <a:rPr lang="zh-TW" altLang="en-US" sz="2800" b="1" dirty="0" smtClean="0">
                <a:latin typeface="微軟正黑體" pitchFamily="34" charset="-120"/>
                <a:ea typeface="微軟正黑體" pitchFamily="34" charset="-120"/>
              </a:rPr>
              <a:t>位難求、蘇花改未通</a:t>
            </a:r>
            <a:r>
              <a:rPr lang="en-US" altLang="zh-TW" sz="2800" b="1" dirty="0" smtClean="0">
                <a:latin typeface="微軟正黑體" pitchFamily="34" charset="-120"/>
                <a:ea typeface="微軟正黑體" pitchFamily="34" charset="-120"/>
              </a:rPr>
              <a:t>…)</a:t>
            </a:r>
            <a:r>
              <a:rPr lang="zh-TW" altLang="en-US" sz="2800" b="1" dirty="0" smtClean="0">
                <a:latin typeface="微軟正黑體" pitchFamily="34" charset="-120"/>
                <a:ea typeface="微軟正黑體" pitchFamily="34" charset="-120"/>
              </a:rPr>
              <a:t>。</a:t>
            </a:r>
            <a:r>
              <a:rPr lang="en-US" altLang="zh-TW" sz="2800" b="1" dirty="0" smtClean="0">
                <a:latin typeface="微軟正黑體" pitchFamily="34" charset="-120"/>
                <a:ea typeface="微軟正黑體" pitchFamily="34" charset="-120"/>
              </a:rPr>
              <a:t/>
            </a:r>
            <a:br>
              <a:rPr lang="en-US" altLang="zh-TW" sz="2800" b="1" dirty="0" smtClean="0">
                <a:latin typeface="微軟正黑體" pitchFamily="34" charset="-120"/>
                <a:ea typeface="微軟正黑體" pitchFamily="34" charset="-120"/>
              </a:rPr>
            </a:br>
            <a:r>
              <a:rPr lang="en-US" altLang="zh-TW" sz="2800" b="1" dirty="0" smtClean="0">
                <a:latin typeface="微軟正黑體" pitchFamily="34" charset="-120"/>
                <a:ea typeface="微軟正黑體" pitchFamily="34" charset="-120"/>
              </a:rPr>
              <a:t>‧</a:t>
            </a:r>
            <a:r>
              <a:rPr lang="zh-TW" altLang="en-US" sz="2800" b="1" dirty="0" smtClean="0">
                <a:latin typeface="微軟正黑體" pitchFamily="34" charset="-120"/>
                <a:ea typeface="微軟正黑體" pitchFamily="34" charset="-120"/>
              </a:rPr>
              <a:t>無刺激遊憩設施，不受年青族群、學生青睞</a:t>
            </a:r>
          </a:p>
        </p:txBody>
      </p:sp>
      <p:sp>
        <p:nvSpPr>
          <p:cNvPr id="7" name="流程圖: 替代處理程序 6"/>
          <p:cNvSpPr/>
          <p:nvPr/>
        </p:nvSpPr>
        <p:spPr>
          <a:xfrm rot="470806">
            <a:off x="706153" y="1580163"/>
            <a:ext cx="3642122" cy="1043710"/>
          </a:xfrm>
          <a:prstGeom prst="flowChartAlternateProcess">
            <a:avLst/>
          </a:prstGeom>
          <a:noFill/>
        </p:spPr>
        <p:style>
          <a:lnRef idx="2">
            <a:schemeClr val="accent2"/>
          </a:lnRef>
          <a:fillRef idx="1">
            <a:schemeClr val="lt1"/>
          </a:fillRef>
          <a:effectRef idx="0">
            <a:schemeClr val="accent2"/>
          </a:effectRef>
          <a:fontRef idx="minor">
            <a:schemeClr val="dk1"/>
          </a:fontRef>
        </p:style>
        <p:txBody>
          <a:bodyPr rtlCol="0" anchor="ctr"/>
          <a:lstStyle/>
          <a:p>
            <a:r>
              <a:rPr lang="zh-TW" altLang="en-US" sz="3200" b="1" dirty="0" smtClean="0">
                <a:solidFill>
                  <a:srgbClr val="FF0000"/>
                </a:solidFill>
                <a:latin typeface="微軟正黑體" pitchFamily="34" charset="-120"/>
                <a:ea typeface="微軟正黑體" pitchFamily="34" charset="-120"/>
              </a:rPr>
              <a:t>搶救海洋公園</a:t>
            </a:r>
            <a:endParaRPr lang="en-US" altLang="zh-TW" sz="3200" b="1" dirty="0" smtClean="0">
              <a:solidFill>
                <a:srgbClr val="FF0000"/>
              </a:solidFill>
              <a:latin typeface="微軟正黑體" pitchFamily="34" charset="-120"/>
              <a:ea typeface="微軟正黑體" pitchFamily="34" charset="-120"/>
            </a:endParaRPr>
          </a:p>
          <a:p>
            <a:r>
              <a:rPr lang="zh-TW" altLang="en-US" sz="3200" b="1" dirty="0" smtClean="0">
                <a:solidFill>
                  <a:srgbClr val="FF0000"/>
                </a:solidFill>
                <a:latin typeface="微軟正黑體" pitchFamily="34" charset="-120"/>
                <a:ea typeface="微軟正黑體" pitchFamily="34" charset="-120"/>
              </a:rPr>
              <a:t>                  大作戰</a:t>
            </a:r>
          </a:p>
        </p:txBody>
      </p:sp>
      <p:sp>
        <p:nvSpPr>
          <p:cNvPr id="8" name="流程圖: 替代處理程序 7"/>
          <p:cNvSpPr/>
          <p:nvPr/>
        </p:nvSpPr>
        <p:spPr>
          <a:xfrm>
            <a:off x="2857152" y="5253145"/>
            <a:ext cx="3642122" cy="1043710"/>
          </a:xfrm>
          <a:prstGeom prst="flowChartAlternateProcess">
            <a:avLst/>
          </a:prstGeom>
          <a:noFill/>
          <a:ln>
            <a:noFill/>
          </a:ln>
        </p:spPr>
        <p:style>
          <a:lnRef idx="2">
            <a:schemeClr val="accent2"/>
          </a:lnRef>
          <a:fillRef idx="1">
            <a:schemeClr val="lt1"/>
          </a:fillRef>
          <a:effectRef idx="0">
            <a:schemeClr val="accent2"/>
          </a:effectRef>
          <a:fontRef idx="minor">
            <a:schemeClr val="dk1"/>
          </a:fontRef>
        </p:style>
        <p:txBody>
          <a:bodyPr rtlCol="0" anchor="ctr"/>
          <a:lstStyle/>
          <a:p>
            <a:r>
              <a:rPr lang="zh-TW" altLang="en-US" sz="3200" b="1" dirty="0" smtClean="0">
                <a:solidFill>
                  <a:srgbClr val="FF0000"/>
                </a:solidFill>
                <a:latin typeface="微軟正黑體" pitchFamily="34" charset="-120"/>
                <a:ea typeface="微軟正黑體" pitchFamily="34" charset="-120"/>
              </a:rPr>
              <a:t>你要如何拯救呢</a:t>
            </a:r>
            <a:r>
              <a:rPr lang="en-US" altLang="zh-TW" sz="3200" b="1" dirty="0" smtClean="0">
                <a:solidFill>
                  <a:srgbClr val="FF0000"/>
                </a:solidFill>
                <a:latin typeface="微軟正黑體" pitchFamily="34" charset="-120"/>
                <a:ea typeface="微軟正黑體" pitchFamily="34" charset="-120"/>
              </a:rPr>
              <a:t>?</a:t>
            </a:r>
            <a:endParaRPr lang="zh-TW" altLang="en-US" sz="3200" b="1" dirty="0" smtClean="0">
              <a:solidFill>
                <a:srgbClr val="FF0000"/>
              </a:solidFill>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7" name="Rectangle 7"/>
          <p:cNvSpPr>
            <a:spLocks noChangeArrowheads="1"/>
          </p:cNvSpPr>
          <p:nvPr/>
        </p:nvSpPr>
        <p:spPr bwMode="auto">
          <a:xfrm>
            <a:off x="0" y="45720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zh-TW" altLang="en-US"/>
          </a:p>
        </p:txBody>
      </p:sp>
      <p:pic>
        <p:nvPicPr>
          <p:cNvPr id="12" name="圖片 11"/>
          <p:cNvPicPr/>
          <p:nvPr/>
        </p:nvPicPr>
        <p:blipFill>
          <a:blip r:embed="rId3" cstate="print"/>
          <a:srcRect/>
          <a:stretch>
            <a:fillRect/>
          </a:stretch>
        </p:blipFill>
        <p:spPr bwMode="auto">
          <a:xfrm>
            <a:off x="-6815619" y="159109"/>
            <a:ext cx="2895868" cy="1460141"/>
          </a:xfrm>
          <a:prstGeom prst="rect">
            <a:avLst/>
          </a:prstGeom>
          <a:noFill/>
          <a:ln w="9525">
            <a:noFill/>
            <a:miter lim="800000"/>
            <a:headEnd/>
            <a:tailEnd/>
          </a:ln>
        </p:spPr>
      </p:pic>
      <p:sp>
        <p:nvSpPr>
          <p:cNvPr id="14" name="標題 1"/>
          <p:cNvSpPr txBox="1">
            <a:spLocks/>
          </p:cNvSpPr>
          <p:nvPr/>
        </p:nvSpPr>
        <p:spPr bwMode="auto">
          <a:xfrm>
            <a:off x="457200" y="457200"/>
            <a:ext cx="8229600" cy="904457"/>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TW" altLang="en-US" sz="4400" b="1" u="sng" dirty="0" smtClean="0">
                <a:solidFill>
                  <a:schemeClr val="accent2">
                    <a:lumMod val="75000"/>
                  </a:schemeClr>
                </a:solidFill>
                <a:latin typeface="微軟正黑體" pitchFamily="34" charset="-120"/>
                <a:ea typeface="微軟正黑體" pitchFamily="34" charset="-120"/>
                <a:cs typeface="+mj-cs"/>
              </a:rPr>
              <a:t>進入夢想中的童話世界</a:t>
            </a:r>
            <a:endParaRPr kumimoji="0" lang="zh-TW" altLang="en-US" sz="4400" b="0" i="0" u="sng" strike="noStrike" kern="1200" cap="none" spc="0" normalizeH="0" baseline="0" noProof="0" dirty="0">
              <a:ln>
                <a:noFill/>
              </a:ln>
              <a:solidFill>
                <a:schemeClr val="accent2">
                  <a:lumMod val="75000"/>
                </a:schemeClr>
              </a:solidFill>
              <a:effectLst/>
              <a:uLnTx/>
              <a:uFillTx/>
              <a:latin typeface="+mj-lt"/>
              <a:ea typeface="+mj-ea"/>
              <a:cs typeface="+mj-cs"/>
            </a:endParaRPr>
          </a:p>
        </p:txBody>
      </p:sp>
      <p:pic>
        <p:nvPicPr>
          <p:cNvPr id="15" name="圖片 14" descr="IMG_1021.JPG"/>
          <p:cNvPicPr>
            <a:picLocks noChangeAspect="1"/>
          </p:cNvPicPr>
          <p:nvPr/>
        </p:nvPicPr>
        <p:blipFill>
          <a:blip r:embed="rId4" cstate="screen"/>
          <a:stretch>
            <a:fillRect/>
          </a:stretch>
        </p:blipFill>
        <p:spPr>
          <a:xfrm>
            <a:off x="457200" y="1361657"/>
            <a:ext cx="8229600" cy="5024629"/>
          </a:xfrm>
          <a:prstGeom prst="rect">
            <a:avLst/>
          </a:prstGeo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b="1" u="sng" dirty="0" smtClean="0">
                <a:latin typeface="微軟正黑體" pitchFamily="34" charset="-120"/>
                <a:ea typeface="微軟正黑體" pitchFamily="34" charset="-120"/>
              </a:rPr>
              <a:t>迪士尼品牌創意核心</a:t>
            </a:r>
            <a:endParaRPr lang="zh-TW" altLang="en-US" b="1" u="sng" dirty="0">
              <a:latin typeface="微軟正黑體" pitchFamily="34" charset="-120"/>
              <a:ea typeface="微軟正黑體" pitchFamily="34" charset="-120"/>
            </a:endParaRPr>
          </a:p>
        </p:txBody>
      </p:sp>
      <p:sp>
        <p:nvSpPr>
          <p:cNvPr id="3" name="內容版面配置區 2"/>
          <p:cNvSpPr>
            <a:spLocks noGrp="1"/>
          </p:cNvSpPr>
          <p:nvPr>
            <p:ph idx="1"/>
          </p:nvPr>
        </p:nvSpPr>
        <p:spPr>
          <a:xfrm>
            <a:off x="457200" y="1724628"/>
            <a:ext cx="8229600" cy="4525963"/>
          </a:xfrm>
        </p:spPr>
        <p:txBody>
          <a:bodyPr/>
          <a:lstStyle/>
          <a:p>
            <a:pPr algn="ctr">
              <a:buNone/>
            </a:pPr>
            <a:r>
              <a:rPr lang="en-US" altLang="zh-TW" u="sng" dirty="0" err="1" smtClean="0">
                <a:latin typeface="微軟正黑體" pitchFamily="34" charset="-120"/>
                <a:ea typeface="微軟正黑體" pitchFamily="34" charset="-120"/>
              </a:rPr>
              <a:t>OverManaging</a:t>
            </a:r>
            <a:r>
              <a:rPr lang="zh-TW" altLang="en-US" u="sng" dirty="0" smtClean="0">
                <a:latin typeface="微軟正黑體" pitchFamily="34" charset="-120"/>
                <a:ea typeface="微軟正黑體" pitchFamily="34" charset="-120"/>
              </a:rPr>
              <a:t> </a:t>
            </a:r>
            <a:endParaRPr lang="en-US" altLang="zh-TW" u="sng" dirty="0" smtClean="0">
              <a:latin typeface="微軟正黑體" pitchFamily="34" charset="-120"/>
              <a:ea typeface="微軟正黑體" pitchFamily="34" charset="-120"/>
            </a:endParaRPr>
          </a:p>
          <a:p>
            <a:pPr algn="ctr">
              <a:buNone/>
            </a:pPr>
            <a:r>
              <a:rPr lang="zh-TW" altLang="zh-TW" sz="2400" dirty="0" smtClean="0">
                <a:latin typeface="微軟正黑體" pitchFamily="34" charset="-120"/>
                <a:ea typeface="微軟正黑體" pitchFamily="34" charset="-120"/>
              </a:rPr>
              <a:t>過多的管理</a:t>
            </a:r>
            <a:endParaRPr lang="en-US" altLang="zh-TW" sz="2400" dirty="0" smtClean="0">
              <a:latin typeface="微軟正黑體" pitchFamily="34" charset="-120"/>
              <a:ea typeface="微軟正黑體" pitchFamily="34" charset="-120"/>
            </a:endParaRPr>
          </a:p>
          <a:p>
            <a:pPr>
              <a:buNone/>
            </a:pPr>
            <a:r>
              <a:rPr lang="zh-TW" altLang="en-US" dirty="0" smtClean="0">
                <a:latin typeface="微軟正黑體" pitchFamily="34" charset="-120"/>
                <a:ea typeface="微軟正黑體" pitchFamily="34" charset="-120"/>
              </a:rPr>
              <a:t>  </a:t>
            </a:r>
            <a:r>
              <a:rPr lang="zh-TW" altLang="zh-TW" sz="4000" b="1" dirty="0" smtClean="0">
                <a:latin typeface="微軟正黑體" pitchFamily="34" charset="-120"/>
                <a:ea typeface="微軟正黑體" pitchFamily="34" charset="-120"/>
              </a:rPr>
              <a:t>重視</a:t>
            </a:r>
            <a:r>
              <a:rPr lang="zh-TW" altLang="zh-TW" dirty="0" smtClean="0">
                <a:latin typeface="微軟正黑體" pitchFamily="34" charset="-120"/>
                <a:ea typeface="微軟正黑體" pitchFamily="34" charset="-120"/>
              </a:rPr>
              <a:t>每個與遊客接觸到的環節，站在遊客</a:t>
            </a:r>
            <a:endParaRPr lang="en-US" altLang="zh-TW" dirty="0" smtClean="0">
              <a:latin typeface="微軟正黑體" pitchFamily="34" charset="-120"/>
              <a:ea typeface="微軟正黑體" pitchFamily="34" charset="-120"/>
            </a:endParaRPr>
          </a:p>
          <a:p>
            <a:pPr>
              <a:buNone/>
            </a:pPr>
            <a:r>
              <a:rPr lang="zh-TW" altLang="en-US" dirty="0" smtClean="0">
                <a:latin typeface="微軟正黑體" pitchFamily="34" charset="-120"/>
                <a:ea typeface="微軟正黑體" pitchFamily="34" charset="-120"/>
              </a:rPr>
              <a:t> </a:t>
            </a:r>
            <a:r>
              <a:rPr lang="zh-TW" altLang="zh-TW" dirty="0" smtClean="0">
                <a:latin typeface="微軟正黑體" pitchFamily="34" charset="-120"/>
                <a:ea typeface="微軟正黑體" pitchFamily="34" charset="-120"/>
              </a:rPr>
              <a:t>需求、角度，</a:t>
            </a:r>
            <a:r>
              <a:rPr lang="zh-TW" altLang="en-US" dirty="0" smtClean="0">
                <a:latin typeface="微軟正黑體" pitchFamily="34" charset="-120"/>
                <a:ea typeface="微軟正黑體" pitchFamily="34" charset="-120"/>
              </a:rPr>
              <a:t>將品牌的創意</a:t>
            </a:r>
            <a:r>
              <a:rPr lang="zh-TW" altLang="en-US" u="sng" dirty="0" smtClean="0">
                <a:latin typeface="微軟正黑體" pitchFamily="34" charset="-120"/>
                <a:ea typeface="微軟正黑體" pitchFamily="34" charset="-120"/>
              </a:rPr>
              <a:t>運用程序</a:t>
            </a:r>
            <a:r>
              <a:rPr lang="zh-TW" altLang="zh-TW" u="sng" dirty="0" smtClean="0">
                <a:latin typeface="微軟正黑體" pitchFamily="34" charset="-120"/>
                <a:ea typeface="微軟正黑體" pitchFamily="34" charset="-120"/>
              </a:rPr>
              <a:t>設計</a:t>
            </a:r>
            <a:endParaRPr lang="en-US" altLang="zh-TW" u="sng" dirty="0" smtClean="0">
              <a:latin typeface="微軟正黑體" pitchFamily="34" charset="-120"/>
              <a:ea typeface="微軟正黑體" pitchFamily="34" charset="-120"/>
            </a:endParaRPr>
          </a:p>
          <a:p>
            <a:pPr>
              <a:buNone/>
            </a:pPr>
            <a:r>
              <a:rPr lang="zh-TW" altLang="zh-TW" dirty="0" smtClean="0">
                <a:latin typeface="微軟正黑體" pitchFamily="34" charset="-120"/>
                <a:ea typeface="微軟正黑體" pitchFamily="34" charset="-120"/>
              </a:rPr>
              <a:t>每個容易被忽的、或是不會被重視的地方</a:t>
            </a:r>
            <a:r>
              <a:rPr lang="zh-TW" altLang="en-US" dirty="0" smtClean="0">
                <a:latin typeface="微軟正黑體" pitchFamily="34" charset="-120"/>
                <a:ea typeface="微軟正黑體" pitchFamily="34" charset="-120"/>
              </a:rPr>
              <a:t>。</a:t>
            </a:r>
            <a:endParaRPr lang="zh-TW" altLang="en-US"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437229" y="6319955"/>
            <a:ext cx="5706771" cy="400110"/>
          </a:xfrm>
          <a:prstGeom prst="rect">
            <a:avLst/>
          </a:prstGeom>
        </p:spPr>
        <p:txBody>
          <a:bodyPr wrap="square">
            <a:spAutoFit/>
          </a:bodyPr>
          <a:lstStyle/>
          <a:p>
            <a:pPr algn="ctr"/>
            <a:r>
              <a:rPr lang="zh-TW" altLang="en-US" sz="2000" dirty="0" smtClean="0">
                <a:latin typeface="微軟正黑體" pitchFamily="34" charset="-120"/>
                <a:ea typeface="微軟正黑體" pitchFamily="34" charset="-120"/>
              </a:rPr>
              <a:t>品牌創意無所不在</a:t>
            </a:r>
            <a:endParaRPr lang="zh-TW" altLang="en-US" sz="2000" dirty="0">
              <a:latin typeface="微軟正黑體" pitchFamily="34" charset="-120"/>
              <a:ea typeface="微軟正黑體" pitchFamily="34" charset="-120"/>
            </a:endParaRPr>
          </a:p>
        </p:txBody>
      </p:sp>
      <p:sp>
        <p:nvSpPr>
          <p:cNvPr id="10" name="標題 1"/>
          <p:cNvSpPr>
            <a:spLocks noGrp="1"/>
          </p:cNvSpPr>
          <p:nvPr>
            <p:ph type="title"/>
          </p:nvPr>
        </p:nvSpPr>
        <p:spPr>
          <a:xfrm>
            <a:off x="457200" y="83916"/>
            <a:ext cx="8229600" cy="1143000"/>
          </a:xfrm>
        </p:spPr>
        <p:txBody>
          <a:bodyPr/>
          <a:lstStyle/>
          <a:p>
            <a:r>
              <a:rPr lang="zh-TW" altLang="en-US" b="1" u="sng" dirty="0" smtClean="0">
                <a:latin typeface="微軟正黑體" pitchFamily="34" charset="-120"/>
                <a:ea typeface="微軟正黑體" pitchFamily="34" charset="-120"/>
              </a:rPr>
              <a:t>迪士尼品牌創意核心</a:t>
            </a:r>
            <a:endParaRPr lang="zh-TW" altLang="en-US" b="1" u="sng" dirty="0">
              <a:latin typeface="微軟正黑體" pitchFamily="34" charset="-120"/>
              <a:ea typeface="微軟正黑體" pitchFamily="34" charset="-120"/>
            </a:endParaRPr>
          </a:p>
        </p:txBody>
      </p:sp>
      <p:pic>
        <p:nvPicPr>
          <p:cNvPr id="9" name="圖片 8" descr="P9050240.JPG"/>
          <p:cNvPicPr>
            <a:picLocks noChangeAspect="1"/>
          </p:cNvPicPr>
          <p:nvPr/>
        </p:nvPicPr>
        <p:blipFill>
          <a:blip r:embed="rId2" cstate="print"/>
          <a:stretch>
            <a:fillRect/>
          </a:stretch>
        </p:blipFill>
        <p:spPr>
          <a:xfrm>
            <a:off x="563968" y="4097020"/>
            <a:ext cx="3269255" cy="2451941"/>
          </a:xfrm>
          <a:prstGeom prst="rect">
            <a:avLst/>
          </a:prstGeom>
        </p:spPr>
      </p:pic>
      <p:pic>
        <p:nvPicPr>
          <p:cNvPr id="11" name="圖片 10" descr="P9050236.JPG"/>
          <p:cNvPicPr>
            <a:picLocks noChangeAspect="1"/>
          </p:cNvPicPr>
          <p:nvPr/>
        </p:nvPicPr>
        <p:blipFill>
          <a:blip r:embed="rId3" cstate="print"/>
          <a:srcRect l="18754" t="14743" r="30010" b="21469"/>
          <a:stretch>
            <a:fillRect/>
          </a:stretch>
        </p:blipFill>
        <p:spPr>
          <a:xfrm>
            <a:off x="563968" y="1080881"/>
            <a:ext cx="3290399" cy="3072390"/>
          </a:xfrm>
          <a:prstGeom prst="rect">
            <a:avLst/>
          </a:prstGeom>
        </p:spPr>
      </p:pic>
      <p:pic>
        <p:nvPicPr>
          <p:cNvPr id="12" name="圖片 11" descr="IMG_1012.JPG"/>
          <p:cNvPicPr>
            <a:picLocks noChangeAspect="1"/>
          </p:cNvPicPr>
          <p:nvPr/>
        </p:nvPicPr>
        <p:blipFill>
          <a:blip r:embed="rId4" cstate="print"/>
          <a:srcRect l="30886" t="8439" r="8890" b="4506"/>
          <a:stretch>
            <a:fillRect/>
          </a:stretch>
        </p:blipFill>
        <p:spPr>
          <a:xfrm>
            <a:off x="3854367" y="1080882"/>
            <a:ext cx="4832433" cy="5239074"/>
          </a:xfrm>
          <a:prstGeom prst="rect">
            <a:avLst/>
          </a:prstGeom>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3437229" y="6319955"/>
            <a:ext cx="5706771" cy="400110"/>
          </a:xfrm>
          <a:prstGeom prst="rect">
            <a:avLst/>
          </a:prstGeom>
        </p:spPr>
        <p:txBody>
          <a:bodyPr wrap="square">
            <a:spAutoFit/>
          </a:bodyPr>
          <a:lstStyle/>
          <a:p>
            <a:pPr algn="ctr"/>
            <a:r>
              <a:rPr lang="zh-TW" altLang="en-US" sz="2000" dirty="0" smtClean="0">
                <a:latin typeface="微軟正黑體" pitchFamily="34" charset="-120"/>
                <a:ea typeface="微軟正黑體" pitchFamily="34" charset="-120"/>
              </a:rPr>
              <a:t>品牌創意無所不在</a:t>
            </a:r>
            <a:endParaRPr lang="zh-TW" altLang="en-US" sz="2000" dirty="0">
              <a:latin typeface="微軟正黑體" pitchFamily="34" charset="-120"/>
              <a:ea typeface="微軟正黑體" pitchFamily="34" charset="-120"/>
            </a:endParaRPr>
          </a:p>
        </p:txBody>
      </p:sp>
      <p:sp>
        <p:nvSpPr>
          <p:cNvPr id="10" name="標題 1"/>
          <p:cNvSpPr>
            <a:spLocks noGrp="1"/>
          </p:cNvSpPr>
          <p:nvPr>
            <p:ph type="title"/>
          </p:nvPr>
        </p:nvSpPr>
        <p:spPr>
          <a:xfrm>
            <a:off x="457200" y="83916"/>
            <a:ext cx="8229600" cy="1143000"/>
          </a:xfrm>
        </p:spPr>
        <p:txBody>
          <a:bodyPr/>
          <a:lstStyle/>
          <a:p>
            <a:r>
              <a:rPr lang="zh-TW" altLang="en-US" b="1" u="sng" dirty="0" smtClean="0">
                <a:latin typeface="微軟正黑體" pitchFamily="34" charset="-120"/>
                <a:ea typeface="微軟正黑體" pitchFamily="34" charset="-120"/>
              </a:rPr>
              <a:t>迪士尼品牌創意核心</a:t>
            </a:r>
            <a:endParaRPr lang="zh-TW" altLang="en-US" b="1" u="sng" dirty="0">
              <a:latin typeface="微軟正黑體" pitchFamily="34" charset="-120"/>
              <a:ea typeface="微軟正黑體" pitchFamily="34" charset="-120"/>
            </a:endParaRPr>
          </a:p>
        </p:txBody>
      </p:sp>
      <p:pic>
        <p:nvPicPr>
          <p:cNvPr id="12" name="圖片 11" descr="IMAG2427.jpg"/>
          <p:cNvPicPr>
            <a:picLocks noChangeAspect="1"/>
          </p:cNvPicPr>
          <p:nvPr/>
        </p:nvPicPr>
        <p:blipFill>
          <a:blip r:embed="rId2" cstate="print"/>
          <a:srcRect t="25082"/>
          <a:stretch>
            <a:fillRect/>
          </a:stretch>
        </p:blipFill>
        <p:spPr>
          <a:xfrm>
            <a:off x="457200" y="1088020"/>
            <a:ext cx="4141098" cy="5486400"/>
          </a:xfrm>
          <a:prstGeom prst="rect">
            <a:avLst/>
          </a:prstGeom>
        </p:spPr>
      </p:pic>
      <p:pic>
        <p:nvPicPr>
          <p:cNvPr id="13" name="圖片 12" descr="P9050245.JPG"/>
          <p:cNvPicPr>
            <a:picLocks noChangeAspect="1"/>
          </p:cNvPicPr>
          <p:nvPr/>
        </p:nvPicPr>
        <p:blipFill>
          <a:blip r:embed="rId3" cstate="print"/>
          <a:stretch>
            <a:fillRect/>
          </a:stretch>
        </p:blipFill>
        <p:spPr>
          <a:xfrm>
            <a:off x="4656172" y="1088020"/>
            <a:ext cx="4030627" cy="3022970"/>
          </a:xfrm>
          <a:prstGeom prst="rect">
            <a:avLst/>
          </a:prstGeom>
        </p:spPr>
      </p:pic>
      <p:pic>
        <p:nvPicPr>
          <p:cNvPr id="14" name="圖片 13" descr="IMG_1040.JPG"/>
          <p:cNvPicPr>
            <a:picLocks noChangeAspect="1"/>
          </p:cNvPicPr>
          <p:nvPr/>
        </p:nvPicPr>
        <p:blipFill>
          <a:blip r:embed="rId4" cstate="print"/>
          <a:stretch>
            <a:fillRect/>
          </a:stretch>
        </p:blipFill>
        <p:spPr>
          <a:xfrm>
            <a:off x="4656172" y="4134139"/>
            <a:ext cx="4030628" cy="2208965"/>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IMG_1219.JPG"/>
          <p:cNvPicPr>
            <a:picLocks noChangeAspect="1"/>
          </p:cNvPicPr>
          <p:nvPr/>
        </p:nvPicPr>
        <p:blipFill>
          <a:blip r:embed="rId2" cstate="print"/>
          <a:stretch>
            <a:fillRect/>
          </a:stretch>
        </p:blipFill>
        <p:spPr>
          <a:xfrm>
            <a:off x="1323310" y="1931524"/>
            <a:ext cx="6883141" cy="4926476"/>
          </a:xfrm>
          <a:prstGeom prst="rect">
            <a:avLst/>
          </a:prstGeom>
        </p:spPr>
      </p:pic>
      <p:sp>
        <p:nvSpPr>
          <p:cNvPr id="10" name="矩形 9"/>
          <p:cNvSpPr/>
          <p:nvPr/>
        </p:nvSpPr>
        <p:spPr>
          <a:xfrm>
            <a:off x="2673752" y="1226916"/>
            <a:ext cx="4131259" cy="707886"/>
          </a:xfrm>
          <a:prstGeom prst="rect">
            <a:avLst/>
          </a:prstGeom>
        </p:spPr>
        <p:txBody>
          <a:bodyPr wrap="none">
            <a:spAutoFit/>
          </a:bodyPr>
          <a:lstStyle/>
          <a:p>
            <a:pPr algn="ctr"/>
            <a:r>
              <a:rPr lang="zh-TW" altLang="en-US" sz="2000" b="1" dirty="0" smtClean="0">
                <a:latin typeface="微軟正黑體" pitchFamily="34" charset="-120"/>
                <a:ea typeface="微軟正黑體" pitchFamily="34" charset="-120"/>
              </a:rPr>
              <a:t>關心排隊遊客  倍感溫馨</a:t>
            </a:r>
            <a:endParaRPr lang="en-US" altLang="zh-TW" sz="2000" b="1" dirty="0" smtClean="0">
              <a:latin typeface="微軟正黑體" pitchFamily="34" charset="-120"/>
              <a:ea typeface="微軟正黑體" pitchFamily="34" charset="-120"/>
            </a:endParaRPr>
          </a:p>
          <a:p>
            <a:r>
              <a:rPr lang="en-US" altLang="zh-TW" sz="2000" dirty="0" smtClean="0">
                <a:latin typeface="微軟正黑體" pitchFamily="34" charset="-120"/>
                <a:ea typeface="微軟正黑體" pitchFamily="34" charset="-120"/>
              </a:rPr>
              <a:t>(</a:t>
            </a:r>
            <a:r>
              <a:rPr lang="zh-TW" altLang="en-US" sz="2000" dirty="0" smtClean="0">
                <a:latin typeface="微軟正黑體" pitchFamily="34" charset="-120"/>
                <a:ea typeface="微軟正黑體" pitchFamily="34" charset="-120"/>
              </a:rPr>
              <a:t>服務人員全程陪伴   隨時提供協助</a:t>
            </a:r>
            <a:r>
              <a:rPr lang="en-US" altLang="zh-TW" sz="2000" dirty="0" smtClean="0">
                <a:latin typeface="微軟正黑體" pitchFamily="34" charset="-120"/>
                <a:ea typeface="微軟正黑體" pitchFamily="34" charset="-120"/>
              </a:rPr>
              <a:t>)</a:t>
            </a:r>
            <a:endParaRPr lang="zh-TW" altLang="en-US" sz="2000" dirty="0">
              <a:latin typeface="微軟正黑體" pitchFamily="34" charset="-120"/>
              <a:ea typeface="微軟正黑體" pitchFamily="34" charset="-120"/>
            </a:endParaRPr>
          </a:p>
        </p:txBody>
      </p:sp>
      <p:sp>
        <p:nvSpPr>
          <p:cNvPr id="9" name="標題 1"/>
          <p:cNvSpPr>
            <a:spLocks noGrp="1"/>
          </p:cNvSpPr>
          <p:nvPr>
            <p:ph type="title"/>
          </p:nvPr>
        </p:nvSpPr>
        <p:spPr>
          <a:xfrm>
            <a:off x="457200" y="83916"/>
            <a:ext cx="8229600" cy="1143000"/>
          </a:xfrm>
        </p:spPr>
        <p:txBody>
          <a:bodyPr/>
          <a:lstStyle/>
          <a:p>
            <a:r>
              <a:rPr lang="zh-TW" altLang="en-US" b="1" u="sng" dirty="0" smtClean="0">
                <a:latin typeface="微軟正黑體" pitchFamily="34" charset="-120"/>
                <a:ea typeface="微軟正黑體" pitchFamily="34" charset="-120"/>
              </a:rPr>
              <a:t>迪士尼品牌創意核心</a:t>
            </a:r>
            <a:endParaRPr lang="zh-TW" altLang="en-US" b="1" u="sng" dirty="0">
              <a:latin typeface="微軟正黑體" pitchFamily="34" charset="-120"/>
              <a:ea typeface="微軟正黑體" pitchFamily="34" charset="-12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TP030003750">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spPr>
      <a:bodyPr rtlCol="0" anchor="ctr"/>
      <a:lstStyle>
        <a:defPPr algn="ctr">
          <a:defRPr dirty="0">
            <a:solidFill>
              <a:srgbClr val="FF0000"/>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自訂設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TP030003750</Template>
  <TotalTime>3355</TotalTime>
  <Words>1289</Words>
  <Application>Microsoft Office PowerPoint</Application>
  <PresentationFormat>如螢幕大小 (4:3)</PresentationFormat>
  <Paragraphs>139</Paragraphs>
  <Slides>49</Slides>
  <Notes>4</Notes>
  <HiddenSlides>0</HiddenSlides>
  <MMClips>3</MMClips>
  <ScaleCrop>false</ScaleCrop>
  <HeadingPairs>
    <vt:vector size="6" baseType="variant">
      <vt:variant>
        <vt:lpstr>佈景主題</vt:lpstr>
      </vt:variant>
      <vt:variant>
        <vt:i4>2</vt:i4>
      </vt:variant>
      <vt:variant>
        <vt:lpstr>內嵌 OLE 伺服程式</vt:lpstr>
      </vt:variant>
      <vt:variant>
        <vt:i4>1</vt:i4>
      </vt:variant>
      <vt:variant>
        <vt:lpstr>投影片標題</vt:lpstr>
      </vt:variant>
      <vt:variant>
        <vt:i4>49</vt:i4>
      </vt:variant>
    </vt:vector>
  </HeadingPairs>
  <TitlesOfParts>
    <vt:vector size="52" baseType="lpstr">
      <vt:lpstr>TP030003750</vt:lpstr>
      <vt:lpstr>自訂設計</vt:lpstr>
      <vt:lpstr>點陣圖影像</vt:lpstr>
      <vt:lpstr>      遊樂園品牌創意行銷NO.2 </vt:lpstr>
      <vt:lpstr>大綱 </vt:lpstr>
      <vt:lpstr>投影片 3</vt:lpstr>
      <vt:lpstr>投影片 4</vt:lpstr>
      <vt:lpstr>投影片 5</vt:lpstr>
      <vt:lpstr>迪士尼品牌創意核心</vt:lpstr>
      <vt:lpstr>迪士尼品牌創意核心</vt:lpstr>
      <vt:lpstr>迪士尼品牌創意核心</vt:lpstr>
      <vt:lpstr>迪士尼品牌創意核心</vt:lpstr>
      <vt:lpstr>迪士尼品牌創意核心</vt:lpstr>
      <vt:lpstr>迪士尼品牌創意核心</vt:lpstr>
      <vt:lpstr>迪士尼品牌創意核心</vt:lpstr>
      <vt:lpstr>迪士尼 品牌創新關鍵</vt:lpstr>
      <vt:lpstr>安全(Safety) </vt:lpstr>
      <vt:lpstr>安全(Safety) </vt:lpstr>
      <vt:lpstr>安全(Safety) </vt:lpstr>
      <vt:lpstr>安全(Safety) </vt:lpstr>
      <vt:lpstr>安全(Safety) </vt:lpstr>
      <vt:lpstr>安全(Safety) </vt:lpstr>
      <vt:lpstr>投影片 20</vt:lpstr>
      <vt:lpstr>投影片 21</vt:lpstr>
      <vt:lpstr>投影片 22</vt:lpstr>
      <vt:lpstr>投影片 23</vt:lpstr>
      <vt:lpstr>投影片 24</vt:lpstr>
      <vt:lpstr>投影片 25</vt:lpstr>
      <vt:lpstr>投影片 26</vt:lpstr>
      <vt:lpstr>投影片 27</vt:lpstr>
      <vt:lpstr>投影片 28</vt:lpstr>
      <vt:lpstr>投影片 29</vt:lpstr>
      <vt:lpstr>投影片 30</vt:lpstr>
      <vt:lpstr>投影片 31</vt:lpstr>
      <vt:lpstr>投影片 32</vt:lpstr>
      <vt:lpstr>投影片 33</vt:lpstr>
      <vt:lpstr>投影片 34</vt:lpstr>
      <vt:lpstr>投影片 35</vt:lpstr>
      <vt:lpstr>投影片 36</vt:lpstr>
      <vt:lpstr>投影片 37</vt:lpstr>
      <vt:lpstr>投影片 38</vt:lpstr>
      <vt:lpstr>投影片 39</vt:lpstr>
      <vt:lpstr>投影片 40</vt:lpstr>
      <vt:lpstr>投影片 41</vt:lpstr>
      <vt:lpstr>投影片 42</vt:lpstr>
      <vt:lpstr>投影片 43</vt:lpstr>
      <vt:lpstr>投影片 44</vt:lpstr>
      <vt:lpstr>投影片 45</vt:lpstr>
      <vt:lpstr>投影片 46</vt:lpstr>
      <vt:lpstr>投影片 47</vt:lpstr>
      <vt:lpstr>投影片 48</vt:lpstr>
      <vt:lpstr>‧遊園開幕至今，未增加任何設施。 ‧交通便利性不足(火車票1位難求、蘇花改未通…)。 ‧無刺激遊憩設施，不受年青族群、學生青睞</vt:lpstr>
    </vt:vector>
  </TitlesOfParts>
  <Company>遠雄企業團</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02428</dc:creator>
  <cp:lastModifiedBy>02901</cp:lastModifiedBy>
  <cp:revision>146</cp:revision>
  <dcterms:created xsi:type="dcterms:W3CDTF">2012-04-07T09:38:09Z</dcterms:created>
  <dcterms:modified xsi:type="dcterms:W3CDTF">2018-08-10T15:35:46Z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TC300037509990</vt:lpwstr>
  </property>
</Properties>
</file>