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12" y="1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53752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z="3600" b="1" dirty="0" smtClean="0">
                <a:solidFill>
                  <a:srgbClr val="FF0000"/>
                </a:solidFill>
              </a:rPr>
              <a:t>0322  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餘額及定率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計算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6085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400" b="1" dirty="0" smtClean="0">
                <a:solidFill>
                  <a:srgbClr val="FF0000"/>
                </a:solidFill>
              </a:rPr>
              <a:t>1.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信義</a:t>
            </a:r>
            <a:r>
              <a:rPr lang="zh-TW" altLang="en-US" sz="2400" b="1" dirty="0">
                <a:solidFill>
                  <a:srgbClr val="FF0000"/>
                </a:solidFill>
              </a:rPr>
              <a:t>公司有機器一部，單價</a:t>
            </a:r>
            <a:r>
              <a:rPr lang="en-US" altLang="zh-TW" sz="2400" b="1" dirty="0">
                <a:solidFill>
                  <a:srgbClr val="FF0000"/>
                </a:solidFill>
              </a:rPr>
              <a:t>$560,000</a:t>
            </a:r>
            <a:r>
              <a:rPr lang="zh-TW" altLang="en-US" sz="2400" b="1" dirty="0">
                <a:solidFill>
                  <a:srgbClr val="FF0000"/>
                </a:solidFill>
              </a:rPr>
              <a:t>，安裝費用及測試費用計</a:t>
            </a:r>
            <a:r>
              <a:rPr lang="en-US" altLang="zh-TW" sz="2400" b="1" dirty="0">
                <a:solidFill>
                  <a:srgbClr val="FF0000"/>
                </a:solidFill>
              </a:rPr>
              <a:t>$70,000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，估計</a:t>
            </a:r>
            <a:r>
              <a:rPr lang="zh-TW" altLang="en-US" sz="2400" b="1" dirty="0">
                <a:solidFill>
                  <a:srgbClr val="FF0000"/>
                </a:solidFill>
              </a:rPr>
              <a:t>可用六年，預估殘值為</a:t>
            </a:r>
            <a:r>
              <a:rPr lang="en-US" altLang="zh-TW" sz="2400" b="1" dirty="0">
                <a:solidFill>
                  <a:srgbClr val="FF0000"/>
                </a:solidFill>
              </a:rPr>
              <a:t>$20,000</a:t>
            </a:r>
            <a:r>
              <a:rPr lang="zh-TW" altLang="en-US" sz="2400" b="1" dirty="0">
                <a:solidFill>
                  <a:srgbClr val="FF0000"/>
                </a:solidFill>
              </a:rPr>
              <a:t>。則在倍數餘額遞減法下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，計算</a:t>
            </a:r>
            <a:endParaRPr lang="en-US" altLang="zh-TW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sz="2400" b="1" dirty="0" smtClean="0">
                <a:solidFill>
                  <a:srgbClr val="FF0000"/>
                </a:solidFill>
              </a:rPr>
              <a:t>第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1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年度折舊額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___________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、帳面金額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___________</a:t>
            </a:r>
          </a:p>
          <a:p>
            <a:pPr marL="0" indent="0">
              <a:buNone/>
            </a:pPr>
            <a:r>
              <a:rPr lang="zh-TW" altLang="en-US" sz="2400" b="1" dirty="0" smtClean="0">
                <a:solidFill>
                  <a:srgbClr val="FF0000"/>
                </a:solidFill>
              </a:rPr>
              <a:t>第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2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年度</a:t>
            </a:r>
            <a:r>
              <a:rPr lang="zh-TW" altLang="en-US" sz="2400" b="1" dirty="0">
                <a:solidFill>
                  <a:srgbClr val="FF0000"/>
                </a:solidFill>
              </a:rPr>
              <a:t>折舊額</a:t>
            </a:r>
            <a:r>
              <a:rPr lang="en-US" altLang="zh-TW" sz="2400" b="1" dirty="0">
                <a:solidFill>
                  <a:srgbClr val="FF0000"/>
                </a:solidFill>
              </a:rPr>
              <a:t>___________</a:t>
            </a:r>
            <a:r>
              <a:rPr lang="zh-TW" altLang="en-US" sz="2400" b="1" dirty="0">
                <a:solidFill>
                  <a:srgbClr val="FF0000"/>
                </a:solidFill>
              </a:rPr>
              <a:t>、帳面金額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___________</a:t>
            </a:r>
          </a:p>
          <a:p>
            <a:pPr marL="0" indent="0">
              <a:buNone/>
            </a:pPr>
            <a:endParaRPr lang="en-US" altLang="zh-TW" sz="2400" dirty="0"/>
          </a:p>
          <a:p>
            <a:pPr marL="0" indent="0">
              <a:buNone/>
            </a:pPr>
            <a:r>
              <a:rPr lang="en-US" altLang="zh-TW" sz="2400" b="1" dirty="0" smtClean="0">
                <a:solidFill>
                  <a:srgbClr val="0000FF"/>
                </a:solidFill>
              </a:rPr>
              <a:t>2.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忠孝</a:t>
            </a:r>
            <a:r>
              <a:rPr lang="zh-TW" altLang="en-US" sz="2400" b="1" dirty="0">
                <a:solidFill>
                  <a:srgbClr val="0000FF"/>
                </a:solidFill>
              </a:rPr>
              <a:t>公司</a:t>
            </a:r>
            <a:r>
              <a:rPr lang="en-US" altLang="zh-TW" sz="2400" b="1" dirty="0">
                <a:solidFill>
                  <a:srgbClr val="0000FF"/>
                </a:solidFill>
              </a:rPr>
              <a:t>01</a:t>
            </a:r>
            <a:r>
              <a:rPr lang="zh-TW" altLang="en-US" sz="2400" b="1" dirty="0">
                <a:solidFill>
                  <a:srgbClr val="0000FF"/>
                </a:solidFill>
              </a:rPr>
              <a:t>年初購入機器乙臺，成本</a:t>
            </a:r>
            <a:r>
              <a:rPr lang="en-US" altLang="zh-TW" sz="2400" b="1" dirty="0">
                <a:solidFill>
                  <a:srgbClr val="0000FF"/>
                </a:solidFill>
              </a:rPr>
              <a:t>$120,000</a:t>
            </a:r>
            <a:r>
              <a:rPr lang="zh-TW" altLang="en-US" sz="2400" b="1" dirty="0">
                <a:solidFill>
                  <a:srgbClr val="0000FF"/>
                </a:solidFill>
              </a:rPr>
              <a:t>，估計可用</a:t>
            </a:r>
            <a:r>
              <a:rPr lang="en-US" altLang="zh-TW" sz="2400" b="1" dirty="0">
                <a:solidFill>
                  <a:srgbClr val="0000FF"/>
                </a:solidFill>
              </a:rPr>
              <a:t>8</a:t>
            </a:r>
            <a:r>
              <a:rPr lang="zh-TW" altLang="en-US" sz="2400" b="1" dirty="0">
                <a:solidFill>
                  <a:srgbClr val="0000FF"/>
                </a:solidFill>
              </a:rPr>
              <a:t>年，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殘值</a:t>
            </a:r>
            <a:r>
              <a:rPr lang="en-US" altLang="zh-TW" sz="2400" b="1" dirty="0">
                <a:solidFill>
                  <a:srgbClr val="0000FF"/>
                </a:solidFill>
              </a:rPr>
              <a:t>$1,400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，</a:t>
            </a:r>
            <a:r>
              <a:rPr lang="zh-TW" altLang="en-US" sz="2400" b="1" dirty="0">
                <a:solidFill>
                  <a:srgbClr val="0000FF"/>
                </a:solidFill>
              </a:rPr>
              <a:t>按定率遞減法（折舊率</a:t>
            </a:r>
            <a:r>
              <a:rPr lang="en-US" altLang="zh-TW" sz="2400" b="1" dirty="0">
                <a:solidFill>
                  <a:srgbClr val="0000FF"/>
                </a:solidFill>
              </a:rPr>
              <a:t>43%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）提</a:t>
            </a:r>
            <a:r>
              <a:rPr lang="zh-TW" altLang="en-US" sz="2400" b="1" dirty="0">
                <a:solidFill>
                  <a:srgbClr val="0000FF"/>
                </a:solidFill>
              </a:rPr>
              <a:t>列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折舊</a:t>
            </a:r>
            <a:endParaRPr lang="en-US" altLang="zh-TW" sz="2400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zh-TW" altLang="en-US" sz="2400" b="1" dirty="0">
                <a:solidFill>
                  <a:srgbClr val="0000FF"/>
                </a:solidFill>
              </a:rPr>
              <a:t>第</a:t>
            </a:r>
            <a:r>
              <a:rPr lang="en-US" altLang="zh-TW" sz="2400" b="1" dirty="0">
                <a:solidFill>
                  <a:srgbClr val="0000FF"/>
                </a:solidFill>
              </a:rPr>
              <a:t>1</a:t>
            </a:r>
            <a:r>
              <a:rPr lang="zh-TW" altLang="en-US" sz="2400" b="1" dirty="0">
                <a:solidFill>
                  <a:srgbClr val="0000FF"/>
                </a:solidFill>
              </a:rPr>
              <a:t>年度折舊額</a:t>
            </a:r>
            <a:r>
              <a:rPr lang="en-US" altLang="zh-TW" sz="2400" b="1" dirty="0">
                <a:solidFill>
                  <a:srgbClr val="0000FF"/>
                </a:solidFill>
              </a:rPr>
              <a:t>___________</a:t>
            </a:r>
            <a:r>
              <a:rPr lang="zh-TW" altLang="en-US" sz="2400" b="1" dirty="0">
                <a:solidFill>
                  <a:srgbClr val="0000FF"/>
                </a:solidFill>
              </a:rPr>
              <a:t>、帳面金額</a:t>
            </a:r>
            <a:r>
              <a:rPr lang="en-US" altLang="zh-TW" sz="2400" b="1" dirty="0">
                <a:solidFill>
                  <a:srgbClr val="0000FF"/>
                </a:solidFill>
              </a:rPr>
              <a:t>___________</a:t>
            </a:r>
          </a:p>
          <a:p>
            <a:pPr marL="0" indent="0">
              <a:buNone/>
            </a:pPr>
            <a:r>
              <a:rPr lang="zh-TW" altLang="en-US" sz="2400" b="1" dirty="0">
                <a:solidFill>
                  <a:srgbClr val="0000FF"/>
                </a:solidFill>
              </a:rPr>
              <a:t>第</a:t>
            </a:r>
            <a:r>
              <a:rPr lang="en-US" altLang="zh-TW" sz="2400" b="1" dirty="0">
                <a:solidFill>
                  <a:srgbClr val="0000FF"/>
                </a:solidFill>
              </a:rPr>
              <a:t>2</a:t>
            </a:r>
            <a:r>
              <a:rPr lang="zh-TW" altLang="en-US" sz="2400" b="1" dirty="0">
                <a:solidFill>
                  <a:srgbClr val="0000FF"/>
                </a:solidFill>
              </a:rPr>
              <a:t>年度折舊額</a:t>
            </a:r>
            <a:r>
              <a:rPr lang="en-US" altLang="zh-TW" sz="2400" b="1" dirty="0">
                <a:solidFill>
                  <a:srgbClr val="0000FF"/>
                </a:solidFill>
              </a:rPr>
              <a:t>___________</a:t>
            </a:r>
            <a:r>
              <a:rPr lang="zh-TW" altLang="en-US" sz="2400" b="1" dirty="0">
                <a:solidFill>
                  <a:srgbClr val="0000FF"/>
                </a:solidFill>
              </a:rPr>
              <a:t>、帳面金額</a:t>
            </a:r>
            <a:r>
              <a:rPr lang="en-US" altLang="zh-TW" sz="2400" b="1" dirty="0" smtClean="0">
                <a:solidFill>
                  <a:srgbClr val="0000FF"/>
                </a:solidFill>
              </a:rPr>
              <a:t>___________</a:t>
            </a:r>
            <a:endParaRPr lang="en-US" altLang="zh-TW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130</Words>
  <Application>Microsoft Office PowerPoint</Application>
  <PresentationFormat>如螢幕大小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0322  餘額及定率計算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14</cp:revision>
  <dcterms:created xsi:type="dcterms:W3CDTF">2018-02-28T12:37:34Z</dcterms:created>
  <dcterms:modified xsi:type="dcterms:W3CDTF">2018-03-18T11:19:27Z</dcterms:modified>
</cp:coreProperties>
</file>