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0521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公司債觀念及發行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(1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)@20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476672"/>
            <a:ext cx="8964488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700" dirty="0">
                <a:solidFill>
                  <a:srgbClr val="0000FF"/>
                </a:solidFill>
              </a:rPr>
              <a:t>1.</a:t>
            </a:r>
            <a:r>
              <a:rPr lang="zh-TW" altLang="zh-TW" sz="2700" dirty="0">
                <a:solidFill>
                  <a:srgbClr val="0000FF"/>
                </a:solidFill>
              </a:rPr>
              <a:t>浩然公司於</a:t>
            </a:r>
            <a:r>
              <a:rPr lang="en-US" altLang="zh-TW" sz="2700" dirty="0">
                <a:solidFill>
                  <a:srgbClr val="0000FF"/>
                </a:solidFill>
              </a:rPr>
              <a:t>07</a:t>
            </a:r>
            <a:r>
              <a:rPr lang="zh-TW" altLang="zh-TW" sz="2700" dirty="0">
                <a:solidFill>
                  <a:srgbClr val="0000FF"/>
                </a:solidFill>
              </a:rPr>
              <a:t>年</a:t>
            </a:r>
            <a:r>
              <a:rPr lang="en-US" altLang="zh-TW" sz="2700" dirty="0">
                <a:solidFill>
                  <a:srgbClr val="0000FF"/>
                </a:solidFill>
              </a:rPr>
              <a:t>1</a:t>
            </a:r>
            <a:r>
              <a:rPr lang="zh-TW" altLang="zh-TW" sz="2700" dirty="0">
                <a:solidFill>
                  <a:srgbClr val="0000FF"/>
                </a:solidFill>
              </a:rPr>
              <a:t>月</a:t>
            </a:r>
            <a:r>
              <a:rPr lang="en-US" altLang="zh-TW" sz="2700" dirty="0">
                <a:solidFill>
                  <a:srgbClr val="0000FF"/>
                </a:solidFill>
              </a:rPr>
              <a:t>1</a:t>
            </a:r>
            <a:r>
              <a:rPr lang="zh-TW" altLang="zh-TW" sz="2700" dirty="0">
                <a:solidFill>
                  <a:srgbClr val="0000FF"/>
                </a:solidFill>
              </a:rPr>
              <a:t>日發行面額</a:t>
            </a:r>
            <a:r>
              <a:rPr lang="en-US" altLang="zh-TW" sz="2700" dirty="0">
                <a:solidFill>
                  <a:srgbClr val="0000FF"/>
                </a:solidFill>
              </a:rPr>
              <a:t>$200,000</a:t>
            </a:r>
            <a:r>
              <a:rPr lang="zh-TW" altLang="zh-TW" sz="2700" dirty="0">
                <a:solidFill>
                  <a:srgbClr val="0000FF"/>
                </a:solidFill>
              </a:rPr>
              <a:t>、票面利率</a:t>
            </a:r>
            <a:r>
              <a:rPr lang="en-US" altLang="zh-TW" sz="2700" dirty="0">
                <a:solidFill>
                  <a:srgbClr val="0000FF"/>
                </a:solidFill>
              </a:rPr>
              <a:t>10%</a:t>
            </a:r>
            <a:r>
              <a:rPr lang="zh-TW" altLang="zh-TW" sz="2700" dirty="0">
                <a:solidFill>
                  <a:srgbClr val="0000FF"/>
                </a:solidFill>
              </a:rPr>
              <a:t>、十年期之公司債，每半年付息一次，有效利率為</a:t>
            </a:r>
            <a:r>
              <a:rPr lang="en-US" altLang="zh-TW" sz="2700" dirty="0">
                <a:solidFill>
                  <a:srgbClr val="0000FF"/>
                </a:solidFill>
              </a:rPr>
              <a:t>8%</a:t>
            </a:r>
            <a:r>
              <a:rPr lang="zh-TW" altLang="zh-TW" sz="2700" dirty="0" smtClean="0">
                <a:solidFill>
                  <a:srgbClr val="0000FF"/>
                </a:solidFill>
              </a:rPr>
              <a:t>，</a:t>
            </a:r>
            <a:endParaRPr lang="en-US" altLang="zh-TW" sz="27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700" dirty="0" smtClean="0">
                <a:solidFill>
                  <a:srgbClr val="0000FF"/>
                </a:solidFill>
              </a:rPr>
              <a:t>(</a:t>
            </a:r>
            <a:r>
              <a:rPr lang="en-US" altLang="zh-TW" sz="2700" dirty="0" smtClean="0">
                <a:solidFill>
                  <a:srgbClr val="0000FF"/>
                </a:solidFill>
              </a:rPr>
              <a:t>1)</a:t>
            </a:r>
            <a:r>
              <a:rPr lang="zh-TW" altLang="zh-TW" sz="2700" dirty="0" smtClean="0">
                <a:solidFill>
                  <a:srgbClr val="0000FF"/>
                </a:solidFill>
              </a:rPr>
              <a:t>計算公司債發行</a:t>
            </a:r>
            <a:r>
              <a:rPr lang="zh-TW" altLang="zh-TW" sz="2700" dirty="0" smtClean="0">
                <a:solidFill>
                  <a:srgbClr val="0000FF"/>
                </a:solidFill>
              </a:rPr>
              <a:t>價格</a:t>
            </a:r>
            <a:endParaRPr lang="en-US" altLang="zh-TW" sz="27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$200,000</a:t>
            </a: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0.45639</a:t>
            </a: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$200,000</a:t>
            </a: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</a:t>
            </a: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6/12</a:t>
            </a: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13.59033</a:t>
            </a:r>
            <a:b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＝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altLang="zh-TW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227,181</a:t>
            </a:r>
            <a:endParaRPr lang="en-US" altLang="zh-TW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zh-TW" sz="2700" dirty="0" smtClean="0">
                <a:solidFill>
                  <a:srgbClr val="0000FF"/>
                </a:solidFill>
              </a:rPr>
              <a:t> </a:t>
            </a:r>
            <a:r>
              <a:rPr lang="en-US" altLang="zh-TW" sz="2700" dirty="0" smtClean="0">
                <a:solidFill>
                  <a:srgbClr val="0000FF"/>
                </a:solidFill>
              </a:rPr>
              <a:t>(2)</a:t>
            </a:r>
            <a:r>
              <a:rPr lang="zh-TW" altLang="zh-TW" sz="2700" dirty="0" smtClean="0">
                <a:solidFill>
                  <a:srgbClr val="0000FF"/>
                </a:solidFill>
              </a:rPr>
              <a:t>發行</a:t>
            </a:r>
            <a:r>
              <a:rPr lang="zh-TW" altLang="en-US" sz="2700" dirty="0" smtClean="0">
                <a:solidFill>
                  <a:srgbClr val="0000FF"/>
                </a:solidFill>
              </a:rPr>
              <a:t>時支付債券發行成本</a:t>
            </a:r>
            <a:r>
              <a:rPr lang="en-US" altLang="zh-TW" sz="2700" dirty="0" smtClean="0">
                <a:solidFill>
                  <a:srgbClr val="0000FF"/>
                </a:solidFill>
              </a:rPr>
              <a:t>$10,000,</a:t>
            </a:r>
            <a:r>
              <a:rPr lang="zh-TW" altLang="en-US" sz="2700" dirty="0" smtClean="0">
                <a:solidFill>
                  <a:srgbClr val="0000FF"/>
                </a:solidFill>
              </a:rPr>
              <a:t>試完成發行</a:t>
            </a:r>
            <a:r>
              <a:rPr lang="zh-TW" altLang="zh-TW" sz="2700" dirty="0" smtClean="0">
                <a:solidFill>
                  <a:srgbClr val="0000FF"/>
                </a:solidFill>
              </a:rPr>
              <a:t>分錄。</a:t>
            </a:r>
            <a:endParaRPr lang="en-US" altLang="zh-TW" sz="27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現　　金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227,181</a:t>
            </a:r>
            <a:b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應付公司債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200,000</a:t>
            </a:r>
            <a:b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應付公司債溢價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27,181</a:t>
            </a:r>
          </a:p>
          <a:p>
            <a:pPr marL="0" indent="0">
              <a:buNone/>
            </a:pP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應付公司債溢價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10,000</a:t>
            </a:r>
          </a:p>
          <a:p>
            <a:pPr marL="0" indent="0">
              <a:buNone/>
            </a:pP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現</a:t>
            </a: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</a:t>
            </a: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金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</a:t>
            </a:r>
            <a:r>
              <a:rPr lang="en-US" altLang="zh-TW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10,000</a:t>
            </a:r>
          </a:p>
          <a:p>
            <a:pPr marL="0" indent="0">
              <a:buNone/>
            </a:pPr>
            <a:r>
              <a:rPr lang="zh-TW" alt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合併</a:t>
            </a:r>
            <a:endParaRPr lang="en-US" altLang="zh-TW" sz="24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現　　金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altLang="zh-TW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217,181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應付公司債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200,000</a:t>
            </a:r>
            <a:b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　應付公司債溢價</a:t>
            </a:r>
            <a:r>
              <a:rPr lang="en-US" altLang="zh-TW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altLang="zh-TW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17,181</a:t>
            </a:r>
            <a:endParaRPr lang="en-US" altLang="zh-TW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zh-TW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zh-TW" sz="2800" b="1" u="sng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700" b="1" dirty="0" smtClean="0">
                <a:solidFill>
                  <a:srgbClr val="FF0000"/>
                </a:solidFill>
              </a:rPr>
              <a:t>2</a:t>
            </a:r>
            <a:r>
              <a:rPr lang="en-US" altLang="zh-TW" sz="2700" dirty="0">
                <a:solidFill>
                  <a:srgbClr val="FF0000"/>
                </a:solidFill>
              </a:rPr>
              <a:t>.</a:t>
            </a:r>
            <a:r>
              <a:rPr lang="zh-TW" altLang="en-US" sz="2700" dirty="0">
                <a:solidFill>
                  <a:srgbClr val="FF0000"/>
                </a:solidFill>
              </a:rPr>
              <a:t>當</a:t>
            </a:r>
            <a:r>
              <a:rPr lang="zh-TW" altLang="zh-TW" sz="2700" dirty="0">
                <a:solidFill>
                  <a:srgbClr val="FF0000"/>
                </a:solidFill>
              </a:rPr>
              <a:t>票面利率＞有效利率</a:t>
            </a:r>
            <a:r>
              <a:rPr lang="zh-TW" altLang="en-US" sz="2700" dirty="0">
                <a:solidFill>
                  <a:srgbClr val="FF0000"/>
                </a:solidFill>
              </a:rPr>
              <a:t>→</a:t>
            </a:r>
            <a:r>
              <a:rPr lang="zh-TW" altLang="zh-TW" sz="2700" dirty="0">
                <a:solidFill>
                  <a:srgbClr val="FF0000"/>
                </a:solidFill>
              </a:rPr>
              <a:t>公司債</a:t>
            </a:r>
            <a:r>
              <a:rPr lang="en-US" altLang="zh-TW" sz="2700" dirty="0">
                <a:solidFill>
                  <a:srgbClr val="FF0000"/>
                </a:solidFill>
              </a:rPr>
              <a:t>_____</a:t>
            </a:r>
            <a:r>
              <a:rPr lang="zh-TW" altLang="en-US" sz="2700" dirty="0">
                <a:solidFill>
                  <a:srgbClr val="FF0000"/>
                </a:solidFill>
              </a:rPr>
              <a:t>價</a:t>
            </a:r>
            <a:r>
              <a:rPr lang="zh-TW" altLang="zh-TW" sz="2700" dirty="0" smtClean="0">
                <a:solidFill>
                  <a:srgbClr val="FF0000"/>
                </a:solidFill>
              </a:rPr>
              <a:t>發</a:t>
            </a:r>
            <a:r>
              <a:rPr lang="zh-TW" altLang="en-US" sz="2700" dirty="0" smtClean="0">
                <a:solidFill>
                  <a:srgbClr val="FF0000"/>
                </a:solidFill>
              </a:rPr>
              <a:t>行</a:t>
            </a:r>
            <a:r>
              <a:rPr lang="en-US" altLang="zh-TW" sz="2700" dirty="0">
                <a:solidFill>
                  <a:srgbClr val="FF0000"/>
                </a:solidFill>
              </a:rPr>
              <a:t/>
            </a:r>
            <a:br>
              <a:rPr lang="en-US" altLang="zh-TW" sz="2700" dirty="0">
                <a:solidFill>
                  <a:srgbClr val="FF0000"/>
                </a:solidFill>
              </a:rPr>
            </a:br>
            <a:r>
              <a:rPr lang="en-US" altLang="zh-TW" sz="2700" dirty="0">
                <a:solidFill>
                  <a:srgbClr val="0000FF"/>
                </a:solidFill>
              </a:rPr>
              <a:t>3</a:t>
            </a:r>
            <a:r>
              <a:rPr lang="en-US" altLang="zh-TW" sz="2700" dirty="0" smtClean="0">
                <a:solidFill>
                  <a:srgbClr val="0000FF"/>
                </a:solidFill>
              </a:rPr>
              <a:t>.</a:t>
            </a:r>
            <a:r>
              <a:rPr lang="zh-TW" altLang="zh-TW" sz="2700" dirty="0" smtClean="0">
                <a:solidFill>
                  <a:srgbClr val="0000FF"/>
                </a:solidFill>
              </a:rPr>
              <a:t>已</a:t>
            </a:r>
            <a:r>
              <a:rPr lang="zh-TW" altLang="zh-TW" sz="2700" dirty="0">
                <a:solidFill>
                  <a:srgbClr val="0000FF"/>
                </a:solidFill>
              </a:rPr>
              <a:t>知年底帳列應付公司債</a:t>
            </a:r>
            <a:r>
              <a:rPr lang="en-US" altLang="zh-TW" sz="2700" dirty="0">
                <a:solidFill>
                  <a:srgbClr val="0000FF"/>
                </a:solidFill>
              </a:rPr>
              <a:t>$100,000</a:t>
            </a:r>
            <a:r>
              <a:rPr lang="zh-TW" altLang="zh-TW" sz="2700" dirty="0">
                <a:solidFill>
                  <a:srgbClr val="0000FF"/>
                </a:solidFill>
              </a:rPr>
              <a:t>，應付公司債溢</a:t>
            </a:r>
            <a:r>
              <a:rPr lang="zh-TW" altLang="zh-TW" sz="2700" dirty="0" smtClean="0">
                <a:solidFill>
                  <a:srgbClr val="0000FF"/>
                </a:solidFill>
              </a:rPr>
              <a:t>價</a:t>
            </a:r>
            <a:r>
              <a:rPr lang="en-US" altLang="zh-TW" sz="2700" dirty="0" smtClean="0">
                <a:solidFill>
                  <a:srgbClr val="0000FF"/>
                </a:solidFill>
              </a:rPr>
              <a:t/>
            </a:r>
            <a:br>
              <a:rPr lang="en-US" altLang="zh-TW" sz="2700" dirty="0" smtClean="0">
                <a:solidFill>
                  <a:srgbClr val="0000FF"/>
                </a:solidFill>
              </a:rPr>
            </a:br>
            <a:r>
              <a:rPr lang="zh-TW" altLang="en-US" sz="2700" dirty="0" smtClean="0">
                <a:solidFill>
                  <a:srgbClr val="0000FF"/>
                </a:solidFill>
              </a:rPr>
              <a:t>   </a:t>
            </a:r>
            <a:r>
              <a:rPr lang="en-US" altLang="zh-TW" sz="2700" dirty="0" smtClean="0">
                <a:solidFill>
                  <a:srgbClr val="0000FF"/>
                </a:solidFill>
              </a:rPr>
              <a:t>$10,000</a:t>
            </a:r>
            <a:r>
              <a:rPr lang="zh-TW" altLang="zh-TW" sz="2700" dirty="0">
                <a:solidFill>
                  <a:srgbClr val="0000FF"/>
                </a:solidFill>
              </a:rPr>
              <a:t>，則年底公司債之帳面金額為</a:t>
            </a:r>
            <a:r>
              <a:rPr lang="en-US" altLang="zh-TW" sz="2700" dirty="0">
                <a:solidFill>
                  <a:srgbClr val="0000FF"/>
                </a:solidFill>
              </a:rPr>
              <a:t>___________</a:t>
            </a:r>
            <a:r>
              <a:rPr lang="zh-TW" altLang="zh-TW" sz="2700" dirty="0">
                <a:solidFill>
                  <a:srgbClr val="0000FF"/>
                </a:solidFill>
              </a:rPr>
              <a:t>。</a:t>
            </a:r>
          </a:p>
          <a:p>
            <a:pPr marL="0" indent="0">
              <a:buNone/>
            </a:pPr>
            <a:r>
              <a:rPr lang="en-US" altLang="zh-TW" sz="2700" dirty="0">
                <a:solidFill>
                  <a:srgbClr val="FF0000"/>
                </a:solidFill>
              </a:rPr>
              <a:t>4</a:t>
            </a:r>
            <a:r>
              <a:rPr lang="en-US" altLang="zh-TW" sz="2700" dirty="0" smtClean="0">
                <a:solidFill>
                  <a:srgbClr val="FF0000"/>
                </a:solidFill>
              </a:rPr>
              <a:t>.(    </a:t>
            </a:r>
            <a:r>
              <a:rPr lang="en-US" altLang="zh-TW" sz="2700" dirty="0">
                <a:solidFill>
                  <a:srgbClr val="FF0000"/>
                </a:solidFill>
              </a:rPr>
              <a:t>)</a:t>
            </a:r>
            <a:r>
              <a:rPr lang="zh-TW" altLang="zh-TW" sz="2700" dirty="0">
                <a:solidFill>
                  <a:srgbClr val="FF0000"/>
                </a:solidFill>
              </a:rPr>
              <a:t>有關公司債之敘述，下列何者有誤？　</a:t>
            </a:r>
            <a:r>
              <a:rPr lang="en-US" altLang="zh-TW" sz="2700" dirty="0">
                <a:solidFill>
                  <a:srgbClr val="FF0000"/>
                </a:solidFill>
              </a:rPr>
              <a:t>(A)</a:t>
            </a:r>
            <a:r>
              <a:rPr lang="zh-TW" altLang="zh-TW" sz="2700" dirty="0">
                <a:solidFill>
                  <a:srgbClr val="FF0000"/>
                </a:solidFill>
              </a:rPr>
              <a:t>有節省所得稅的優點　</a:t>
            </a:r>
            <a:r>
              <a:rPr lang="en-US" altLang="zh-TW" sz="2700" dirty="0">
                <a:solidFill>
                  <a:srgbClr val="FF0000"/>
                </a:solidFill>
              </a:rPr>
              <a:t>(B)</a:t>
            </a:r>
            <a:r>
              <a:rPr lang="zh-TW" altLang="zh-TW" sz="2700" dirty="0">
                <a:solidFill>
                  <a:srgbClr val="FF0000"/>
                </a:solidFill>
              </a:rPr>
              <a:t>記名債券轉讓時必須辦理過戶登記　</a:t>
            </a:r>
            <a:r>
              <a:rPr lang="en-US" altLang="zh-TW" sz="2700" dirty="0">
                <a:solidFill>
                  <a:srgbClr val="FF0000"/>
                </a:solidFill>
              </a:rPr>
              <a:t>(C)</a:t>
            </a:r>
            <a:r>
              <a:rPr lang="zh-TW" altLang="zh-TW" sz="2700" dirty="0">
                <a:solidFill>
                  <a:srgbClr val="FF0000"/>
                </a:solidFill>
              </a:rPr>
              <a:t>分期還本公司債是指分次清償債務本金之公司債　</a:t>
            </a:r>
            <a:r>
              <a:rPr lang="en-US" altLang="zh-TW" sz="2700" dirty="0">
                <a:solidFill>
                  <a:srgbClr val="FF0000"/>
                </a:solidFill>
              </a:rPr>
              <a:t>(D)</a:t>
            </a:r>
            <a:r>
              <a:rPr lang="zh-TW" altLang="zh-TW" sz="2700" dirty="0">
                <a:solidFill>
                  <a:srgbClr val="FF0000"/>
                </a:solidFill>
              </a:rPr>
              <a:t>公司債的發行價格必等於面值。</a:t>
            </a:r>
          </a:p>
          <a:p>
            <a:endParaRPr lang="zh-TW" altLang="zh-TW" sz="2800" dirty="0"/>
          </a:p>
          <a:p>
            <a:pPr marL="0" indent="0">
              <a:buNone/>
            </a:pPr>
            <a:endParaRPr lang="zh-TW" altLang="zh-TW" sz="28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1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0521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公司債觀念及發行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(1)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1097360"/>
            <a:ext cx="8136904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700" b="1" dirty="0" smtClean="0">
                <a:solidFill>
                  <a:srgbClr val="0000FF"/>
                </a:solidFill>
              </a:rPr>
              <a:t>2</a:t>
            </a:r>
            <a:r>
              <a:rPr lang="en-US" altLang="zh-TW" sz="2700" dirty="0">
                <a:solidFill>
                  <a:srgbClr val="0000FF"/>
                </a:solidFill>
              </a:rPr>
              <a:t>.</a:t>
            </a:r>
            <a:r>
              <a:rPr lang="zh-TW" altLang="en-US" sz="2700" dirty="0">
                <a:solidFill>
                  <a:srgbClr val="0000FF"/>
                </a:solidFill>
              </a:rPr>
              <a:t>當</a:t>
            </a:r>
            <a:r>
              <a:rPr lang="zh-TW" altLang="zh-TW" sz="2700" dirty="0">
                <a:solidFill>
                  <a:srgbClr val="0000FF"/>
                </a:solidFill>
              </a:rPr>
              <a:t>票面利率＞有效利率</a:t>
            </a:r>
            <a:r>
              <a:rPr lang="zh-TW" altLang="en-US" sz="2700" dirty="0">
                <a:solidFill>
                  <a:srgbClr val="0000FF"/>
                </a:solidFill>
              </a:rPr>
              <a:t>→</a:t>
            </a:r>
            <a:r>
              <a:rPr lang="zh-TW" altLang="zh-TW" sz="2700" dirty="0" smtClean="0">
                <a:solidFill>
                  <a:srgbClr val="0000FF"/>
                </a:solidFill>
              </a:rPr>
              <a:t>公司債</a:t>
            </a:r>
            <a:r>
              <a:rPr lang="zh-TW" altLang="en-US" sz="2700" u="sng" dirty="0" smtClean="0">
                <a:solidFill>
                  <a:srgbClr val="FF0000"/>
                </a:solidFill>
              </a:rPr>
              <a:t>溢</a:t>
            </a:r>
            <a:r>
              <a:rPr lang="zh-TW" altLang="en-US" sz="2700" dirty="0" smtClean="0">
                <a:solidFill>
                  <a:srgbClr val="0000FF"/>
                </a:solidFill>
              </a:rPr>
              <a:t>價</a:t>
            </a:r>
            <a:r>
              <a:rPr lang="zh-TW" altLang="zh-TW" sz="2700" dirty="0" smtClean="0">
                <a:solidFill>
                  <a:srgbClr val="0000FF"/>
                </a:solidFill>
              </a:rPr>
              <a:t>發</a:t>
            </a:r>
            <a:r>
              <a:rPr lang="zh-TW" altLang="en-US" sz="2700" dirty="0" smtClean="0">
                <a:solidFill>
                  <a:srgbClr val="0000FF"/>
                </a:solidFill>
              </a:rPr>
              <a:t>行</a:t>
            </a:r>
            <a:r>
              <a:rPr lang="en-US" altLang="zh-TW" sz="2700" dirty="0">
                <a:solidFill>
                  <a:srgbClr val="0000FF"/>
                </a:solidFill>
              </a:rPr>
              <a:t/>
            </a:r>
            <a:br>
              <a:rPr lang="en-US" altLang="zh-TW" sz="2700" dirty="0">
                <a:solidFill>
                  <a:srgbClr val="0000FF"/>
                </a:solidFill>
              </a:rPr>
            </a:br>
            <a:r>
              <a:rPr lang="en-US" altLang="zh-TW" sz="2700" dirty="0">
                <a:solidFill>
                  <a:srgbClr val="0000FF"/>
                </a:solidFill>
              </a:rPr>
              <a:t>3</a:t>
            </a:r>
            <a:r>
              <a:rPr lang="en-US" altLang="zh-TW" sz="2700" dirty="0" smtClean="0">
                <a:solidFill>
                  <a:srgbClr val="0000FF"/>
                </a:solidFill>
              </a:rPr>
              <a:t>.</a:t>
            </a:r>
            <a:r>
              <a:rPr lang="zh-TW" altLang="zh-TW" sz="2700" dirty="0" smtClean="0">
                <a:solidFill>
                  <a:srgbClr val="0000FF"/>
                </a:solidFill>
              </a:rPr>
              <a:t>已</a:t>
            </a:r>
            <a:r>
              <a:rPr lang="zh-TW" altLang="zh-TW" sz="2700" dirty="0">
                <a:solidFill>
                  <a:srgbClr val="0000FF"/>
                </a:solidFill>
              </a:rPr>
              <a:t>知年底帳列應付公司債</a:t>
            </a:r>
            <a:r>
              <a:rPr lang="en-US" altLang="zh-TW" sz="2700" dirty="0">
                <a:solidFill>
                  <a:srgbClr val="0000FF"/>
                </a:solidFill>
              </a:rPr>
              <a:t>$100,000</a:t>
            </a:r>
            <a:r>
              <a:rPr lang="zh-TW" altLang="zh-TW" sz="2700" dirty="0">
                <a:solidFill>
                  <a:srgbClr val="0000FF"/>
                </a:solidFill>
              </a:rPr>
              <a:t>，應付公司債溢</a:t>
            </a:r>
            <a:r>
              <a:rPr lang="zh-TW" altLang="zh-TW" sz="2700" dirty="0" smtClean="0">
                <a:solidFill>
                  <a:srgbClr val="0000FF"/>
                </a:solidFill>
              </a:rPr>
              <a:t>價</a:t>
            </a:r>
            <a:r>
              <a:rPr lang="en-US" altLang="zh-TW" sz="2700" dirty="0" smtClean="0">
                <a:solidFill>
                  <a:srgbClr val="0000FF"/>
                </a:solidFill>
              </a:rPr>
              <a:t>$</a:t>
            </a:r>
            <a:r>
              <a:rPr lang="en-US" altLang="zh-TW" sz="2700" dirty="0" smtClean="0">
                <a:solidFill>
                  <a:srgbClr val="0000FF"/>
                </a:solidFill>
              </a:rPr>
              <a:t>10,000</a:t>
            </a:r>
            <a:r>
              <a:rPr lang="zh-TW" altLang="zh-TW" sz="2700" dirty="0">
                <a:solidFill>
                  <a:srgbClr val="0000FF"/>
                </a:solidFill>
              </a:rPr>
              <a:t>，則年底公司債之帳面金額</a:t>
            </a:r>
            <a:r>
              <a:rPr lang="zh-TW" altLang="zh-TW" sz="2700" dirty="0" smtClean="0">
                <a:solidFill>
                  <a:srgbClr val="0000FF"/>
                </a:solidFill>
              </a:rPr>
              <a:t>為</a:t>
            </a:r>
            <a:r>
              <a:rPr lang="en-US" altLang="zh-TW" sz="2700" u="sng" dirty="0" smtClean="0">
                <a:solidFill>
                  <a:srgbClr val="FF0000"/>
                </a:solidFill>
              </a:rPr>
              <a:t>110,000</a:t>
            </a:r>
            <a:r>
              <a:rPr lang="zh-TW" altLang="zh-TW" sz="2700" dirty="0" smtClean="0">
                <a:solidFill>
                  <a:srgbClr val="0000FF"/>
                </a:solidFill>
              </a:rPr>
              <a:t>。</a:t>
            </a:r>
            <a:endParaRPr lang="zh-TW" altLang="zh-TW" sz="27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700" dirty="0">
                <a:solidFill>
                  <a:srgbClr val="0000FF"/>
                </a:solidFill>
              </a:rPr>
              <a:t>4</a:t>
            </a:r>
            <a:r>
              <a:rPr lang="en-US" altLang="zh-TW" sz="2700" dirty="0" smtClean="0">
                <a:solidFill>
                  <a:srgbClr val="0000FF"/>
                </a:solidFill>
              </a:rPr>
              <a:t>.</a:t>
            </a:r>
            <a:r>
              <a:rPr lang="en-US" altLang="zh-TW" sz="2700" dirty="0" smtClean="0">
                <a:solidFill>
                  <a:srgbClr val="FF0000"/>
                </a:solidFill>
              </a:rPr>
              <a:t>(D </a:t>
            </a:r>
            <a:r>
              <a:rPr lang="en-US" altLang="zh-TW" sz="2700" dirty="0">
                <a:solidFill>
                  <a:srgbClr val="0000FF"/>
                </a:solidFill>
              </a:rPr>
              <a:t>)</a:t>
            </a:r>
            <a:r>
              <a:rPr lang="zh-TW" altLang="zh-TW" sz="2700" dirty="0">
                <a:solidFill>
                  <a:srgbClr val="0000FF"/>
                </a:solidFill>
              </a:rPr>
              <a:t>有關公司債之敘述，下列何者有誤？　</a:t>
            </a:r>
            <a:r>
              <a:rPr lang="en-US" altLang="zh-TW" sz="2700" dirty="0">
                <a:solidFill>
                  <a:srgbClr val="0000FF"/>
                </a:solidFill>
              </a:rPr>
              <a:t>(A)</a:t>
            </a:r>
            <a:r>
              <a:rPr lang="zh-TW" altLang="zh-TW" sz="2700" dirty="0">
                <a:solidFill>
                  <a:srgbClr val="0000FF"/>
                </a:solidFill>
              </a:rPr>
              <a:t>有節省所得稅的優點　</a:t>
            </a:r>
            <a:r>
              <a:rPr lang="en-US" altLang="zh-TW" sz="2700" dirty="0">
                <a:solidFill>
                  <a:srgbClr val="0000FF"/>
                </a:solidFill>
              </a:rPr>
              <a:t>(B)</a:t>
            </a:r>
            <a:r>
              <a:rPr lang="zh-TW" altLang="zh-TW" sz="2700" dirty="0">
                <a:solidFill>
                  <a:srgbClr val="0000FF"/>
                </a:solidFill>
              </a:rPr>
              <a:t>記名債券轉讓時必須辦理過戶登記　</a:t>
            </a:r>
            <a:r>
              <a:rPr lang="en-US" altLang="zh-TW" sz="2700" dirty="0">
                <a:solidFill>
                  <a:srgbClr val="0000FF"/>
                </a:solidFill>
              </a:rPr>
              <a:t>(C)</a:t>
            </a:r>
            <a:r>
              <a:rPr lang="zh-TW" altLang="zh-TW" sz="2700" dirty="0">
                <a:solidFill>
                  <a:srgbClr val="0000FF"/>
                </a:solidFill>
              </a:rPr>
              <a:t>分期還本公司債是指分次清償債務本金之公司債　</a:t>
            </a:r>
            <a:r>
              <a:rPr lang="en-US" altLang="zh-TW" sz="2700" dirty="0">
                <a:solidFill>
                  <a:srgbClr val="0000FF"/>
                </a:solidFill>
              </a:rPr>
              <a:t>(D)</a:t>
            </a:r>
            <a:r>
              <a:rPr lang="zh-TW" altLang="zh-TW" sz="2700" dirty="0">
                <a:solidFill>
                  <a:srgbClr val="0000FF"/>
                </a:solidFill>
              </a:rPr>
              <a:t>公司債的發行價格必等於面值</a:t>
            </a:r>
            <a:r>
              <a:rPr lang="zh-TW" altLang="zh-TW" sz="2700" dirty="0" smtClean="0">
                <a:solidFill>
                  <a:srgbClr val="0000FF"/>
                </a:solidFill>
              </a:rPr>
              <a:t>。</a:t>
            </a:r>
            <a:endParaRPr lang="zh-TW" altLang="zh-TW" sz="28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77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86</Words>
  <Application>Microsoft Office PowerPoint</Application>
  <PresentationFormat>如螢幕大小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0521公司債觀念及發行 (1)@20</vt:lpstr>
      <vt:lpstr>0521公司債觀念及發行 (1)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45</cp:revision>
  <dcterms:created xsi:type="dcterms:W3CDTF">2018-02-28T12:37:34Z</dcterms:created>
  <dcterms:modified xsi:type="dcterms:W3CDTF">2018-05-22T05:30:34Z</dcterms:modified>
</cp:coreProperties>
</file>