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0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FV-PL</a:t>
            </a:r>
            <a:r>
              <a:rPr lang="zh-TW" altLang="en-US" b="1" dirty="0">
                <a:solidFill>
                  <a:srgbClr val="FF0000"/>
                </a:solidFill>
              </a:rPr>
              <a:t>之</a:t>
            </a:r>
            <a:r>
              <a:rPr lang="zh-TW" altLang="en-US" b="1" dirty="0" smtClean="0">
                <a:solidFill>
                  <a:srgbClr val="FF0000"/>
                </a:solidFill>
              </a:rPr>
              <a:t>投資</a:t>
            </a:r>
            <a:r>
              <a:rPr lang="en-US" altLang="zh-TW" b="1" dirty="0" smtClean="0">
                <a:solidFill>
                  <a:srgbClr val="FF0000"/>
                </a:solidFill>
              </a:rPr>
              <a:t>(1)</a:t>
            </a:r>
            <a:r>
              <a:rPr lang="zh-TW" altLang="en-US" b="1" dirty="0" smtClean="0">
                <a:solidFill>
                  <a:srgbClr val="FF0000"/>
                </a:solidFill>
              </a:rPr>
              <a:t>持有</a:t>
            </a:r>
            <a:r>
              <a:rPr lang="zh-TW" altLang="en-US" b="1" dirty="0">
                <a:solidFill>
                  <a:srgbClr val="FF0000"/>
                </a:solidFill>
              </a:rPr>
              <a:t>供交易之金融資產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980728"/>
            <a:ext cx="8676456" cy="56166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TW" sz="4300" b="1" dirty="0" smtClean="0"/>
              <a:t>1.</a:t>
            </a:r>
            <a:r>
              <a:rPr lang="zh-TW" altLang="en-US" sz="4300" b="1" dirty="0" smtClean="0"/>
              <a:t>霍</a:t>
            </a:r>
            <a:r>
              <a:rPr lang="zh-TW" altLang="en-US" sz="4300" b="1" dirty="0"/>
              <a:t>爾公司</a:t>
            </a:r>
            <a:r>
              <a:rPr lang="en-US" altLang="zh-TW" sz="4300" b="1" dirty="0"/>
              <a:t>01</a:t>
            </a:r>
            <a:r>
              <a:rPr lang="zh-TW" altLang="en-US" sz="4300" b="1" dirty="0"/>
              <a:t>年</a:t>
            </a:r>
            <a:r>
              <a:rPr lang="en-US" altLang="zh-TW" sz="4300" b="1" dirty="0"/>
              <a:t>6</a:t>
            </a:r>
            <a:r>
              <a:rPr lang="zh-TW" altLang="en-US" sz="4300" b="1" dirty="0"/>
              <a:t>月</a:t>
            </a:r>
            <a:r>
              <a:rPr lang="en-US" altLang="zh-TW" sz="4300" b="1" dirty="0"/>
              <a:t>30</a:t>
            </a:r>
            <a:r>
              <a:rPr lang="zh-TW" altLang="en-US" sz="4300" b="1" dirty="0"/>
              <a:t>日購入蘇菲公司普通股</a:t>
            </a:r>
            <a:r>
              <a:rPr lang="en-US" altLang="zh-TW" sz="4300" b="1" dirty="0"/>
              <a:t>4,000</a:t>
            </a:r>
            <a:r>
              <a:rPr lang="zh-TW" altLang="en-US" sz="4300" b="1" dirty="0"/>
              <a:t>股，每股</a:t>
            </a:r>
            <a:r>
              <a:rPr lang="en-US" altLang="zh-TW" sz="4300" b="1" dirty="0"/>
              <a:t>$30</a:t>
            </a:r>
            <a:r>
              <a:rPr lang="zh-TW" altLang="en-US" sz="4300" b="1" dirty="0"/>
              <a:t>，作為透過</a:t>
            </a:r>
            <a:r>
              <a:rPr lang="zh-TW" altLang="en-US" sz="4300" b="1" dirty="0" smtClean="0"/>
              <a:t>損益</a:t>
            </a:r>
            <a:r>
              <a:rPr lang="zh-TW" altLang="en-US" sz="4300" b="1" dirty="0"/>
              <a:t>按公允價值衡量之投資，並支付手續費</a:t>
            </a:r>
            <a:r>
              <a:rPr lang="en-US" altLang="zh-TW" sz="4300" b="1" dirty="0"/>
              <a:t>$1,000</a:t>
            </a:r>
            <a:r>
              <a:rPr lang="zh-TW" altLang="en-US" sz="4300" b="1" dirty="0" smtClean="0"/>
              <a:t>。</a:t>
            </a:r>
            <a:r>
              <a:rPr lang="en-US" altLang="zh-TW" sz="4300" b="1" dirty="0" smtClean="0"/>
              <a:t/>
            </a:r>
            <a:br>
              <a:rPr lang="en-US" altLang="zh-TW" sz="4300" b="1" dirty="0" smtClean="0"/>
            </a:br>
            <a:r>
              <a:rPr lang="zh-TW" altLang="en-US" sz="4300" b="1" dirty="0" smtClean="0"/>
              <a:t>蘇</a:t>
            </a:r>
            <a:r>
              <a:rPr lang="zh-TW" altLang="en-US" sz="4300" b="1" dirty="0"/>
              <a:t>菲公司</a:t>
            </a:r>
            <a:r>
              <a:rPr lang="en-US" altLang="zh-TW" sz="4300" b="1" dirty="0"/>
              <a:t>01</a:t>
            </a:r>
            <a:r>
              <a:rPr lang="zh-TW" altLang="en-US" sz="4300" b="1" dirty="0"/>
              <a:t>年及</a:t>
            </a:r>
            <a:r>
              <a:rPr lang="en-US" altLang="zh-TW" sz="4300" b="1" dirty="0"/>
              <a:t>02</a:t>
            </a:r>
            <a:r>
              <a:rPr lang="zh-TW" altLang="en-US" sz="4300" b="1" dirty="0"/>
              <a:t>年股利分配情況</a:t>
            </a:r>
            <a:r>
              <a:rPr lang="zh-TW" altLang="en-US" sz="4300" b="1" dirty="0" smtClean="0"/>
              <a:t>如下：</a:t>
            </a:r>
            <a:endParaRPr lang="zh-TW" altLang="en-US" sz="4300" b="1" dirty="0"/>
          </a:p>
          <a:p>
            <a:pPr marL="0" indent="0">
              <a:buNone/>
            </a:pPr>
            <a:r>
              <a:rPr lang="zh-TW" altLang="en-US" sz="4300" b="1" dirty="0" smtClean="0"/>
              <a:t> </a:t>
            </a:r>
            <a:r>
              <a:rPr lang="en-US" altLang="zh-TW" sz="4300" b="1" dirty="0" smtClean="0"/>
              <a:t>01/10/1 </a:t>
            </a:r>
            <a:r>
              <a:rPr lang="zh-TW" altLang="en-US" sz="4300" b="1" dirty="0"/>
              <a:t>發放股票股利</a:t>
            </a:r>
            <a:r>
              <a:rPr lang="en-US" altLang="zh-TW" sz="4300" b="1" dirty="0"/>
              <a:t>20%</a:t>
            </a:r>
          </a:p>
          <a:p>
            <a:pPr marL="0" indent="0">
              <a:buNone/>
            </a:pPr>
            <a:r>
              <a:rPr lang="zh-TW" altLang="en-US" sz="4300" b="1" dirty="0" smtClean="0"/>
              <a:t> </a:t>
            </a:r>
            <a:r>
              <a:rPr lang="en-US" altLang="zh-TW" sz="4300" b="1" dirty="0" smtClean="0"/>
              <a:t>02/10/1 </a:t>
            </a:r>
            <a:r>
              <a:rPr lang="zh-TW" altLang="en-US" sz="4300" b="1" dirty="0" smtClean="0"/>
              <a:t>發放現金股利每股</a:t>
            </a:r>
            <a:r>
              <a:rPr lang="en-US" altLang="zh-TW" sz="4300" b="1" dirty="0" smtClean="0"/>
              <a:t>$1.5</a:t>
            </a:r>
          </a:p>
          <a:p>
            <a:pPr marL="0" indent="0">
              <a:buNone/>
            </a:pPr>
            <a:r>
              <a:rPr lang="zh-TW" altLang="en-US" sz="4200" b="1" dirty="0" smtClean="0">
                <a:solidFill>
                  <a:srgbClr val="FF0000"/>
                </a:solidFill>
              </a:rPr>
              <a:t> 完成以下交易記錄</a:t>
            </a:r>
            <a:endParaRPr lang="en-US" altLang="zh-TW" sz="4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4200" b="1" dirty="0" smtClean="0">
                <a:solidFill>
                  <a:srgbClr val="FF0000"/>
                </a:solidFill>
              </a:rPr>
              <a:t>(1) 01/6/30</a:t>
            </a:r>
            <a:r>
              <a:rPr lang="zh-TW" altLang="en-US" sz="4200" b="1" dirty="0" smtClean="0">
                <a:solidFill>
                  <a:srgbClr val="FF0000"/>
                </a:solidFill>
              </a:rPr>
              <a:t>      </a:t>
            </a:r>
            <a:r>
              <a:rPr lang="en-US" altLang="zh-TW" sz="4200" b="1" dirty="0" smtClean="0">
                <a:solidFill>
                  <a:srgbClr val="FF0000"/>
                </a:solidFill>
              </a:rPr>
              <a:t>(2) 01/10/1</a:t>
            </a:r>
            <a:r>
              <a:rPr lang="zh-TW" altLang="en-US" sz="42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4200" b="1" dirty="0" smtClean="0">
                <a:solidFill>
                  <a:srgbClr val="FF0000"/>
                </a:solidFill>
              </a:rPr>
              <a:t>  (3) 02/10/1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0033CC"/>
                </a:solidFill>
              </a:rPr>
              <a:t>2.</a:t>
            </a:r>
            <a:r>
              <a:rPr lang="zh-TW" altLang="en-US" sz="4000" b="1" dirty="0">
                <a:solidFill>
                  <a:srgbClr val="0033CC"/>
                </a:solidFill>
              </a:rPr>
              <a:t>採</a:t>
            </a:r>
            <a:r>
              <a:rPr lang="en-US" altLang="zh-TW" sz="4000" b="1" dirty="0">
                <a:solidFill>
                  <a:srgbClr val="0033CC"/>
                </a:solidFill>
              </a:rPr>
              <a:t>FV-PL</a:t>
            </a:r>
            <a:r>
              <a:rPr lang="zh-TW" altLang="en-US" sz="4000" b="1" dirty="0">
                <a:solidFill>
                  <a:srgbClr val="0033CC"/>
                </a:solidFill>
              </a:rPr>
              <a:t>之投資</a:t>
            </a:r>
            <a:r>
              <a:rPr lang="zh-TW" altLang="en-US" sz="4000" b="1" dirty="0" smtClean="0">
                <a:solidFill>
                  <a:srgbClr val="0033CC"/>
                </a:solidFill>
              </a:rPr>
              <a:t>，是指對</a:t>
            </a:r>
            <a:r>
              <a:rPr lang="zh-TW" altLang="en-US" sz="4000" b="1" dirty="0">
                <a:solidFill>
                  <a:srgbClr val="0033CC"/>
                </a:solidFill>
              </a:rPr>
              <a:t>被投資公司無重大</a:t>
            </a:r>
            <a:r>
              <a:rPr lang="zh-TW" altLang="en-US" sz="4000" b="1" dirty="0" smtClean="0">
                <a:solidFill>
                  <a:srgbClr val="0033CC"/>
                </a:solidFill>
              </a:rPr>
              <a:t>影響力。</a:t>
            </a:r>
            <a:r>
              <a:rPr lang="en-US" altLang="zh-TW" sz="4000" b="1" dirty="0" smtClean="0">
                <a:solidFill>
                  <a:srgbClr val="0033CC"/>
                </a:solidFill>
              </a:rPr>
              <a:t>(</a:t>
            </a:r>
            <a:r>
              <a:rPr lang="zh-TW" altLang="en-US" sz="4000" b="1" dirty="0" smtClean="0">
                <a:solidFill>
                  <a:srgbClr val="0033CC"/>
                </a:solidFill>
              </a:rPr>
              <a:t>回答</a:t>
            </a:r>
            <a:r>
              <a:rPr lang="en-US" altLang="zh-TW" sz="4000" b="1" dirty="0" smtClean="0">
                <a:solidFill>
                  <a:srgbClr val="0033CC"/>
                </a:solidFill>
              </a:rPr>
              <a:t>O</a:t>
            </a:r>
            <a:r>
              <a:rPr lang="zh-TW" altLang="en-US" sz="4000" b="1" dirty="0" smtClean="0">
                <a:solidFill>
                  <a:srgbClr val="0033CC"/>
                </a:solidFill>
              </a:rPr>
              <a:t>或</a:t>
            </a:r>
            <a:r>
              <a:rPr lang="en-US" altLang="zh-TW" sz="4000" b="1" dirty="0" smtClean="0">
                <a:solidFill>
                  <a:srgbClr val="0033CC"/>
                </a:solidFill>
              </a:rPr>
              <a:t>X)</a:t>
            </a:r>
          </a:p>
          <a:p>
            <a:pPr marL="514350" indent="-514350">
              <a:buAutoNum type="arabicParenBoth"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53</Words>
  <Application>Microsoft Office PowerPoint</Application>
  <PresentationFormat>如螢幕大小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FV-PL之投資(1)持有供交易之金融資產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4</cp:revision>
  <dcterms:created xsi:type="dcterms:W3CDTF">2018-02-28T12:37:34Z</dcterms:created>
  <dcterms:modified xsi:type="dcterms:W3CDTF">2018-03-01T06:50:15Z</dcterms:modified>
</cp:coreProperties>
</file>