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CCFFFF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8D230F3-CF80-4859-8CE7-A43EE81993B5}" styleName="淺色樣式 1 - 輔色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FD0F851-EC5A-4D38-B0AD-8093EC10F338}" styleName="淺色樣式 1 - 輔色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D5ABB26-0587-4C30-8999-92F81FD0307C}" styleName="無樣式、無格線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062" y="-6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295744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28011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7812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31950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3149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11461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2018/5/29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0083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2018/5/29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4212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2018/5/29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4527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8800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0012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1E0784-C446-4935-A422-C5AF75C1F6D9}" type="datetimeFigureOut">
              <a:rPr lang="zh-TW" altLang="en-US" smtClean="0"/>
              <a:t>2018/5/29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593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>
          <a:xfrm>
            <a:off x="395536" y="-90264"/>
            <a:ext cx="8568952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TW" sz="3600" b="1" dirty="0">
                <a:solidFill>
                  <a:srgbClr val="FF0000"/>
                </a:solidFill>
              </a:rPr>
              <a:t>0529</a:t>
            </a:r>
            <a:r>
              <a:rPr lang="zh-TW" altLang="en-US" sz="3600" b="1" dirty="0">
                <a:solidFill>
                  <a:srgbClr val="FF0000"/>
                </a:solidFill>
              </a:rPr>
              <a:t>公司債折價攤銷</a:t>
            </a:r>
            <a:r>
              <a:rPr lang="en-US" altLang="zh-TW" sz="3600" b="1" dirty="0">
                <a:solidFill>
                  <a:srgbClr val="FF0000"/>
                </a:solidFill>
              </a:rPr>
              <a:t>(4)</a:t>
            </a:r>
            <a:r>
              <a:rPr lang="zh-TW" altLang="en-US" sz="3600" b="1" dirty="0">
                <a:solidFill>
                  <a:srgbClr val="FF0000"/>
                </a:solidFill>
              </a:rPr>
              <a:t>付息後</a:t>
            </a:r>
            <a:endParaRPr lang="zh-TW" altLang="en-US" sz="3600" b="1" dirty="0">
              <a:solidFill>
                <a:srgbClr val="FF0000"/>
              </a:solidFill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idx="1"/>
          </p:nvPr>
        </p:nvSpPr>
        <p:spPr>
          <a:xfrm>
            <a:off x="179512" y="836712"/>
            <a:ext cx="8805976" cy="57606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zh-TW" dirty="0" smtClean="0"/>
              <a:t>紅</a:t>
            </a:r>
            <a:r>
              <a:rPr lang="zh-TW" altLang="zh-TW" dirty="0"/>
              <a:t>紅</a:t>
            </a:r>
            <a:r>
              <a:rPr lang="zh-TW" altLang="zh-TW" dirty="0" smtClean="0"/>
              <a:t>公司</a:t>
            </a:r>
            <a:r>
              <a:rPr lang="zh-TW" altLang="zh-TW" dirty="0"/>
              <a:t>於</a:t>
            </a:r>
            <a:r>
              <a:rPr lang="en-US" altLang="zh-TW" dirty="0"/>
              <a:t>02</a:t>
            </a:r>
            <a:r>
              <a:rPr lang="zh-TW" altLang="zh-TW" dirty="0"/>
              <a:t>年</a:t>
            </a:r>
            <a:r>
              <a:rPr lang="en-US" altLang="zh-TW" dirty="0"/>
              <a:t>1</a:t>
            </a:r>
            <a:r>
              <a:rPr lang="zh-TW" altLang="zh-TW" dirty="0"/>
              <a:t>月</a:t>
            </a:r>
            <a:r>
              <a:rPr lang="en-US" altLang="zh-TW" dirty="0"/>
              <a:t>1</a:t>
            </a:r>
            <a:r>
              <a:rPr lang="zh-TW" altLang="zh-TW" dirty="0"/>
              <a:t>日奉准發行面額</a:t>
            </a:r>
            <a:r>
              <a:rPr lang="en-US" altLang="zh-TW" dirty="0"/>
              <a:t>$200,000</a:t>
            </a:r>
            <a:r>
              <a:rPr lang="zh-TW" altLang="zh-TW" dirty="0"/>
              <a:t>之兩年期公司債，</a:t>
            </a:r>
            <a:r>
              <a:rPr lang="zh-TW" altLang="zh-TW" dirty="0" smtClean="0"/>
              <a:t>每年</a:t>
            </a:r>
            <a:r>
              <a:rPr lang="en-US" altLang="zh-TW" dirty="0" smtClean="0"/>
              <a:t>6/30</a:t>
            </a:r>
            <a:r>
              <a:rPr lang="zh-TW" altLang="zh-TW" dirty="0" smtClean="0"/>
              <a:t>及</a:t>
            </a:r>
            <a:r>
              <a:rPr lang="en-US" altLang="zh-TW" dirty="0" smtClean="0"/>
              <a:t>12/31</a:t>
            </a:r>
            <a:r>
              <a:rPr lang="zh-TW" altLang="zh-TW" dirty="0" smtClean="0"/>
              <a:t>付息</a:t>
            </a:r>
            <a:r>
              <a:rPr lang="zh-TW" altLang="zh-TW" dirty="0"/>
              <a:t>，票面利率</a:t>
            </a:r>
            <a:r>
              <a:rPr lang="en-US" altLang="zh-TW" dirty="0"/>
              <a:t>8%</a:t>
            </a:r>
            <a:r>
              <a:rPr lang="zh-TW" altLang="zh-TW" dirty="0"/>
              <a:t>，當時有效利率為</a:t>
            </a:r>
            <a:r>
              <a:rPr lang="en-US" altLang="zh-TW" dirty="0"/>
              <a:t>10%</a:t>
            </a:r>
            <a:r>
              <a:rPr lang="zh-TW" altLang="zh-TW" dirty="0"/>
              <a:t>。該公司於</a:t>
            </a:r>
            <a:r>
              <a:rPr lang="en-US" altLang="zh-TW" dirty="0"/>
              <a:t>02</a:t>
            </a:r>
            <a:r>
              <a:rPr lang="zh-TW" altLang="zh-TW" dirty="0"/>
              <a:t>年</a:t>
            </a:r>
            <a:r>
              <a:rPr lang="en-US" altLang="zh-TW" dirty="0"/>
              <a:t>4</a:t>
            </a:r>
            <a:r>
              <a:rPr lang="zh-TW" altLang="zh-TW" dirty="0"/>
              <a:t>月</a:t>
            </a:r>
            <a:r>
              <a:rPr lang="en-US" altLang="zh-TW" dirty="0"/>
              <a:t>1</a:t>
            </a:r>
            <a:r>
              <a:rPr lang="zh-TW" altLang="zh-TW" dirty="0"/>
              <a:t>日以</a:t>
            </a:r>
            <a:r>
              <a:rPr lang="en-US" altLang="zh-TW" b="1" u="sng" dirty="0">
                <a:solidFill>
                  <a:srgbClr val="0000FF"/>
                </a:solidFill>
              </a:rPr>
              <a:t>$193,711</a:t>
            </a:r>
            <a:r>
              <a:rPr lang="zh-TW" altLang="zh-TW" b="1" u="sng" dirty="0">
                <a:solidFill>
                  <a:srgbClr val="0000FF"/>
                </a:solidFill>
              </a:rPr>
              <a:t>加計利息</a:t>
            </a:r>
            <a:r>
              <a:rPr lang="zh-TW" altLang="zh-TW" dirty="0"/>
              <a:t>全部出售</a:t>
            </a:r>
            <a:r>
              <a:rPr lang="zh-TW" altLang="zh-TW" dirty="0" smtClean="0"/>
              <a:t>，有效</a:t>
            </a:r>
            <a:r>
              <a:rPr lang="zh-TW" altLang="zh-TW" dirty="0"/>
              <a:t>利息法攤</a:t>
            </a:r>
            <a:r>
              <a:rPr lang="zh-TW" altLang="zh-TW" dirty="0" smtClean="0"/>
              <a:t>銷。</a:t>
            </a:r>
            <a:endParaRPr lang="en-US" altLang="zh-TW" sz="2800" dirty="0"/>
          </a:p>
          <a:p>
            <a:pPr marL="742950" indent="-742950">
              <a:buAutoNum type="arabicParenBoth"/>
            </a:pPr>
            <a:r>
              <a:rPr lang="en-US" altLang="zh-TW" b="1" dirty="0" smtClean="0">
                <a:solidFill>
                  <a:srgbClr val="FF0000"/>
                </a:solidFill>
              </a:rPr>
              <a:t>02/4/1</a:t>
            </a:r>
            <a:r>
              <a:rPr lang="zh-TW" altLang="zh-TW" b="1" dirty="0" smtClean="0">
                <a:solidFill>
                  <a:srgbClr val="FF0000"/>
                </a:solidFill>
              </a:rPr>
              <a:t>分錄</a:t>
            </a:r>
            <a:r>
              <a:rPr lang="zh-TW" altLang="en-US" b="1" dirty="0" smtClean="0">
                <a:solidFill>
                  <a:srgbClr val="FF0000"/>
                </a:solidFill>
              </a:rPr>
              <a:t>     </a:t>
            </a:r>
            <a:endParaRPr lang="en-US" altLang="zh-TW" b="1" dirty="0" smtClean="0">
              <a:solidFill>
                <a:srgbClr val="FF0000"/>
              </a:solidFill>
            </a:endParaRPr>
          </a:p>
          <a:p>
            <a:pPr marL="742950" indent="-742950">
              <a:buAutoNum type="arabicParenBoth"/>
            </a:pPr>
            <a:r>
              <a:rPr lang="en-US" altLang="zh-TW" b="1" dirty="0" smtClean="0">
                <a:solidFill>
                  <a:srgbClr val="0000FF"/>
                </a:solidFill>
              </a:rPr>
              <a:t>02/6/30</a:t>
            </a:r>
            <a:r>
              <a:rPr lang="zh-TW" altLang="zh-TW" b="1" dirty="0" smtClean="0">
                <a:solidFill>
                  <a:srgbClr val="0000FF"/>
                </a:solidFill>
              </a:rPr>
              <a:t>分錄</a:t>
            </a:r>
            <a:endParaRPr lang="en-US" altLang="zh-TW" b="1" dirty="0" smtClean="0">
              <a:solidFill>
                <a:srgbClr val="0000FF"/>
              </a:solidFill>
            </a:endParaRPr>
          </a:p>
          <a:p>
            <a:pPr marL="742950" indent="-742950">
              <a:buAutoNum type="arabicParenBoth"/>
            </a:pPr>
            <a:r>
              <a:rPr lang="en-US" altLang="zh-TW" b="1" dirty="0" smtClean="0">
                <a:solidFill>
                  <a:srgbClr val="FF0000"/>
                </a:solidFill>
              </a:rPr>
              <a:t>02/12/31</a:t>
            </a:r>
            <a:r>
              <a:rPr lang="zh-TW" altLang="zh-TW" b="1" dirty="0" smtClean="0">
                <a:solidFill>
                  <a:srgbClr val="FF0000"/>
                </a:solidFill>
              </a:rPr>
              <a:t>分錄</a:t>
            </a:r>
            <a:r>
              <a:rPr lang="zh-TW" altLang="en-US" b="1" dirty="0" smtClean="0">
                <a:solidFill>
                  <a:srgbClr val="FF0000"/>
                </a:solidFill>
              </a:rPr>
              <a:t> </a:t>
            </a:r>
            <a:endParaRPr lang="en-US" altLang="zh-TW" b="1" dirty="0" smtClean="0">
              <a:solidFill>
                <a:srgbClr val="FF0000"/>
              </a:solidFill>
            </a:endParaRPr>
          </a:p>
          <a:p>
            <a:pPr marL="742950" indent="-742950">
              <a:buAutoNum type="arabicParenBoth"/>
            </a:pPr>
            <a:r>
              <a:rPr lang="zh-TW" altLang="en-US" sz="2800" b="1" dirty="0" smtClean="0">
                <a:solidFill>
                  <a:srgbClr val="0000FF"/>
                </a:solidFill>
              </a:rPr>
              <a:t>計算</a:t>
            </a:r>
            <a:r>
              <a:rPr lang="en-US" altLang="zh-TW" sz="2800" b="1" dirty="0">
                <a:solidFill>
                  <a:srgbClr val="0000FF"/>
                </a:solidFill>
              </a:rPr>
              <a:t>02/12/31</a:t>
            </a:r>
            <a:r>
              <a:rPr lang="zh-TW" altLang="en-US" sz="2800" b="1" dirty="0">
                <a:solidFill>
                  <a:srgbClr val="0000FF"/>
                </a:solidFill>
              </a:rPr>
              <a:t>日付息後帳面</a:t>
            </a:r>
            <a:r>
              <a:rPr lang="zh-TW" altLang="en-US" sz="2800" b="1" dirty="0" smtClean="0">
                <a:solidFill>
                  <a:srgbClr val="0000FF"/>
                </a:solidFill>
              </a:rPr>
              <a:t>金額</a:t>
            </a:r>
            <a:endParaRPr lang="en-US" altLang="zh-TW" sz="2800" b="1" dirty="0" smtClean="0">
              <a:solidFill>
                <a:srgbClr val="0000FF"/>
              </a:solidFill>
            </a:endParaRPr>
          </a:p>
          <a:p>
            <a:pPr marL="742950" indent="-742950">
              <a:buAutoNum type="arabicParenBoth"/>
            </a:pPr>
            <a:r>
              <a:rPr lang="en-US" altLang="zh-TW" b="1" dirty="0" smtClean="0">
                <a:solidFill>
                  <a:srgbClr val="FF0000"/>
                </a:solidFill>
              </a:rPr>
              <a:t>03/6/30</a:t>
            </a:r>
            <a:r>
              <a:rPr lang="zh-TW" altLang="zh-TW" b="1" dirty="0" smtClean="0">
                <a:solidFill>
                  <a:srgbClr val="FF0000"/>
                </a:solidFill>
              </a:rPr>
              <a:t>分錄</a:t>
            </a:r>
            <a:endParaRPr lang="en-US" altLang="zh-TW" sz="2400" b="1" dirty="0" smtClean="0"/>
          </a:p>
          <a:p>
            <a:pPr marL="0" indent="0">
              <a:buNone/>
            </a:pPr>
            <a:endParaRPr lang="en-US" altLang="zh-TW" sz="2400" dirty="0"/>
          </a:p>
          <a:p>
            <a:pPr marL="0" indent="0">
              <a:buNone/>
            </a:pPr>
            <a:endParaRPr lang="en-US" altLang="zh-TW" sz="2800" dirty="0" smtClean="0"/>
          </a:p>
          <a:p>
            <a:pPr marL="0" indent="263525">
              <a:spcBef>
                <a:spcPts val="3000"/>
              </a:spcBef>
              <a:buNone/>
            </a:pPr>
            <a:endParaRPr lang="en-US" altLang="zh-TW" sz="2800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altLang="zh-TW" sz="2400" dirty="0"/>
          </a:p>
          <a:p>
            <a:pPr marL="0" indent="0">
              <a:buNone/>
            </a:pPr>
            <a:endParaRPr lang="zh-TW" altLang="zh-TW" sz="2400" dirty="0"/>
          </a:p>
        </p:txBody>
      </p:sp>
    </p:spTree>
    <p:extLst>
      <p:ext uri="{BB962C8B-B14F-4D97-AF65-F5344CB8AC3E}">
        <p14:creationId xmlns:p14="http://schemas.microsoft.com/office/powerpoint/2010/main" val="27374065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305</TotalTime>
  <Words>88</Words>
  <Application>Microsoft Office PowerPoint</Application>
  <PresentationFormat>如螢幕大小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佈景主題</vt:lpstr>
      <vt:lpstr>0529公司債折價攤銷(4)付息後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FV-PL之投資－持有供交易之金融資產</dc:title>
  <dc:creator>User</dc:creator>
  <cp:lastModifiedBy>user</cp:lastModifiedBy>
  <cp:revision>57</cp:revision>
  <dcterms:created xsi:type="dcterms:W3CDTF">2018-02-28T12:37:34Z</dcterms:created>
  <dcterms:modified xsi:type="dcterms:W3CDTF">2018-05-29T06:39:09Z</dcterms:modified>
</cp:coreProperties>
</file>