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70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0607</a:t>
            </a:r>
            <a:r>
              <a:rPr lang="zh-TW" altLang="en-US" b="1" dirty="0">
                <a:solidFill>
                  <a:srgbClr val="FF0000"/>
                </a:solidFill>
              </a:rPr>
              <a:t>公司債評</a:t>
            </a:r>
            <a:r>
              <a:rPr lang="en-US" altLang="zh-TW" b="1" dirty="0" smtClean="0">
                <a:solidFill>
                  <a:srgbClr val="FF0000"/>
                </a:solidFill>
              </a:rPr>
              <a:t>24-26(7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908720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1.</a:t>
            </a:r>
            <a:r>
              <a:rPr lang="zh-TW" altLang="zh-TW" b="1" dirty="0" smtClean="0">
                <a:solidFill>
                  <a:srgbClr val="0000FF"/>
                </a:solidFill>
              </a:rPr>
              <a:t>應付公司債溢價以有效利息法攤銷</a:t>
            </a:r>
            <a:r>
              <a:rPr lang="en-US" altLang="zh-TW" b="1" dirty="0" smtClean="0">
                <a:solidFill>
                  <a:srgbClr val="0000FF"/>
                </a:solidFill>
              </a:rPr>
              <a:t/>
            </a:r>
            <a:br>
              <a:rPr lang="en-US" altLang="zh-TW" b="1" dirty="0" smtClean="0">
                <a:solidFill>
                  <a:srgbClr val="0000FF"/>
                </a:solidFill>
              </a:rPr>
            </a:br>
            <a:r>
              <a:rPr lang="en-US" altLang="zh-TW" b="1" dirty="0" smtClean="0">
                <a:solidFill>
                  <a:srgbClr val="0000FF"/>
                </a:solidFill>
              </a:rPr>
              <a:t>(</a:t>
            </a:r>
            <a:r>
              <a:rPr lang="en-US" altLang="zh-TW" b="1" dirty="0">
                <a:solidFill>
                  <a:srgbClr val="0000FF"/>
                </a:solidFill>
              </a:rPr>
              <a:t>A)</a:t>
            </a:r>
            <a:r>
              <a:rPr lang="zh-TW" altLang="zh-TW" b="1" dirty="0">
                <a:solidFill>
                  <a:srgbClr val="0000FF"/>
                </a:solidFill>
              </a:rPr>
              <a:t>攤銷金額會逐</a:t>
            </a:r>
            <a:r>
              <a:rPr lang="zh-TW" altLang="zh-TW" b="1" dirty="0" smtClean="0">
                <a:solidFill>
                  <a:srgbClr val="0000FF"/>
                </a:solidFill>
              </a:rPr>
              <a:t>期</a:t>
            </a:r>
            <a:r>
              <a:rPr lang="en-US" altLang="zh-TW" b="1" dirty="0" smtClean="0">
                <a:solidFill>
                  <a:srgbClr val="0000FF"/>
                </a:solidFill>
              </a:rPr>
              <a:t>______</a:t>
            </a:r>
            <a:r>
              <a:rPr lang="en-US" altLang="zh-TW" b="1" dirty="0">
                <a:solidFill>
                  <a:srgbClr val="0000FF"/>
                </a:solidFill>
              </a:rPr>
              <a:t/>
            </a:r>
            <a:br>
              <a:rPr lang="en-US" altLang="zh-TW" b="1" dirty="0">
                <a:solidFill>
                  <a:srgbClr val="0000FF"/>
                </a:solidFill>
              </a:rPr>
            </a:br>
            <a:r>
              <a:rPr lang="en-US" altLang="zh-TW" b="1" dirty="0">
                <a:solidFill>
                  <a:srgbClr val="0000FF"/>
                </a:solidFill>
              </a:rPr>
              <a:t>(B)</a:t>
            </a:r>
            <a:r>
              <a:rPr lang="zh-TW" altLang="zh-TW" b="1" dirty="0">
                <a:solidFill>
                  <a:srgbClr val="0000FF"/>
                </a:solidFill>
              </a:rPr>
              <a:t>利息費用會逐</a:t>
            </a:r>
            <a:r>
              <a:rPr lang="zh-TW" altLang="zh-TW" b="1" dirty="0" smtClean="0">
                <a:solidFill>
                  <a:srgbClr val="0000FF"/>
                </a:solidFill>
              </a:rPr>
              <a:t>期</a:t>
            </a:r>
            <a:r>
              <a:rPr lang="en-US" altLang="zh-TW" b="1" dirty="0">
                <a:solidFill>
                  <a:srgbClr val="0000FF"/>
                </a:solidFill>
              </a:rPr>
              <a:t>______</a:t>
            </a:r>
            <a:r>
              <a:rPr lang="en-US" altLang="zh-TW" b="1" dirty="0">
                <a:solidFill>
                  <a:srgbClr val="0000FF"/>
                </a:solidFill>
              </a:rPr>
              <a:t/>
            </a:r>
            <a:br>
              <a:rPr lang="en-US" altLang="zh-TW" b="1" dirty="0">
                <a:solidFill>
                  <a:srgbClr val="0000FF"/>
                </a:solidFill>
              </a:rPr>
            </a:br>
            <a:r>
              <a:rPr lang="en-US" altLang="zh-TW" b="1" dirty="0">
                <a:solidFill>
                  <a:srgbClr val="0000FF"/>
                </a:solidFill>
              </a:rPr>
              <a:t>(C)</a:t>
            </a:r>
            <a:r>
              <a:rPr lang="zh-TW" altLang="zh-TW" b="1" dirty="0">
                <a:solidFill>
                  <a:srgbClr val="0000FF"/>
                </a:solidFill>
              </a:rPr>
              <a:t>攤銷後的帳面金額會逐</a:t>
            </a:r>
            <a:r>
              <a:rPr lang="zh-TW" altLang="zh-TW" b="1" dirty="0" smtClean="0">
                <a:solidFill>
                  <a:srgbClr val="0000FF"/>
                </a:solidFill>
              </a:rPr>
              <a:t>期</a:t>
            </a:r>
            <a:r>
              <a:rPr lang="en-US" altLang="zh-TW" b="1" dirty="0">
                <a:solidFill>
                  <a:srgbClr val="0000FF"/>
                </a:solidFill>
              </a:rPr>
              <a:t>______</a:t>
            </a:r>
            <a:r>
              <a:rPr lang="en-US" altLang="zh-TW" b="1" dirty="0">
                <a:solidFill>
                  <a:srgbClr val="0000FF"/>
                </a:solidFill>
              </a:rPr>
              <a:t/>
            </a:r>
            <a:br>
              <a:rPr lang="en-US" altLang="zh-TW" b="1" dirty="0">
                <a:solidFill>
                  <a:srgbClr val="0000FF"/>
                </a:solidFill>
              </a:rPr>
            </a:br>
            <a:r>
              <a:rPr lang="en-US" altLang="zh-TW" b="1" dirty="0">
                <a:solidFill>
                  <a:srgbClr val="0000FF"/>
                </a:solidFill>
              </a:rPr>
              <a:t>(D)</a:t>
            </a:r>
            <a:r>
              <a:rPr lang="zh-TW" altLang="zh-TW" b="1" dirty="0">
                <a:solidFill>
                  <a:srgbClr val="0000FF"/>
                </a:solidFill>
              </a:rPr>
              <a:t>每期現金利息會逐</a:t>
            </a:r>
            <a:r>
              <a:rPr lang="zh-TW" altLang="zh-TW" b="1" dirty="0" smtClean="0">
                <a:solidFill>
                  <a:srgbClr val="0000FF"/>
                </a:solidFill>
              </a:rPr>
              <a:t>期</a:t>
            </a:r>
            <a:r>
              <a:rPr lang="en-US" altLang="zh-TW" b="1" dirty="0">
                <a:solidFill>
                  <a:srgbClr val="0000FF"/>
                </a:solidFill>
              </a:rPr>
              <a:t>______ 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b="1" dirty="0" smtClean="0"/>
              <a:t>2.(</a:t>
            </a:r>
            <a:r>
              <a:rPr lang="zh-TW" altLang="en-US" b="1" dirty="0" smtClean="0"/>
              <a:t>    </a:t>
            </a:r>
            <a:r>
              <a:rPr lang="en-US" altLang="zh-TW" b="1" dirty="0"/>
              <a:t>)</a:t>
            </a:r>
            <a:r>
              <a:rPr lang="zh-TW" altLang="zh-TW" b="1" dirty="0" smtClean="0"/>
              <a:t>公司債發行</a:t>
            </a:r>
            <a:r>
              <a:rPr lang="zh-TW" altLang="zh-TW" b="1" dirty="0"/>
              <a:t>價格為未來現金給付額之現值。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C00000"/>
                </a:solidFill>
              </a:rPr>
              <a:t>3.</a:t>
            </a:r>
            <a:r>
              <a:rPr lang="zh-TW" altLang="zh-TW" b="1" dirty="0" smtClean="0">
                <a:solidFill>
                  <a:srgbClr val="C00000"/>
                </a:solidFill>
              </a:rPr>
              <a:t>公司</a:t>
            </a:r>
            <a:r>
              <a:rPr lang="zh-TW" altLang="zh-TW" b="1" dirty="0">
                <a:solidFill>
                  <a:srgbClr val="C00000"/>
                </a:solidFill>
              </a:rPr>
              <a:t>於</a:t>
            </a:r>
            <a:r>
              <a:rPr lang="en-US" altLang="zh-TW" b="1" dirty="0">
                <a:solidFill>
                  <a:srgbClr val="C00000"/>
                </a:solidFill>
              </a:rPr>
              <a:t>01</a:t>
            </a:r>
            <a:r>
              <a:rPr lang="zh-TW" altLang="zh-TW" b="1" dirty="0">
                <a:solidFill>
                  <a:srgbClr val="C00000"/>
                </a:solidFill>
              </a:rPr>
              <a:t>年</a:t>
            </a:r>
            <a:r>
              <a:rPr lang="en-US" altLang="zh-TW" b="1" dirty="0">
                <a:solidFill>
                  <a:srgbClr val="C00000"/>
                </a:solidFill>
              </a:rPr>
              <a:t>4</a:t>
            </a:r>
            <a:r>
              <a:rPr lang="zh-TW" altLang="zh-TW" b="1" dirty="0">
                <a:solidFill>
                  <a:srgbClr val="C00000"/>
                </a:solidFill>
              </a:rPr>
              <a:t>月</a:t>
            </a:r>
            <a:r>
              <a:rPr lang="en-US" altLang="zh-TW" b="1" dirty="0">
                <a:solidFill>
                  <a:srgbClr val="C00000"/>
                </a:solidFill>
              </a:rPr>
              <a:t>1</a:t>
            </a:r>
            <a:r>
              <a:rPr lang="zh-TW" altLang="zh-TW" b="1" dirty="0">
                <a:solidFill>
                  <a:srgbClr val="C00000"/>
                </a:solidFill>
              </a:rPr>
              <a:t>日發行面額</a:t>
            </a:r>
            <a:r>
              <a:rPr lang="en-US" altLang="zh-TW" b="1" dirty="0">
                <a:solidFill>
                  <a:srgbClr val="C00000"/>
                </a:solidFill>
              </a:rPr>
              <a:t>$100,000</a:t>
            </a:r>
            <a:r>
              <a:rPr lang="zh-TW" altLang="zh-TW" b="1" dirty="0">
                <a:solidFill>
                  <a:srgbClr val="C00000"/>
                </a:solidFill>
              </a:rPr>
              <a:t>，</a:t>
            </a:r>
            <a:r>
              <a:rPr lang="en-US" altLang="zh-TW" b="1" dirty="0">
                <a:solidFill>
                  <a:srgbClr val="C00000"/>
                </a:solidFill>
              </a:rPr>
              <a:t>3</a:t>
            </a:r>
            <a:r>
              <a:rPr lang="zh-TW" altLang="zh-TW" b="1" dirty="0">
                <a:solidFill>
                  <a:srgbClr val="C00000"/>
                </a:solidFill>
              </a:rPr>
              <a:t>年期公司債，票面利率</a:t>
            </a:r>
            <a:r>
              <a:rPr lang="en-US" altLang="zh-TW" b="1" dirty="0">
                <a:solidFill>
                  <a:srgbClr val="C00000"/>
                </a:solidFill>
              </a:rPr>
              <a:t>11%</a:t>
            </a:r>
            <a:r>
              <a:rPr lang="zh-TW" altLang="zh-TW" b="1" dirty="0">
                <a:solidFill>
                  <a:srgbClr val="C00000"/>
                </a:solidFill>
              </a:rPr>
              <a:t>，每年</a:t>
            </a:r>
            <a:r>
              <a:rPr lang="en-US" altLang="zh-TW" b="1" dirty="0">
                <a:solidFill>
                  <a:srgbClr val="C00000"/>
                </a:solidFill>
              </a:rPr>
              <a:t>3</a:t>
            </a:r>
            <a:r>
              <a:rPr lang="zh-TW" altLang="zh-TW" b="1" dirty="0">
                <a:solidFill>
                  <a:srgbClr val="C00000"/>
                </a:solidFill>
              </a:rPr>
              <a:t>月</a:t>
            </a:r>
            <a:r>
              <a:rPr lang="en-US" altLang="zh-TW" b="1" dirty="0">
                <a:solidFill>
                  <a:srgbClr val="C00000"/>
                </a:solidFill>
              </a:rPr>
              <a:t>31</a:t>
            </a:r>
            <a:r>
              <a:rPr lang="zh-TW" altLang="zh-TW" b="1" dirty="0">
                <a:solidFill>
                  <a:srgbClr val="C00000"/>
                </a:solidFill>
              </a:rPr>
              <a:t>日付息一次，發行時有效利率</a:t>
            </a:r>
            <a:r>
              <a:rPr lang="en-US" altLang="zh-TW" b="1" dirty="0">
                <a:solidFill>
                  <a:srgbClr val="C00000"/>
                </a:solidFill>
              </a:rPr>
              <a:t>10%</a:t>
            </a:r>
            <a:r>
              <a:rPr lang="zh-TW" altLang="zh-TW" b="1" dirty="0">
                <a:solidFill>
                  <a:srgbClr val="C00000"/>
                </a:solidFill>
              </a:rPr>
              <a:t>，以</a:t>
            </a:r>
            <a:r>
              <a:rPr lang="en-US" altLang="zh-TW" b="1" dirty="0">
                <a:solidFill>
                  <a:srgbClr val="C00000"/>
                </a:solidFill>
              </a:rPr>
              <a:t>$102,486</a:t>
            </a:r>
            <a:r>
              <a:rPr lang="zh-TW" altLang="zh-TW" b="1" dirty="0">
                <a:solidFill>
                  <a:srgbClr val="C00000"/>
                </a:solidFill>
              </a:rPr>
              <a:t>之價格發行，溢價攤銷採有效利息法</a:t>
            </a:r>
            <a:r>
              <a:rPr lang="zh-TW" altLang="zh-TW" b="1" dirty="0" smtClean="0">
                <a:solidFill>
                  <a:srgbClr val="C00000"/>
                </a:solidFill>
              </a:rPr>
              <a:t>。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C00000"/>
                </a:solidFill>
              </a:rPr>
              <a:t>(</a:t>
            </a:r>
            <a:r>
              <a:rPr lang="en-US" altLang="zh-TW" b="1" dirty="0">
                <a:solidFill>
                  <a:srgbClr val="C00000"/>
                </a:solidFill>
              </a:rPr>
              <a:t>01/4/1</a:t>
            </a:r>
            <a:r>
              <a:rPr lang="zh-TW" altLang="zh-TW" b="1" dirty="0">
                <a:solidFill>
                  <a:srgbClr val="C00000"/>
                </a:solidFill>
              </a:rPr>
              <a:t>發行日</a:t>
            </a:r>
            <a:r>
              <a:rPr lang="en-US" altLang="zh-TW" b="1" dirty="0" smtClean="0">
                <a:solidFill>
                  <a:srgbClr val="C00000"/>
                </a:solidFill>
              </a:rPr>
              <a:t>(2)03/12/31</a:t>
            </a:r>
            <a:r>
              <a:rPr lang="zh-TW" altLang="zh-TW" b="1" dirty="0">
                <a:solidFill>
                  <a:srgbClr val="C00000"/>
                </a:solidFill>
              </a:rPr>
              <a:t>期末調整</a:t>
            </a:r>
            <a:endParaRPr lang="en-US" altLang="zh-TW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17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0607公司債評24-26(7)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Administrator</cp:lastModifiedBy>
  <cp:revision>62</cp:revision>
  <dcterms:created xsi:type="dcterms:W3CDTF">2018-02-28T12:37:34Z</dcterms:created>
  <dcterms:modified xsi:type="dcterms:W3CDTF">2018-06-04T09:06:48Z</dcterms:modified>
</cp:coreProperties>
</file>