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diagrams/data5.xml" ContentType="application/vnd.openxmlformats-officedocument.drawingml.diagramData+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484" r:id="rId2"/>
    <p:sldId id="539" r:id="rId3"/>
    <p:sldId id="540" r:id="rId4"/>
    <p:sldId id="485" r:id="rId5"/>
    <p:sldId id="488" r:id="rId6"/>
    <p:sldId id="489" r:id="rId7"/>
    <p:sldId id="510" r:id="rId8"/>
    <p:sldId id="509" r:id="rId9"/>
    <p:sldId id="525" r:id="rId10"/>
    <p:sldId id="526" r:id="rId11"/>
    <p:sldId id="516" r:id="rId12"/>
    <p:sldId id="527" r:id="rId13"/>
    <p:sldId id="528" r:id="rId14"/>
    <p:sldId id="517" r:id="rId15"/>
    <p:sldId id="529" r:id="rId16"/>
    <p:sldId id="518" r:id="rId17"/>
    <p:sldId id="530" r:id="rId18"/>
    <p:sldId id="490" r:id="rId19"/>
    <p:sldId id="491" r:id="rId20"/>
    <p:sldId id="512" r:id="rId21"/>
    <p:sldId id="513" r:id="rId22"/>
    <p:sldId id="514" r:id="rId23"/>
    <p:sldId id="515" r:id="rId24"/>
    <p:sldId id="520" r:id="rId25"/>
    <p:sldId id="500" r:id="rId26"/>
    <p:sldId id="519" r:id="rId27"/>
    <p:sldId id="533" r:id="rId28"/>
    <p:sldId id="492" r:id="rId29"/>
    <p:sldId id="534" r:id="rId30"/>
    <p:sldId id="535" r:id="rId31"/>
    <p:sldId id="536" r:id="rId32"/>
    <p:sldId id="504" r:id="rId33"/>
    <p:sldId id="505" r:id="rId34"/>
    <p:sldId id="508" r:id="rId35"/>
    <p:sldId id="531" r:id="rId36"/>
    <p:sldId id="532" r:id="rId37"/>
    <p:sldId id="507" r:id="rId38"/>
    <p:sldId id="493" r:id="rId39"/>
    <p:sldId id="494" r:id="rId40"/>
    <p:sldId id="497" r:id="rId41"/>
    <p:sldId id="498" r:id="rId42"/>
    <p:sldId id="521" r:id="rId43"/>
    <p:sldId id="523" r:id="rId44"/>
    <p:sldId id="524" r:id="rId45"/>
    <p:sldId id="499" r:id="rId46"/>
    <p:sldId id="537" r:id="rId47"/>
    <p:sldId id="538" r:id="rId48"/>
    <p:sldId id="495" r:id="rId49"/>
  </p:sldIdLst>
  <p:sldSz cx="9901238" cy="6858000"/>
  <p:notesSz cx="6797675" cy="9872663"/>
  <p:defaultTextStyle>
    <a:defPPr>
      <a:defRPr lang="zh-TW"/>
    </a:defPPr>
    <a:lvl1pPr algn="l" rtl="0" eaLnBrk="0" fontAlgn="base" hangingPunct="0">
      <a:spcBef>
        <a:spcPct val="0"/>
      </a:spcBef>
      <a:spcAft>
        <a:spcPct val="0"/>
      </a:spcAft>
      <a:defRPr kumimoji="1" sz="3600" b="1" kern="1200">
        <a:solidFill>
          <a:schemeClr val="tx1"/>
        </a:solidFill>
        <a:latin typeface="Arial" charset="0"/>
        <a:ea typeface="華康粗黑體" pitchFamily="49" charset="-120"/>
        <a:cs typeface="+mn-cs"/>
      </a:defRPr>
    </a:lvl1pPr>
    <a:lvl2pPr marL="457200" algn="l" rtl="0" eaLnBrk="0" fontAlgn="base" hangingPunct="0">
      <a:spcBef>
        <a:spcPct val="0"/>
      </a:spcBef>
      <a:spcAft>
        <a:spcPct val="0"/>
      </a:spcAft>
      <a:defRPr kumimoji="1" sz="3600" b="1" kern="1200">
        <a:solidFill>
          <a:schemeClr val="tx1"/>
        </a:solidFill>
        <a:latin typeface="Arial" charset="0"/>
        <a:ea typeface="華康粗黑體" pitchFamily="49" charset="-120"/>
        <a:cs typeface="+mn-cs"/>
      </a:defRPr>
    </a:lvl2pPr>
    <a:lvl3pPr marL="914400" algn="l" rtl="0" eaLnBrk="0" fontAlgn="base" hangingPunct="0">
      <a:spcBef>
        <a:spcPct val="0"/>
      </a:spcBef>
      <a:spcAft>
        <a:spcPct val="0"/>
      </a:spcAft>
      <a:defRPr kumimoji="1" sz="3600" b="1" kern="1200">
        <a:solidFill>
          <a:schemeClr val="tx1"/>
        </a:solidFill>
        <a:latin typeface="Arial" charset="0"/>
        <a:ea typeface="華康粗黑體" pitchFamily="49" charset="-120"/>
        <a:cs typeface="+mn-cs"/>
      </a:defRPr>
    </a:lvl3pPr>
    <a:lvl4pPr marL="1371600" algn="l" rtl="0" eaLnBrk="0" fontAlgn="base" hangingPunct="0">
      <a:spcBef>
        <a:spcPct val="0"/>
      </a:spcBef>
      <a:spcAft>
        <a:spcPct val="0"/>
      </a:spcAft>
      <a:defRPr kumimoji="1" sz="3600" b="1" kern="1200">
        <a:solidFill>
          <a:schemeClr val="tx1"/>
        </a:solidFill>
        <a:latin typeface="Arial" charset="0"/>
        <a:ea typeface="華康粗黑體" pitchFamily="49" charset="-120"/>
        <a:cs typeface="+mn-cs"/>
      </a:defRPr>
    </a:lvl4pPr>
    <a:lvl5pPr marL="1828800" algn="l" rtl="0" eaLnBrk="0" fontAlgn="base" hangingPunct="0">
      <a:spcBef>
        <a:spcPct val="0"/>
      </a:spcBef>
      <a:spcAft>
        <a:spcPct val="0"/>
      </a:spcAft>
      <a:defRPr kumimoji="1" sz="3600" b="1" kern="1200">
        <a:solidFill>
          <a:schemeClr val="tx1"/>
        </a:solidFill>
        <a:latin typeface="Arial" charset="0"/>
        <a:ea typeface="華康粗黑體" pitchFamily="49" charset="-120"/>
        <a:cs typeface="+mn-cs"/>
      </a:defRPr>
    </a:lvl5pPr>
    <a:lvl6pPr marL="2286000" algn="l" defTabSz="914400" rtl="0" eaLnBrk="1" latinLnBrk="0" hangingPunct="1">
      <a:defRPr kumimoji="1" sz="3600" b="1" kern="1200">
        <a:solidFill>
          <a:schemeClr val="tx1"/>
        </a:solidFill>
        <a:latin typeface="Arial" charset="0"/>
        <a:ea typeface="華康粗黑體" pitchFamily="49" charset="-120"/>
        <a:cs typeface="+mn-cs"/>
      </a:defRPr>
    </a:lvl6pPr>
    <a:lvl7pPr marL="2743200" algn="l" defTabSz="914400" rtl="0" eaLnBrk="1" latinLnBrk="0" hangingPunct="1">
      <a:defRPr kumimoji="1" sz="3600" b="1" kern="1200">
        <a:solidFill>
          <a:schemeClr val="tx1"/>
        </a:solidFill>
        <a:latin typeface="Arial" charset="0"/>
        <a:ea typeface="華康粗黑體" pitchFamily="49" charset="-120"/>
        <a:cs typeface="+mn-cs"/>
      </a:defRPr>
    </a:lvl7pPr>
    <a:lvl8pPr marL="3200400" algn="l" defTabSz="914400" rtl="0" eaLnBrk="1" latinLnBrk="0" hangingPunct="1">
      <a:defRPr kumimoji="1" sz="3600" b="1" kern="1200">
        <a:solidFill>
          <a:schemeClr val="tx1"/>
        </a:solidFill>
        <a:latin typeface="Arial" charset="0"/>
        <a:ea typeface="華康粗黑體" pitchFamily="49" charset="-120"/>
        <a:cs typeface="+mn-cs"/>
      </a:defRPr>
    </a:lvl8pPr>
    <a:lvl9pPr marL="3657600" algn="l" defTabSz="914400" rtl="0" eaLnBrk="1" latinLnBrk="0" hangingPunct="1">
      <a:defRPr kumimoji="1" sz="3600" b="1" kern="1200">
        <a:solidFill>
          <a:schemeClr val="tx1"/>
        </a:solidFill>
        <a:latin typeface="Arial" charset="0"/>
        <a:ea typeface="華康粗黑體" pitchFamily="49" charset="-120"/>
        <a:cs typeface="+mn-cs"/>
      </a:defRPr>
    </a:lvl9pPr>
  </p:defaultTextStyle>
  <p:extLst>
    <p:ext uri="{EFAFB233-063F-42B5-8137-9DF3F51BA10A}">
      <p15:sldGuideLst xmlns="" xmlns:p15="http://schemas.microsoft.com/office/powerpoint/2012/main">
        <p15:guide id="1" orient="horz" pos="571">
          <p15:clr>
            <a:srgbClr val="A4A3A4"/>
          </p15:clr>
        </p15:guide>
        <p15:guide id="2" orient="horz" pos="2162">
          <p15:clr>
            <a:srgbClr val="A4A3A4"/>
          </p15:clr>
        </p15:guide>
        <p15:guide id="3" pos="98">
          <p15:clr>
            <a:srgbClr val="A4A3A4"/>
          </p15:clr>
        </p15:guide>
        <p15:guide id="4" pos="780">
          <p15:clr>
            <a:srgbClr val="A4A3A4"/>
          </p15:clr>
        </p15:guide>
        <p15:guide id="5" pos="3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00"/>
    <a:srgbClr val="0964AA"/>
    <a:srgbClr val="003300"/>
    <a:srgbClr val="EE8742"/>
    <a:srgbClr val="DAA600"/>
    <a:srgbClr val="96CEF4"/>
    <a:srgbClr val="8C8CC2"/>
    <a:srgbClr val="FFCE33"/>
    <a:srgbClr val="92D050"/>
    <a:srgbClr val="5B9BD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71817" autoAdjust="0"/>
  </p:normalViewPr>
  <p:slideViewPr>
    <p:cSldViewPr snapToGrid="0">
      <p:cViewPr>
        <p:scale>
          <a:sx n="80" d="100"/>
          <a:sy n="80" d="100"/>
        </p:scale>
        <p:origin x="-1356" y="-222"/>
      </p:cViewPr>
      <p:guideLst>
        <p:guide orient="horz" pos="571"/>
        <p:guide orient="horz" pos="2162"/>
        <p:guide pos="98"/>
        <p:guide pos="780"/>
        <p:guide pos="31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CCE12-DD9A-439A-82B3-B69E466FC67F}" type="doc">
      <dgm:prSet loTypeId="urn:microsoft.com/office/officeart/2005/8/layout/venn3" loCatId="relationship" qsTypeId="urn:microsoft.com/office/officeart/2005/8/quickstyle/simple4" qsCatId="simple" csTypeId="urn:microsoft.com/office/officeart/2005/8/colors/colorful2" csCatId="colorful" phldr="1"/>
      <dgm:spPr/>
      <dgm:t>
        <a:bodyPr/>
        <a:lstStyle/>
        <a:p>
          <a:endParaRPr lang="zh-TW" altLang="en-US"/>
        </a:p>
      </dgm:t>
    </dgm:pt>
    <dgm:pt modelId="{ECCA10BF-A58C-4A28-905F-76F9F17225D4}">
      <dgm:prSet phldrT="[文字]" custT="1"/>
      <dgm:spPr>
        <a:solidFill>
          <a:srgbClr val="96CEF4"/>
        </a:solidFill>
      </dgm:spPr>
      <dgm: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產品創新</a:t>
          </a:r>
          <a:endParaRPr lang="zh-TW" altLang="en-US" sz="3200" b="1" dirty="0">
            <a:solidFill>
              <a:srgbClr val="FF0000"/>
            </a:solidFill>
          </a:endParaRPr>
        </a:p>
      </dgm:t>
    </dgm:pt>
    <dgm:pt modelId="{AB554336-C463-4F65-8342-9C2060EA37A6}" type="parTrans" cxnId="{BCC5A57C-2223-44A3-83CA-7259E67A8F32}">
      <dgm:prSet/>
      <dgm:spPr/>
      <dgm:t>
        <a:bodyPr/>
        <a:lstStyle/>
        <a:p>
          <a:endParaRPr lang="zh-TW" altLang="en-US"/>
        </a:p>
      </dgm:t>
    </dgm:pt>
    <dgm:pt modelId="{28E48F09-5695-4080-A604-A11EDE26B76E}" type="sibTrans" cxnId="{BCC5A57C-2223-44A3-83CA-7259E67A8F32}">
      <dgm:prSet/>
      <dgm:spPr/>
      <dgm:t>
        <a:bodyPr/>
        <a:lstStyle/>
        <a:p>
          <a:endParaRPr lang="zh-TW" altLang="en-US"/>
        </a:p>
      </dgm:t>
    </dgm:pt>
    <dgm:pt modelId="{C05FE7E0-D88C-427A-AA2B-97DAEA3CA71A}">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技術創新</a:t>
          </a:r>
          <a:endParaRPr lang="zh-TW" altLang="en-US" sz="1600" dirty="0"/>
        </a:p>
      </dgm:t>
    </dgm:pt>
    <dgm:pt modelId="{69F7567A-596C-4739-A34E-88BD79B78666}" type="parTrans" cxnId="{C2E96BBE-45E2-49B6-9F6C-D4B17DDB8FAC}">
      <dgm:prSet/>
      <dgm:spPr/>
      <dgm:t>
        <a:bodyPr/>
        <a:lstStyle/>
        <a:p>
          <a:endParaRPr lang="zh-TW" altLang="en-US"/>
        </a:p>
      </dgm:t>
    </dgm:pt>
    <dgm:pt modelId="{032D60AC-70B3-47B3-A9EF-92FF45A0F217}" type="sibTrans" cxnId="{C2E96BBE-45E2-49B6-9F6C-D4B17DDB8FAC}">
      <dgm:prSet/>
      <dgm:spPr/>
      <dgm:t>
        <a:bodyPr/>
        <a:lstStyle/>
        <a:p>
          <a:endParaRPr lang="zh-TW" altLang="en-US"/>
        </a:p>
      </dgm:t>
    </dgm:pt>
    <dgm:pt modelId="{489A375C-AB6D-4F70-B9F5-4EE4B7DCBD39}">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形象創新</a:t>
          </a:r>
          <a:endParaRPr lang="zh-TW" altLang="en-US" sz="1600" dirty="0"/>
        </a:p>
      </dgm:t>
    </dgm:pt>
    <dgm:pt modelId="{7BBC3F13-E372-4C26-BDCB-11E78BFDE14E}" type="parTrans" cxnId="{A9A10523-749C-4AD2-B497-F20693D5E39D}">
      <dgm:prSet/>
      <dgm:spPr/>
      <dgm:t>
        <a:bodyPr/>
        <a:lstStyle/>
        <a:p>
          <a:endParaRPr lang="zh-TW" altLang="en-US"/>
        </a:p>
      </dgm:t>
    </dgm:pt>
    <dgm:pt modelId="{F9CC1A64-F851-4BC7-8F39-285AE29811AF}" type="sibTrans" cxnId="{A9A10523-749C-4AD2-B497-F20693D5E39D}">
      <dgm:prSet/>
      <dgm:spPr/>
      <dgm:t>
        <a:bodyPr/>
        <a:lstStyle/>
        <a:p>
          <a:endParaRPr lang="zh-TW" altLang="en-US"/>
        </a:p>
      </dgm:t>
    </dgm:pt>
    <dgm:pt modelId="{77F03E94-8FF4-49F7-9D43-C711269FD54E}">
      <dgm:prSet phldrT="[文字]" custT="1"/>
      <dgm:spPr>
        <a:solidFill>
          <a:srgbClr val="FFCE33"/>
        </a:solidFill>
      </dgm:spPr>
      <dgm:t>
        <a:bodyPr/>
        <a:lstStyle/>
        <a:p>
          <a:r>
            <a:rPr lang="zh-TW" altLang="en-US" sz="1600" b="0" dirty="0" smtClean="0">
              <a:latin typeface="微軟正黑體" panose="020B0604030504040204" pitchFamily="34" charset="-120"/>
              <a:ea typeface="微軟正黑體" panose="020B0604030504040204" pitchFamily="34" charset="-120"/>
            </a:rPr>
            <a:t>管理創新</a:t>
          </a:r>
          <a:endParaRPr lang="zh-TW" altLang="en-US" sz="1600" dirty="0"/>
        </a:p>
      </dgm:t>
    </dgm:pt>
    <dgm:pt modelId="{2BED2241-C026-402B-91CB-A6466FAB721C}" type="parTrans" cxnId="{3B4DBBEA-5B87-4E5C-8744-253F6E434A8F}">
      <dgm:prSet/>
      <dgm:spPr/>
      <dgm:t>
        <a:bodyPr/>
        <a:lstStyle/>
        <a:p>
          <a:endParaRPr lang="zh-TW" altLang="en-US"/>
        </a:p>
      </dgm:t>
    </dgm:pt>
    <dgm:pt modelId="{BC49146D-C888-4522-956B-FC5DD86AFA97}" type="sibTrans" cxnId="{3B4DBBEA-5B87-4E5C-8744-253F6E434A8F}">
      <dgm:prSet/>
      <dgm:spPr/>
      <dgm:t>
        <a:bodyPr/>
        <a:lstStyle/>
        <a:p>
          <a:endParaRPr lang="zh-TW" altLang="en-US"/>
        </a:p>
      </dgm:t>
    </dgm:pt>
    <dgm:pt modelId="{C2E6C0B7-EDBB-4D92-9E0E-CBF07D4A3594}" type="pres">
      <dgm:prSet presAssocID="{B2FCCE12-DD9A-439A-82B3-B69E466FC67F}" presName="Name0" presStyleCnt="0">
        <dgm:presLayoutVars>
          <dgm:dir/>
          <dgm:resizeHandles val="exact"/>
        </dgm:presLayoutVars>
      </dgm:prSet>
      <dgm:spPr/>
      <dgm:t>
        <a:bodyPr/>
        <a:lstStyle/>
        <a:p>
          <a:endParaRPr lang="zh-TW" altLang="en-US"/>
        </a:p>
      </dgm:t>
    </dgm:pt>
    <dgm:pt modelId="{0F9AE84D-FA4F-439A-962C-B2A2C0E080BE}" type="pres">
      <dgm:prSet presAssocID="{ECCA10BF-A58C-4A28-905F-76F9F17225D4}" presName="Name5" presStyleLbl="vennNode1" presStyleIdx="0" presStyleCnt="4">
        <dgm:presLayoutVars>
          <dgm:bulletEnabled val="1"/>
        </dgm:presLayoutVars>
      </dgm:prSet>
      <dgm:spPr/>
      <dgm:t>
        <a:bodyPr/>
        <a:lstStyle/>
        <a:p>
          <a:endParaRPr lang="zh-TW" altLang="en-US"/>
        </a:p>
      </dgm:t>
    </dgm:pt>
    <dgm:pt modelId="{C64C59AD-04D1-4D71-9EFE-1ED763892360}" type="pres">
      <dgm:prSet presAssocID="{28E48F09-5695-4080-A604-A11EDE26B76E}" presName="space" presStyleCnt="0"/>
      <dgm:spPr/>
    </dgm:pt>
    <dgm:pt modelId="{72628E81-1388-4B82-AA90-9A3F15B81AF1}" type="pres">
      <dgm:prSet presAssocID="{C05FE7E0-D88C-427A-AA2B-97DAEA3CA71A}" presName="Name5" presStyleLbl="vennNode1" presStyleIdx="1" presStyleCnt="4">
        <dgm:presLayoutVars>
          <dgm:bulletEnabled val="1"/>
        </dgm:presLayoutVars>
      </dgm:prSet>
      <dgm:spPr/>
      <dgm:t>
        <a:bodyPr/>
        <a:lstStyle/>
        <a:p>
          <a:endParaRPr lang="zh-TW" altLang="en-US"/>
        </a:p>
      </dgm:t>
    </dgm:pt>
    <dgm:pt modelId="{F6913FE6-70E2-42C2-8287-41B182A7591F}" type="pres">
      <dgm:prSet presAssocID="{032D60AC-70B3-47B3-A9EF-92FF45A0F217}" presName="space" presStyleCnt="0"/>
      <dgm:spPr/>
    </dgm:pt>
    <dgm:pt modelId="{CD9D120F-D039-440B-9AA6-F21AC2F8BD3A}" type="pres">
      <dgm:prSet presAssocID="{489A375C-AB6D-4F70-B9F5-4EE4B7DCBD39}" presName="Name5" presStyleLbl="vennNode1" presStyleIdx="2" presStyleCnt="4">
        <dgm:presLayoutVars>
          <dgm:bulletEnabled val="1"/>
        </dgm:presLayoutVars>
      </dgm:prSet>
      <dgm:spPr/>
      <dgm:t>
        <a:bodyPr/>
        <a:lstStyle/>
        <a:p>
          <a:endParaRPr lang="zh-TW" altLang="en-US"/>
        </a:p>
      </dgm:t>
    </dgm:pt>
    <dgm:pt modelId="{526242D8-92CA-4578-AD65-1383776EF05E}" type="pres">
      <dgm:prSet presAssocID="{F9CC1A64-F851-4BC7-8F39-285AE29811AF}" presName="space" presStyleCnt="0"/>
      <dgm:spPr/>
    </dgm:pt>
    <dgm:pt modelId="{62550B19-222A-4A87-AA60-B6E75E5FE66C}" type="pres">
      <dgm:prSet presAssocID="{77F03E94-8FF4-49F7-9D43-C711269FD54E}" presName="Name5" presStyleLbl="vennNode1" presStyleIdx="3" presStyleCnt="4">
        <dgm:presLayoutVars>
          <dgm:bulletEnabled val="1"/>
        </dgm:presLayoutVars>
      </dgm:prSet>
      <dgm:spPr/>
      <dgm:t>
        <a:bodyPr/>
        <a:lstStyle/>
        <a:p>
          <a:endParaRPr lang="zh-TW" altLang="en-US"/>
        </a:p>
      </dgm:t>
    </dgm:pt>
  </dgm:ptLst>
  <dgm:cxnLst>
    <dgm:cxn modelId="{6905A254-3DA2-4F0C-92B6-E56FCD619729}" type="presOf" srcId="{77F03E94-8FF4-49F7-9D43-C711269FD54E}" destId="{62550B19-222A-4A87-AA60-B6E75E5FE66C}" srcOrd="0" destOrd="0" presId="urn:microsoft.com/office/officeart/2005/8/layout/venn3"/>
    <dgm:cxn modelId="{D560222F-FF63-49A8-A5BD-E362D2C41CB8}" type="presOf" srcId="{489A375C-AB6D-4F70-B9F5-4EE4B7DCBD39}" destId="{CD9D120F-D039-440B-9AA6-F21AC2F8BD3A}" srcOrd="0" destOrd="0" presId="urn:microsoft.com/office/officeart/2005/8/layout/venn3"/>
    <dgm:cxn modelId="{C2E96BBE-45E2-49B6-9F6C-D4B17DDB8FAC}" srcId="{B2FCCE12-DD9A-439A-82B3-B69E466FC67F}" destId="{C05FE7E0-D88C-427A-AA2B-97DAEA3CA71A}" srcOrd="1" destOrd="0" parTransId="{69F7567A-596C-4739-A34E-88BD79B78666}" sibTransId="{032D60AC-70B3-47B3-A9EF-92FF45A0F217}"/>
    <dgm:cxn modelId="{2B30EB21-5CAC-43AF-8332-27E296849F49}" type="presOf" srcId="{B2FCCE12-DD9A-439A-82B3-B69E466FC67F}" destId="{C2E6C0B7-EDBB-4D92-9E0E-CBF07D4A3594}" srcOrd="0" destOrd="0" presId="urn:microsoft.com/office/officeart/2005/8/layout/venn3"/>
    <dgm:cxn modelId="{A9A10523-749C-4AD2-B497-F20693D5E39D}" srcId="{B2FCCE12-DD9A-439A-82B3-B69E466FC67F}" destId="{489A375C-AB6D-4F70-B9F5-4EE4B7DCBD39}" srcOrd="2" destOrd="0" parTransId="{7BBC3F13-E372-4C26-BDCB-11E78BFDE14E}" sibTransId="{F9CC1A64-F851-4BC7-8F39-285AE29811AF}"/>
    <dgm:cxn modelId="{BCC5A57C-2223-44A3-83CA-7259E67A8F32}" srcId="{B2FCCE12-DD9A-439A-82B3-B69E466FC67F}" destId="{ECCA10BF-A58C-4A28-905F-76F9F17225D4}" srcOrd="0" destOrd="0" parTransId="{AB554336-C463-4F65-8342-9C2060EA37A6}" sibTransId="{28E48F09-5695-4080-A604-A11EDE26B76E}"/>
    <dgm:cxn modelId="{3949762B-004C-46A1-BBD2-08436642C6DB}" type="presOf" srcId="{C05FE7E0-D88C-427A-AA2B-97DAEA3CA71A}" destId="{72628E81-1388-4B82-AA90-9A3F15B81AF1}" srcOrd="0" destOrd="0" presId="urn:microsoft.com/office/officeart/2005/8/layout/venn3"/>
    <dgm:cxn modelId="{ACB6A37D-79AC-4ED1-9B0B-EF07551732C0}" type="presOf" srcId="{ECCA10BF-A58C-4A28-905F-76F9F17225D4}" destId="{0F9AE84D-FA4F-439A-962C-B2A2C0E080BE}" srcOrd="0" destOrd="0" presId="urn:microsoft.com/office/officeart/2005/8/layout/venn3"/>
    <dgm:cxn modelId="{3B4DBBEA-5B87-4E5C-8744-253F6E434A8F}" srcId="{B2FCCE12-DD9A-439A-82B3-B69E466FC67F}" destId="{77F03E94-8FF4-49F7-9D43-C711269FD54E}" srcOrd="3" destOrd="0" parTransId="{2BED2241-C026-402B-91CB-A6466FAB721C}" sibTransId="{BC49146D-C888-4522-956B-FC5DD86AFA97}"/>
    <dgm:cxn modelId="{A6B8F587-FCC1-4688-BD90-7BF232DA3D1F}" type="presParOf" srcId="{C2E6C0B7-EDBB-4D92-9E0E-CBF07D4A3594}" destId="{0F9AE84D-FA4F-439A-962C-B2A2C0E080BE}" srcOrd="0" destOrd="0" presId="urn:microsoft.com/office/officeart/2005/8/layout/venn3"/>
    <dgm:cxn modelId="{197D2A3A-96A2-4644-9DAA-6651286DAC7D}" type="presParOf" srcId="{C2E6C0B7-EDBB-4D92-9E0E-CBF07D4A3594}" destId="{C64C59AD-04D1-4D71-9EFE-1ED763892360}" srcOrd="1" destOrd="0" presId="urn:microsoft.com/office/officeart/2005/8/layout/venn3"/>
    <dgm:cxn modelId="{9D6BDC17-BDFB-406E-8B54-CD7877472388}" type="presParOf" srcId="{C2E6C0B7-EDBB-4D92-9E0E-CBF07D4A3594}" destId="{72628E81-1388-4B82-AA90-9A3F15B81AF1}" srcOrd="2" destOrd="0" presId="urn:microsoft.com/office/officeart/2005/8/layout/venn3"/>
    <dgm:cxn modelId="{E0E3C5C6-EDFB-4FD8-9A4E-AE8B9F3054F8}" type="presParOf" srcId="{C2E6C0B7-EDBB-4D92-9E0E-CBF07D4A3594}" destId="{F6913FE6-70E2-42C2-8287-41B182A7591F}" srcOrd="3" destOrd="0" presId="urn:microsoft.com/office/officeart/2005/8/layout/venn3"/>
    <dgm:cxn modelId="{9ACC8030-A848-426A-9DF2-EAC389079FB2}" type="presParOf" srcId="{C2E6C0B7-EDBB-4D92-9E0E-CBF07D4A3594}" destId="{CD9D120F-D039-440B-9AA6-F21AC2F8BD3A}" srcOrd="4" destOrd="0" presId="urn:microsoft.com/office/officeart/2005/8/layout/venn3"/>
    <dgm:cxn modelId="{C7FCA40A-4E8A-41C0-8740-F0ABD57ED14D}" type="presParOf" srcId="{C2E6C0B7-EDBB-4D92-9E0E-CBF07D4A3594}" destId="{526242D8-92CA-4578-AD65-1383776EF05E}" srcOrd="5" destOrd="0" presId="urn:microsoft.com/office/officeart/2005/8/layout/venn3"/>
    <dgm:cxn modelId="{85276852-7202-420B-A7B0-17BE61EF7624}" type="presParOf" srcId="{C2E6C0B7-EDBB-4D92-9E0E-CBF07D4A3594}" destId="{62550B19-222A-4A87-AA60-B6E75E5FE66C}" srcOrd="6" destOrd="0" presId="urn:microsoft.com/office/officeart/2005/8/layout/venn3"/>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FCCE12-DD9A-439A-82B3-B69E466FC67F}" type="doc">
      <dgm:prSet loTypeId="urn:microsoft.com/office/officeart/2005/8/layout/venn3" loCatId="relationship" qsTypeId="urn:microsoft.com/office/officeart/2005/8/quickstyle/simple4" qsCatId="simple" csTypeId="urn:microsoft.com/office/officeart/2005/8/colors/colorful2" csCatId="colorful" phldr="1"/>
      <dgm:spPr/>
      <dgm:t>
        <a:bodyPr/>
        <a:lstStyle/>
        <a:p>
          <a:endParaRPr lang="zh-TW" altLang="en-US"/>
        </a:p>
      </dgm:t>
    </dgm:pt>
    <dgm:pt modelId="{ECCA10BF-A58C-4A28-905F-76F9F17225D4}">
      <dgm:prSet phldrT="[文字]" custT="1"/>
      <dgm:spPr>
        <a:solidFill>
          <a:srgbClr val="96CEF4"/>
        </a:solidFill>
      </dgm:spPr>
      <dgm: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產品創新</a:t>
          </a:r>
          <a:endParaRPr lang="zh-TW" altLang="en-US" sz="3200" b="1" dirty="0">
            <a:solidFill>
              <a:srgbClr val="FF0000"/>
            </a:solidFill>
          </a:endParaRPr>
        </a:p>
      </dgm:t>
    </dgm:pt>
    <dgm:pt modelId="{AB554336-C463-4F65-8342-9C2060EA37A6}" type="parTrans" cxnId="{BCC5A57C-2223-44A3-83CA-7259E67A8F32}">
      <dgm:prSet/>
      <dgm:spPr/>
      <dgm:t>
        <a:bodyPr/>
        <a:lstStyle/>
        <a:p>
          <a:endParaRPr lang="zh-TW" altLang="en-US"/>
        </a:p>
      </dgm:t>
    </dgm:pt>
    <dgm:pt modelId="{28E48F09-5695-4080-A604-A11EDE26B76E}" type="sibTrans" cxnId="{BCC5A57C-2223-44A3-83CA-7259E67A8F32}">
      <dgm:prSet/>
      <dgm:spPr/>
      <dgm:t>
        <a:bodyPr/>
        <a:lstStyle/>
        <a:p>
          <a:endParaRPr lang="zh-TW" altLang="en-US"/>
        </a:p>
      </dgm:t>
    </dgm:pt>
    <dgm:pt modelId="{C05FE7E0-D88C-427A-AA2B-97DAEA3CA71A}">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技術創新</a:t>
          </a:r>
          <a:endParaRPr lang="zh-TW" altLang="en-US" sz="1600" dirty="0"/>
        </a:p>
      </dgm:t>
    </dgm:pt>
    <dgm:pt modelId="{69F7567A-596C-4739-A34E-88BD79B78666}" type="parTrans" cxnId="{C2E96BBE-45E2-49B6-9F6C-D4B17DDB8FAC}">
      <dgm:prSet/>
      <dgm:spPr/>
      <dgm:t>
        <a:bodyPr/>
        <a:lstStyle/>
        <a:p>
          <a:endParaRPr lang="zh-TW" altLang="en-US"/>
        </a:p>
      </dgm:t>
    </dgm:pt>
    <dgm:pt modelId="{032D60AC-70B3-47B3-A9EF-92FF45A0F217}" type="sibTrans" cxnId="{C2E96BBE-45E2-49B6-9F6C-D4B17DDB8FAC}">
      <dgm:prSet/>
      <dgm:spPr/>
      <dgm:t>
        <a:bodyPr/>
        <a:lstStyle/>
        <a:p>
          <a:endParaRPr lang="zh-TW" altLang="en-US"/>
        </a:p>
      </dgm:t>
    </dgm:pt>
    <dgm:pt modelId="{489A375C-AB6D-4F70-B9F5-4EE4B7DCBD39}">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形象創新</a:t>
          </a:r>
          <a:endParaRPr lang="zh-TW" altLang="en-US" sz="1600" dirty="0"/>
        </a:p>
      </dgm:t>
    </dgm:pt>
    <dgm:pt modelId="{7BBC3F13-E372-4C26-BDCB-11E78BFDE14E}" type="parTrans" cxnId="{A9A10523-749C-4AD2-B497-F20693D5E39D}">
      <dgm:prSet/>
      <dgm:spPr/>
      <dgm:t>
        <a:bodyPr/>
        <a:lstStyle/>
        <a:p>
          <a:endParaRPr lang="zh-TW" altLang="en-US"/>
        </a:p>
      </dgm:t>
    </dgm:pt>
    <dgm:pt modelId="{F9CC1A64-F851-4BC7-8F39-285AE29811AF}" type="sibTrans" cxnId="{A9A10523-749C-4AD2-B497-F20693D5E39D}">
      <dgm:prSet/>
      <dgm:spPr/>
      <dgm:t>
        <a:bodyPr/>
        <a:lstStyle/>
        <a:p>
          <a:endParaRPr lang="zh-TW" altLang="en-US"/>
        </a:p>
      </dgm:t>
    </dgm:pt>
    <dgm:pt modelId="{77F03E94-8FF4-49F7-9D43-C711269FD54E}">
      <dgm:prSet phldrT="[文字]" custT="1"/>
      <dgm:spPr>
        <a:solidFill>
          <a:srgbClr val="FFCE33"/>
        </a:solidFill>
      </dgm:spPr>
      <dgm:t>
        <a:bodyPr/>
        <a:lstStyle/>
        <a:p>
          <a:r>
            <a:rPr lang="zh-TW" altLang="en-US" sz="1600" b="0" dirty="0" smtClean="0">
              <a:latin typeface="微軟正黑體" panose="020B0604030504040204" pitchFamily="34" charset="-120"/>
              <a:ea typeface="微軟正黑體" panose="020B0604030504040204" pitchFamily="34" charset="-120"/>
            </a:rPr>
            <a:t>管理創新</a:t>
          </a:r>
          <a:endParaRPr lang="zh-TW" altLang="en-US" sz="1600" dirty="0"/>
        </a:p>
      </dgm:t>
    </dgm:pt>
    <dgm:pt modelId="{2BED2241-C026-402B-91CB-A6466FAB721C}" type="parTrans" cxnId="{3B4DBBEA-5B87-4E5C-8744-253F6E434A8F}">
      <dgm:prSet/>
      <dgm:spPr/>
      <dgm:t>
        <a:bodyPr/>
        <a:lstStyle/>
        <a:p>
          <a:endParaRPr lang="zh-TW" altLang="en-US"/>
        </a:p>
      </dgm:t>
    </dgm:pt>
    <dgm:pt modelId="{BC49146D-C888-4522-956B-FC5DD86AFA97}" type="sibTrans" cxnId="{3B4DBBEA-5B87-4E5C-8744-253F6E434A8F}">
      <dgm:prSet/>
      <dgm:spPr/>
      <dgm:t>
        <a:bodyPr/>
        <a:lstStyle/>
        <a:p>
          <a:endParaRPr lang="zh-TW" altLang="en-US"/>
        </a:p>
      </dgm:t>
    </dgm:pt>
    <dgm:pt modelId="{C2E6C0B7-EDBB-4D92-9E0E-CBF07D4A3594}" type="pres">
      <dgm:prSet presAssocID="{B2FCCE12-DD9A-439A-82B3-B69E466FC67F}" presName="Name0" presStyleCnt="0">
        <dgm:presLayoutVars>
          <dgm:dir/>
          <dgm:resizeHandles val="exact"/>
        </dgm:presLayoutVars>
      </dgm:prSet>
      <dgm:spPr/>
      <dgm:t>
        <a:bodyPr/>
        <a:lstStyle/>
        <a:p>
          <a:endParaRPr lang="zh-TW" altLang="en-US"/>
        </a:p>
      </dgm:t>
    </dgm:pt>
    <dgm:pt modelId="{0F9AE84D-FA4F-439A-962C-B2A2C0E080BE}" type="pres">
      <dgm:prSet presAssocID="{ECCA10BF-A58C-4A28-905F-76F9F17225D4}" presName="Name5" presStyleLbl="vennNode1" presStyleIdx="0" presStyleCnt="4">
        <dgm:presLayoutVars>
          <dgm:bulletEnabled val="1"/>
        </dgm:presLayoutVars>
      </dgm:prSet>
      <dgm:spPr/>
      <dgm:t>
        <a:bodyPr/>
        <a:lstStyle/>
        <a:p>
          <a:endParaRPr lang="zh-TW" altLang="en-US"/>
        </a:p>
      </dgm:t>
    </dgm:pt>
    <dgm:pt modelId="{C64C59AD-04D1-4D71-9EFE-1ED763892360}" type="pres">
      <dgm:prSet presAssocID="{28E48F09-5695-4080-A604-A11EDE26B76E}" presName="space" presStyleCnt="0"/>
      <dgm:spPr/>
    </dgm:pt>
    <dgm:pt modelId="{72628E81-1388-4B82-AA90-9A3F15B81AF1}" type="pres">
      <dgm:prSet presAssocID="{C05FE7E0-D88C-427A-AA2B-97DAEA3CA71A}" presName="Name5" presStyleLbl="vennNode1" presStyleIdx="1" presStyleCnt="4">
        <dgm:presLayoutVars>
          <dgm:bulletEnabled val="1"/>
        </dgm:presLayoutVars>
      </dgm:prSet>
      <dgm:spPr/>
      <dgm:t>
        <a:bodyPr/>
        <a:lstStyle/>
        <a:p>
          <a:endParaRPr lang="zh-TW" altLang="en-US"/>
        </a:p>
      </dgm:t>
    </dgm:pt>
    <dgm:pt modelId="{F6913FE6-70E2-42C2-8287-41B182A7591F}" type="pres">
      <dgm:prSet presAssocID="{032D60AC-70B3-47B3-A9EF-92FF45A0F217}" presName="space" presStyleCnt="0"/>
      <dgm:spPr/>
    </dgm:pt>
    <dgm:pt modelId="{CD9D120F-D039-440B-9AA6-F21AC2F8BD3A}" type="pres">
      <dgm:prSet presAssocID="{489A375C-AB6D-4F70-B9F5-4EE4B7DCBD39}" presName="Name5" presStyleLbl="vennNode1" presStyleIdx="2" presStyleCnt="4">
        <dgm:presLayoutVars>
          <dgm:bulletEnabled val="1"/>
        </dgm:presLayoutVars>
      </dgm:prSet>
      <dgm:spPr/>
      <dgm:t>
        <a:bodyPr/>
        <a:lstStyle/>
        <a:p>
          <a:endParaRPr lang="zh-TW" altLang="en-US"/>
        </a:p>
      </dgm:t>
    </dgm:pt>
    <dgm:pt modelId="{526242D8-92CA-4578-AD65-1383776EF05E}" type="pres">
      <dgm:prSet presAssocID="{F9CC1A64-F851-4BC7-8F39-285AE29811AF}" presName="space" presStyleCnt="0"/>
      <dgm:spPr/>
    </dgm:pt>
    <dgm:pt modelId="{62550B19-222A-4A87-AA60-B6E75E5FE66C}" type="pres">
      <dgm:prSet presAssocID="{77F03E94-8FF4-49F7-9D43-C711269FD54E}" presName="Name5" presStyleLbl="vennNode1" presStyleIdx="3" presStyleCnt="4">
        <dgm:presLayoutVars>
          <dgm:bulletEnabled val="1"/>
        </dgm:presLayoutVars>
      </dgm:prSet>
      <dgm:spPr/>
      <dgm:t>
        <a:bodyPr/>
        <a:lstStyle/>
        <a:p>
          <a:endParaRPr lang="zh-TW" altLang="en-US"/>
        </a:p>
      </dgm:t>
    </dgm:pt>
  </dgm:ptLst>
  <dgm:cxnLst>
    <dgm:cxn modelId="{C2E96BBE-45E2-49B6-9F6C-D4B17DDB8FAC}" srcId="{B2FCCE12-DD9A-439A-82B3-B69E466FC67F}" destId="{C05FE7E0-D88C-427A-AA2B-97DAEA3CA71A}" srcOrd="1" destOrd="0" parTransId="{69F7567A-596C-4739-A34E-88BD79B78666}" sibTransId="{032D60AC-70B3-47B3-A9EF-92FF45A0F217}"/>
    <dgm:cxn modelId="{E91B7724-87E1-4618-AE4F-BFDD2C164D85}" type="presOf" srcId="{ECCA10BF-A58C-4A28-905F-76F9F17225D4}" destId="{0F9AE84D-FA4F-439A-962C-B2A2C0E080BE}" srcOrd="0" destOrd="0" presId="urn:microsoft.com/office/officeart/2005/8/layout/venn3"/>
    <dgm:cxn modelId="{A91C4518-0AFE-487F-9AB1-6910309C1C62}" type="presOf" srcId="{C05FE7E0-D88C-427A-AA2B-97DAEA3CA71A}" destId="{72628E81-1388-4B82-AA90-9A3F15B81AF1}" srcOrd="0" destOrd="0" presId="urn:microsoft.com/office/officeart/2005/8/layout/venn3"/>
    <dgm:cxn modelId="{63D02713-8357-4E93-9B04-101908B9913F}" type="presOf" srcId="{B2FCCE12-DD9A-439A-82B3-B69E466FC67F}" destId="{C2E6C0B7-EDBB-4D92-9E0E-CBF07D4A3594}" srcOrd="0" destOrd="0" presId="urn:microsoft.com/office/officeart/2005/8/layout/venn3"/>
    <dgm:cxn modelId="{A9A10523-749C-4AD2-B497-F20693D5E39D}" srcId="{B2FCCE12-DD9A-439A-82B3-B69E466FC67F}" destId="{489A375C-AB6D-4F70-B9F5-4EE4B7DCBD39}" srcOrd="2" destOrd="0" parTransId="{7BBC3F13-E372-4C26-BDCB-11E78BFDE14E}" sibTransId="{F9CC1A64-F851-4BC7-8F39-285AE29811AF}"/>
    <dgm:cxn modelId="{BCC5A57C-2223-44A3-83CA-7259E67A8F32}" srcId="{B2FCCE12-DD9A-439A-82B3-B69E466FC67F}" destId="{ECCA10BF-A58C-4A28-905F-76F9F17225D4}" srcOrd="0" destOrd="0" parTransId="{AB554336-C463-4F65-8342-9C2060EA37A6}" sibTransId="{28E48F09-5695-4080-A604-A11EDE26B76E}"/>
    <dgm:cxn modelId="{D7271A9B-90D1-4D85-96F9-C00C02C4061E}" type="presOf" srcId="{489A375C-AB6D-4F70-B9F5-4EE4B7DCBD39}" destId="{CD9D120F-D039-440B-9AA6-F21AC2F8BD3A}" srcOrd="0" destOrd="0" presId="urn:microsoft.com/office/officeart/2005/8/layout/venn3"/>
    <dgm:cxn modelId="{AA079010-02CB-4549-A241-FEC18C1AAC81}" type="presOf" srcId="{77F03E94-8FF4-49F7-9D43-C711269FD54E}" destId="{62550B19-222A-4A87-AA60-B6E75E5FE66C}" srcOrd="0" destOrd="0" presId="urn:microsoft.com/office/officeart/2005/8/layout/venn3"/>
    <dgm:cxn modelId="{3B4DBBEA-5B87-4E5C-8744-253F6E434A8F}" srcId="{B2FCCE12-DD9A-439A-82B3-B69E466FC67F}" destId="{77F03E94-8FF4-49F7-9D43-C711269FD54E}" srcOrd="3" destOrd="0" parTransId="{2BED2241-C026-402B-91CB-A6466FAB721C}" sibTransId="{BC49146D-C888-4522-956B-FC5DD86AFA97}"/>
    <dgm:cxn modelId="{EA7657C3-1632-421F-BF02-49C825C41E05}" type="presParOf" srcId="{C2E6C0B7-EDBB-4D92-9E0E-CBF07D4A3594}" destId="{0F9AE84D-FA4F-439A-962C-B2A2C0E080BE}" srcOrd="0" destOrd="0" presId="urn:microsoft.com/office/officeart/2005/8/layout/venn3"/>
    <dgm:cxn modelId="{55974B6E-F5F5-458E-A3E9-3BE16F583380}" type="presParOf" srcId="{C2E6C0B7-EDBB-4D92-9E0E-CBF07D4A3594}" destId="{C64C59AD-04D1-4D71-9EFE-1ED763892360}" srcOrd="1" destOrd="0" presId="urn:microsoft.com/office/officeart/2005/8/layout/venn3"/>
    <dgm:cxn modelId="{D5B463BF-E8AC-47C9-99A7-C4737C429AFC}" type="presParOf" srcId="{C2E6C0B7-EDBB-4D92-9E0E-CBF07D4A3594}" destId="{72628E81-1388-4B82-AA90-9A3F15B81AF1}" srcOrd="2" destOrd="0" presId="urn:microsoft.com/office/officeart/2005/8/layout/venn3"/>
    <dgm:cxn modelId="{A57F51CE-4DA2-425B-8DDF-FD32C3A21CAE}" type="presParOf" srcId="{C2E6C0B7-EDBB-4D92-9E0E-CBF07D4A3594}" destId="{F6913FE6-70E2-42C2-8287-41B182A7591F}" srcOrd="3" destOrd="0" presId="urn:microsoft.com/office/officeart/2005/8/layout/venn3"/>
    <dgm:cxn modelId="{FB83AF7E-2299-41D0-AB0C-C3CA26F5D7A9}" type="presParOf" srcId="{C2E6C0B7-EDBB-4D92-9E0E-CBF07D4A3594}" destId="{CD9D120F-D039-440B-9AA6-F21AC2F8BD3A}" srcOrd="4" destOrd="0" presId="urn:microsoft.com/office/officeart/2005/8/layout/venn3"/>
    <dgm:cxn modelId="{E2BBA47C-BCAD-4549-8228-7261C40073E1}" type="presParOf" srcId="{C2E6C0B7-EDBB-4D92-9E0E-CBF07D4A3594}" destId="{526242D8-92CA-4578-AD65-1383776EF05E}" srcOrd="5" destOrd="0" presId="urn:microsoft.com/office/officeart/2005/8/layout/venn3"/>
    <dgm:cxn modelId="{7728D0B3-15E4-4737-A01C-13DD471FDCC7}" type="presParOf" srcId="{C2E6C0B7-EDBB-4D92-9E0E-CBF07D4A3594}" destId="{62550B19-222A-4A87-AA60-B6E75E5FE66C}"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FCCE12-DD9A-439A-82B3-B69E466FC67F}" type="doc">
      <dgm:prSet loTypeId="urn:microsoft.com/office/officeart/2005/8/layout/venn3" loCatId="relationship" qsTypeId="urn:microsoft.com/office/officeart/2005/8/quickstyle/simple4" qsCatId="simple" csTypeId="urn:microsoft.com/office/officeart/2005/8/colors/colorful2" csCatId="colorful" phldr="1"/>
      <dgm:spPr/>
      <dgm:t>
        <a:bodyPr/>
        <a:lstStyle/>
        <a:p>
          <a:endParaRPr lang="zh-TW" altLang="en-US"/>
        </a:p>
      </dgm:t>
    </dgm:pt>
    <dgm:pt modelId="{ECCA10BF-A58C-4A28-905F-76F9F17225D4}">
      <dgm:prSet phldrT="[文字]" custT="1"/>
      <dgm:spPr>
        <a:solidFill>
          <a:srgbClr val="96CEF4"/>
        </a:solidFill>
      </dgm:spPr>
      <dgm:t>
        <a:bodyPr/>
        <a:lstStyle/>
        <a:p>
          <a:r>
            <a:rPr lang="zh-TW" altLang="en-US" sz="1600" b="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dirty="0" smtClean="0">
            <a:solidFill>
              <a:schemeClr val="tx1"/>
            </a:solidFill>
            <a:latin typeface="微軟正黑體" panose="020B0604030504040204" pitchFamily="34" charset="-120"/>
            <a:ea typeface="微軟正黑體" panose="020B0604030504040204" pitchFamily="34" charset="-120"/>
          </a:endParaRPr>
        </a:p>
        <a:p>
          <a:r>
            <a:rPr lang="zh-TW" altLang="en-US" sz="1600" b="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dirty="0">
            <a:solidFill>
              <a:schemeClr val="tx1"/>
            </a:solidFill>
          </a:endParaRPr>
        </a:p>
      </dgm:t>
    </dgm:pt>
    <dgm:pt modelId="{AB554336-C463-4F65-8342-9C2060EA37A6}" type="parTrans" cxnId="{BCC5A57C-2223-44A3-83CA-7259E67A8F32}">
      <dgm:prSet/>
      <dgm:spPr/>
      <dgm:t>
        <a:bodyPr/>
        <a:lstStyle/>
        <a:p>
          <a:endParaRPr lang="zh-TW" altLang="en-US"/>
        </a:p>
      </dgm:t>
    </dgm:pt>
    <dgm:pt modelId="{28E48F09-5695-4080-A604-A11EDE26B76E}" type="sibTrans" cxnId="{BCC5A57C-2223-44A3-83CA-7259E67A8F32}">
      <dgm:prSet/>
      <dgm:spPr/>
      <dgm:t>
        <a:bodyPr/>
        <a:lstStyle/>
        <a:p>
          <a:endParaRPr lang="zh-TW" altLang="en-US"/>
        </a:p>
      </dgm:t>
    </dgm:pt>
    <dgm:pt modelId="{C05FE7E0-D88C-427A-AA2B-97DAEA3CA71A}">
      <dgm:prSet phldrT="[文字]" custT="1"/>
      <dgm:spPr/>
      <dgm:t>
        <a:bodyPr/>
        <a:lstStyle/>
        <a:p>
          <a:r>
            <a:rPr lang="zh-TW" altLang="en-US" sz="3200" b="1" dirty="0" smtClean="0">
              <a:solidFill>
                <a:srgbClr val="FF0000"/>
              </a:solidFill>
              <a:latin typeface="微軟正黑體" panose="020B0604030504040204" pitchFamily="34" charset="-120"/>
              <a:ea typeface="微軟正黑體" panose="020B0604030504040204" pitchFamily="34" charset="-120"/>
            </a:rPr>
            <a:t>技術創新</a:t>
          </a:r>
          <a:endParaRPr lang="zh-TW" altLang="en-US" sz="3200" b="1" dirty="0">
            <a:solidFill>
              <a:srgbClr val="FF0000"/>
            </a:solidFill>
          </a:endParaRPr>
        </a:p>
      </dgm:t>
    </dgm:pt>
    <dgm:pt modelId="{69F7567A-596C-4739-A34E-88BD79B78666}" type="parTrans" cxnId="{C2E96BBE-45E2-49B6-9F6C-D4B17DDB8FAC}">
      <dgm:prSet/>
      <dgm:spPr/>
      <dgm:t>
        <a:bodyPr/>
        <a:lstStyle/>
        <a:p>
          <a:endParaRPr lang="zh-TW" altLang="en-US"/>
        </a:p>
      </dgm:t>
    </dgm:pt>
    <dgm:pt modelId="{032D60AC-70B3-47B3-A9EF-92FF45A0F217}" type="sibTrans" cxnId="{C2E96BBE-45E2-49B6-9F6C-D4B17DDB8FAC}">
      <dgm:prSet/>
      <dgm:spPr/>
      <dgm:t>
        <a:bodyPr/>
        <a:lstStyle/>
        <a:p>
          <a:endParaRPr lang="zh-TW" altLang="en-US"/>
        </a:p>
      </dgm:t>
    </dgm:pt>
    <dgm:pt modelId="{489A375C-AB6D-4F70-B9F5-4EE4B7DCBD39}">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品牌</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形象創新</a:t>
          </a:r>
          <a:endParaRPr lang="zh-TW" altLang="en-US" sz="1600" dirty="0"/>
        </a:p>
      </dgm:t>
    </dgm:pt>
    <dgm:pt modelId="{7BBC3F13-E372-4C26-BDCB-11E78BFDE14E}" type="parTrans" cxnId="{A9A10523-749C-4AD2-B497-F20693D5E39D}">
      <dgm:prSet/>
      <dgm:spPr/>
      <dgm:t>
        <a:bodyPr/>
        <a:lstStyle/>
        <a:p>
          <a:endParaRPr lang="zh-TW" altLang="en-US"/>
        </a:p>
      </dgm:t>
    </dgm:pt>
    <dgm:pt modelId="{F9CC1A64-F851-4BC7-8F39-285AE29811AF}" type="sibTrans" cxnId="{A9A10523-749C-4AD2-B497-F20693D5E39D}">
      <dgm:prSet/>
      <dgm:spPr/>
      <dgm:t>
        <a:bodyPr/>
        <a:lstStyle/>
        <a:p>
          <a:endParaRPr lang="zh-TW" altLang="en-US"/>
        </a:p>
      </dgm:t>
    </dgm:pt>
    <dgm:pt modelId="{77F03E94-8FF4-49F7-9D43-C711269FD54E}">
      <dgm:prSet phldrT="[文字]" custT="1"/>
      <dgm:spPr>
        <a:solidFill>
          <a:srgbClr val="FFCE33"/>
        </a:solidFill>
      </dgm:spPr>
      <dgm:t>
        <a:bodyPr/>
        <a:lstStyle/>
        <a:p>
          <a:r>
            <a:rPr lang="zh-TW" altLang="en-US" sz="1600" b="0" dirty="0" smtClean="0">
              <a:latin typeface="微軟正黑體" panose="020B0604030504040204" pitchFamily="34" charset="-120"/>
              <a:ea typeface="微軟正黑體" panose="020B0604030504040204" pitchFamily="34" charset="-120"/>
            </a:rPr>
            <a:t>品牌</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管理創新</a:t>
          </a:r>
          <a:endParaRPr lang="zh-TW" altLang="en-US" sz="1600" dirty="0"/>
        </a:p>
      </dgm:t>
    </dgm:pt>
    <dgm:pt modelId="{2BED2241-C026-402B-91CB-A6466FAB721C}" type="parTrans" cxnId="{3B4DBBEA-5B87-4E5C-8744-253F6E434A8F}">
      <dgm:prSet/>
      <dgm:spPr/>
      <dgm:t>
        <a:bodyPr/>
        <a:lstStyle/>
        <a:p>
          <a:endParaRPr lang="zh-TW" altLang="en-US"/>
        </a:p>
      </dgm:t>
    </dgm:pt>
    <dgm:pt modelId="{BC49146D-C888-4522-956B-FC5DD86AFA97}" type="sibTrans" cxnId="{3B4DBBEA-5B87-4E5C-8744-253F6E434A8F}">
      <dgm:prSet/>
      <dgm:spPr/>
      <dgm:t>
        <a:bodyPr/>
        <a:lstStyle/>
        <a:p>
          <a:endParaRPr lang="zh-TW" altLang="en-US"/>
        </a:p>
      </dgm:t>
    </dgm:pt>
    <dgm:pt modelId="{C2E6C0B7-EDBB-4D92-9E0E-CBF07D4A3594}" type="pres">
      <dgm:prSet presAssocID="{B2FCCE12-DD9A-439A-82B3-B69E466FC67F}" presName="Name0" presStyleCnt="0">
        <dgm:presLayoutVars>
          <dgm:dir/>
          <dgm:resizeHandles val="exact"/>
        </dgm:presLayoutVars>
      </dgm:prSet>
      <dgm:spPr/>
      <dgm:t>
        <a:bodyPr/>
        <a:lstStyle/>
        <a:p>
          <a:endParaRPr lang="zh-TW" altLang="en-US"/>
        </a:p>
      </dgm:t>
    </dgm:pt>
    <dgm:pt modelId="{0F9AE84D-FA4F-439A-962C-B2A2C0E080BE}" type="pres">
      <dgm:prSet presAssocID="{ECCA10BF-A58C-4A28-905F-76F9F17225D4}" presName="Name5" presStyleLbl="vennNode1" presStyleIdx="0" presStyleCnt="4">
        <dgm:presLayoutVars>
          <dgm:bulletEnabled val="1"/>
        </dgm:presLayoutVars>
      </dgm:prSet>
      <dgm:spPr/>
      <dgm:t>
        <a:bodyPr/>
        <a:lstStyle/>
        <a:p>
          <a:endParaRPr lang="zh-TW" altLang="en-US"/>
        </a:p>
      </dgm:t>
    </dgm:pt>
    <dgm:pt modelId="{C64C59AD-04D1-4D71-9EFE-1ED763892360}" type="pres">
      <dgm:prSet presAssocID="{28E48F09-5695-4080-A604-A11EDE26B76E}" presName="space" presStyleCnt="0"/>
      <dgm:spPr/>
    </dgm:pt>
    <dgm:pt modelId="{72628E81-1388-4B82-AA90-9A3F15B81AF1}" type="pres">
      <dgm:prSet presAssocID="{C05FE7E0-D88C-427A-AA2B-97DAEA3CA71A}" presName="Name5" presStyleLbl="vennNode1" presStyleIdx="1" presStyleCnt="4">
        <dgm:presLayoutVars>
          <dgm:bulletEnabled val="1"/>
        </dgm:presLayoutVars>
      </dgm:prSet>
      <dgm:spPr/>
      <dgm:t>
        <a:bodyPr/>
        <a:lstStyle/>
        <a:p>
          <a:endParaRPr lang="zh-TW" altLang="en-US"/>
        </a:p>
      </dgm:t>
    </dgm:pt>
    <dgm:pt modelId="{F6913FE6-70E2-42C2-8287-41B182A7591F}" type="pres">
      <dgm:prSet presAssocID="{032D60AC-70B3-47B3-A9EF-92FF45A0F217}" presName="space" presStyleCnt="0"/>
      <dgm:spPr/>
    </dgm:pt>
    <dgm:pt modelId="{CD9D120F-D039-440B-9AA6-F21AC2F8BD3A}" type="pres">
      <dgm:prSet presAssocID="{489A375C-AB6D-4F70-B9F5-4EE4B7DCBD39}" presName="Name5" presStyleLbl="vennNode1" presStyleIdx="2" presStyleCnt="4">
        <dgm:presLayoutVars>
          <dgm:bulletEnabled val="1"/>
        </dgm:presLayoutVars>
      </dgm:prSet>
      <dgm:spPr/>
      <dgm:t>
        <a:bodyPr/>
        <a:lstStyle/>
        <a:p>
          <a:endParaRPr lang="zh-TW" altLang="en-US"/>
        </a:p>
      </dgm:t>
    </dgm:pt>
    <dgm:pt modelId="{526242D8-92CA-4578-AD65-1383776EF05E}" type="pres">
      <dgm:prSet presAssocID="{F9CC1A64-F851-4BC7-8F39-285AE29811AF}" presName="space" presStyleCnt="0"/>
      <dgm:spPr/>
    </dgm:pt>
    <dgm:pt modelId="{62550B19-222A-4A87-AA60-B6E75E5FE66C}" type="pres">
      <dgm:prSet presAssocID="{77F03E94-8FF4-49F7-9D43-C711269FD54E}" presName="Name5" presStyleLbl="vennNode1" presStyleIdx="3" presStyleCnt="4">
        <dgm:presLayoutVars>
          <dgm:bulletEnabled val="1"/>
        </dgm:presLayoutVars>
      </dgm:prSet>
      <dgm:spPr/>
      <dgm:t>
        <a:bodyPr/>
        <a:lstStyle/>
        <a:p>
          <a:endParaRPr lang="zh-TW" altLang="en-US"/>
        </a:p>
      </dgm:t>
    </dgm:pt>
  </dgm:ptLst>
  <dgm:cxnLst>
    <dgm:cxn modelId="{EDDFC067-652C-430A-8551-86FD0663F99C}" type="presOf" srcId="{C05FE7E0-D88C-427A-AA2B-97DAEA3CA71A}" destId="{72628E81-1388-4B82-AA90-9A3F15B81AF1}" srcOrd="0" destOrd="0" presId="urn:microsoft.com/office/officeart/2005/8/layout/venn3"/>
    <dgm:cxn modelId="{9968470B-CD47-4D01-96D4-168CDE8A4504}" type="presOf" srcId="{ECCA10BF-A58C-4A28-905F-76F9F17225D4}" destId="{0F9AE84D-FA4F-439A-962C-B2A2C0E080BE}" srcOrd="0" destOrd="0" presId="urn:microsoft.com/office/officeart/2005/8/layout/venn3"/>
    <dgm:cxn modelId="{C2E96BBE-45E2-49B6-9F6C-D4B17DDB8FAC}" srcId="{B2FCCE12-DD9A-439A-82B3-B69E466FC67F}" destId="{C05FE7E0-D88C-427A-AA2B-97DAEA3CA71A}" srcOrd="1" destOrd="0" parTransId="{69F7567A-596C-4739-A34E-88BD79B78666}" sibTransId="{032D60AC-70B3-47B3-A9EF-92FF45A0F217}"/>
    <dgm:cxn modelId="{B3FA8F82-A252-4E79-95F1-E24A10CCFB04}" type="presOf" srcId="{77F03E94-8FF4-49F7-9D43-C711269FD54E}" destId="{62550B19-222A-4A87-AA60-B6E75E5FE66C}" srcOrd="0" destOrd="0" presId="urn:microsoft.com/office/officeart/2005/8/layout/venn3"/>
    <dgm:cxn modelId="{1FF5F3DC-FAFA-481B-BC62-B54DA7A9445C}" type="presOf" srcId="{B2FCCE12-DD9A-439A-82B3-B69E466FC67F}" destId="{C2E6C0B7-EDBB-4D92-9E0E-CBF07D4A3594}" srcOrd="0" destOrd="0" presId="urn:microsoft.com/office/officeart/2005/8/layout/venn3"/>
    <dgm:cxn modelId="{A9A10523-749C-4AD2-B497-F20693D5E39D}" srcId="{B2FCCE12-DD9A-439A-82B3-B69E466FC67F}" destId="{489A375C-AB6D-4F70-B9F5-4EE4B7DCBD39}" srcOrd="2" destOrd="0" parTransId="{7BBC3F13-E372-4C26-BDCB-11E78BFDE14E}" sibTransId="{F9CC1A64-F851-4BC7-8F39-285AE29811AF}"/>
    <dgm:cxn modelId="{143FF4DD-DEE3-4029-ABC4-D35A15469A19}" type="presOf" srcId="{489A375C-AB6D-4F70-B9F5-4EE4B7DCBD39}" destId="{CD9D120F-D039-440B-9AA6-F21AC2F8BD3A}" srcOrd="0" destOrd="0" presId="urn:microsoft.com/office/officeart/2005/8/layout/venn3"/>
    <dgm:cxn modelId="{BCC5A57C-2223-44A3-83CA-7259E67A8F32}" srcId="{B2FCCE12-DD9A-439A-82B3-B69E466FC67F}" destId="{ECCA10BF-A58C-4A28-905F-76F9F17225D4}" srcOrd="0" destOrd="0" parTransId="{AB554336-C463-4F65-8342-9C2060EA37A6}" sibTransId="{28E48F09-5695-4080-A604-A11EDE26B76E}"/>
    <dgm:cxn modelId="{3B4DBBEA-5B87-4E5C-8744-253F6E434A8F}" srcId="{B2FCCE12-DD9A-439A-82B3-B69E466FC67F}" destId="{77F03E94-8FF4-49F7-9D43-C711269FD54E}" srcOrd="3" destOrd="0" parTransId="{2BED2241-C026-402B-91CB-A6466FAB721C}" sibTransId="{BC49146D-C888-4522-956B-FC5DD86AFA97}"/>
    <dgm:cxn modelId="{5FDF0FB3-0FC4-4E37-9739-5E0AD53CBD4E}" type="presParOf" srcId="{C2E6C0B7-EDBB-4D92-9E0E-CBF07D4A3594}" destId="{0F9AE84D-FA4F-439A-962C-B2A2C0E080BE}" srcOrd="0" destOrd="0" presId="urn:microsoft.com/office/officeart/2005/8/layout/venn3"/>
    <dgm:cxn modelId="{0B98889D-FFD0-4AD7-9D38-5FDEE204A378}" type="presParOf" srcId="{C2E6C0B7-EDBB-4D92-9E0E-CBF07D4A3594}" destId="{C64C59AD-04D1-4D71-9EFE-1ED763892360}" srcOrd="1" destOrd="0" presId="urn:microsoft.com/office/officeart/2005/8/layout/venn3"/>
    <dgm:cxn modelId="{5D189ACA-5E05-4090-8A9C-00CAAC29D443}" type="presParOf" srcId="{C2E6C0B7-EDBB-4D92-9E0E-CBF07D4A3594}" destId="{72628E81-1388-4B82-AA90-9A3F15B81AF1}" srcOrd="2" destOrd="0" presId="urn:microsoft.com/office/officeart/2005/8/layout/venn3"/>
    <dgm:cxn modelId="{F31E5D3F-C97A-4B51-97FE-1BBE354AE832}" type="presParOf" srcId="{C2E6C0B7-EDBB-4D92-9E0E-CBF07D4A3594}" destId="{F6913FE6-70E2-42C2-8287-41B182A7591F}" srcOrd="3" destOrd="0" presId="urn:microsoft.com/office/officeart/2005/8/layout/venn3"/>
    <dgm:cxn modelId="{E9138EA7-DBC7-49D5-9EE6-55856312BF6B}" type="presParOf" srcId="{C2E6C0B7-EDBB-4D92-9E0E-CBF07D4A3594}" destId="{CD9D120F-D039-440B-9AA6-F21AC2F8BD3A}" srcOrd="4" destOrd="0" presId="urn:microsoft.com/office/officeart/2005/8/layout/venn3"/>
    <dgm:cxn modelId="{4558C9A3-723E-4E8E-9EAE-F707DD4C62D7}" type="presParOf" srcId="{C2E6C0B7-EDBB-4D92-9E0E-CBF07D4A3594}" destId="{526242D8-92CA-4578-AD65-1383776EF05E}" srcOrd="5" destOrd="0" presId="urn:microsoft.com/office/officeart/2005/8/layout/venn3"/>
    <dgm:cxn modelId="{A8D839B4-9351-470F-9AD8-691F75F87024}" type="presParOf" srcId="{C2E6C0B7-EDBB-4D92-9E0E-CBF07D4A3594}" destId="{62550B19-222A-4A87-AA60-B6E75E5FE66C}" srcOrd="6" destOrd="0" presId="urn:microsoft.com/office/officeart/2005/8/layout/venn3"/>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FCCE12-DD9A-439A-82B3-B69E466FC67F}" type="doc">
      <dgm:prSet loTypeId="urn:microsoft.com/office/officeart/2005/8/layout/venn3" loCatId="relationship" qsTypeId="urn:microsoft.com/office/officeart/2005/8/quickstyle/simple4" qsCatId="simple" csTypeId="urn:microsoft.com/office/officeart/2005/8/colors/colorful2" csCatId="colorful" phldr="1"/>
      <dgm:spPr/>
      <dgm:t>
        <a:bodyPr/>
        <a:lstStyle/>
        <a:p>
          <a:endParaRPr lang="zh-TW" altLang="en-US"/>
        </a:p>
      </dgm:t>
    </dgm:pt>
    <dgm:pt modelId="{ECCA10BF-A58C-4A28-905F-76F9F17225D4}">
      <dgm:prSet phldrT="[文字]" custT="1"/>
      <dgm:spPr>
        <a:solidFill>
          <a:srgbClr val="96CEF4"/>
        </a:solidFill>
      </dgm:spPr>
      <dgm:t>
        <a:bodyPr/>
        <a:lstStyle/>
        <a:p>
          <a:r>
            <a:rPr lang="zh-TW" altLang="en-US" sz="1600" b="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dirty="0" smtClean="0">
            <a:solidFill>
              <a:schemeClr val="tx1"/>
            </a:solidFill>
            <a:latin typeface="微軟正黑體" panose="020B0604030504040204" pitchFamily="34" charset="-120"/>
            <a:ea typeface="微軟正黑體" panose="020B0604030504040204" pitchFamily="34" charset="-120"/>
          </a:endParaRPr>
        </a:p>
        <a:p>
          <a:r>
            <a:rPr lang="zh-TW" altLang="en-US" sz="1600" b="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dirty="0">
            <a:solidFill>
              <a:schemeClr val="tx1"/>
            </a:solidFill>
          </a:endParaRPr>
        </a:p>
      </dgm:t>
    </dgm:pt>
    <dgm:pt modelId="{AB554336-C463-4F65-8342-9C2060EA37A6}" type="parTrans" cxnId="{BCC5A57C-2223-44A3-83CA-7259E67A8F32}">
      <dgm:prSet/>
      <dgm:spPr/>
      <dgm:t>
        <a:bodyPr/>
        <a:lstStyle/>
        <a:p>
          <a:endParaRPr lang="zh-TW" altLang="en-US"/>
        </a:p>
      </dgm:t>
    </dgm:pt>
    <dgm:pt modelId="{28E48F09-5695-4080-A604-A11EDE26B76E}" type="sibTrans" cxnId="{BCC5A57C-2223-44A3-83CA-7259E67A8F32}">
      <dgm:prSet/>
      <dgm:spPr/>
      <dgm:t>
        <a:bodyPr/>
        <a:lstStyle/>
        <a:p>
          <a:endParaRPr lang="zh-TW" altLang="en-US"/>
        </a:p>
      </dgm:t>
    </dgm:pt>
    <dgm:pt modelId="{C05FE7E0-D88C-427A-AA2B-97DAEA3CA71A}">
      <dgm:prSet phldrT="[文字]" custT="1"/>
      <dgm:spPr/>
      <dgm:t>
        <a:bodyPr/>
        <a:lstStyle/>
        <a:p>
          <a:r>
            <a:rPr lang="zh-TW" altLang="en-US" sz="1600" b="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dirty="0" smtClean="0">
            <a:solidFill>
              <a:schemeClr val="tx1"/>
            </a:solidFill>
            <a:latin typeface="微軟正黑體" panose="020B0604030504040204" pitchFamily="34" charset="-120"/>
            <a:ea typeface="微軟正黑體" panose="020B0604030504040204" pitchFamily="34" charset="-120"/>
          </a:endParaRPr>
        </a:p>
        <a:p>
          <a:r>
            <a:rPr lang="zh-TW" altLang="en-US" sz="1600" b="0" dirty="0" smtClean="0">
              <a:solidFill>
                <a:schemeClr val="tx1"/>
              </a:solidFill>
              <a:latin typeface="微軟正黑體" panose="020B0604030504040204" pitchFamily="34" charset="-120"/>
              <a:ea typeface="微軟正黑體" panose="020B0604030504040204" pitchFamily="34" charset="-120"/>
            </a:rPr>
            <a:t>技術創新</a:t>
          </a:r>
          <a:endParaRPr lang="zh-TW" altLang="en-US" sz="1600" b="0" dirty="0">
            <a:solidFill>
              <a:schemeClr val="tx1"/>
            </a:solidFill>
          </a:endParaRPr>
        </a:p>
      </dgm:t>
    </dgm:pt>
    <dgm:pt modelId="{69F7567A-596C-4739-A34E-88BD79B78666}" type="parTrans" cxnId="{C2E96BBE-45E2-49B6-9F6C-D4B17DDB8FAC}">
      <dgm:prSet/>
      <dgm:spPr/>
      <dgm:t>
        <a:bodyPr/>
        <a:lstStyle/>
        <a:p>
          <a:endParaRPr lang="zh-TW" altLang="en-US"/>
        </a:p>
      </dgm:t>
    </dgm:pt>
    <dgm:pt modelId="{032D60AC-70B3-47B3-A9EF-92FF45A0F217}" type="sibTrans" cxnId="{C2E96BBE-45E2-49B6-9F6C-D4B17DDB8FAC}">
      <dgm:prSet/>
      <dgm:spPr/>
      <dgm:t>
        <a:bodyPr/>
        <a:lstStyle/>
        <a:p>
          <a:endParaRPr lang="zh-TW" altLang="en-US"/>
        </a:p>
      </dgm:t>
    </dgm:pt>
    <dgm:pt modelId="{489A375C-AB6D-4F70-B9F5-4EE4B7DCBD39}">
      <dgm:prSet phldrT="[文字]" custT="1"/>
      <dgm:spPr/>
      <dgm:t>
        <a:bodyPr/>
        <a:lstStyle/>
        <a:p>
          <a:r>
            <a:rPr lang="zh-TW" altLang="en-US" sz="2800" b="1" dirty="0" smtClean="0">
              <a:solidFill>
                <a:srgbClr val="FF0000"/>
              </a:solidFill>
              <a:latin typeface="微軟正黑體" panose="020B0604030504040204" pitchFamily="34" charset="-120"/>
              <a:ea typeface="微軟正黑體" panose="020B0604030504040204" pitchFamily="34" charset="-120"/>
            </a:rPr>
            <a:t>形象創新</a:t>
          </a:r>
          <a:endParaRPr lang="zh-TW" altLang="en-US" sz="2800" b="1" dirty="0">
            <a:solidFill>
              <a:srgbClr val="FF0000"/>
            </a:solidFill>
          </a:endParaRPr>
        </a:p>
      </dgm:t>
    </dgm:pt>
    <dgm:pt modelId="{7BBC3F13-E372-4C26-BDCB-11E78BFDE14E}" type="parTrans" cxnId="{A9A10523-749C-4AD2-B497-F20693D5E39D}">
      <dgm:prSet/>
      <dgm:spPr/>
      <dgm:t>
        <a:bodyPr/>
        <a:lstStyle/>
        <a:p>
          <a:endParaRPr lang="zh-TW" altLang="en-US"/>
        </a:p>
      </dgm:t>
    </dgm:pt>
    <dgm:pt modelId="{F9CC1A64-F851-4BC7-8F39-285AE29811AF}" type="sibTrans" cxnId="{A9A10523-749C-4AD2-B497-F20693D5E39D}">
      <dgm:prSet/>
      <dgm:spPr/>
      <dgm:t>
        <a:bodyPr/>
        <a:lstStyle/>
        <a:p>
          <a:endParaRPr lang="zh-TW" altLang="en-US"/>
        </a:p>
      </dgm:t>
    </dgm:pt>
    <dgm:pt modelId="{77F03E94-8FF4-49F7-9D43-C711269FD54E}">
      <dgm:prSet phldrT="[文字]" custT="1"/>
      <dgm:spPr>
        <a:solidFill>
          <a:srgbClr val="FFCE33"/>
        </a:solidFill>
      </dgm:spPr>
      <dgm:t>
        <a:bodyPr/>
        <a:lstStyle/>
        <a:p>
          <a:r>
            <a:rPr lang="zh-TW" altLang="en-US" sz="1600" b="0" dirty="0" smtClean="0">
              <a:latin typeface="微軟正黑體" panose="020B0604030504040204" pitchFamily="34" charset="-120"/>
              <a:ea typeface="微軟正黑體" panose="020B0604030504040204" pitchFamily="34" charset="-120"/>
            </a:rPr>
            <a:t>品牌</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管理創新</a:t>
          </a:r>
          <a:endParaRPr lang="zh-TW" altLang="en-US" sz="1600" dirty="0"/>
        </a:p>
      </dgm:t>
    </dgm:pt>
    <dgm:pt modelId="{2BED2241-C026-402B-91CB-A6466FAB721C}" type="parTrans" cxnId="{3B4DBBEA-5B87-4E5C-8744-253F6E434A8F}">
      <dgm:prSet/>
      <dgm:spPr/>
      <dgm:t>
        <a:bodyPr/>
        <a:lstStyle/>
        <a:p>
          <a:endParaRPr lang="zh-TW" altLang="en-US"/>
        </a:p>
      </dgm:t>
    </dgm:pt>
    <dgm:pt modelId="{BC49146D-C888-4522-956B-FC5DD86AFA97}" type="sibTrans" cxnId="{3B4DBBEA-5B87-4E5C-8744-253F6E434A8F}">
      <dgm:prSet/>
      <dgm:spPr/>
      <dgm:t>
        <a:bodyPr/>
        <a:lstStyle/>
        <a:p>
          <a:endParaRPr lang="zh-TW" altLang="en-US"/>
        </a:p>
      </dgm:t>
    </dgm:pt>
    <dgm:pt modelId="{C2E6C0B7-EDBB-4D92-9E0E-CBF07D4A3594}" type="pres">
      <dgm:prSet presAssocID="{B2FCCE12-DD9A-439A-82B3-B69E466FC67F}" presName="Name0" presStyleCnt="0">
        <dgm:presLayoutVars>
          <dgm:dir/>
          <dgm:resizeHandles val="exact"/>
        </dgm:presLayoutVars>
      </dgm:prSet>
      <dgm:spPr/>
      <dgm:t>
        <a:bodyPr/>
        <a:lstStyle/>
        <a:p>
          <a:endParaRPr lang="zh-TW" altLang="en-US"/>
        </a:p>
      </dgm:t>
    </dgm:pt>
    <dgm:pt modelId="{0F9AE84D-FA4F-439A-962C-B2A2C0E080BE}" type="pres">
      <dgm:prSet presAssocID="{ECCA10BF-A58C-4A28-905F-76F9F17225D4}" presName="Name5" presStyleLbl="vennNode1" presStyleIdx="0" presStyleCnt="4">
        <dgm:presLayoutVars>
          <dgm:bulletEnabled val="1"/>
        </dgm:presLayoutVars>
      </dgm:prSet>
      <dgm:spPr/>
      <dgm:t>
        <a:bodyPr/>
        <a:lstStyle/>
        <a:p>
          <a:endParaRPr lang="zh-TW" altLang="en-US"/>
        </a:p>
      </dgm:t>
    </dgm:pt>
    <dgm:pt modelId="{C64C59AD-04D1-4D71-9EFE-1ED763892360}" type="pres">
      <dgm:prSet presAssocID="{28E48F09-5695-4080-A604-A11EDE26B76E}" presName="space" presStyleCnt="0"/>
      <dgm:spPr/>
    </dgm:pt>
    <dgm:pt modelId="{72628E81-1388-4B82-AA90-9A3F15B81AF1}" type="pres">
      <dgm:prSet presAssocID="{C05FE7E0-D88C-427A-AA2B-97DAEA3CA71A}" presName="Name5" presStyleLbl="vennNode1" presStyleIdx="1" presStyleCnt="4">
        <dgm:presLayoutVars>
          <dgm:bulletEnabled val="1"/>
        </dgm:presLayoutVars>
      </dgm:prSet>
      <dgm:spPr/>
      <dgm:t>
        <a:bodyPr/>
        <a:lstStyle/>
        <a:p>
          <a:endParaRPr lang="zh-TW" altLang="en-US"/>
        </a:p>
      </dgm:t>
    </dgm:pt>
    <dgm:pt modelId="{F6913FE6-70E2-42C2-8287-41B182A7591F}" type="pres">
      <dgm:prSet presAssocID="{032D60AC-70B3-47B3-A9EF-92FF45A0F217}" presName="space" presStyleCnt="0"/>
      <dgm:spPr/>
    </dgm:pt>
    <dgm:pt modelId="{CD9D120F-D039-440B-9AA6-F21AC2F8BD3A}" type="pres">
      <dgm:prSet presAssocID="{489A375C-AB6D-4F70-B9F5-4EE4B7DCBD39}" presName="Name5" presStyleLbl="vennNode1" presStyleIdx="2" presStyleCnt="4">
        <dgm:presLayoutVars>
          <dgm:bulletEnabled val="1"/>
        </dgm:presLayoutVars>
      </dgm:prSet>
      <dgm:spPr/>
      <dgm:t>
        <a:bodyPr/>
        <a:lstStyle/>
        <a:p>
          <a:endParaRPr lang="zh-TW" altLang="en-US"/>
        </a:p>
      </dgm:t>
    </dgm:pt>
    <dgm:pt modelId="{526242D8-92CA-4578-AD65-1383776EF05E}" type="pres">
      <dgm:prSet presAssocID="{F9CC1A64-F851-4BC7-8F39-285AE29811AF}" presName="space" presStyleCnt="0"/>
      <dgm:spPr/>
    </dgm:pt>
    <dgm:pt modelId="{62550B19-222A-4A87-AA60-B6E75E5FE66C}" type="pres">
      <dgm:prSet presAssocID="{77F03E94-8FF4-49F7-9D43-C711269FD54E}" presName="Name5" presStyleLbl="vennNode1" presStyleIdx="3" presStyleCnt="4">
        <dgm:presLayoutVars>
          <dgm:bulletEnabled val="1"/>
        </dgm:presLayoutVars>
      </dgm:prSet>
      <dgm:spPr/>
      <dgm:t>
        <a:bodyPr/>
        <a:lstStyle/>
        <a:p>
          <a:endParaRPr lang="zh-TW" altLang="en-US"/>
        </a:p>
      </dgm:t>
    </dgm:pt>
  </dgm:ptLst>
  <dgm:cxnLst>
    <dgm:cxn modelId="{C2E96BBE-45E2-49B6-9F6C-D4B17DDB8FAC}" srcId="{B2FCCE12-DD9A-439A-82B3-B69E466FC67F}" destId="{C05FE7E0-D88C-427A-AA2B-97DAEA3CA71A}" srcOrd="1" destOrd="0" parTransId="{69F7567A-596C-4739-A34E-88BD79B78666}" sibTransId="{032D60AC-70B3-47B3-A9EF-92FF45A0F217}"/>
    <dgm:cxn modelId="{74471831-BDD4-47B3-BAEF-ACFAEBB57087}" type="presOf" srcId="{C05FE7E0-D88C-427A-AA2B-97DAEA3CA71A}" destId="{72628E81-1388-4B82-AA90-9A3F15B81AF1}" srcOrd="0" destOrd="0" presId="urn:microsoft.com/office/officeart/2005/8/layout/venn3"/>
    <dgm:cxn modelId="{744E1B06-DC85-4352-805E-E9AC7E0FE586}" type="presOf" srcId="{ECCA10BF-A58C-4A28-905F-76F9F17225D4}" destId="{0F9AE84D-FA4F-439A-962C-B2A2C0E080BE}" srcOrd="0" destOrd="0" presId="urn:microsoft.com/office/officeart/2005/8/layout/venn3"/>
    <dgm:cxn modelId="{2BA8755D-B70E-4EF0-922A-C5A9A1A18593}" type="presOf" srcId="{77F03E94-8FF4-49F7-9D43-C711269FD54E}" destId="{62550B19-222A-4A87-AA60-B6E75E5FE66C}" srcOrd="0" destOrd="0" presId="urn:microsoft.com/office/officeart/2005/8/layout/venn3"/>
    <dgm:cxn modelId="{A9A10523-749C-4AD2-B497-F20693D5E39D}" srcId="{B2FCCE12-DD9A-439A-82B3-B69E466FC67F}" destId="{489A375C-AB6D-4F70-B9F5-4EE4B7DCBD39}" srcOrd="2" destOrd="0" parTransId="{7BBC3F13-E372-4C26-BDCB-11E78BFDE14E}" sibTransId="{F9CC1A64-F851-4BC7-8F39-285AE29811AF}"/>
    <dgm:cxn modelId="{BCC5A57C-2223-44A3-83CA-7259E67A8F32}" srcId="{B2FCCE12-DD9A-439A-82B3-B69E466FC67F}" destId="{ECCA10BF-A58C-4A28-905F-76F9F17225D4}" srcOrd="0" destOrd="0" parTransId="{AB554336-C463-4F65-8342-9C2060EA37A6}" sibTransId="{28E48F09-5695-4080-A604-A11EDE26B76E}"/>
    <dgm:cxn modelId="{87F89698-AFD0-4DD8-A50A-15D5AE991FCF}" type="presOf" srcId="{489A375C-AB6D-4F70-B9F5-4EE4B7DCBD39}" destId="{CD9D120F-D039-440B-9AA6-F21AC2F8BD3A}" srcOrd="0" destOrd="0" presId="urn:microsoft.com/office/officeart/2005/8/layout/venn3"/>
    <dgm:cxn modelId="{256715A9-ACDC-4DE5-9401-763943C17271}" type="presOf" srcId="{B2FCCE12-DD9A-439A-82B3-B69E466FC67F}" destId="{C2E6C0B7-EDBB-4D92-9E0E-CBF07D4A3594}" srcOrd="0" destOrd="0" presId="urn:microsoft.com/office/officeart/2005/8/layout/venn3"/>
    <dgm:cxn modelId="{3B4DBBEA-5B87-4E5C-8744-253F6E434A8F}" srcId="{B2FCCE12-DD9A-439A-82B3-B69E466FC67F}" destId="{77F03E94-8FF4-49F7-9D43-C711269FD54E}" srcOrd="3" destOrd="0" parTransId="{2BED2241-C026-402B-91CB-A6466FAB721C}" sibTransId="{BC49146D-C888-4522-956B-FC5DD86AFA97}"/>
    <dgm:cxn modelId="{8EF6D5D1-AA48-4BB3-919D-3E7E61019D05}" type="presParOf" srcId="{C2E6C0B7-EDBB-4D92-9E0E-CBF07D4A3594}" destId="{0F9AE84D-FA4F-439A-962C-B2A2C0E080BE}" srcOrd="0" destOrd="0" presId="urn:microsoft.com/office/officeart/2005/8/layout/venn3"/>
    <dgm:cxn modelId="{190C9427-D7A5-4D0B-8BFD-2729BAC7828A}" type="presParOf" srcId="{C2E6C0B7-EDBB-4D92-9E0E-CBF07D4A3594}" destId="{C64C59AD-04D1-4D71-9EFE-1ED763892360}" srcOrd="1" destOrd="0" presId="urn:microsoft.com/office/officeart/2005/8/layout/venn3"/>
    <dgm:cxn modelId="{190DB84C-0C44-4EC9-B057-FE15B252A2D8}" type="presParOf" srcId="{C2E6C0B7-EDBB-4D92-9E0E-CBF07D4A3594}" destId="{72628E81-1388-4B82-AA90-9A3F15B81AF1}" srcOrd="2" destOrd="0" presId="urn:microsoft.com/office/officeart/2005/8/layout/venn3"/>
    <dgm:cxn modelId="{893BCE83-7305-4119-B0F7-AEAEDF805DD1}" type="presParOf" srcId="{C2E6C0B7-EDBB-4D92-9E0E-CBF07D4A3594}" destId="{F6913FE6-70E2-42C2-8287-41B182A7591F}" srcOrd="3" destOrd="0" presId="urn:microsoft.com/office/officeart/2005/8/layout/venn3"/>
    <dgm:cxn modelId="{F7D586D7-4C60-41AE-AEA7-62F8B6C80229}" type="presParOf" srcId="{C2E6C0B7-EDBB-4D92-9E0E-CBF07D4A3594}" destId="{CD9D120F-D039-440B-9AA6-F21AC2F8BD3A}" srcOrd="4" destOrd="0" presId="urn:microsoft.com/office/officeart/2005/8/layout/venn3"/>
    <dgm:cxn modelId="{4952E315-A1C4-42A0-B3E2-3DBC9F1F3C10}" type="presParOf" srcId="{C2E6C0B7-EDBB-4D92-9E0E-CBF07D4A3594}" destId="{526242D8-92CA-4578-AD65-1383776EF05E}" srcOrd="5" destOrd="0" presId="urn:microsoft.com/office/officeart/2005/8/layout/venn3"/>
    <dgm:cxn modelId="{2B2D4AC2-3F7F-41CE-9E4B-091AAFCC12B3}" type="presParOf" srcId="{C2E6C0B7-EDBB-4D92-9E0E-CBF07D4A3594}" destId="{62550B19-222A-4A87-AA60-B6E75E5FE66C}" srcOrd="6" destOrd="0" presId="urn:microsoft.com/office/officeart/2005/8/layout/venn3"/>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FCCE12-DD9A-439A-82B3-B69E466FC67F}" type="doc">
      <dgm:prSet loTypeId="urn:microsoft.com/office/officeart/2005/8/layout/venn3" loCatId="relationship" qsTypeId="urn:microsoft.com/office/officeart/2005/8/quickstyle/simple4" qsCatId="simple" csTypeId="urn:microsoft.com/office/officeart/2005/8/colors/colorful2" csCatId="colorful" phldr="1"/>
      <dgm:spPr/>
      <dgm:t>
        <a:bodyPr/>
        <a:lstStyle/>
        <a:p>
          <a:endParaRPr lang="zh-TW" altLang="en-US"/>
        </a:p>
      </dgm:t>
    </dgm:pt>
    <dgm:pt modelId="{ECCA10BF-A58C-4A28-905F-76F9F17225D4}">
      <dgm:prSet phldrT="[文字]" custT="1"/>
      <dgm:spPr>
        <a:solidFill>
          <a:srgbClr val="96CEF4"/>
        </a:solidFill>
      </dgm:spPr>
      <dgm:t>
        <a:bodyPr/>
        <a:lstStyle/>
        <a:p>
          <a:r>
            <a:rPr lang="zh-TW" altLang="en-US" sz="1600" b="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dirty="0" smtClean="0">
            <a:solidFill>
              <a:schemeClr val="tx1"/>
            </a:solidFill>
            <a:latin typeface="微軟正黑體" panose="020B0604030504040204" pitchFamily="34" charset="-120"/>
            <a:ea typeface="微軟正黑體" panose="020B0604030504040204" pitchFamily="34" charset="-120"/>
          </a:endParaRPr>
        </a:p>
        <a:p>
          <a:r>
            <a:rPr lang="zh-TW" altLang="en-US" sz="1600" b="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dirty="0">
            <a:solidFill>
              <a:schemeClr val="tx1"/>
            </a:solidFill>
          </a:endParaRPr>
        </a:p>
      </dgm:t>
    </dgm:pt>
    <dgm:pt modelId="{AB554336-C463-4F65-8342-9C2060EA37A6}" type="parTrans" cxnId="{BCC5A57C-2223-44A3-83CA-7259E67A8F32}">
      <dgm:prSet/>
      <dgm:spPr/>
      <dgm:t>
        <a:bodyPr/>
        <a:lstStyle/>
        <a:p>
          <a:endParaRPr lang="zh-TW" altLang="en-US"/>
        </a:p>
      </dgm:t>
    </dgm:pt>
    <dgm:pt modelId="{28E48F09-5695-4080-A604-A11EDE26B76E}" type="sibTrans" cxnId="{BCC5A57C-2223-44A3-83CA-7259E67A8F32}">
      <dgm:prSet/>
      <dgm:spPr/>
      <dgm:t>
        <a:bodyPr/>
        <a:lstStyle/>
        <a:p>
          <a:endParaRPr lang="zh-TW" altLang="en-US"/>
        </a:p>
      </dgm:t>
    </dgm:pt>
    <dgm:pt modelId="{C05FE7E0-D88C-427A-AA2B-97DAEA3CA71A}">
      <dgm:prSet phldrT="[文字]" custT="1"/>
      <dgm:spPr/>
      <dgm:t>
        <a:bodyPr/>
        <a:lstStyle/>
        <a:p>
          <a:r>
            <a:rPr lang="zh-TW" altLang="en-US" sz="1600" b="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dirty="0" smtClean="0">
            <a:solidFill>
              <a:schemeClr val="tx1"/>
            </a:solidFill>
            <a:latin typeface="微軟正黑體" panose="020B0604030504040204" pitchFamily="34" charset="-120"/>
            <a:ea typeface="微軟正黑體" panose="020B0604030504040204" pitchFamily="34" charset="-120"/>
          </a:endParaRPr>
        </a:p>
        <a:p>
          <a:r>
            <a:rPr lang="zh-TW" altLang="en-US" sz="1600" b="0" dirty="0" smtClean="0">
              <a:solidFill>
                <a:schemeClr val="tx1"/>
              </a:solidFill>
              <a:latin typeface="微軟正黑體" panose="020B0604030504040204" pitchFamily="34" charset="-120"/>
              <a:ea typeface="微軟正黑體" panose="020B0604030504040204" pitchFamily="34" charset="-120"/>
            </a:rPr>
            <a:t>技術創新</a:t>
          </a:r>
          <a:endParaRPr lang="zh-TW" altLang="en-US" sz="1600" b="0" dirty="0">
            <a:solidFill>
              <a:schemeClr val="tx1"/>
            </a:solidFill>
          </a:endParaRPr>
        </a:p>
      </dgm:t>
    </dgm:pt>
    <dgm:pt modelId="{69F7567A-596C-4739-A34E-88BD79B78666}" type="parTrans" cxnId="{C2E96BBE-45E2-49B6-9F6C-D4B17DDB8FAC}">
      <dgm:prSet/>
      <dgm:spPr/>
      <dgm:t>
        <a:bodyPr/>
        <a:lstStyle/>
        <a:p>
          <a:endParaRPr lang="zh-TW" altLang="en-US"/>
        </a:p>
      </dgm:t>
    </dgm:pt>
    <dgm:pt modelId="{032D60AC-70B3-47B3-A9EF-92FF45A0F217}" type="sibTrans" cxnId="{C2E96BBE-45E2-49B6-9F6C-D4B17DDB8FAC}">
      <dgm:prSet/>
      <dgm:spPr/>
      <dgm:t>
        <a:bodyPr/>
        <a:lstStyle/>
        <a:p>
          <a:endParaRPr lang="zh-TW" altLang="en-US"/>
        </a:p>
      </dgm:t>
    </dgm:pt>
    <dgm:pt modelId="{489A375C-AB6D-4F70-B9F5-4EE4B7DCBD39}">
      <dgm:prSet phldrT="[文字]" custT="1"/>
      <dgm:spPr/>
      <dgm:t>
        <a:bodyPr/>
        <a:lstStyle/>
        <a:p>
          <a:r>
            <a:rPr lang="zh-TW" altLang="en-US" sz="1600" b="0" dirty="0" smtClean="0">
              <a:latin typeface="微軟正黑體" panose="020B0604030504040204" pitchFamily="34" charset="-120"/>
              <a:ea typeface="微軟正黑體" panose="020B0604030504040204" pitchFamily="34" charset="-120"/>
            </a:rPr>
            <a:t>品牌</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形象創新</a:t>
          </a:r>
          <a:endParaRPr lang="zh-TW" altLang="en-US" sz="1600" dirty="0"/>
        </a:p>
      </dgm:t>
    </dgm:pt>
    <dgm:pt modelId="{7BBC3F13-E372-4C26-BDCB-11E78BFDE14E}" type="parTrans" cxnId="{A9A10523-749C-4AD2-B497-F20693D5E39D}">
      <dgm:prSet/>
      <dgm:spPr/>
      <dgm:t>
        <a:bodyPr/>
        <a:lstStyle/>
        <a:p>
          <a:endParaRPr lang="zh-TW" altLang="en-US"/>
        </a:p>
      </dgm:t>
    </dgm:pt>
    <dgm:pt modelId="{F9CC1A64-F851-4BC7-8F39-285AE29811AF}" type="sibTrans" cxnId="{A9A10523-749C-4AD2-B497-F20693D5E39D}">
      <dgm:prSet/>
      <dgm:spPr/>
      <dgm:t>
        <a:bodyPr/>
        <a:lstStyle/>
        <a:p>
          <a:endParaRPr lang="zh-TW" altLang="en-US"/>
        </a:p>
      </dgm:t>
    </dgm:pt>
    <dgm:pt modelId="{77F03E94-8FF4-49F7-9D43-C711269FD54E}">
      <dgm:prSet phldrT="[文字]" custT="1"/>
      <dgm:spPr>
        <a:solidFill>
          <a:srgbClr val="FFCE33"/>
        </a:solidFill>
      </dgm:spPr>
      <dgm:t>
        <a:bodyPr/>
        <a:lstStyle/>
        <a:p>
          <a:r>
            <a:rPr lang="zh-TW" altLang="en-US" sz="2800" b="1" dirty="0" smtClean="0">
              <a:solidFill>
                <a:srgbClr val="FF0000"/>
              </a:solidFill>
              <a:latin typeface="微軟正黑體" panose="020B0604030504040204" pitchFamily="34" charset="-120"/>
              <a:ea typeface="微軟正黑體" panose="020B0604030504040204" pitchFamily="34" charset="-120"/>
            </a:rPr>
            <a:t>管理創新</a:t>
          </a:r>
          <a:endParaRPr lang="zh-TW" altLang="en-US" sz="2800" b="1" dirty="0">
            <a:solidFill>
              <a:srgbClr val="FF0000"/>
            </a:solidFill>
          </a:endParaRPr>
        </a:p>
      </dgm:t>
    </dgm:pt>
    <dgm:pt modelId="{2BED2241-C026-402B-91CB-A6466FAB721C}" type="parTrans" cxnId="{3B4DBBEA-5B87-4E5C-8744-253F6E434A8F}">
      <dgm:prSet/>
      <dgm:spPr/>
      <dgm:t>
        <a:bodyPr/>
        <a:lstStyle/>
        <a:p>
          <a:endParaRPr lang="zh-TW" altLang="en-US"/>
        </a:p>
      </dgm:t>
    </dgm:pt>
    <dgm:pt modelId="{BC49146D-C888-4522-956B-FC5DD86AFA97}" type="sibTrans" cxnId="{3B4DBBEA-5B87-4E5C-8744-253F6E434A8F}">
      <dgm:prSet/>
      <dgm:spPr/>
      <dgm:t>
        <a:bodyPr/>
        <a:lstStyle/>
        <a:p>
          <a:endParaRPr lang="zh-TW" altLang="en-US"/>
        </a:p>
      </dgm:t>
    </dgm:pt>
    <dgm:pt modelId="{C2E6C0B7-EDBB-4D92-9E0E-CBF07D4A3594}" type="pres">
      <dgm:prSet presAssocID="{B2FCCE12-DD9A-439A-82B3-B69E466FC67F}" presName="Name0" presStyleCnt="0">
        <dgm:presLayoutVars>
          <dgm:dir/>
          <dgm:resizeHandles val="exact"/>
        </dgm:presLayoutVars>
      </dgm:prSet>
      <dgm:spPr/>
      <dgm:t>
        <a:bodyPr/>
        <a:lstStyle/>
        <a:p>
          <a:endParaRPr lang="zh-TW" altLang="en-US"/>
        </a:p>
      </dgm:t>
    </dgm:pt>
    <dgm:pt modelId="{0F9AE84D-FA4F-439A-962C-B2A2C0E080BE}" type="pres">
      <dgm:prSet presAssocID="{ECCA10BF-A58C-4A28-905F-76F9F17225D4}" presName="Name5" presStyleLbl="vennNode1" presStyleIdx="0" presStyleCnt="4">
        <dgm:presLayoutVars>
          <dgm:bulletEnabled val="1"/>
        </dgm:presLayoutVars>
      </dgm:prSet>
      <dgm:spPr/>
      <dgm:t>
        <a:bodyPr/>
        <a:lstStyle/>
        <a:p>
          <a:endParaRPr lang="zh-TW" altLang="en-US"/>
        </a:p>
      </dgm:t>
    </dgm:pt>
    <dgm:pt modelId="{C64C59AD-04D1-4D71-9EFE-1ED763892360}" type="pres">
      <dgm:prSet presAssocID="{28E48F09-5695-4080-A604-A11EDE26B76E}" presName="space" presStyleCnt="0"/>
      <dgm:spPr/>
    </dgm:pt>
    <dgm:pt modelId="{72628E81-1388-4B82-AA90-9A3F15B81AF1}" type="pres">
      <dgm:prSet presAssocID="{C05FE7E0-D88C-427A-AA2B-97DAEA3CA71A}" presName="Name5" presStyleLbl="vennNode1" presStyleIdx="1" presStyleCnt="4">
        <dgm:presLayoutVars>
          <dgm:bulletEnabled val="1"/>
        </dgm:presLayoutVars>
      </dgm:prSet>
      <dgm:spPr/>
      <dgm:t>
        <a:bodyPr/>
        <a:lstStyle/>
        <a:p>
          <a:endParaRPr lang="zh-TW" altLang="en-US"/>
        </a:p>
      </dgm:t>
    </dgm:pt>
    <dgm:pt modelId="{F6913FE6-70E2-42C2-8287-41B182A7591F}" type="pres">
      <dgm:prSet presAssocID="{032D60AC-70B3-47B3-A9EF-92FF45A0F217}" presName="space" presStyleCnt="0"/>
      <dgm:spPr/>
    </dgm:pt>
    <dgm:pt modelId="{CD9D120F-D039-440B-9AA6-F21AC2F8BD3A}" type="pres">
      <dgm:prSet presAssocID="{489A375C-AB6D-4F70-B9F5-4EE4B7DCBD39}" presName="Name5" presStyleLbl="vennNode1" presStyleIdx="2" presStyleCnt="4">
        <dgm:presLayoutVars>
          <dgm:bulletEnabled val="1"/>
        </dgm:presLayoutVars>
      </dgm:prSet>
      <dgm:spPr/>
      <dgm:t>
        <a:bodyPr/>
        <a:lstStyle/>
        <a:p>
          <a:endParaRPr lang="zh-TW" altLang="en-US"/>
        </a:p>
      </dgm:t>
    </dgm:pt>
    <dgm:pt modelId="{526242D8-92CA-4578-AD65-1383776EF05E}" type="pres">
      <dgm:prSet presAssocID="{F9CC1A64-F851-4BC7-8F39-285AE29811AF}" presName="space" presStyleCnt="0"/>
      <dgm:spPr/>
    </dgm:pt>
    <dgm:pt modelId="{62550B19-222A-4A87-AA60-B6E75E5FE66C}" type="pres">
      <dgm:prSet presAssocID="{77F03E94-8FF4-49F7-9D43-C711269FD54E}" presName="Name5" presStyleLbl="vennNode1" presStyleIdx="3" presStyleCnt="4">
        <dgm:presLayoutVars>
          <dgm:bulletEnabled val="1"/>
        </dgm:presLayoutVars>
      </dgm:prSet>
      <dgm:spPr/>
      <dgm:t>
        <a:bodyPr/>
        <a:lstStyle/>
        <a:p>
          <a:endParaRPr lang="zh-TW" altLang="en-US"/>
        </a:p>
      </dgm:t>
    </dgm:pt>
  </dgm:ptLst>
  <dgm:cxnLst>
    <dgm:cxn modelId="{FFF5EDB7-DF39-4465-A9D4-B6FC7CA07EBC}" type="presOf" srcId="{77F03E94-8FF4-49F7-9D43-C711269FD54E}" destId="{62550B19-222A-4A87-AA60-B6E75E5FE66C}" srcOrd="0" destOrd="0" presId="urn:microsoft.com/office/officeart/2005/8/layout/venn3"/>
    <dgm:cxn modelId="{92632A39-697C-417D-B8F7-07E57EBEE074}" type="presOf" srcId="{ECCA10BF-A58C-4A28-905F-76F9F17225D4}" destId="{0F9AE84D-FA4F-439A-962C-B2A2C0E080BE}" srcOrd="0" destOrd="0" presId="urn:microsoft.com/office/officeart/2005/8/layout/venn3"/>
    <dgm:cxn modelId="{C2E96BBE-45E2-49B6-9F6C-D4B17DDB8FAC}" srcId="{B2FCCE12-DD9A-439A-82B3-B69E466FC67F}" destId="{C05FE7E0-D88C-427A-AA2B-97DAEA3CA71A}" srcOrd="1" destOrd="0" parTransId="{69F7567A-596C-4739-A34E-88BD79B78666}" sibTransId="{032D60AC-70B3-47B3-A9EF-92FF45A0F217}"/>
    <dgm:cxn modelId="{2B12456A-0052-4DAA-A1B6-203620C016F8}" type="presOf" srcId="{B2FCCE12-DD9A-439A-82B3-B69E466FC67F}" destId="{C2E6C0B7-EDBB-4D92-9E0E-CBF07D4A3594}" srcOrd="0" destOrd="0" presId="urn:microsoft.com/office/officeart/2005/8/layout/venn3"/>
    <dgm:cxn modelId="{A9A10523-749C-4AD2-B497-F20693D5E39D}" srcId="{B2FCCE12-DD9A-439A-82B3-B69E466FC67F}" destId="{489A375C-AB6D-4F70-B9F5-4EE4B7DCBD39}" srcOrd="2" destOrd="0" parTransId="{7BBC3F13-E372-4C26-BDCB-11E78BFDE14E}" sibTransId="{F9CC1A64-F851-4BC7-8F39-285AE29811AF}"/>
    <dgm:cxn modelId="{DA07535F-9858-4464-A5F4-D458246CD2AA}" type="presOf" srcId="{C05FE7E0-D88C-427A-AA2B-97DAEA3CA71A}" destId="{72628E81-1388-4B82-AA90-9A3F15B81AF1}" srcOrd="0" destOrd="0" presId="urn:microsoft.com/office/officeart/2005/8/layout/venn3"/>
    <dgm:cxn modelId="{BCC5A57C-2223-44A3-83CA-7259E67A8F32}" srcId="{B2FCCE12-DD9A-439A-82B3-B69E466FC67F}" destId="{ECCA10BF-A58C-4A28-905F-76F9F17225D4}" srcOrd="0" destOrd="0" parTransId="{AB554336-C463-4F65-8342-9C2060EA37A6}" sibTransId="{28E48F09-5695-4080-A604-A11EDE26B76E}"/>
    <dgm:cxn modelId="{67FDD8C8-8B44-41A4-AFA0-2A37F460D948}" type="presOf" srcId="{489A375C-AB6D-4F70-B9F5-4EE4B7DCBD39}" destId="{CD9D120F-D039-440B-9AA6-F21AC2F8BD3A}" srcOrd="0" destOrd="0" presId="urn:microsoft.com/office/officeart/2005/8/layout/venn3"/>
    <dgm:cxn modelId="{3B4DBBEA-5B87-4E5C-8744-253F6E434A8F}" srcId="{B2FCCE12-DD9A-439A-82B3-B69E466FC67F}" destId="{77F03E94-8FF4-49F7-9D43-C711269FD54E}" srcOrd="3" destOrd="0" parTransId="{2BED2241-C026-402B-91CB-A6466FAB721C}" sibTransId="{BC49146D-C888-4522-956B-FC5DD86AFA97}"/>
    <dgm:cxn modelId="{38AF07CC-63FC-4647-83C3-CE98AAF02D5E}" type="presParOf" srcId="{C2E6C0B7-EDBB-4D92-9E0E-CBF07D4A3594}" destId="{0F9AE84D-FA4F-439A-962C-B2A2C0E080BE}" srcOrd="0" destOrd="0" presId="urn:microsoft.com/office/officeart/2005/8/layout/venn3"/>
    <dgm:cxn modelId="{1745AD22-20AB-4303-962A-D833CA476553}" type="presParOf" srcId="{C2E6C0B7-EDBB-4D92-9E0E-CBF07D4A3594}" destId="{C64C59AD-04D1-4D71-9EFE-1ED763892360}" srcOrd="1" destOrd="0" presId="urn:microsoft.com/office/officeart/2005/8/layout/venn3"/>
    <dgm:cxn modelId="{1FA4C871-A6F2-458C-AF23-F64E62375539}" type="presParOf" srcId="{C2E6C0B7-EDBB-4D92-9E0E-CBF07D4A3594}" destId="{72628E81-1388-4B82-AA90-9A3F15B81AF1}" srcOrd="2" destOrd="0" presId="urn:microsoft.com/office/officeart/2005/8/layout/venn3"/>
    <dgm:cxn modelId="{7DCB91A7-271B-4464-8769-BE38710254A2}" type="presParOf" srcId="{C2E6C0B7-EDBB-4D92-9E0E-CBF07D4A3594}" destId="{F6913FE6-70E2-42C2-8287-41B182A7591F}" srcOrd="3" destOrd="0" presId="urn:microsoft.com/office/officeart/2005/8/layout/venn3"/>
    <dgm:cxn modelId="{073C7732-294C-4D6C-B427-7C674E0DB78C}" type="presParOf" srcId="{C2E6C0B7-EDBB-4D92-9E0E-CBF07D4A3594}" destId="{CD9D120F-D039-440B-9AA6-F21AC2F8BD3A}" srcOrd="4" destOrd="0" presId="urn:microsoft.com/office/officeart/2005/8/layout/venn3"/>
    <dgm:cxn modelId="{B65EBABC-A213-4BD6-BF6D-DA7800C148AC}" type="presParOf" srcId="{C2E6C0B7-EDBB-4D92-9E0E-CBF07D4A3594}" destId="{526242D8-92CA-4578-AD65-1383776EF05E}" srcOrd="5" destOrd="0" presId="urn:microsoft.com/office/officeart/2005/8/layout/venn3"/>
    <dgm:cxn modelId="{FDD534D4-5783-4192-ACB8-3D65AA95C3D7}" type="presParOf" srcId="{C2E6C0B7-EDBB-4D92-9E0E-CBF07D4A3594}" destId="{62550B19-222A-4A87-AA60-B6E75E5FE66C}" srcOrd="6" destOrd="0" presId="urn:microsoft.com/office/officeart/2005/8/layout/venn3"/>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AE84D-FA4F-439A-962C-B2A2C0E080BE}">
      <dsp:nvSpPr>
        <dsp:cNvPr id="0" name=""/>
        <dsp:cNvSpPr/>
      </dsp:nvSpPr>
      <dsp:spPr>
        <a:xfrm>
          <a:off x="1770" y="170521"/>
          <a:ext cx="1776515" cy="1776515"/>
        </a:xfrm>
        <a:prstGeom prst="ellipse">
          <a:avLst/>
        </a:prstGeom>
        <a:solidFill>
          <a:srgbClr val="96CEF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40640" rIns="97768" bIns="4064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latin typeface="微軟正黑體" panose="020B0604030504040204" pitchFamily="34" charset="-120"/>
              <a:ea typeface="微軟正黑體" panose="020B0604030504040204" pitchFamily="34" charset="-120"/>
            </a:rPr>
            <a:t>產品創新</a:t>
          </a:r>
          <a:endParaRPr lang="zh-TW" altLang="en-US" sz="3200" b="1" kern="1200" dirty="0">
            <a:solidFill>
              <a:srgbClr val="FF0000"/>
            </a:solidFill>
          </a:endParaRPr>
        </a:p>
      </dsp:txBody>
      <dsp:txXfrm>
        <a:off x="1770" y="170521"/>
        <a:ext cx="1776515" cy="1776515"/>
      </dsp:txXfrm>
    </dsp:sp>
    <dsp:sp modelId="{72628E81-1388-4B82-AA90-9A3F15B81AF1}">
      <dsp:nvSpPr>
        <dsp:cNvPr id="0" name=""/>
        <dsp:cNvSpPr/>
      </dsp:nvSpPr>
      <dsp:spPr>
        <a:xfrm>
          <a:off x="1422982" y="170521"/>
          <a:ext cx="1776515" cy="1776515"/>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技術創新</a:t>
          </a:r>
          <a:endParaRPr lang="zh-TW" altLang="en-US" sz="1600" kern="1200" dirty="0"/>
        </a:p>
      </dsp:txBody>
      <dsp:txXfrm>
        <a:off x="1422982" y="170521"/>
        <a:ext cx="1776515" cy="1776515"/>
      </dsp:txXfrm>
    </dsp:sp>
    <dsp:sp modelId="{CD9D120F-D039-440B-9AA6-F21AC2F8BD3A}">
      <dsp:nvSpPr>
        <dsp:cNvPr id="0" name=""/>
        <dsp:cNvSpPr/>
      </dsp:nvSpPr>
      <dsp:spPr>
        <a:xfrm>
          <a:off x="2844194" y="170521"/>
          <a:ext cx="1776515" cy="1776515"/>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形象創新</a:t>
          </a:r>
          <a:endParaRPr lang="zh-TW" altLang="en-US" sz="1600" kern="1200" dirty="0"/>
        </a:p>
      </dsp:txBody>
      <dsp:txXfrm>
        <a:off x="2844194" y="170521"/>
        <a:ext cx="1776515" cy="1776515"/>
      </dsp:txXfrm>
    </dsp:sp>
    <dsp:sp modelId="{62550B19-222A-4A87-AA60-B6E75E5FE66C}">
      <dsp:nvSpPr>
        <dsp:cNvPr id="0" name=""/>
        <dsp:cNvSpPr/>
      </dsp:nvSpPr>
      <dsp:spPr>
        <a:xfrm>
          <a:off x="4265407" y="170521"/>
          <a:ext cx="1776515" cy="1776515"/>
        </a:xfrm>
        <a:prstGeom prst="ellipse">
          <a:avLst/>
        </a:prstGeom>
        <a:solidFill>
          <a:srgbClr val="FFCE33"/>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管理創新</a:t>
          </a:r>
          <a:endParaRPr lang="zh-TW" altLang="en-US" sz="1600" kern="1200" dirty="0"/>
        </a:p>
      </dsp:txBody>
      <dsp:txXfrm>
        <a:off x="4265407" y="170521"/>
        <a:ext cx="1776515" cy="177651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AE84D-FA4F-439A-962C-B2A2C0E080BE}">
      <dsp:nvSpPr>
        <dsp:cNvPr id="0" name=""/>
        <dsp:cNvSpPr/>
      </dsp:nvSpPr>
      <dsp:spPr>
        <a:xfrm>
          <a:off x="1770" y="170521"/>
          <a:ext cx="1776515" cy="1776515"/>
        </a:xfrm>
        <a:prstGeom prst="ellipse">
          <a:avLst/>
        </a:prstGeom>
        <a:solidFill>
          <a:srgbClr val="96CEF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40640" rIns="97768" bIns="4064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latin typeface="微軟正黑體" panose="020B0604030504040204" pitchFamily="34" charset="-120"/>
              <a:ea typeface="微軟正黑體" panose="020B0604030504040204" pitchFamily="34" charset="-120"/>
            </a:rPr>
            <a:t>產品創新</a:t>
          </a:r>
          <a:endParaRPr lang="zh-TW" altLang="en-US" sz="3200" b="1" kern="1200" dirty="0">
            <a:solidFill>
              <a:srgbClr val="FF0000"/>
            </a:solidFill>
          </a:endParaRPr>
        </a:p>
      </dsp:txBody>
      <dsp:txXfrm>
        <a:off x="1770" y="170521"/>
        <a:ext cx="1776515" cy="1776515"/>
      </dsp:txXfrm>
    </dsp:sp>
    <dsp:sp modelId="{72628E81-1388-4B82-AA90-9A3F15B81AF1}">
      <dsp:nvSpPr>
        <dsp:cNvPr id="0" name=""/>
        <dsp:cNvSpPr/>
      </dsp:nvSpPr>
      <dsp:spPr>
        <a:xfrm>
          <a:off x="1422982" y="170521"/>
          <a:ext cx="1776515" cy="1776515"/>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技術創新</a:t>
          </a:r>
          <a:endParaRPr lang="zh-TW" altLang="en-US" sz="1600" kern="1200" dirty="0"/>
        </a:p>
      </dsp:txBody>
      <dsp:txXfrm>
        <a:off x="1422982" y="170521"/>
        <a:ext cx="1776515" cy="1776515"/>
      </dsp:txXfrm>
    </dsp:sp>
    <dsp:sp modelId="{CD9D120F-D039-440B-9AA6-F21AC2F8BD3A}">
      <dsp:nvSpPr>
        <dsp:cNvPr id="0" name=""/>
        <dsp:cNvSpPr/>
      </dsp:nvSpPr>
      <dsp:spPr>
        <a:xfrm>
          <a:off x="2844194" y="170521"/>
          <a:ext cx="1776515" cy="1776515"/>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形象創新</a:t>
          </a:r>
          <a:endParaRPr lang="zh-TW" altLang="en-US" sz="1600" kern="1200" dirty="0"/>
        </a:p>
      </dsp:txBody>
      <dsp:txXfrm>
        <a:off x="2844194" y="170521"/>
        <a:ext cx="1776515" cy="1776515"/>
      </dsp:txXfrm>
    </dsp:sp>
    <dsp:sp modelId="{62550B19-222A-4A87-AA60-B6E75E5FE66C}">
      <dsp:nvSpPr>
        <dsp:cNvPr id="0" name=""/>
        <dsp:cNvSpPr/>
      </dsp:nvSpPr>
      <dsp:spPr>
        <a:xfrm>
          <a:off x="4265407" y="170521"/>
          <a:ext cx="1776515" cy="1776515"/>
        </a:xfrm>
        <a:prstGeom prst="ellipse">
          <a:avLst/>
        </a:prstGeom>
        <a:solidFill>
          <a:srgbClr val="FFCE33"/>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管理創新</a:t>
          </a:r>
          <a:endParaRPr lang="zh-TW" altLang="en-US" sz="1600" kern="1200" dirty="0"/>
        </a:p>
      </dsp:txBody>
      <dsp:txXfrm>
        <a:off x="4265407" y="170521"/>
        <a:ext cx="1776515" cy="177651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AE84D-FA4F-439A-962C-B2A2C0E080BE}">
      <dsp:nvSpPr>
        <dsp:cNvPr id="0" name=""/>
        <dsp:cNvSpPr/>
      </dsp:nvSpPr>
      <dsp:spPr>
        <a:xfrm>
          <a:off x="1770" y="170521"/>
          <a:ext cx="1776515" cy="1776515"/>
        </a:xfrm>
        <a:prstGeom prst="ellipse">
          <a:avLst/>
        </a:prstGeom>
        <a:solidFill>
          <a:srgbClr val="96CEF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kern="1200" dirty="0" smtClean="0">
            <a:solidFill>
              <a:schemeClr val="tx1"/>
            </a:solidFill>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kern="1200" dirty="0">
            <a:solidFill>
              <a:schemeClr val="tx1"/>
            </a:solidFill>
          </a:endParaRPr>
        </a:p>
      </dsp:txBody>
      <dsp:txXfrm>
        <a:off x="1770" y="170521"/>
        <a:ext cx="1776515" cy="1776515"/>
      </dsp:txXfrm>
    </dsp:sp>
    <dsp:sp modelId="{72628E81-1388-4B82-AA90-9A3F15B81AF1}">
      <dsp:nvSpPr>
        <dsp:cNvPr id="0" name=""/>
        <dsp:cNvSpPr/>
      </dsp:nvSpPr>
      <dsp:spPr>
        <a:xfrm>
          <a:off x="1422982" y="170521"/>
          <a:ext cx="1776515" cy="1776515"/>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40640" rIns="97768" bIns="40640" numCol="1" spcCol="1270" anchor="ctr" anchorCtr="0">
          <a:noAutofit/>
        </a:bodyPr>
        <a:lstStyle/>
        <a:p>
          <a:pPr lvl="0" algn="ctr" defTabSz="1422400">
            <a:lnSpc>
              <a:spcPct val="90000"/>
            </a:lnSpc>
            <a:spcBef>
              <a:spcPct val="0"/>
            </a:spcBef>
            <a:spcAft>
              <a:spcPct val="35000"/>
            </a:spcAft>
          </a:pPr>
          <a:r>
            <a:rPr lang="zh-TW" altLang="en-US" sz="3200" b="1" kern="1200" dirty="0" smtClean="0">
              <a:solidFill>
                <a:srgbClr val="FF0000"/>
              </a:solidFill>
              <a:latin typeface="微軟正黑體" panose="020B0604030504040204" pitchFamily="34" charset="-120"/>
              <a:ea typeface="微軟正黑體" panose="020B0604030504040204" pitchFamily="34" charset="-120"/>
            </a:rPr>
            <a:t>技術創新</a:t>
          </a:r>
          <a:endParaRPr lang="zh-TW" altLang="en-US" sz="3200" b="1" kern="1200" dirty="0">
            <a:solidFill>
              <a:srgbClr val="FF0000"/>
            </a:solidFill>
          </a:endParaRPr>
        </a:p>
      </dsp:txBody>
      <dsp:txXfrm>
        <a:off x="1422982" y="170521"/>
        <a:ext cx="1776515" cy="1776515"/>
      </dsp:txXfrm>
    </dsp:sp>
    <dsp:sp modelId="{CD9D120F-D039-440B-9AA6-F21AC2F8BD3A}">
      <dsp:nvSpPr>
        <dsp:cNvPr id="0" name=""/>
        <dsp:cNvSpPr/>
      </dsp:nvSpPr>
      <dsp:spPr>
        <a:xfrm>
          <a:off x="2844194" y="170521"/>
          <a:ext cx="1776515" cy="1776515"/>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品牌</a:t>
          </a:r>
          <a:endParaRPr lang="en-US" altLang="zh-TW" sz="1600" b="0"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形象創新</a:t>
          </a:r>
          <a:endParaRPr lang="zh-TW" altLang="en-US" sz="1600" kern="1200" dirty="0"/>
        </a:p>
      </dsp:txBody>
      <dsp:txXfrm>
        <a:off x="2844194" y="170521"/>
        <a:ext cx="1776515" cy="1776515"/>
      </dsp:txXfrm>
    </dsp:sp>
    <dsp:sp modelId="{62550B19-222A-4A87-AA60-B6E75E5FE66C}">
      <dsp:nvSpPr>
        <dsp:cNvPr id="0" name=""/>
        <dsp:cNvSpPr/>
      </dsp:nvSpPr>
      <dsp:spPr>
        <a:xfrm>
          <a:off x="4265407" y="170521"/>
          <a:ext cx="1776515" cy="1776515"/>
        </a:xfrm>
        <a:prstGeom prst="ellipse">
          <a:avLst/>
        </a:prstGeom>
        <a:solidFill>
          <a:srgbClr val="FFCE33"/>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品牌</a:t>
          </a:r>
          <a:endParaRPr lang="en-US" altLang="zh-TW" sz="1600" b="0"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管理創新</a:t>
          </a:r>
          <a:endParaRPr lang="zh-TW" altLang="en-US" sz="1600" kern="1200" dirty="0"/>
        </a:p>
      </dsp:txBody>
      <dsp:txXfrm>
        <a:off x="4265407" y="170521"/>
        <a:ext cx="1776515" cy="177651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AE84D-FA4F-439A-962C-B2A2C0E080BE}">
      <dsp:nvSpPr>
        <dsp:cNvPr id="0" name=""/>
        <dsp:cNvSpPr/>
      </dsp:nvSpPr>
      <dsp:spPr>
        <a:xfrm>
          <a:off x="1770" y="170521"/>
          <a:ext cx="1776515" cy="1776515"/>
        </a:xfrm>
        <a:prstGeom prst="ellipse">
          <a:avLst/>
        </a:prstGeom>
        <a:solidFill>
          <a:srgbClr val="96CEF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kern="1200" dirty="0" smtClean="0">
            <a:solidFill>
              <a:schemeClr val="tx1"/>
            </a:solidFill>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kern="1200" dirty="0">
            <a:solidFill>
              <a:schemeClr val="tx1"/>
            </a:solidFill>
          </a:endParaRPr>
        </a:p>
      </dsp:txBody>
      <dsp:txXfrm>
        <a:off x="1770" y="170521"/>
        <a:ext cx="1776515" cy="1776515"/>
      </dsp:txXfrm>
    </dsp:sp>
    <dsp:sp modelId="{72628E81-1388-4B82-AA90-9A3F15B81AF1}">
      <dsp:nvSpPr>
        <dsp:cNvPr id="0" name=""/>
        <dsp:cNvSpPr/>
      </dsp:nvSpPr>
      <dsp:spPr>
        <a:xfrm>
          <a:off x="1422982" y="170521"/>
          <a:ext cx="1776515" cy="1776515"/>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kern="1200" dirty="0" smtClean="0">
            <a:solidFill>
              <a:schemeClr val="tx1"/>
            </a:solidFill>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技術創新</a:t>
          </a:r>
          <a:endParaRPr lang="zh-TW" altLang="en-US" sz="1600" b="0" kern="1200" dirty="0">
            <a:solidFill>
              <a:schemeClr val="tx1"/>
            </a:solidFill>
          </a:endParaRPr>
        </a:p>
      </dsp:txBody>
      <dsp:txXfrm>
        <a:off x="1422982" y="170521"/>
        <a:ext cx="1776515" cy="1776515"/>
      </dsp:txXfrm>
    </dsp:sp>
    <dsp:sp modelId="{CD9D120F-D039-440B-9AA6-F21AC2F8BD3A}">
      <dsp:nvSpPr>
        <dsp:cNvPr id="0" name=""/>
        <dsp:cNvSpPr/>
      </dsp:nvSpPr>
      <dsp:spPr>
        <a:xfrm>
          <a:off x="2844194" y="170521"/>
          <a:ext cx="1776515" cy="1776515"/>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35560" rIns="97768" bIns="3556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FF0000"/>
              </a:solidFill>
              <a:latin typeface="微軟正黑體" panose="020B0604030504040204" pitchFamily="34" charset="-120"/>
              <a:ea typeface="微軟正黑體" panose="020B0604030504040204" pitchFamily="34" charset="-120"/>
            </a:rPr>
            <a:t>形象創新</a:t>
          </a:r>
          <a:endParaRPr lang="zh-TW" altLang="en-US" sz="2800" b="1" kern="1200" dirty="0">
            <a:solidFill>
              <a:srgbClr val="FF0000"/>
            </a:solidFill>
          </a:endParaRPr>
        </a:p>
      </dsp:txBody>
      <dsp:txXfrm>
        <a:off x="2844194" y="170521"/>
        <a:ext cx="1776515" cy="1776515"/>
      </dsp:txXfrm>
    </dsp:sp>
    <dsp:sp modelId="{62550B19-222A-4A87-AA60-B6E75E5FE66C}">
      <dsp:nvSpPr>
        <dsp:cNvPr id="0" name=""/>
        <dsp:cNvSpPr/>
      </dsp:nvSpPr>
      <dsp:spPr>
        <a:xfrm>
          <a:off x="4265407" y="170521"/>
          <a:ext cx="1776515" cy="1776515"/>
        </a:xfrm>
        <a:prstGeom prst="ellipse">
          <a:avLst/>
        </a:prstGeom>
        <a:solidFill>
          <a:srgbClr val="FFCE33"/>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品牌</a:t>
          </a:r>
          <a:endParaRPr lang="en-US" altLang="zh-TW" sz="1600" b="0"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管理創新</a:t>
          </a:r>
          <a:endParaRPr lang="zh-TW" altLang="en-US" sz="1600" kern="1200" dirty="0"/>
        </a:p>
      </dsp:txBody>
      <dsp:txXfrm>
        <a:off x="4265407" y="170521"/>
        <a:ext cx="1776515" cy="177651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AE84D-FA4F-439A-962C-B2A2C0E080BE}">
      <dsp:nvSpPr>
        <dsp:cNvPr id="0" name=""/>
        <dsp:cNvSpPr/>
      </dsp:nvSpPr>
      <dsp:spPr>
        <a:xfrm>
          <a:off x="1770" y="170521"/>
          <a:ext cx="1776515" cy="1776515"/>
        </a:xfrm>
        <a:prstGeom prst="ellipse">
          <a:avLst/>
        </a:prstGeom>
        <a:solidFill>
          <a:srgbClr val="96CEF4"/>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kern="1200" dirty="0" smtClean="0">
            <a:solidFill>
              <a:schemeClr val="tx1"/>
            </a:solidFill>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產品創新</a:t>
          </a:r>
          <a:endParaRPr lang="zh-TW" altLang="en-US" sz="1600" b="0" kern="1200" dirty="0">
            <a:solidFill>
              <a:schemeClr val="tx1"/>
            </a:solidFill>
          </a:endParaRPr>
        </a:p>
      </dsp:txBody>
      <dsp:txXfrm>
        <a:off x="1770" y="170521"/>
        <a:ext cx="1776515" cy="1776515"/>
      </dsp:txXfrm>
    </dsp:sp>
    <dsp:sp modelId="{72628E81-1388-4B82-AA90-9A3F15B81AF1}">
      <dsp:nvSpPr>
        <dsp:cNvPr id="0" name=""/>
        <dsp:cNvSpPr/>
      </dsp:nvSpPr>
      <dsp:spPr>
        <a:xfrm>
          <a:off x="1422982" y="170521"/>
          <a:ext cx="1776515" cy="1776515"/>
        </a:xfrm>
        <a:prstGeom prst="ellipse">
          <a:avLst/>
        </a:prstGeom>
        <a:gradFill rotWithShape="0">
          <a:gsLst>
            <a:gs pos="0">
              <a:schemeClr val="accent2">
                <a:alpha val="50000"/>
                <a:hueOff val="-4800000"/>
                <a:satOff val="-16668"/>
                <a:lumOff val="20000"/>
                <a:alphaOff val="0"/>
                <a:shade val="51000"/>
                <a:satMod val="130000"/>
              </a:schemeClr>
            </a:gs>
            <a:gs pos="80000">
              <a:schemeClr val="accent2">
                <a:alpha val="50000"/>
                <a:hueOff val="-4800000"/>
                <a:satOff val="-16668"/>
                <a:lumOff val="20000"/>
                <a:alphaOff val="0"/>
                <a:shade val="93000"/>
                <a:satMod val="130000"/>
              </a:schemeClr>
            </a:gs>
            <a:gs pos="100000">
              <a:schemeClr val="accent2">
                <a:alpha val="50000"/>
                <a:hueOff val="-4800000"/>
                <a:satOff val="-16668"/>
                <a:lumOff val="2000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品牌</a:t>
          </a:r>
          <a:endParaRPr lang="en-US" altLang="zh-TW" sz="1600" b="0" kern="1200" dirty="0" smtClean="0">
            <a:solidFill>
              <a:schemeClr val="tx1"/>
            </a:solidFill>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solidFill>
                <a:schemeClr val="tx1"/>
              </a:solidFill>
              <a:latin typeface="微軟正黑體" panose="020B0604030504040204" pitchFamily="34" charset="-120"/>
              <a:ea typeface="微軟正黑體" panose="020B0604030504040204" pitchFamily="34" charset="-120"/>
            </a:rPr>
            <a:t>技術創新</a:t>
          </a:r>
          <a:endParaRPr lang="zh-TW" altLang="en-US" sz="1600" b="0" kern="1200" dirty="0">
            <a:solidFill>
              <a:schemeClr val="tx1"/>
            </a:solidFill>
          </a:endParaRPr>
        </a:p>
      </dsp:txBody>
      <dsp:txXfrm>
        <a:off x="1422982" y="170521"/>
        <a:ext cx="1776515" cy="1776515"/>
      </dsp:txXfrm>
    </dsp:sp>
    <dsp:sp modelId="{CD9D120F-D039-440B-9AA6-F21AC2F8BD3A}">
      <dsp:nvSpPr>
        <dsp:cNvPr id="0" name=""/>
        <dsp:cNvSpPr/>
      </dsp:nvSpPr>
      <dsp:spPr>
        <a:xfrm>
          <a:off x="2844194" y="170521"/>
          <a:ext cx="1776515" cy="1776515"/>
        </a:xfrm>
        <a:prstGeom prst="ellipse">
          <a:avLst/>
        </a:prstGeom>
        <a:gradFill rotWithShape="0">
          <a:gsLst>
            <a:gs pos="0">
              <a:schemeClr val="accent2">
                <a:alpha val="50000"/>
                <a:hueOff val="-9600000"/>
                <a:satOff val="-33335"/>
                <a:lumOff val="40001"/>
                <a:alphaOff val="0"/>
                <a:shade val="51000"/>
                <a:satMod val="130000"/>
              </a:schemeClr>
            </a:gs>
            <a:gs pos="80000">
              <a:schemeClr val="accent2">
                <a:alpha val="50000"/>
                <a:hueOff val="-9600000"/>
                <a:satOff val="-33335"/>
                <a:lumOff val="40001"/>
                <a:alphaOff val="0"/>
                <a:shade val="93000"/>
                <a:satMod val="130000"/>
              </a:schemeClr>
            </a:gs>
            <a:gs pos="100000">
              <a:schemeClr val="accent2">
                <a:alpha val="50000"/>
                <a:hueOff val="-9600000"/>
                <a:satOff val="-33335"/>
                <a:lumOff val="40001"/>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20320" rIns="97768" bIns="20320" numCol="1" spcCol="1270" anchor="ctr" anchorCtr="0">
          <a:noAutofit/>
        </a:bodyPr>
        <a:lstStyle/>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品牌</a:t>
          </a:r>
          <a:endParaRPr lang="en-US" altLang="zh-TW" sz="1600" b="0" kern="1200" dirty="0" smtClean="0">
            <a:latin typeface="微軟正黑體" panose="020B0604030504040204" pitchFamily="34" charset="-120"/>
            <a:ea typeface="微軟正黑體" panose="020B0604030504040204" pitchFamily="34" charset="-120"/>
          </a:endParaRPr>
        </a:p>
        <a:p>
          <a:pPr lvl="0" algn="ctr" defTabSz="711200">
            <a:lnSpc>
              <a:spcPct val="90000"/>
            </a:lnSpc>
            <a:spcBef>
              <a:spcPct val="0"/>
            </a:spcBef>
            <a:spcAft>
              <a:spcPct val="35000"/>
            </a:spcAft>
          </a:pPr>
          <a:r>
            <a:rPr lang="zh-TW" altLang="en-US" sz="1600" b="0" kern="1200" dirty="0" smtClean="0">
              <a:latin typeface="微軟正黑體" panose="020B0604030504040204" pitchFamily="34" charset="-120"/>
              <a:ea typeface="微軟正黑體" panose="020B0604030504040204" pitchFamily="34" charset="-120"/>
            </a:rPr>
            <a:t>形象創新</a:t>
          </a:r>
          <a:endParaRPr lang="zh-TW" altLang="en-US" sz="1600" kern="1200" dirty="0"/>
        </a:p>
      </dsp:txBody>
      <dsp:txXfrm>
        <a:off x="2844194" y="170521"/>
        <a:ext cx="1776515" cy="1776515"/>
      </dsp:txXfrm>
    </dsp:sp>
    <dsp:sp modelId="{62550B19-222A-4A87-AA60-B6E75E5FE66C}">
      <dsp:nvSpPr>
        <dsp:cNvPr id="0" name=""/>
        <dsp:cNvSpPr/>
      </dsp:nvSpPr>
      <dsp:spPr>
        <a:xfrm>
          <a:off x="4265407" y="170521"/>
          <a:ext cx="1776515" cy="1776515"/>
        </a:xfrm>
        <a:prstGeom prst="ellipse">
          <a:avLst/>
        </a:prstGeom>
        <a:solidFill>
          <a:srgbClr val="FFCE33"/>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7768" tIns="35560" rIns="97768" bIns="3556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FF0000"/>
              </a:solidFill>
              <a:latin typeface="微軟正黑體" panose="020B0604030504040204" pitchFamily="34" charset="-120"/>
              <a:ea typeface="微軟正黑體" panose="020B0604030504040204" pitchFamily="34" charset="-120"/>
            </a:rPr>
            <a:t>管理創新</a:t>
          </a:r>
          <a:endParaRPr lang="zh-TW" altLang="en-US" sz="2800" b="1" kern="1200" dirty="0">
            <a:solidFill>
              <a:srgbClr val="FF0000"/>
            </a:solidFill>
          </a:endParaRPr>
        </a:p>
      </dsp:txBody>
      <dsp:txXfrm>
        <a:off x="4265407" y="170521"/>
        <a:ext cx="1776515" cy="177651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t" anchorCtr="0" compatLnSpc="1">
            <a:prstTxWarp prst="textNoShape">
              <a:avLst/>
            </a:prstTxWarp>
          </a:bodyPr>
          <a:lstStyle>
            <a:lvl1pPr algn="l" defTabSz="913266" eaLnBrk="1" hangingPunct="1">
              <a:spcBef>
                <a:spcPct val="0"/>
              </a:spcBef>
              <a:defRPr sz="1200" b="0">
                <a:latin typeface="Times" pitchFamily="18" charset="0"/>
                <a:ea typeface="Taipei" charset="-120"/>
              </a:defRPr>
            </a:lvl1pPr>
          </a:lstStyle>
          <a:p>
            <a:pPr>
              <a:defRPr/>
            </a:pPr>
            <a:endParaRPr lang="en-US" altLang="zh-TW"/>
          </a:p>
        </p:txBody>
      </p:sp>
      <p:sp>
        <p:nvSpPr>
          <p:cNvPr id="33795" name="Rectangle 3"/>
          <p:cNvSpPr>
            <a:spLocks noGrp="1" noChangeArrowheads="1"/>
          </p:cNvSpPr>
          <p:nvPr>
            <p:ph type="dt" sz="quarter" idx="1"/>
          </p:nvPr>
        </p:nvSpPr>
        <p:spPr bwMode="auto">
          <a:xfrm>
            <a:off x="3849688" y="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t" anchorCtr="0" compatLnSpc="1">
            <a:prstTxWarp prst="textNoShape">
              <a:avLst/>
            </a:prstTxWarp>
          </a:bodyPr>
          <a:lstStyle>
            <a:lvl1pPr algn="r" defTabSz="913266" eaLnBrk="1" hangingPunct="1">
              <a:spcBef>
                <a:spcPct val="0"/>
              </a:spcBef>
              <a:defRPr sz="1200" b="0">
                <a:latin typeface="Times" pitchFamily="18" charset="0"/>
                <a:ea typeface="Taipei" charset="-120"/>
              </a:defRPr>
            </a:lvl1pPr>
          </a:lstStyle>
          <a:p>
            <a:pPr>
              <a:defRPr/>
            </a:pPr>
            <a:endParaRPr lang="en-US" altLang="zh-TW"/>
          </a:p>
        </p:txBody>
      </p:sp>
      <p:sp>
        <p:nvSpPr>
          <p:cNvPr id="33796" name="Rectangle 4"/>
          <p:cNvSpPr>
            <a:spLocks noGrp="1" noChangeArrowheads="1"/>
          </p:cNvSpPr>
          <p:nvPr>
            <p:ph type="ftr" sz="quarter" idx="2"/>
          </p:nvPr>
        </p:nvSpPr>
        <p:spPr bwMode="auto">
          <a:xfrm>
            <a:off x="0" y="9377363"/>
            <a:ext cx="2946400" cy="49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b" anchorCtr="0" compatLnSpc="1">
            <a:prstTxWarp prst="textNoShape">
              <a:avLst/>
            </a:prstTxWarp>
          </a:bodyPr>
          <a:lstStyle>
            <a:lvl1pPr algn="l" defTabSz="913266" eaLnBrk="1" hangingPunct="1">
              <a:spcBef>
                <a:spcPct val="0"/>
              </a:spcBef>
              <a:defRPr sz="1200" b="0">
                <a:latin typeface="Times" pitchFamily="18" charset="0"/>
                <a:ea typeface="Taipei" charset="-120"/>
              </a:defRPr>
            </a:lvl1pPr>
          </a:lstStyle>
          <a:p>
            <a:pPr>
              <a:defRPr/>
            </a:pPr>
            <a:endParaRPr lang="en-US" altLang="zh-TW"/>
          </a:p>
        </p:txBody>
      </p:sp>
      <p:sp>
        <p:nvSpPr>
          <p:cNvPr id="33797" name="Rectangle 5"/>
          <p:cNvSpPr>
            <a:spLocks noGrp="1" noChangeArrowheads="1"/>
          </p:cNvSpPr>
          <p:nvPr>
            <p:ph type="sldNum" sz="quarter" idx="3"/>
          </p:nvPr>
        </p:nvSpPr>
        <p:spPr bwMode="auto">
          <a:xfrm>
            <a:off x="3849688" y="9377363"/>
            <a:ext cx="2946400" cy="493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b" anchorCtr="0" compatLnSpc="1">
            <a:prstTxWarp prst="textNoShape">
              <a:avLst/>
            </a:prstTxWarp>
          </a:bodyPr>
          <a:lstStyle>
            <a:lvl1pPr algn="r" defTabSz="911225" eaLnBrk="1" hangingPunct="1">
              <a:defRPr sz="1200" b="0">
                <a:latin typeface="Times" pitchFamily="18" charset="0"/>
                <a:ea typeface="Taipei" charset="-120"/>
              </a:defRPr>
            </a:lvl1pPr>
          </a:lstStyle>
          <a:p>
            <a:fld id="{7179EB61-AB98-4044-977E-213306FEEDB5}" type="slidenum">
              <a:rPr lang="en-US" altLang="zh-TW"/>
              <a:pPr/>
              <a:t>‹#›</a:t>
            </a:fld>
            <a:endParaRPr lang="en-US" altLang="zh-TW"/>
          </a:p>
        </p:txBody>
      </p:sp>
    </p:spTree>
    <p:extLst>
      <p:ext uri="{BB962C8B-B14F-4D97-AF65-F5344CB8AC3E}">
        <p14:creationId xmlns="" xmlns:p14="http://schemas.microsoft.com/office/powerpoint/2010/main" val="361784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t" anchorCtr="0" compatLnSpc="1">
            <a:prstTxWarp prst="textNoShape">
              <a:avLst/>
            </a:prstTxWarp>
          </a:bodyPr>
          <a:lstStyle>
            <a:lvl1pPr algn="l" defTabSz="913266" eaLnBrk="1" hangingPunct="1">
              <a:spcBef>
                <a:spcPct val="0"/>
              </a:spcBef>
              <a:defRPr sz="1200" b="0">
                <a:latin typeface="Times" pitchFamily="18" charset="0"/>
                <a:ea typeface="Taipei" charset="-120"/>
              </a:defRPr>
            </a:lvl1pPr>
          </a:lstStyle>
          <a:p>
            <a:pPr>
              <a:defRPr/>
            </a:pPr>
            <a:endParaRPr lang="en-US" altLang="zh-TW"/>
          </a:p>
        </p:txBody>
      </p:sp>
      <p:sp>
        <p:nvSpPr>
          <p:cNvPr id="28675" name="Rectangle 3"/>
          <p:cNvSpPr>
            <a:spLocks noGrp="1" noChangeArrowheads="1"/>
          </p:cNvSpPr>
          <p:nvPr>
            <p:ph type="dt" idx="1"/>
          </p:nvPr>
        </p:nvSpPr>
        <p:spPr bwMode="auto">
          <a:xfrm>
            <a:off x="3851275" y="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t" anchorCtr="0" compatLnSpc="1">
            <a:prstTxWarp prst="textNoShape">
              <a:avLst/>
            </a:prstTxWarp>
          </a:bodyPr>
          <a:lstStyle>
            <a:lvl1pPr algn="r" defTabSz="913266" eaLnBrk="1" hangingPunct="1">
              <a:spcBef>
                <a:spcPct val="0"/>
              </a:spcBef>
              <a:defRPr sz="1200" b="0">
                <a:latin typeface="Times" pitchFamily="18" charset="0"/>
                <a:ea typeface="Taipei" charset="-120"/>
              </a:defRPr>
            </a:lvl1pPr>
          </a:lstStyle>
          <a:p>
            <a:pPr>
              <a:defRPr/>
            </a:pPr>
            <a:endParaRPr lang="en-US" altLang="zh-TW"/>
          </a:p>
        </p:txBody>
      </p:sp>
      <p:sp>
        <p:nvSpPr>
          <p:cNvPr id="3076" name="Rectangle 4"/>
          <p:cNvSpPr>
            <a:spLocks noGrp="1" noRot="1" noChangeAspect="1" noChangeArrowheads="1" noTextEdit="1"/>
          </p:cNvSpPr>
          <p:nvPr>
            <p:ph type="sldImg" idx="2"/>
          </p:nvPr>
        </p:nvSpPr>
        <p:spPr bwMode="auto">
          <a:xfrm>
            <a:off x="727075" y="739775"/>
            <a:ext cx="5348288" cy="3703638"/>
          </a:xfrm>
          <a:prstGeom prst="rect">
            <a:avLst/>
          </a:prstGeom>
          <a:noFill/>
          <a:ln w="9525">
            <a:solidFill>
              <a:srgbClr val="000000"/>
            </a:solidFill>
            <a:miter lim="800000"/>
            <a:headEnd/>
            <a:tailEnd/>
          </a:ln>
          <a:effectLst/>
        </p:spPr>
      </p:sp>
      <p:sp>
        <p:nvSpPr>
          <p:cNvPr id="28677" name="Rectangle 5"/>
          <p:cNvSpPr>
            <a:spLocks noGrp="1" noChangeArrowheads="1"/>
          </p:cNvSpPr>
          <p:nvPr>
            <p:ph type="body" sz="quarter" idx="3"/>
          </p:nvPr>
        </p:nvSpPr>
        <p:spPr bwMode="auto">
          <a:xfrm>
            <a:off x="906463" y="4689475"/>
            <a:ext cx="4984750" cy="444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28678" name="Rectangle 6"/>
          <p:cNvSpPr>
            <a:spLocks noGrp="1" noChangeArrowheads="1"/>
          </p:cNvSpPr>
          <p:nvPr>
            <p:ph type="ftr" sz="quarter" idx="4"/>
          </p:nvPr>
        </p:nvSpPr>
        <p:spPr bwMode="auto">
          <a:xfrm>
            <a:off x="0" y="937895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b" anchorCtr="0" compatLnSpc="1">
            <a:prstTxWarp prst="textNoShape">
              <a:avLst/>
            </a:prstTxWarp>
          </a:bodyPr>
          <a:lstStyle>
            <a:lvl1pPr algn="l" defTabSz="913266" eaLnBrk="1" hangingPunct="1">
              <a:spcBef>
                <a:spcPct val="0"/>
              </a:spcBef>
              <a:defRPr sz="1200" b="0">
                <a:latin typeface="Times" pitchFamily="18" charset="0"/>
                <a:ea typeface="Taipei" charset="-120"/>
              </a:defRPr>
            </a:lvl1pPr>
          </a:lstStyle>
          <a:p>
            <a:pPr>
              <a:defRPr/>
            </a:pPr>
            <a:endParaRPr lang="en-US" altLang="zh-TW"/>
          </a:p>
        </p:txBody>
      </p:sp>
      <p:sp>
        <p:nvSpPr>
          <p:cNvPr id="28679" name="Rectangle 7"/>
          <p:cNvSpPr>
            <a:spLocks noGrp="1" noChangeArrowheads="1"/>
          </p:cNvSpPr>
          <p:nvPr>
            <p:ph type="sldNum" sz="quarter" idx="5"/>
          </p:nvPr>
        </p:nvSpPr>
        <p:spPr bwMode="auto">
          <a:xfrm>
            <a:off x="3851275" y="9378950"/>
            <a:ext cx="2946400"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333" tIns="45669" rIns="91333" bIns="45669" numCol="1" anchor="b" anchorCtr="0" compatLnSpc="1">
            <a:prstTxWarp prst="textNoShape">
              <a:avLst/>
            </a:prstTxWarp>
          </a:bodyPr>
          <a:lstStyle>
            <a:lvl1pPr algn="r" defTabSz="911225" eaLnBrk="1" hangingPunct="1">
              <a:defRPr sz="1200" b="0">
                <a:latin typeface="Times" pitchFamily="18" charset="0"/>
                <a:ea typeface="Taipei" charset="-120"/>
              </a:defRPr>
            </a:lvl1pPr>
          </a:lstStyle>
          <a:p>
            <a:fld id="{14EFF628-C544-4806-9E0A-D3090DADB61D}" type="slidenum">
              <a:rPr lang="en-US" altLang="zh-TW"/>
              <a:pPr/>
              <a:t>‹#›</a:t>
            </a:fld>
            <a:endParaRPr lang="en-US" altLang="zh-TW"/>
          </a:p>
        </p:txBody>
      </p:sp>
    </p:spTree>
    <p:extLst>
      <p:ext uri="{BB962C8B-B14F-4D97-AF65-F5344CB8AC3E}">
        <p14:creationId xmlns="" xmlns:p14="http://schemas.microsoft.com/office/powerpoint/2010/main" val="410659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pitchFamily="18" charset="0"/>
        <a:ea typeface="Taipei" charset="-120"/>
        <a:cs typeface="+mn-cs"/>
      </a:defRPr>
    </a:lvl1pPr>
    <a:lvl2pPr marL="457200" algn="l" rtl="0" eaLnBrk="0" fontAlgn="base" hangingPunct="0">
      <a:spcBef>
        <a:spcPct val="30000"/>
      </a:spcBef>
      <a:spcAft>
        <a:spcPct val="0"/>
      </a:spcAft>
      <a:defRPr kumimoji="1" sz="1200" kern="1200">
        <a:solidFill>
          <a:schemeClr val="tx1"/>
        </a:solidFill>
        <a:latin typeface="Times" pitchFamily="18" charset="0"/>
        <a:ea typeface="Taipei" charset="-120"/>
        <a:cs typeface="+mn-cs"/>
      </a:defRPr>
    </a:lvl2pPr>
    <a:lvl3pPr marL="914400" algn="l" rtl="0" eaLnBrk="0" fontAlgn="base" hangingPunct="0">
      <a:spcBef>
        <a:spcPct val="30000"/>
      </a:spcBef>
      <a:spcAft>
        <a:spcPct val="0"/>
      </a:spcAft>
      <a:defRPr kumimoji="1" sz="1200" kern="1200">
        <a:solidFill>
          <a:schemeClr val="tx1"/>
        </a:solidFill>
        <a:latin typeface="Times" pitchFamily="18" charset="0"/>
        <a:ea typeface="Taipei" charset="-120"/>
        <a:cs typeface="+mn-cs"/>
      </a:defRPr>
    </a:lvl3pPr>
    <a:lvl4pPr marL="1371600" algn="l" rtl="0" eaLnBrk="0" fontAlgn="base" hangingPunct="0">
      <a:spcBef>
        <a:spcPct val="30000"/>
      </a:spcBef>
      <a:spcAft>
        <a:spcPct val="0"/>
      </a:spcAft>
      <a:defRPr kumimoji="1" sz="1200" kern="1200">
        <a:solidFill>
          <a:schemeClr val="tx1"/>
        </a:solidFill>
        <a:latin typeface="Times" pitchFamily="18" charset="0"/>
        <a:ea typeface="Taipei" charset="-120"/>
        <a:cs typeface="+mn-cs"/>
      </a:defRPr>
    </a:lvl4pPr>
    <a:lvl5pPr marL="1828800" algn="l" rtl="0" eaLnBrk="0" fontAlgn="base" hangingPunct="0">
      <a:spcBef>
        <a:spcPct val="30000"/>
      </a:spcBef>
      <a:spcAft>
        <a:spcPct val="0"/>
      </a:spcAft>
      <a:defRPr kumimoji="1" sz="1200" kern="1200">
        <a:solidFill>
          <a:schemeClr val="tx1"/>
        </a:solidFill>
        <a:latin typeface="Times" pitchFamily="18" charset="0"/>
        <a:ea typeface="Taipei"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iki.mbalib.com/zh-tw/%E5%93%81%E7%89%8C%E5%86%85%E6%B6%B5" TargetMode="External"/><Relationship Id="rId13" Type="http://schemas.openxmlformats.org/officeDocument/2006/relationships/hyperlink" Target="http://wiki.mbalib.com/zh-tw/%E8%81%94%E6%83%B3" TargetMode="External"/><Relationship Id="rId3" Type="http://schemas.openxmlformats.org/officeDocument/2006/relationships/hyperlink" Target="http://wiki.mbalib.com/zh-tw/%E4%BB%B7%E5%80%BC%E5%8F%96%E5%90%91" TargetMode="External"/><Relationship Id="rId7" Type="http://schemas.openxmlformats.org/officeDocument/2006/relationships/hyperlink" Target="http://wiki.mbalib.com/zh-tw/%E5%93%81%E7%89%8C%E5%A1%91%E9%80%A0" TargetMode="External"/><Relationship Id="rId12" Type="http://schemas.openxmlformats.org/officeDocument/2006/relationships/hyperlink" Target="http://wiki.mbalib.com/zh-tw/%E5%B8%82%E5%9C%BA%E7%AB%9E%E4%BA%89" TargetMode="External"/><Relationship Id="rId2" Type="http://schemas.openxmlformats.org/officeDocument/2006/relationships/slide" Target="../slides/slide18.xml"/><Relationship Id="rId16" Type="http://schemas.openxmlformats.org/officeDocument/2006/relationships/hyperlink" Target="http://wiki.mbalib.com/zh-tw/Lenovo" TargetMode="External"/><Relationship Id="rId1" Type="http://schemas.openxmlformats.org/officeDocument/2006/relationships/notesMaster" Target="../notesMasters/notesMaster1.xml"/><Relationship Id="rId6" Type="http://schemas.openxmlformats.org/officeDocument/2006/relationships/hyperlink" Target="http://wiki.mbalib.com/zh-tw/%E4%BF%9D%E5%81%A5%E5%93%81%E5%B8%82%E5%9C%BA" TargetMode="External"/><Relationship Id="rId11" Type="http://schemas.openxmlformats.org/officeDocument/2006/relationships/hyperlink" Target="http://wiki.mbalib.com/zh-tw/WTO" TargetMode="External"/><Relationship Id="rId5" Type="http://schemas.openxmlformats.org/officeDocument/2006/relationships/hyperlink" Target="http://wiki.mbalib.com/zh-tw/%E6%B6%88%E8%B4%B9%E8%80%85%E5%BF%83%E7%90%86" TargetMode="External"/><Relationship Id="rId15" Type="http://schemas.openxmlformats.org/officeDocument/2006/relationships/hyperlink" Target="http://wiki.mbalib.com/zh-tw/%E5%93%81%E7%89%8C%E6%A0%87%E8%AF%86" TargetMode="External"/><Relationship Id="rId10" Type="http://schemas.openxmlformats.org/officeDocument/2006/relationships/hyperlink" Target="http://wiki.mbalib.com/zh-tw/%E5%93%81%E7%89%8C%E5%AE%9A%E4%BD%8D" TargetMode="External"/><Relationship Id="rId4" Type="http://schemas.openxmlformats.org/officeDocument/2006/relationships/hyperlink" Target="http://wiki.mbalib.com/zh-tw/%E6%BD%9C%E5%9C%A8%E6%B6%88%E8%B4%B9%E8%80%85" TargetMode="External"/><Relationship Id="rId9" Type="http://schemas.openxmlformats.org/officeDocument/2006/relationships/hyperlink" Target="http://wiki.mbalib.com/zh-tw/%E7%AB%9E%E4%BA%89%E7%8E%AF%E5%A2%83" TargetMode="External"/><Relationship Id="rId14" Type="http://schemas.openxmlformats.org/officeDocument/2006/relationships/hyperlink" Target="http://wiki.mbalib.com/zh-tw/%E5%9B%BD%E9%99%85%E5%8C%96%E6%88%98%E7%95%A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umblr.com/redirect?z=http://blogs.starbucks.com/blogs/customer/archive/2014/04/22/cups-contest.aspx&amp;t=M2Y2MDFlYWJlYWYwZmZhMTNiYzJmMTU3ODAyNDFlNjEzZTk1YjIxYyxJUWdBWVlZag==&amp;b=t:g8Cb4_DgNw71_L8S4Y1ROQ&amp;p=http://yahoo-emarketing.tumblr.com/post/128311850111/starbucks&amp;m=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圖像版面配置區 1"/>
          <p:cNvSpPr>
            <a:spLocks noGrp="1" noRot="1" noChangeAspect="1" noTextEdit="1"/>
          </p:cNvSpPr>
          <p:nvPr>
            <p:ph type="sldImg"/>
          </p:nvPr>
        </p:nvSpPr>
        <p:spPr>
          <a:ln/>
        </p:spPr>
      </p:sp>
      <p:sp>
        <p:nvSpPr>
          <p:cNvPr id="6147" name="備忘稿版面配置區 2"/>
          <p:cNvSpPr>
            <a:spLocks noGrp="1"/>
          </p:cNvSpPr>
          <p:nvPr>
            <p:ph type="body" idx="1"/>
          </p:nvPr>
        </p:nvSpPr>
        <p:spPr>
          <a:noFill/>
        </p:spPr>
        <p:txBody>
          <a:bodyPr/>
          <a:lstStyle/>
          <a:p>
            <a:endParaRPr lang="zh-TW" altLang="en-US" smtClean="0"/>
          </a:p>
        </p:txBody>
      </p:sp>
      <p:sp>
        <p:nvSpPr>
          <p:cNvPr id="6148" name="投影片編號版面配置區 3"/>
          <p:cNvSpPr>
            <a:spLocks noGrp="1"/>
          </p:cNvSpPr>
          <p:nvPr>
            <p:ph type="sldNum" sz="quarter" idx="5"/>
          </p:nvPr>
        </p:nvSpPr>
        <p:spPr>
          <a:noFill/>
          <a:ln>
            <a:miter lim="800000"/>
            <a:headEnd/>
            <a:tailEnd/>
          </a:ln>
        </p:spPr>
        <p:txBody>
          <a:bodyPr/>
          <a:lstStyle/>
          <a:p>
            <a:fld id="{5FDEB29C-6D2B-4FE5-8B7E-DB1B89FBBD11}" type="slidenum">
              <a:rPr lang="zh-TW" altLang="en-US">
                <a:latin typeface="Arial" charset="0"/>
                <a:ea typeface="新細明體" pitchFamily="18" charset="-120"/>
              </a:rPr>
              <a:pPr/>
              <a:t>1</a:t>
            </a:fld>
            <a:endParaRPr lang="en-US" altLang="zh-TW">
              <a:latin typeface="Arial" charset="0"/>
              <a:ea typeface="新細明體" pitchFamily="18" charset="-120"/>
            </a:endParaRPr>
          </a:p>
        </p:txBody>
      </p:sp>
    </p:spTree>
    <p:extLst>
      <p:ext uri="{BB962C8B-B14F-4D97-AF65-F5344CB8AC3E}">
        <p14:creationId xmlns="" xmlns:p14="http://schemas.microsoft.com/office/powerpoint/2010/main" val="159851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微軟和個人電腦幾乎摧毀了大型機。當</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註定倒閉或成為歷史時，它開始專注技術和服務並且努力創新，決定從頭做起。它最近完成了諸如</a:t>
            </a:r>
            <a:r>
              <a:rPr kumimoji="1" lang="en-US" altLang="zh-TW" sz="1200" b="0" i="0" kern="1200" dirty="0" smtClean="0">
                <a:solidFill>
                  <a:schemeClr val="tx1"/>
                </a:solidFill>
                <a:effectLst/>
                <a:latin typeface="Times" pitchFamily="18" charset="0"/>
                <a:ea typeface="Taipei" charset="-120"/>
                <a:cs typeface="+mn-cs"/>
              </a:rPr>
              <a:t>Watson</a:t>
            </a:r>
            <a:r>
              <a:rPr kumimoji="1" lang="zh-TW" altLang="en-US" sz="1200" b="0" i="0" kern="1200" dirty="0" smtClean="0">
                <a:solidFill>
                  <a:schemeClr val="tx1"/>
                </a:solidFill>
                <a:effectLst/>
                <a:latin typeface="Times" pitchFamily="18" charset="0"/>
                <a:ea typeface="Taipei" charset="-120"/>
                <a:cs typeface="+mn-cs"/>
              </a:rPr>
              <a:t>的人工智慧並且正致力研究量子電腦，在開源專案、雲端運算和大數據上都有顯著的提升。</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在保持重塑自身和開發潛力上有著驚人的毅力。當我看見它努力奮鬥要在創新的歷史上留下光輝一筆時，我被深深地打動了。我們可能之前低估了它的爆發力和生命力。</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12</a:t>
            </a:fld>
            <a:endParaRPr lang="en-US" altLang="zh-TW"/>
          </a:p>
        </p:txBody>
      </p:sp>
    </p:spTree>
    <p:extLst>
      <p:ext uri="{BB962C8B-B14F-4D97-AF65-F5344CB8AC3E}">
        <p14:creationId xmlns="" xmlns:p14="http://schemas.microsoft.com/office/powerpoint/2010/main" val="168918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微軟和個人電腦幾乎摧毀了大型機。當</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註定倒閉或成為歷史時，它開始專注技術和服務並且努力創新，決定從頭做起。它最近完成了諸如</a:t>
            </a:r>
            <a:r>
              <a:rPr kumimoji="1" lang="en-US" altLang="zh-TW" sz="1200" b="0" i="0" kern="1200" dirty="0" smtClean="0">
                <a:solidFill>
                  <a:schemeClr val="tx1"/>
                </a:solidFill>
                <a:effectLst/>
                <a:latin typeface="Times" pitchFamily="18" charset="0"/>
                <a:ea typeface="Taipei" charset="-120"/>
                <a:cs typeface="+mn-cs"/>
              </a:rPr>
              <a:t>Watson</a:t>
            </a:r>
            <a:r>
              <a:rPr kumimoji="1" lang="zh-TW" altLang="en-US" sz="1200" b="0" i="0" kern="1200" dirty="0" smtClean="0">
                <a:solidFill>
                  <a:schemeClr val="tx1"/>
                </a:solidFill>
                <a:effectLst/>
                <a:latin typeface="Times" pitchFamily="18" charset="0"/>
                <a:ea typeface="Taipei" charset="-120"/>
                <a:cs typeface="+mn-cs"/>
              </a:rPr>
              <a:t>的人工智慧並且正致力研究量子電腦，在開源專案、雲端運算和大數據上都有顯著的提升。</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在保持重塑自身和開發潛力上有著驚人的毅力。當我看見它努力奮鬥要在創新的歷史上留下光輝一筆時，我被深深地打動了。我們可能之前低估了它的爆發力和生命力。</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13</a:t>
            </a:fld>
            <a:endParaRPr lang="en-US" altLang="zh-TW"/>
          </a:p>
        </p:txBody>
      </p:sp>
    </p:spTree>
    <p:extLst>
      <p:ext uri="{BB962C8B-B14F-4D97-AF65-F5344CB8AC3E}">
        <p14:creationId xmlns="" xmlns:p14="http://schemas.microsoft.com/office/powerpoint/2010/main" val="168918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從行銷角度來看，試圖轉型的左岸咖啡館，確實以社群、影音行銷及產品外觀包裝扭轉過去的品牌形象，以更大膽、更浪漫的法式人文風格向粉絲、向年輕族群喊話，成功抓住年輕人的目光。但話說回來，多角化的行銷策略、法式印象的不斷置入究竟有沒有反應在市場銷量上？消費者究竟在乎的是喝到咖啡的心情，抑或是咖啡本身的口味？仍有待市場驗證了。</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14</a:t>
            </a:fld>
            <a:endParaRPr lang="en-US" altLang="zh-TW"/>
          </a:p>
        </p:txBody>
      </p:sp>
    </p:spTree>
    <p:extLst>
      <p:ext uri="{BB962C8B-B14F-4D97-AF65-F5344CB8AC3E}">
        <p14:creationId xmlns="" xmlns:p14="http://schemas.microsoft.com/office/powerpoint/2010/main" val="2173771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從行銷角度來看，試圖轉型的左岸咖啡館，確實以社群、影音行銷及產品外觀包裝扭轉過去的品牌形象，以更大膽、更浪漫的法式人文風格向粉絲、向年輕族群喊話，成功抓住年輕人的目光。但話說回來，多角化的行銷策略、法式印象的不斷置入究竟有沒有反應在市場銷量上？消費者究竟在乎的是喝到咖啡的心情，抑或是咖啡本身的口味？仍有待市場驗證了。</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15</a:t>
            </a:fld>
            <a:endParaRPr lang="en-US" altLang="zh-TW"/>
          </a:p>
        </p:txBody>
      </p:sp>
    </p:spTree>
    <p:extLst>
      <p:ext uri="{BB962C8B-B14F-4D97-AF65-F5344CB8AC3E}">
        <p14:creationId xmlns="" xmlns:p14="http://schemas.microsoft.com/office/powerpoint/2010/main" val="217377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品牌創新作為品牌成功的關鍵，其培育和發展是一個多因素組成的複雜過程，而產品創新、技術創新、形象創新、管理創新則是這一複雜過程中不可缺少的組成部分，為品牌創新提供了可能。同時，這幾方面因素並不是孤立存在的，只有把其看成一個有機的整體，協調發展，才能走好品牌創新之路， 更好地完成品牌創新的使命。</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16</a:t>
            </a:fld>
            <a:endParaRPr lang="en-US" altLang="zh-TW"/>
          </a:p>
        </p:txBody>
      </p:sp>
    </p:spTree>
    <p:extLst>
      <p:ext uri="{BB962C8B-B14F-4D97-AF65-F5344CB8AC3E}">
        <p14:creationId xmlns="" xmlns:p14="http://schemas.microsoft.com/office/powerpoint/2010/main" val="2588960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品牌創新作為品牌成功的關鍵，其培育和發展是一個多因素組成的複雜過程，而產品創新、技術創新、形象創新、管理創新則是這一複雜過程中不可缺少的組成部分，為品牌創新提供了可能。同時，這幾方面因素並不是孤立存在的，只有把其看成一個有機的整體，協調發展，才能走好品牌創新之路， 更好地完成品牌創新的使命。</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17</a:t>
            </a:fld>
            <a:endParaRPr lang="en-US" altLang="zh-TW"/>
          </a:p>
        </p:txBody>
      </p:sp>
    </p:spTree>
    <p:extLst>
      <p:ext uri="{BB962C8B-B14F-4D97-AF65-F5344CB8AC3E}">
        <p14:creationId xmlns="" xmlns:p14="http://schemas.microsoft.com/office/powerpoint/2010/main" val="2588960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solidFill>
                  <a:srgbClr val="333333"/>
                </a:solidFill>
                <a:latin typeface="Arial" panose="020B0604020202020204" pitchFamily="34" charset="0"/>
              </a:rPr>
              <a:t>品牌創新的動因</a:t>
            </a:r>
            <a:endParaRPr lang="en-US" altLang="zh-TW" sz="1200" dirty="0" smtClean="0">
              <a:solidFill>
                <a:srgbClr val="333333"/>
              </a:solidFill>
              <a:latin typeface="Arial" panose="020B0604020202020204" pitchFamily="34" charset="0"/>
            </a:endParaRPr>
          </a:p>
          <a:p>
            <a:endParaRPr lang="zh-TW" altLang="en-US" sz="1200" dirty="0" smtClean="0">
              <a:solidFill>
                <a:srgbClr val="333333"/>
              </a:solidFill>
              <a:latin typeface="Arial" panose="020B0604020202020204" pitchFamily="34" charset="0"/>
            </a:endParaRPr>
          </a:p>
          <a:p>
            <a:r>
              <a:rPr lang="en-US" altLang="zh-TW" sz="1200" dirty="0" smtClean="0">
                <a:solidFill>
                  <a:srgbClr val="333333"/>
                </a:solidFill>
                <a:latin typeface="Arial" panose="020B0604020202020204" pitchFamily="34" charset="0"/>
              </a:rPr>
              <a:t>(</a:t>
            </a:r>
            <a:r>
              <a:rPr lang="zh-TW" altLang="en-US" sz="1200" dirty="0" smtClean="0">
                <a:solidFill>
                  <a:srgbClr val="333333"/>
                </a:solidFill>
                <a:latin typeface="Arial" panose="020B0604020202020204" pitchFamily="34" charset="0"/>
              </a:rPr>
              <a:t>一</a:t>
            </a:r>
            <a:r>
              <a:rPr lang="en-US" altLang="zh-TW" sz="1200" dirty="0" smtClean="0">
                <a:solidFill>
                  <a:srgbClr val="333333"/>
                </a:solidFill>
                <a:latin typeface="Arial" panose="020B0604020202020204" pitchFamily="34" charset="0"/>
              </a:rPr>
              <a:t>)</a:t>
            </a:r>
            <a:r>
              <a:rPr lang="zh-TW" altLang="en-US" sz="1200" dirty="0" smtClean="0">
                <a:solidFill>
                  <a:srgbClr val="333333"/>
                </a:solidFill>
                <a:latin typeface="Arial" panose="020B0604020202020204" pitchFamily="34" charset="0"/>
              </a:rPr>
              <a:t>消費者需求的變化，激發品牌創新</a:t>
            </a:r>
            <a:endParaRPr lang="en-US" altLang="zh-TW" sz="1200" dirty="0" smtClean="0">
              <a:solidFill>
                <a:srgbClr val="333333"/>
              </a:solidFill>
              <a:latin typeface="Arial" panose="020B0604020202020204" pitchFamily="34" charset="0"/>
            </a:endParaRPr>
          </a:p>
          <a:p>
            <a:endParaRPr lang="zh-TW" altLang="en-US" sz="1200" b="0" dirty="0" smtClean="0">
              <a:solidFill>
                <a:srgbClr val="333333"/>
              </a:solidFill>
              <a:latin typeface="Arial" panose="020B0604020202020204" pitchFamily="34" charset="0"/>
            </a:endParaRPr>
          </a:p>
          <a:p>
            <a:r>
              <a:rPr lang="zh-TW" altLang="en-US" sz="1200" b="0" dirty="0" smtClean="0">
                <a:solidFill>
                  <a:srgbClr val="333333"/>
                </a:solidFill>
                <a:latin typeface="Arial" panose="020B0604020202020204" pitchFamily="34" charset="0"/>
              </a:rPr>
              <a:t>　　隨著經濟的發展，社會的進步，消費者的</a:t>
            </a:r>
            <a:r>
              <a:rPr lang="zh-TW" altLang="en-US" sz="1200" b="0" dirty="0" smtClean="0">
                <a:solidFill>
                  <a:srgbClr val="173ABD"/>
                </a:solidFill>
                <a:latin typeface="Arial" panose="020B0604020202020204" pitchFamily="34" charset="0"/>
                <a:hlinkClick r:id="rId3" tooltip="价值取向"/>
              </a:rPr>
              <a:t>價值取向</a:t>
            </a:r>
            <a:r>
              <a:rPr lang="zh-TW" altLang="en-US" sz="1200" b="0" dirty="0" smtClean="0">
                <a:solidFill>
                  <a:srgbClr val="333333"/>
                </a:solidFill>
                <a:latin typeface="Arial" panose="020B0604020202020204" pitchFamily="34" charset="0"/>
              </a:rPr>
              <a:t>和審美品味也都在發生著變化。品牌如果一成不變，就會失去許多</a:t>
            </a:r>
            <a:r>
              <a:rPr lang="zh-TW" altLang="en-US" sz="1200" b="0" dirty="0" smtClean="0">
                <a:solidFill>
                  <a:srgbClr val="173ABD"/>
                </a:solidFill>
                <a:latin typeface="Arial" panose="020B0604020202020204" pitchFamily="34" charset="0"/>
                <a:hlinkClick r:id="rId4" tooltip="潜在消费者"/>
              </a:rPr>
              <a:t>潛在消費者</a:t>
            </a:r>
            <a:r>
              <a:rPr lang="zh-TW" altLang="en-US" sz="1200" b="0" dirty="0" smtClean="0">
                <a:solidFill>
                  <a:srgbClr val="333333"/>
                </a:solidFill>
                <a:latin typeface="Arial" panose="020B0604020202020204" pitchFamily="34" charset="0"/>
              </a:rPr>
              <a:t>以及動搖品牌忠誠者；如果品牌長時間不與消費者溝通， 沒有向消費者傳播新的信息，不能給消費者帶來一點新鮮感，那麼，消費者很快就會將這個品牌淡忘。基於對消費者的洞察和對時代的理解的品牌創新， 可以與消費者的感性與理性需要同步調整， 保持與</a:t>
            </a:r>
            <a:r>
              <a:rPr lang="zh-TW" altLang="en-US" sz="1200" b="0" dirty="0" smtClean="0">
                <a:solidFill>
                  <a:srgbClr val="173ABD"/>
                </a:solidFill>
                <a:latin typeface="Arial" panose="020B0604020202020204" pitchFamily="34" charset="0"/>
                <a:hlinkClick r:id="rId5" tooltip="消费者心理"/>
              </a:rPr>
              <a:t>消費者心理</a:t>
            </a:r>
            <a:r>
              <a:rPr lang="zh-TW" altLang="en-US" sz="1200" b="0" dirty="0" smtClean="0">
                <a:solidFill>
                  <a:srgbClr val="333333"/>
                </a:solidFill>
                <a:latin typeface="Arial" panose="020B0604020202020204" pitchFamily="34" charset="0"/>
              </a:rPr>
              <a:t>變化的統一節奏，激發消費者的共鳴。“太太”口服液能在險情迭出的</a:t>
            </a:r>
            <a:r>
              <a:rPr lang="zh-TW" altLang="en-US" sz="1200" b="0" dirty="0" smtClean="0">
                <a:solidFill>
                  <a:srgbClr val="173ABD"/>
                </a:solidFill>
                <a:latin typeface="Arial" panose="020B0604020202020204" pitchFamily="34" charset="0"/>
                <a:hlinkClick r:id="rId6" tooltip="保健品市场"/>
              </a:rPr>
              <a:t>保健品市場</a:t>
            </a:r>
            <a:r>
              <a:rPr lang="zh-TW" altLang="en-US" sz="1200" b="0" dirty="0" smtClean="0">
                <a:solidFill>
                  <a:srgbClr val="333333"/>
                </a:solidFill>
                <a:latin typeface="Arial" panose="020B0604020202020204" pitchFamily="34" charset="0"/>
              </a:rPr>
              <a:t>中存活下來，併成為品牌的長青樹， 其秘訣就是不斷適應中國女性消費者需求的變化，讓品牌與時尚共舞，恰到好處地迎合當代女性的內心渴望。從“做女人真好”到“滋潤女人，讓美麗飛揚”；再從“十足女人味”到“還是太太好哦”。</a:t>
            </a:r>
            <a:r>
              <a:rPr lang="zh-TW" altLang="en-US" sz="1200" b="0" dirty="0" smtClean="0">
                <a:solidFill>
                  <a:srgbClr val="173ABD"/>
                </a:solidFill>
                <a:latin typeface="Arial" panose="020B0604020202020204" pitchFamily="34" charset="0"/>
                <a:hlinkClick r:id="rId7" tooltip="品牌塑造"/>
              </a:rPr>
              <a:t>品牌塑造</a:t>
            </a:r>
            <a:r>
              <a:rPr lang="zh-TW" altLang="en-US" sz="1200" b="0" dirty="0" smtClean="0">
                <a:solidFill>
                  <a:srgbClr val="333333"/>
                </a:solidFill>
                <a:latin typeface="Arial" panose="020B0604020202020204" pitchFamily="34" charset="0"/>
              </a:rPr>
              <a:t>緊貼女性消費者愛美的欲望， 追隨新女性精神，</a:t>
            </a:r>
            <a:r>
              <a:rPr lang="zh-TW" altLang="en-US" sz="1200" b="0" dirty="0" smtClean="0">
                <a:solidFill>
                  <a:srgbClr val="173ABD"/>
                </a:solidFill>
                <a:latin typeface="Arial" panose="020B0604020202020204" pitchFamily="34" charset="0"/>
                <a:hlinkClick r:id="rId8" tooltip="品牌内涵"/>
              </a:rPr>
              <a:t>品牌內涵</a:t>
            </a:r>
            <a:r>
              <a:rPr lang="zh-TW" altLang="en-US" sz="1200" b="0" dirty="0" smtClean="0">
                <a:solidFill>
                  <a:srgbClr val="333333"/>
                </a:solidFill>
                <a:latin typeface="Arial" panose="020B0604020202020204" pitchFamily="34" charset="0"/>
              </a:rPr>
              <a:t>不斷得到豐富和完善</a:t>
            </a:r>
            <a:endParaRPr lang="en-US" altLang="zh-TW" sz="1200" b="0" dirty="0" smtClean="0">
              <a:solidFill>
                <a:srgbClr val="333333"/>
              </a:solidFill>
              <a:latin typeface="Arial" panose="020B0604020202020204" pitchFamily="34" charset="0"/>
            </a:endParaRPr>
          </a:p>
          <a:p>
            <a:endParaRPr lang="zh-TW" altLang="en-US" sz="1200" b="0" dirty="0" smtClean="0">
              <a:solidFill>
                <a:srgbClr val="333333"/>
              </a:solidFill>
              <a:latin typeface="Arial" panose="020B0604020202020204" pitchFamily="34" charset="0"/>
            </a:endParaRPr>
          </a:p>
          <a:p>
            <a:r>
              <a:rPr lang="en-US" altLang="zh-TW" sz="1200" dirty="0" smtClean="0">
                <a:solidFill>
                  <a:srgbClr val="333333"/>
                </a:solidFill>
                <a:latin typeface="Arial" panose="020B0604020202020204" pitchFamily="34" charset="0"/>
              </a:rPr>
              <a:t>(</a:t>
            </a:r>
            <a:r>
              <a:rPr lang="zh-TW" altLang="en-US" sz="1200" dirty="0" smtClean="0">
                <a:solidFill>
                  <a:srgbClr val="333333"/>
                </a:solidFill>
                <a:latin typeface="Arial" panose="020B0604020202020204" pitchFamily="34" charset="0"/>
              </a:rPr>
              <a:t>二</a:t>
            </a:r>
            <a:r>
              <a:rPr lang="en-US" altLang="zh-TW" sz="1200" dirty="0" smtClean="0">
                <a:solidFill>
                  <a:srgbClr val="333333"/>
                </a:solidFill>
                <a:latin typeface="Arial" panose="020B0604020202020204" pitchFamily="34" charset="0"/>
              </a:rPr>
              <a:t>)</a:t>
            </a:r>
            <a:r>
              <a:rPr lang="zh-TW" altLang="en-US" sz="1200" dirty="0" smtClean="0">
                <a:solidFill>
                  <a:srgbClr val="333333"/>
                </a:solidFill>
                <a:latin typeface="Arial" panose="020B0604020202020204" pitchFamily="34" charset="0"/>
              </a:rPr>
              <a:t>新的</a:t>
            </a:r>
            <a:r>
              <a:rPr lang="zh-TW" altLang="en-US" sz="1200" dirty="0" smtClean="0">
                <a:solidFill>
                  <a:srgbClr val="173ABD"/>
                </a:solidFill>
                <a:latin typeface="Arial" panose="020B0604020202020204" pitchFamily="34" charset="0"/>
                <a:hlinkClick r:id="rId9" tooltip="竞争环境"/>
              </a:rPr>
              <a:t>競爭環境</a:t>
            </a:r>
            <a:r>
              <a:rPr lang="zh-TW" altLang="en-US" sz="1200" dirty="0" smtClean="0">
                <a:solidFill>
                  <a:srgbClr val="333333"/>
                </a:solidFill>
                <a:latin typeface="Arial" panose="020B0604020202020204" pitchFamily="34" charset="0"/>
              </a:rPr>
              <a:t>需要</a:t>
            </a:r>
            <a:r>
              <a:rPr lang="zh-TW" altLang="en-US" sz="1200" dirty="0" smtClean="0">
                <a:solidFill>
                  <a:srgbClr val="173ABD"/>
                </a:solidFill>
                <a:latin typeface="Arial" panose="020B0604020202020204" pitchFamily="34" charset="0"/>
                <a:hlinkClick r:id="rId10" tooltip="品牌定位"/>
              </a:rPr>
              <a:t>品牌定位</a:t>
            </a:r>
            <a:r>
              <a:rPr lang="zh-TW" altLang="en-US" sz="1200" dirty="0" smtClean="0">
                <a:solidFill>
                  <a:srgbClr val="333333"/>
                </a:solidFill>
                <a:latin typeface="Arial" panose="020B0604020202020204" pitchFamily="34" charset="0"/>
              </a:rPr>
              <a:t>的修正與形象的更新</a:t>
            </a:r>
            <a:endParaRPr lang="zh-TW" altLang="en-US" sz="1200" b="0" dirty="0" smtClean="0">
              <a:solidFill>
                <a:srgbClr val="333333"/>
              </a:solidFill>
              <a:latin typeface="Arial" panose="020B0604020202020204" pitchFamily="34" charset="0"/>
            </a:endParaRPr>
          </a:p>
          <a:p>
            <a:r>
              <a:rPr lang="zh-TW" altLang="en-US" sz="1200" b="0" dirty="0" smtClean="0">
                <a:solidFill>
                  <a:srgbClr val="333333"/>
                </a:solidFill>
                <a:latin typeface="Arial" panose="020B0604020202020204" pitchFamily="34" charset="0"/>
              </a:rPr>
              <a:t>　　品牌創新與市場競爭環境的變化有著直接關係。中國加入</a:t>
            </a:r>
            <a:r>
              <a:rPr lang="en-US" altLang="zh-TW" sz="1200" b="0" dirty="0" smtClean="0">
                <a:solidFill>
                  <a:srgbClr val="173ABD"/>
                </a:solidFill>
                <a:latin typeface="Arial" panose="020B0604020202020204" pitchFamily="34" charset="0"/>
                <a:hlinkClick r:id="rId11" tooltip="WTO"/>
              </a:rPr>
              <a:t>WTO</a:t>
            </a:r>
            <a:r>
              <a:rPr lang="zh-TW" altLang="en-US" sz="1200" b="0" dirty="0" smtClean="0">
                <a:solidFill>
                  <a:srgbClr val="333333"/>
                </a:solidFill>
                <a:latin typeface="Arial" panose="020B0604020202020204" pitchFamily="34" charset="0"/>
              </a:rPr>
              <a:t>後，中國品牌面臨的</a:t>
            </a:r>
            <a:r>
              <a:rPr lang="zh-TW" altLang="en-US" sz="1200" b="0" dirty="0" smtClean="0">
                <a:solidFill>
                  <a:srgbClr val="173ABD"/>
                </a:solidFill>
                <a:latin typeface="Arial" panose="020B0604020202020204" pitchFamily="34" charset="0"/>
                <a:hlinkClick r:id="rId12" tooltip="市场竞争"/>
              </a:rPr>
              <a:t>市場競爭</a:t>
            </a:r>
            <a:r>
              <a:rPr lang="zh-TW" altLang="en-US" sz="1200" b="0" dirty="0" smtClean="0">
                <a:solidFill>
                  <a:srgbClr val="333333"/>
                </a:solidFill>
                <a:latin typeface="Arial" panose="020B0604020202020204" pitchFamily="34" charset="0"/>
              </a:rPr>
              <a:t>日趨激烈，正如逆水行舟，不進則退。</a:t>
            </a:r>
            <a:r>
              <a:rPr lang="zh-TW" altLang="en-US" sz="1200" b="0" dirty="0" smtClean="0">
                <a:solidFill>
                  <a:srgbClr val="173ABD"/>
                </a:solidFill>
                <a:latin typeface="Arial" panose="020B0604020202020204" pitchFamily="34" charset="0"/>
                <a:hlinkClick r:id="rId13" tooltip="联想"/>
              </a:rPr>
              <a:t>聯想</a:t>
            </a:r>
            <a:r>
              <a:rPr lang="zh-TW" altLang="en-US" sz="1200" b="0" dirty="0" smtClean="0">
                <a:solidFill>
                  <a:srgbClr val="333333"/>
                </a:solidFill>
                <a:latin typeface="Arial" panose="020B0604020202020204" pitchFamily="34" charset="0"/>
              </a:rPr>
              <a:t>推進</a:t>
            </a:r>
            <a:r>
              <a:rPr lang="zh-TW" altLang="en-US" sz="1200" b="0" dirty="0" smtClean="0">
                <a:solidFill>
                  <a:srgbClr val="173ABD"/>
                </a:solidFill>
                <a:latin typeface="Arial" panose="020B0604020202020204" pitchFamily="34" charset="0"/>
                <a:hlinkClick r:id="rId14" tooltip="国际化战略"/>
              </a:rPr>
              <a:t>國際化戰略</a:t>
            </a:r>
            <a:r>
              <a:rPr lang="zh-TW" altLang="en-US" sz="1200" b="0" dirty="0" smtClean="0">
                <a:solidFill>
                  <a:srgbClr val="333333"/>
                </a:solidFill>
                <a:latin typeface="Arial" panose="020B0604020202020204" pitchFamily="34" charset="0"/>
              </a:rPr>
              <a:t>是必由之路， 而國際化的必備條件是擁有一個可以在全球暢通無阻的英文</a:t>
            </a:r>
            <a:r>
              <a:rPr lang="zh-TW" altLang="en-US" sz="1200" b="0" dirty="0" smtClean="0">
                <a:solidFill>
                  <a:srgbClr val="173ABD"/>
                </a:solidFill>
                <a:latin typeface="Arial" panose="020B0604020202020204" pitchFamily="34" charset="0"/>
                <a:hlinkClick r:id="rId15" tooltip="品牌标识"/>
              </a:rPr>
              <a:t>品牌標識</a:t>
            </a:r>
            <a:r>
              <a:rPr lang="zh-TW" altLang="en-US" sz="1200" b="0" dirty="0" smtClean="0">
                <a:solidFill>
                  <a:srgbClr val="333333"/>
                </a:solidFill>
                <a:latin typeface="Arial" panose="020B0604020202020204" pitchFamily="34" charset="0"/>
              </a:rPr>
              <a:t>。</a:t>
            </a:r>
            <a:r>
              <a:rPr lang="en-US" altLang="zh-TW" sz="1200" b="0" dirty="0" smtClean="0">
                <a:solidFill>
                  <a:srgbClr val="333333"/>
                </a:solidFill>
                <a:latin typeface="Arial" panose="020B0604020202020204" pitchFamily="34" charset="0"/>
              </a:rPr>
              <a:t>2003</a:t>
            </a:r>
            <a:r>
              <a:rPr lang="zh-TW" altLang="en-US" sz="1200" b="0" dirty="0" smtClean="0">
                <a:solidFill>
                  <a:srgbClr val="333333"/>
                </a:solidFill>
                <a:latin typeface="Arial" panose="020B0604020202020204" pitchFamily="34" charset="0"/>
              </a:rPr>
              <a:t>年</a:t>
            </a:r>
            <a:r>
              <a:rPr lang="en-US" altLang="zh-TW" sz="1200" b="0" dirty="0" smtClean="0">
                <a:solidFill>
                  <a:srgbClr val="333333"/>
                </a:solidFill>
                <a:latin typeface="Arial" panose="020B0604020202020204" pitchFamily="34" charset="0"/>
              </a:rPr>
              <a:t>4</a:t>
            </a:r>
            <a:r>
              <a:rPr lang="zh-TW" altLang="en-US" sz="1200" b="0" dirty="0" smtClean="0">
                <a:solidFill>
                  <a:srgbClr val="333333"/>
                </a:solidFill>
                <a:latin typeface="Arial" panose="020B0604020202020204" pitchFamily="34" charset="0"/>
              </a:rPr>
              <a:t>月</a:t>
            </a:r>
            <a:r>
              <a:rPr lang="en-US" altLang="zh-TW" sz="1200" b="0" dirty="0" smtClean="0">
                <a:solidFill>
                  <a:srgbClr val="333333"/>
                </a:solidFill>
                <a:latin typeface="Arial" panose="020B0604020202020204" pitchFamily="34" charset="0"/>
              </a:rPr>
              <a:t>28</a:t>
            </a:r>
            <a:r>
              <a:rPr lang="zh-TW" altLang="en-US" sz="1200" b="0" dirty="0" smtClean="0">
                <a:solidFill>
                  <a:srgbClr val="333333"/>
                </a:solidFill>
                <a:latin typeface="Arial" panose="020B0604020202020204" pitchFamily="34" charset="0"/>
              </a:rPr>
              <a:t>日，聯想啟用新的英文標識“</a:t>
            </a:r>
            <a:r>
              <a:rPr lang="en-US" altLang="zh-TW" sz="1200" b="0" dirty="0" smtClean="0">
                <a:solidFill>
                  <a:srgbClr val="173ABD"/>
                </a:solidFill>
                <a:latin typeface="Arial" panose="020B0604020202020204" pitchFamily="34" charset="0"/>
                <a:hlinkClick r:id="rId16" tooltip="Lenovo"/>
              </a:rPr>
              <a:t>Lenovo</a:t>
            </a:r>
            <a:r>
              <a:rPr lang="zh-TW" altLang="en-US" sz="1200" b="0" dirty="0" smtClean="0">
                <a:solidFill>
                  <a:srgbClr val="333333"/>
                </a:solidFill>
                <a:latin typeface="Arial" panose="020B0604020202020204" pitchFamily="34" charset="0"/>
              </a:rPr>
              <a:t>”替代原有的英文標識“</a:t>
            </a:r>
            <a:r>
              <a:rPr lang="en-US" altLang="zh-TW" sz="1200" b="0" dirty="0" smtClean="0">
                <a:solidFill>
                  <a:srgbClr val="333333"/>
                </a:solidFill>
                <a:latin typeface="Arial" panose="020B0604020202020204" pitchFamily="34" charset="0"/>
              </a:rPr>
              <a:t>Legend”</a:t>
            </a:r>
            <a:r>
              <a:rPr lang="zh-TW" altLang="en-US" sz="1200" b="0" dirty="0" smtClean="0">
                <a:solidFill>
                  <a:srgbClr val="333333"/>
                </a:solidFill>
                <a:latin typeface="Arial" panose="020B0604020202020204" pitchFamily="34" charset="0"/>
              </a:rPr>
              <a:t>。“</a:t>
            </a:r>
            <a:r>
              <a:rPr lang="en-US" altLang="zh-TW" sz="1200" b="0" dirty="0" smtClean="0">
                <a:solidFill>
                  <a:srgbClr val="333333"/>
                </a:solidFill>
                <a:latin typeface="Arial" panose="020B0604020202020204" pitchFamily="34" charset="0"/>
              </a:rPr>
              <a:t>Lenovo”</a:t>
            </a:r>
            <a:r>
              <a:rPr lang="zh-TW" altLang="en-US" sz="1200" b="0" dirty="0" smtClean="0">
                <a:solidFill>
                  <a:srgbClr val="333333"/>
                </a:solidFill>
                <a:latin typeface="Arial" panose="020B0604020202020204" pitchFamily="34" charset="0"/>
              </a:rPr>
              <a:t>新標識的發佈，意味著聯想品牌定位的修正和品牌內涵的更新。</a:t>
            </a:r>
            <a:endParaRPr lang="zh-TW" altLang="en-US" sz="1200" b="0" i="0" dirty="0" smtClean="0">
              <a:solidFill>
                <a:srgbClr val="333333"/>
              </a:solidFill>
              <a:effectLst/>
              <a:latin typeface="Arial" panose="020B0604020202020204" pitchFamily="34" charset="0"/>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18</a:t>
            </a:fld>
            <a:endParaRPr lang="en-US" altLang="zh-TW"/>
          </a:p>
        </p:txBody>
      </p:sp>
    </p:spTree>
    <p:extLst>
      <p:ext uri="{BB962C8B-B14F-4D97-AF65-F5344CB8AC3E}">
        <p14:creationId xmlns="" xmlns:p14="http://schemas.microsoft.com/office/powerpoint/2010/main" val="1929794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dirty="0" smtClean="0">
                <a:latin typeface="微軟正黑體" panose="020B0604030504040204" pitchFamily="34" charset="-120"/>
                <a:ea typeface="微軟正黑體" panose="020B0604030504040204" pitchFamily="34" charset="-120"/>
              </a:rPr>
              <a:t>品牌是以產品為載體的，離開了高質量的產品，品牌也就成了無本之木，無源之水。</a:t>
            </a:r>
            <a:endParaRPr lang="en-US" altLang="zh-TW" sz="1200" b="0" dirty="0" smtClean="0">
              <a:latin typeface="微軟正黑體" panose="020B0604030504040204" pitchFamily="34" charset="-120"/>
              <a:ea typeface="微軟正黑體" panose="020B0604030504040204" pitchFamily="34" charset="-120"/>
            </a:endParaRPr>
          </a:p>
          <a:p>
            <a:endParaRPr lang="en-US" altLang="zh-TW" sz="1200" b="0" dirty="0" smtClean="0">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dirty="0" smtClean="0">
                <a:latin typeface="微軟正黑體" panose="020B0604030504040204" pitchFamily="34" charset="-120"/>
                <a:ea typeface="微軟正黑體" panose="020B0604030504040204" pitchFamily="34" charset="-120"/>
              </a:rPr>
              <a:t>「綠油精」的中文字樣也沒有改變，這對於使用慣了舊包裝的消費者來說，在延續品牌認同上絕對是起了很大的作用的。</a:t>
            </a:r>
            <a:endParaRPr lang="zh-TW" altLang="en-US" sz="1200" dirty="0" smtClean="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19</a:t>
            </a:fld>
            <a:endParaRPr lang="en-US" altLang="zh-TW"/>
          </a:p>
        </p:txBody>
      </p:sp>
    </p:spTree>
    <p:extLst>
      <p:ext uri="{BB962C8B-B14F-4D97-AF65-F5344CB8AC3E}">
        <p14:creationId xmlns="" xmlns:p14="http://schemas.microsoft.com/office/powerpoint/2010/main" val="195014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Times" pitchFamily="18" charset="0"/>
                <a:ea typeface="Taipei" charset="-120"/>
                <a:cs typeface="+mn-cs"/>
              </a:rPr>
              <a:t>米其林與美食餐廳的淵源又是從何而來呢？</a:t>
            </a:r>
            <a:r>
              <a:rPr lang="zh-TW" altLang="en-US" dirty="0" smtClean="0"/>
              <a:t/>
            </a:r>
            <a:br>
              <a:rPr lang="zh-TW" altLang="en-US" dirty="0" smtClean="0"/>
            </a:br>
            <a:r>
              <a:rPr kumimoji="1" lang="zh-TW" altLang="en-US" sz="1200" b="0" i="0" kern="1200" dirty="0" smtClean="0">
                <a:solidFill>
                  <a:schemeClr val="tx1"/>
                </a:solidFill>
                <a:effectLst/>
                <a:latin typeface="Times" pitchFamily="18" charset="0"/>
                <a:ea typeface="Taipei" charset="-120"/>
                <a:cs typeface="+mn-cs"/>
              </a:rPr>
              <a:t>這或許得由</a:t>
            </a:r>
            <a:r>
              <a:rPr kumimoji="1" lang="en-US" altLang="zh-TW" sz="1200" b="0" i="0" kern="1200" dirty="0" smtClean="0">
                <a:solidFill>
                  <a:schemeClr val="tx1"/>
                </a:solidFill>
                <a:effectLst/>
                <a:latin typeface="Times" pitchFamily="18" charset="0"/>
                <a:ea typeface="Taipei" charset="-120"/>
                <a:cs typeface="+mn-cs"/>
              </a:rPr>
              <a:t>1908</a:t>
            </a:r>
            <a:r>
              <a:rPr kumimoji="1" lang="zh-TW" altLang="en-US" sz="1200" b="0" i="0" kern="1200" dirty="0" smtClean="0">
                <a:solidFill>
                  <a:schemeClr val="tx1"/>
                </a:solidFill>
                <a:effectLst/>
                <a:latin typeface="Times" pitchFamily="18" charset="0"/>
                <a:ea typeface="Taipei" charset="-120"/>
                <a:cs typeface="+mn-cs"/>
              </a:rPr>
              <a:t>年問世的福特</a:t>
            </a:r>
            <a:r>
              <a:rPr kumimoji="1" lang="en-US" altLang="zh-TW" sz="1200" b="0" i="0" kern="1200" dirty="0" smtClean="0">
                <a:solidFill>
                  <a:schemeClr val="tx1"/>
                </a:solidFill>
                <a:effectLst/>
                <a:latin typeface="Times" pitchFamily="18" charset="0"/>
                <a:ea typeface="Taipei" charset="-120"/>
                <a:cs typeface="+mn-cs"/>
              </a:rPr>
              <a:t>T</a:t>
            </a:r>
            <a:r>
              <a:rPr kumimoji="1" lang="zh-TW" altLang="en-US" sz="1200" b="0" i="0" kern="1200" dirty="0" smtClean="0">
                <a:solidFill>
                  <a:schemeClr val="tx1"/>
                </a:solidFill>
                <a:effectLst/>
                <a:latin typeface="Times" pitchFamily="18" charset="0"/>
                <a:ea typeface="Taipei" charset="-120"/>
                <a:cs typeface="+mn-cs"/>
              </a:rPr>
              <a:t>型車開始說起。當時，</a:t>
            </a:r>
            <a:r>
              <a:rPr kumimoji="1" lang="en-US" altLang="zh-TW" sz="1200" b="0" i="0" kern="1200" dirty="0" smtClean="0">
                <a:solidFill>
                  <a:schemeClr val="tx1"/>
                </a:solidFill>
                <a:effectLst/>
                <a:latin typeface="Times" pitchFamily="18" charset="0"/>
                <a:ea typeface="Taipei" charset="-120"/>
                <a:cs typeface="+mn-cs"/>
              </a:rPr>
              <a:t>T</a:t>
            </a:r>
            <a:r>
              <a:rPr kumimoji="1" lang="zh-TW" altLang="en-US" sz="1200" b="0" i="0" kern="1200" dirty="0" smtClean="0">
                <a:solidFill>
                  <a:schemeClr val="tx1"/>
                </a:solidFill>
                <a:effectLst/>
                <a:latin typeface="Times" pitchFamily="18" charset="0"/>
                <a:ea typeface="Taipei" charset="-120"/>
                <a:cs typeface="+mn-cs"/>
              </a:rPr>
              <a:t>型車的大量生產不僅使得汽車這項產品逐漸普及化，同時也讓主要業務為自行車輪胎的米其林開始思考該如何在轉型之餘，有效地提升汽車輪胎的銷售量。最終，米其林認為，想要增加輪胎的需求量、就必須增加對於汽車的需求量，而鼓勵民眾出門遠遊、告訴大家各地有哪些好玩的去處，就是提升汽車需求的最好方式之一。</a:t>
            </a:r>
            <a:r>
              <a:rPr lang="zh-TW" altLang="en-US" dirty="0" smtClean="0"/>
              <a:t/>
            </a:r>
            <a:br>
              <a:rPr lang="zh-TW" altLang="en-US" dirty="0" smtClean="0"/>
            </a:br>
            <a:r>
              <a:rPr kumimoji="1" lang="zh-TW" altLang="en-US" sz="1200" b="0" i="0" kern="1200" dirty="0" smtClean="0">
                <a:solidFill>
                  <a:schemeClr val="tx1"/>
                </a:solidFill>
                <a:effectLst/>
                <a:latin typeface="Times" pitchFamily="18" charset="0"/>
                <a:ea typeface="Taipei" charset="-120"/>
                <a:cs typeface="+mn-cs"/>
              </a:rPr>
              <a:t>於是乎，米其林便著手開始編纂了第一本</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米其林指南</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，透過景點推薦、旅行規劃、行車路線、加油站及旅館位置</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等內容讓人們開始習慣開著汽車四處遊歷；當然，指南中自然也少不了更換輪胎說明書、汽車保養建議</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等與輪胎較為相關的品牌介紹，以便讓人們更進一步加深對於米其林的熟悉感及好感度。</a:t>
            </a:r>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Times" pitchFamily="18" charset="0"/>
                <a:ea typeface="Taipei" charset="-120"/>
                <a:cs typeface="+mn-cs"/>
              </a:rPr>
              <a:t>由於人們對於指南中的餐廳資訊最感興趣，因此米其林便專門雇用匿名的調查者光顧各大餐廳並給予評價，進而在</a:t>
            </a:r>
            <a:r>
              <a:rPr kumimoji="1" lang="en-US" altLang="zh-TW" sz="1200" b="0" i="0" kern="1200" dirty="0" smtClean="0">
                <a:solidFill>
                  <a:schemeClr val="tx1"/>
                </a:solidFill>
                <a:effectLst/>
                <a:latin typeface="Times" pitchFamily="18" charset="0"/>
                <a:ea typeface="Taipei" charset="-120"/>
                <a:cs typeface="+mn-cs"/>
              </a:rPr>
              <a:t>1926</a:t>
            </a:r>
            <a:r>
              <a:rPr kumimoji="1" lang="zh-TW" altLang="en-US" sz="1200" b="0" i="0" kern="1200" dirty="0" smtClean="0">
                <a:solidFill>
                  <a:schemeClr val="tx1"/>
                </a:solidFill>
                <a:effectLst/>
                <a:latin typeface="Times" pitchFamily="18" charset="0"/>
                <a:ea typeface="Taipei" charset="-120"/>
                <a:cs typeface="+mn-cs"/>
              </a:rPr>
              <a:t>年催生了米其林的星級標準，並成為今日餐飲界中最負盛名及影響力、甚至被譽為「美食聖經」的公正指標。</a:t>
            </a:r>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Times" pitchFamily="18" charset="0"/>
                <a:ea typeface="Taipei" charset="-120"/>
                <a:cs typeface="+mn-cs"/>
              </a:rPr>
              <a:t>成功的品牌延伸不僅有助於強化品牌效應，同時還具有降低新產品進入市場門檻、為企業有效拓展觸角並創造更多利潤</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等相輔相承的好處；就如同，人們對於米其林輪胎既有的好印象，能夠間接地使得該品牌所發行的指南成為權威且具可信度的代表，而當該品牌擁有了屬於自己的旅行指南之後，則有更多機會推廣自家輪胎產品，進而帶來雙贏的綜效。在米其林所詮釋的品牌延伸中，我們不難發現，堅持不同品牌系列的品質和信念、注重不同品牌系列所傳遞的核心價值，或者正是其成功的最關鍵原因！</a:t>
            </a:r>
            <a:endParaRPr lang="zh-TW" altLang="en-US" sz="1200" b="0" dirty="0" smtClean="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20</a:t>
            </a:fld>
            <a:endParaRPr lang="en-US" altLang="zh-TW"/>
          </a:p>
        </p:txBody>
      </p:sp>
    </p:spTree>
    <p:extLst>
      <p:ext uri="{BB962C8B-B14F-4D97-AF65-F5344CB8AC3E}">
        <p14:creationId xmlns="" xmlns:p14="http://schemas.microsoft.com/office/powerpoint/2010/main" val="404479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kumimoji="1" lang="zh-TW" altLang="en-US" sz="1200" b="0" i="0" kern="1200" dirty="0" smtClean="0">
                <a:solidFill>
                  <a:schemeClr val="tx1"/>
                </a:solidFill>
                <a:effectLst/>
                <a:latin typeface="Times" pitchFamily="18" charset="0"/>
                <a:ea typeface="Taipei" charset="-120"/>
                <a:cs typeface="+mn-cs"/>
              </a:rPr>
              <a:t>會進行品牌</a:t>
            </a:r>
            <a:r>
              <a:rPr kumimoji="1" lang="en-US" altLang="zh-TW" sz="1200" b="0" i="0" kern="1200" dirty="0" smtClean="0">
                <a:solidFill>
                  <a:schemeClr val="tx1"/>
                </a:solidFill>
                <a:effectLst/>
                <a:latin typeface="Times" pitchFamily="18" charset="0"/>
                <a:ea typeface="Taipei" charset="-120"/>
                <a:cs typeface="+mn-cs"/>
              </a:rPr>
              <a:t>Logo</a:t>
            </a:r>
            <a:r>
              <a:rPr kumimoji="1" lang="zh-TW" altLang="en-US" sz="1200" b="0" i="0" kern="1200" dirty="0" smtClean="0">
                <a:solidFill>
                  <a:schemeClr val="tx1"/>
                </a:solidFill>
                <a:effectLst/>
                <a:latin typeface="Times" pitchFamily="18" charset="0"/>
                <a:ea typeface="Taipei" charset="-120"/>
                <a:cs typeface="+mn-cs"/>
              </a:rPr>
              <a:t>的設計調整大部份的原因如下：</a:t>
            </a:r>
          </a:p>
          <a:p>
            <a:pPr fontAlgn="base"/>
            <a:r>
              <a:rPr kumimoji="1" lang="zh-TW" altLang="en-US" sz="1200" b="0" i="0" kern="1200" dirty="0" smtClean="0">
                <a:solidFill>
                  <a:schemeClr val="tx1"/>
                </a:solidFill>
                <a:effectLst/>
                <a:latin typeface="Times" pitchFamily="18" charset="0"/>
                <a:ea typeface="Taipei" charset="-120"/>
                <a:cs typeface="+mn-cs"/>
              </a:rPr>
              <a:t>脫離軟弱無力的舊有老品牌形象</a:t>
            </a:r>
          </a:p>
          <a:p>
            <a:pPr fontAlgn="base"/>
            <a:r>
              <a:rPr kumimoji="1" lang="zh-TW" altLang="en-US" sz="1200" b="0" i="0" kern="1200" dirty="0" smtClean="0">
                <a:solidFill>
                  <a:schemeClr val="tx1"/>
                </a:solidFill>
                <a:effectLst/>
                <a:latin typeface="Times" pitchFamily="18" charset="0"/>
                <a:ea typeface="Taipei" charset="-120"/>
                <a:cs typeface="+mn-cs"/>
              </a:rPr>
              <a:t>宣誓品牌經營權的替換</a:t>
            </a:r>
          </a:p>
          <a:p>
            <a:pPr fontAlgn="base"/>
            <a:r>
              <a:rPr kumimoji="1" lang="zh-TW" altLang="en-US" sz="1200" b="0" i="0" kern="1200" dirty="0" smtClean="0">
                <a:solidFill>
                  <a:schemeClr val="tx1"/>
                </a:solidFill>
                <a:effectLst/>
                <a:latin typeface="Times" pitchFamily="18" charset="0"/>
                <a:ea typeface="Taipei" charset="-120"/>
                <a:cs typeface="+mn-cs"/>
              </a:rPr>
              <a:t>品牌經營方向的轉變</a:t>
            </a:r>
            <a:endParaRPr kumimoji="1" lang="en-US" altLang="zh-TW" sz="1200" b="0" i="0" kern="1200" dirty="0" smtClean="0">
              <a:solidFill>
                <a:schemeClr val="tx1"/>
              </a:solidFill>
              <a:effectLst/>
              <a:latin typeface="Times" pitchFamily="18" charset="0"/>
              <a:ea typeface="Taipei" charset="-120"/>
              <a:cs typeface="+mn-cs"/>
            </a:endParaRPr>
          </a:p>
          <a:p>
            <a:pPr fontAlgn="base"/>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latin typeface="Roboto Condensed"/>
              </a:rPr>
              <a:t>1.YOUTUBE</a:t>
            </a:r>
            <a:r>
              <a:rPr lang="zh-TW" altLang="en-US" sz="1200" b="0" dirty="0" smtClean="0">
                <a:latin typeface="Roboto Condensed"/>
              </a:rPr>
              <a:t> 新的播放鍵</a:t>
            </a:r>
            <a:r>
              <a:rPr lang="en-US" altLang="zh-TW" sz="1200" b="0" dirty="0" smtClean="0">
                <a:latin typeface="Roboto Condensed"/>
              </a:rPr>
              <a:t>Logo</a:t>
            </a:r>
            <a:r>
              <a:rPr lang="zh-TW" altLang="en-US" sz="1200" b="0" dirty="0" smtClean="0">
                <a:latin typeface="Roboto Condensed"/>
              </a:rPr>
              <a:t>代表涵蓋更廣服務類別的</a:t>
            </a:r>
            <a:r>
              <a:rPr lang="en-US" altLang="zh-TW" sz="1200" b="0" dirty="0" smtClean="0">
                <a:latin typeface="Roboto Condensed"/>
              </a:rPr>
              <a:t>YouTube</a:t>
            </a:r>
            <a:r>
              <a:rPr lang="zh-TW" altLang="en-US" sz="1200" b="0" dirty="0" smtClean="0">
                <a:latin typeface="Roboto Condensed"/>
              </a:rPr>
              <a:t>平台。</a:t>
            </a:r>
            <a:endParaRPr lang="en-US" altLang="zh-TW" sz="1200" b="0" dirty="0" smtClean="0">
              <a:latin typeface="Roboto Condensed"/>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latin typeface="Roboto Condensed"/>
              </a:rPr>
              <a:t>2.</a:t>
            </a:r>
            <a:r>
              <a:rPr lang="zh-TW" altLang="en-US" dirty="0" smtClean="0"/>
              <a:t> </a:t>
            </a:r>
            <a:r>
              <a:rPr lang="en-US" altLang="zh-TW" dirty="0" smtClean="0"/>
              <a:t>IG</a:t>
            </a:r>
            <a:r>
              <a:rPr lang="zh-TW" altLang="en-US" dirty="0" smtClean="0"/>
              <a:t> </a:t>
            </a:r>
            <a:r>
              <a:rPr kumimoji="1" lang="zh-TW" altLang="en-US" sz="1200" b="0" i="0" kern="1200" dirty="0" smtClean="0">
                <a:solidFill>
                  <a:schemeClr val="tx1"/>
                </a:solidFill>
                <a:effectLst/>
                <a:latin typeface="Times" pitchFamily="18" charset="0"/>
                <a:ea typeface="Taipei" charset="-120"/>
                <a:cs typeface="+mn-cs"/>
              </a:rPr>
              <a:t>舊版的</a:t>
            </a:r>
            <a:r>
              <a:rPr kumimoji="1" lang="en-US" altLang="zh-TW" sz="1200" b="0" i="0" kern="1200" dirty="0" smtClean="0">
                <a:solidFill>
                  <a:schemeClr val="tx1"/>
                </a:solidFill>
                <a:effectLst/>
                <a:latin typeface="Times" pitchFamily="18" charset="0"/>
                <a:ea typeface="Taipei" charset="-120"/>
                <a:cs typeface="+mn-cs"/>
              </a:rPr>
              <a:t>logo</a:t>
            </a:r>
            <a:r>
              <a:rPr kumimoji="1" lang="zh-TW" altLang="en-US" sz="1200" b="0" i="0" kern="1200" dirty="0" smtClean="0">
                <a:solidFill>
                  <a:schemeClr val="tx1"/>
                </a:solidFill>
                <a:effectLst/>
                <a:latin typeface="Times" pitchFamily="18" charset="0"/>
                <a:ea typeface="Taipei" charset="-120"/>
                <a:cs typeface="+mn-cs"/>
              </a:rPr>
              <a:t>已經無法反映出這個社區多元化的特點了。在此基礎上，設計者設計出了設計出了這款更抽象、漸變的、“代表著通向多彩世界的大門”的彩虹色鏡頭</a:t>
            </a:r>
            <a:r>
              <a:rPr kumimoji="1" lang="en-US" altLang="zh-TW" sz="1200" b="0" i="0" kern="1200" dirty="0" smtClean="0">
                <a:solidFill>
                  <a:schemeClr val="tx1"/>
                </a:solidFill>
                <a:effectLst/>
                <a:latin typeface="Times" pitchFamily="18" charset="0"/>
                <a:ea typeface="Taipei" charset="-120"/>
                <a:cs typeface="+mn-cs"/>
              </a:rPr>
              <a:t>logo</a:t>
            </a:r>
            <a:r>
              <a:rPr kumimoji="1" lang="zh-TW" altLang="en-US" sz="1200" b="0" i="0" kern="1200" dirty="0" smtClean="0">
                <a:solidFill>
                  <a:schemeClr val="tx1"/>
                </a:solidFill>
                <a:effectLst/>
                <a:latin typeface="Times" pitchFamily="18" charset="0"/>
                <a:ea typeface="Taipei" charset="-120"/>
                <a:cs typeface="+mn-cs"/>
              </a:rPr>
              <a:t>。</a:t>
            </a:r>
            <a:endParaRPr kumimoji="1" lang="en-US" altLang="zh-TW" sz="1200" b="0" i="0" kern="1200" dirty="0" smtClean="0">
              <a:solidFill>
                <a:schemeClr val="tx1"/>
              </a:solidFill>
              <a:effectLst/>
              <a:latin typeface="Times" pitchFamily="18" charset="0"/>
              <a:ea typeface="Taipei" charset="-12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3.</a:t>
            </a:r>
            <a:r>
              <a:rPr kumimoji="1" lang="zh-TW" altLang="en-US" sz="1200" b="0" i="0" kern="1200" dirty="0" smtClean="0">
                <a:solidFill>
                  <a:schemeClr val="tx1"/>
                </a:solidFill>
                <a:effectLst/>
                <a:latin typeface="Times" pitchFamily="18" charset="0"/>
                <a:ea typeface="Taipei" charset="-120"/>
                <a:cs typeface="+mn-cs"/>
              </a:rPr>
              <a:t>微軟宣布將</a:t>
            </a:r>
            <a:r>
              <a:rPr kumimoji="1" lang="en-US" altLang="zh-TW" sz="1200" b="0" i="0" kern="1200" dirty="0" smtClean="0">
                <a:solidFill>
                  <a:schemeClr val="tx1"/>
                </a:solidFill>
                <a:effectLst/>
                <a:latin typeface="Times" pitchFamily="18" charset="0"/>
                <a:ea typeface="Taipei" charset="-120"/>
                <a:cs typeface="+mn-cs"/>
              </a:rPr>
              <a:t>Skype</a:t>
            </a:r>
            <a:r>
              <a:rPr kumimoji="1" lang="zh-TW" altLang="en-US" sz="1200" b="0" i="0" kern="1200" dirty="0" smtClean="0">
                <a:solidFill>
                  <a:schemeClr val="tx1"/>
                </a:solidFill>
                <a:effectLst/>
                <a:latin typeface="Times" pitchFamily="18" charset="0"/>
                <a:ea typeface="Taipei" charset="-120"/>
                <a:cs typeface="+mn-cs"/>
              </a:rPr>
              <a:t>進行全面改版，因為“</a:t>
            </a:r>
            <a:r>
              <a:rPr kumimoji="1" lang="en-US" altLang="zh-TW" sz="1200" b="0" i="0" kern="1200" dirty="0" smtClean="0">
                <a:solidFill>
                  <a:schemeClr val="tx1"/>
                </a:solidFill>
                <a:effectLst/>
                <a:latin typeface="Times" pitchFamily="18" charset="0"/>
                <a:ea typeface="Taipei" charset="-120"/>
                <a:cs typeface="+mn-cs"/>
              </a:rPr>
              <a:t>S”</a:t>
            </a:r>
            <a:r>
              <a:rPr kumimoji="1" lang="zh-TW" altLang="en-US" sz="1200" b="0" i="0" kern="1200" dirty="0" smtClean="0">
                <a:solidFill>
                  <a:schemeClr val="tx1"/>
                </a:solidFill>
                <a:effectLst/>
                <a:latin typeface="Times" pitchFamily="18" charset="0"/>
                <a:ea typeface="Taipei" charset="-120"/>
                <a:cs typeface="+mn-cs"/>
              </a:rPr>
              <a:t>氣泡圖標很長時間以來</a:t>
            </a:r>
            <a:r>
              <a:rPr kumimoji="1" lang="en-US" altLang="zh-TW" sz="1200" b="0" i="0" kern="1200" dirty="0" smtClean="0">
                <a:solidFill>
                  <a:schemeClr val="tx1"/>
                </a:solidFill>
                <a:effectLst/>
                <a:latin typeface="Times" pitchFamily="18" charset="0"/>
                <a:ea typeface="Taipei" charset="-120"/>
                <a:cs typeface="+mn-cs"/>
              </a:rPr>
              <a:t>Skype</a:t>
            </a:r>
            <a:r>
              <a:rPr kumimoji="1" lang="zh-TW" altLang="en-US" sz="1200" b="0" i="0" kern="1200" dirty="0" smtClean="0">
                <a:solidFill>
                  <a:schemeClr val="tx1"/>
                </a:solidFill>
                <a:effectLst/>
                <a:latin typeface="Times" pitchFamily="18" charset="0"/>
                <a:ea typeface="Taipei" charset="-120"/>
                <a:cs typeface="+mn-cs"/>
              </a:rPr>
              <a:t>就在使用（</a:t>
            </a:r>
            <a:r>
              <a:rPr kumimoji="1" lang="en-US" altLang="zh-TW" sz="1200" b="0" i="0" kern="1200" dirty="0" smtClean="0">
                <a:solidFill>
                  <a:schemeClr val="tx1"/>
                </a:solidFill>
                <a:effectLst/>
                <a:latin typeface="Times" pitchFamily="18" charset="0"/>
                <a:ea typeface="Taipei" charset="-120"/>
                <a:cs typeface="+mn-cs"/>
              </a:rPr>
              <a:t>2012</a:t>
            </a:r>
            <a:r>
              <a:rPr kumimoji="1" lang="zh-TW" altLang="en-US" sz="1200" b="0" i="0" kern="1200" dirty="0" smtClean="0">
                <a:solidFill>
                  <a:schemeClr val="tx1"/>
                </a:solidFill>
                <a:effectLst/>
                <a:latin typeface="Times" pitchFamily="18" charset="0"/>
                <a:ea typeface="Taipei" charset="-120"/>
                <a:cs typeface="+mn-cs"/>
              </a:rPr>
              <a:t>年的</a:t>
            </a:r>
            <a:r>
              <a:rPr kumimoji="1" lang="en-US" altLang="zh-TW" sz="1200" b="0" i="0" kern="1200" dirty="0" smtClean="0">
                <a:solidFill>
                  <a:schemeClr val="tx1"/>
                </a:solidFill>
                <a:effectLst/>
                <a:latin typeface="Times" pitchFamily="18" charset="0"/>
                <a:ea typeface="Taipei" charset="-120"/>
                <a:cs typeface="+mn-cs"/>
              </a:rPr>
              <a:t>Windows 8</a:t>
            </a:r>
            <a:r>
              <a:rPr kumimoji="1" lang="zh-TW" altLang="en-US" sz="1200" b="0" i="0" kern="1200" dirty="0" smtClean="0">
                <a:solidFill>
                  <a:schemeClr val="tx1"/>
                </a:solidFill>
                <a:effectLst/>
                <a:latin typeface="Times" pitchFamily="18" charset="0"/>
                <a:ea typeface="Taipei" charset="-120"/>
                <a:cs typeface="+mn-cs"/>
              </a:rPr>
              <a:t>上推出的</a:t>
            </a:r>
            <a:r>
              <a:rPr kumimoji="1" lang="en-US" altLang="zh-TW" sz="1200" b="0" i="0" kern="1200" dirty="0" smtClean="0">
                <a:solidFill>
                  <a:schemeClr val="tx1"/>
                </a:solidFill>
                <a:effectLst/>
                <a:latin typeface="Times" pitchFamily="18" charset="0"/>
                <a:ea typeface="Taipei" charset="-120"/>
                <a:cs typeface="+mn-cs"/>
              </a:rPr>
              <a:t>Skype</a:t>
            </a:r>
            <a:r>
              <a:rPr kumimoji="1" lang="zh-TW" altLang="en-US" sz="1200" b="0" i="0" kern="1200" dirty="0" smtClean="0">
                <a:solidFill>
                  <a:schemeClr val="tx1"/>
                </a:solidFill>
                <a:effectLst/>
                <a:latin typeface="Times" pitchFamily="18" charset="0"/>
                <a:ea typeface="Taipei" charset="-120"/>
                <a:cs typeface="+mn-cs"/>
              </a:rPr>
              <a:t>應用程式首次開始出現這個圖標）。為了能夠和微軟有更深入的聯系，</a:t>
            </a:r>
            <a:r>
              <a:rPr kumimoji="1" lang="en-US" altLang="zh-TW" sz="1200" b="0" i="0" kern="1200" dirty="0" smtClean="0">
                <a:solidFill>
                  <a:schemeClr val="tx1"/>
                </a:solidFill>
                <a:effectLst/>
                <a:latin typeface="Times" pitchFamily="18" charset="0"/>
                <a:ea typeface="Taipei" charset="-120"/>
                <a:cs typeface="+mn-cs"/>
              </a:rPr>
              <a:t>Skype</a:t>
            </a:r>
            <a:r>
              <a:rPr kumimoji="1" lang="zh-TW" altLang="en-US" sz="1200" b="0" i="0" kern="1200" dirty="0" smtClean="0">
                <a:solidFill>
                  <a:schemeClr val="tx1"/>
                </a:solidFill>
                <a:effectLst/>
                <a:latin typeface="Times" pitchFamily="18" charset="0"/>
                <a:ea typeface="Taipei" charset="-120"/>
                <a:cs typeface="+mn-cs"/>
              </a:rPr>
              <a:t>將完全把“</a:t>
            </a:r>
            <a:r>
              <a:rPr kumimoji="1" lang="en-US" altLang="zh-TW" sz="1200" b="0" i="0" kern="1200" dirty="0" smtClean="0">
                <a:solidFill>
                  <a:schemeClr val="tx1"/>
                </a:solidFill>
                <a:effectLst/>
                <a:latin typeface="Times" pitchFamily="18" charset="0"/>
                <a:ea typeface="Taipei" charset="-120"/>
                <a:cs typeface="+mn-cs"/>
              </a:rPr>
              <a:t>S”</a:t>
            </a:r>
            <a:r>
              <a:rPr kumimoji="1" lang="zh-TW" altLang="en-US" sz="1200" b="0" i="0" kern="1200" dirty="0" smtClean="0">
                <a:solidFill>
                  <a:schemeClr val="tx1"/>
                </a:solidFill>
                <a:effectLst/>
                <a:latin typeface="Times" pitchFamily="18" charset="0"/>
                <a:ea typeface="Taipei" charset="-120"/>
                <a:cs typeface="+mn-cs"/>
              </a:rPr>
              <a:t>進行獨立，整體的文字則採用</a:t>
            </a:r>
            <a:r>
              <a:rPr kumimoji="1" lang="en-US" altLang="zh-TW" sz="1200" b="0" i="0" kern="1200" dirty="0" smtClean="0">
                <a:solidFill>
                  <a:schemeClr val="tx1"/>
                </a:solidFill>
                <a:effectLst/>
                <a:latin typeface="Times" pitchFamily="18" charset="0"/>
                <a:ea typeface="Taipei" charset="-120"/>
                <a:cs typeface="+mn-cs"/>
              </a:rPr>
              <a:t>Segoe</a:t>
            </a:r>
            <a:r>
              <a:rPr kumimoji="1" lang="zh-TW" altLang="en-US" sz="1200" b="0" i="0" kern="1200" dirty="0" smtClean="0">
                <a:solidFill>
                  <a:schemeClr val="tx1"/>
                </a:solidFill>
                <a:effectLst/>
                <a:latin typeface="Times" pitchFamily="18" charset="0"/>
                <a:ea typeface="Taipei" charset="-120"/>
                <a:cs typeface="+mn-cs"/>
              </a:rPr>
              <a:t>字體。</a:t>
            </a: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21</a:t>
            </a:fld>
            <a:endParaRPr lang="en-US" altLang="zh-TW"/>
          </a:p>
        </p:txBody>
      </p:sp>
    </p:spTree>
    <p:extLst>
      <p:ext uri="{BB962C8B-B14F-4D97-AF65-F5344CB8AC3E}">
        <p14:creationId xmlns="" xmlns:p14="http://schemas.microsoft.com/office/powerpoint/2010/main" val="239950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圖像版面配置區 1"/>
          <p:cNvSpPr>
            <a:spLocks noGrp="1" noRot="1" noChangeAspect="1" noTextEdit="1"/>
          </p:cNvSpPr>
          <p:nvPr>
            <p:ph type="sldImg"/>
          </p:nvPr>
        </p:nvSpPr>
        <p:spPr>
          <a:ln/>
        </p:spPr>
      </p:sp>
      <p:sp>
        <p:nvSpPr>
          <p:cNvPr id="8195" name="備忘稿版面配置區 2"/>
          <p:cNvSpPr>
            <a:spLocks noGrp="1"/>
          </p:cNvSpPr>
          <p:nvPr>
            <p:ph type="body" idx="1"/>
          </p:nvPr>
        </p:nvSpPr>
        <p:spPr>
          <a:noFill/>
        </p:spPr>
        <p:txBody>
          <a:bodyPr/>
          <a:lstStyle/>
          <a:p>
            <a:endParaRPr lang="zh-TW" altLang="en-US" smtClean="0"/>
          </a:p>
        </p:txBody>
      </p:sp>
      <p:sp>
        <p:nvSpPr>
          <p:cNvPr id="8196" name="投影片編號版面配置區 3"/>
          <p:cNvSpPr>
            <a:spLocks noGrp="1"/>
          </p:cNvSpPr>
          <p:nvPr>
            <p:ph type="sldNum" sz="quarter" idx="5"/>
          </p:nvPr>
        </p:nvSpPr>
        <p:spPr>
          <a:noFill/>
          <a:ln>
            <a:miter lim="800000"/>
            <a:headEnd/>
            <a:tailEnd/>
          </a:ln>
        </p:spPr>
        <p:txBody>
          <a:bodyPr/>
          <a:lstStyle/>
          <a:p>
            <a:fld id="{026F6D12-B787-44EE-9ADE-36DEC387C89E}" type="slidenum">
              <a:rPr lang="zh-TW" altLang="en-US">
                <a:latin typeface="Arial" charset="0"/>
                <a:ea typeface="新細明體" pitchFamily="18" charset="-120"/>
              </a:rPr>
              <a:pPr/>
              <a:t>2</a:t>
            </a:fld>
            <a:endParaRPr lang="en-US" altLang="zh-TW">
              <a:latin typeface="Arial" charset="0"/>
              <a:ea typeface="新細明體" pitchFamily="18" charset="-120"/>
            </a:endParaRPr>
          </a:p>
        </p:txBody>
      </p:sp>
    </p:spTree>
    <p:extLst>
      <p:ext uri="{BB962C8B-B14F-4D97-AF65-F5344CB8AC3E}">
        <p14:creationId xmlns="" xmlns:p14="http://schemas.microsoft.com/office/powerpoint/2010/main" val="678209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0" i="0" kern="1200" dirty="0" smtClean="0">
                <a:solidFill>
                  <a:schemeClr val="tx1"/>
                </a:solidFill>
                <a:effectLst/>
                <a:latin typeface="Times" pitchFamily="18" charset="0"/>
                <a:ea typeface="Taipei" charset="-120"/>
                <a:cs typeface="+mn-cs"/>
              </a:rPr>
              <a:t>為了推廣</a:t>
            </a:r>
            <a:r>
              <a:rPr kumimoji="1" lang="en-US" altLang="zh-TW" sz="1200" b="0" i="0" kern="1200" dirty="0" smtClean="0">
                <a:solidFill>
                  <a:schemeClr val="tx1"/>
                </a:solidFill>
                <a:effectLst/>
                <a:latin typeface="Times" pitchFamily="18" charset="0"/>
                <a:ea typeface="Taipei" charset="-120"/>
                <a:cs typeface="+mn-cs"/>
              </a:rPr>
              <a:t>I'm </a:t>
            </a:r>
            <a:r>
              <a:rPr kumimoji="1" lang="en-US" altLang="zh-TW" sz="1200" b="0" i="0" kern="1200" dirty="0" err="1" smtClean="0">
                <a:solidFill>
                  <a:schemeClr val="tx1"/>
                </a:solidFill>
                <a:effectLst/>
                <a:latin typeface="Times" pitchFamily="18" charset="0"/>
                <a:ea typeface="Taipei" charset="-120"/>
                <a:cs typeface="+mn-cs"/>
              </a:rPr>
              <a:t>lovin</a:t>
            </a:r>
            <a:r>
              <a:rPr kumimoji="1" lang="en-US" altLang="zh-TW" sz="1200" b="0" i="0" kern="1200" dirty="0" smtClean="0">
                <a:solidFill>
                  <a:schemeClr val="tx1"/>
                </a:solidFill>
                <a:effectLst/>
                <a:latin typeface="Times" pitchFamily="18" charset="0"/>
                <a:ea typeface="Taipei" charset="-120"/>
                <a:cs typeface="+mn-cs"/>
              </a:rPr>
              <a:t>' it</a:t>
            </a:r>
            <a:r>
              <a:rPr kumimoji="1" lang="zh-TW" altLang="en-US" sz="1200" b="0" i="0" kern="1200" dirty="0" smtClean="0">
                <a:solidFill>
                  <a:schemeClr val="tx1"/>
                </a:solidFill>
                <a:effectLst/>
                <a:latin typeface="Times" pitchFamily="18" charset="0"/>
                <a:ea typeface="Taipei" charset="-120"/>
                <a:cs typeface="+mn-cs"/>
              </a:rPr>
              <a:t>精神</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麥當勞把所有看得見的東西全當成媒體來使用。除了餐廳的外牆採主題式的設計外</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員工的制服也換成條紋連帽</a:t>
            </a:r>
            <a:r>
              <a:rPr kumimoji="1" lang="en-US" altLang="zh-TW" sz="1200" b="0" i="0" kern="1200" dirty="0" smtClean="0">
                <a:solidFill>
                  <a:schemeClr val="tx1"/>
                </a:solidFill>
                <a:effectLst/>
                <a:latin typeface="Times" pitchFamily="18" charset="0"/>
                <a:ea typeface="Taipei" charset="-120"/>
                <a:cs typeface="+mn-cs"/>
              </a:rPr>
              <a:t>T-shirt﹐</a:t>
            </a:r>
            <a:r>
              <a:rPr kumimoji="1" lang="zh-TW" altLang="en-US" sz="1200" b="0" i="0" kern="1200" dirty="0" smtClean="0">
                <a:solidFill>
                  <a:schemeClr val="tx1"/>
                </a:solidFill>
                <a:effectLst/>
                <a:latin typeface="Times" pitchFamily="18" charset="0"/>
                <a:ea typeface="Taipei" charset="-120"/>
                <a:cs typeface="+mn-cs"/>
              </a:rPr>
              <a:t>餐盤襯紙</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宣傳</a:t>
            </a:r>
            <a:r>
              <a:rPr kumimoji="1" lang="en-US" altLang="zh-TW" sz="1200" b="0" i="0" kern="1200" dirty="0" smtClean="0">
                <a:solidFill>
                  <a:schemeClr val="tx1"/>
                </a:solidFill>
                <a:effectLst/>
                <a:latin typeface="Times" pitchFamily="18" charset="0"/>
                <a:ea typeface="Taipei" charset="-120"/>
                <a:cs typeface="+mn-cs"/>
              </a:rPr>
              <a:t>DM﹑</a:t>
            </a:r>
            <a:r>
              <a:rPr kumimoji="1" lang="zh-TW" altLang="en-US" sz="1200" b="0" i="0" kern="1200" dirty="0" smtClean="0">
                <a:solidFill>
                  <a:schemeClr val="tx1"/>
                </a:solidFill>
                <a:effectLst/>
                <a:latin typeface="Times" pitchFamily="18" charset="0"/>
                <a:ea typeface="Taipei" charset="-120"/>
                <a:cs typeface="+mn-cs"/>
              </a:rPr>
              <a:t>產品包裝也都充滿</a:t>
            </a:r>
            <a:r>
              <a:rPr kumimoji="1" lang="en-US" altLang="zh-TW" sz="1200" b="0" i="0" kern="1200" dirty="0" smtClean="0">
                <a:solidFill>
                  <a:schemeClr val="tx1"/>
                </a:solidFill>
                <a:effectLst/>
                <a:latin typeface="Times" pitchFamily="18" charset="0"/>
                <a:ea typeface="Taipei" charset="-120"/>
                <a:cs typeface="+mn-cs"/>
              </a:rPr>
              <a:t>I'm </a:t>
            </a:r>
            <a:r>
              <a:rPr kumimoji="1" lang="en-US" altLang="zh-TW" sz="1200" b="0" i="0" kern="1200" dirty="0" err="1" smtClean="0">
                <a:solidFill>
                  <a:schemeClr val="tx1"/>
                </a:solidFill>
                <a:effectLst/>
                <a:latin typeface="Times" pitchFamily="18" charset="0"/>
                <a:ea typeface="Taipei" charset="-120"/>
                <a:cs typeface="+mn-cs"/>
              </a:rPr>
              <a:t>lovin</a:t>
            </a:r>
            <a:r>
              <a:rPr kumimoji="1" lang="en-US" altLang="zh-TW" sz="1200" b="0" i="0" kern="1200" dirty="0" smtClean="0">
                <a:solidFill>
                  <a:schemeClr val="tx1"/>
                </a:solidFill>
                <a:effectLst/>
                <a:latin typeface="Times" pitchFamily="18" charset="0"/>
                <a:ea typeface="Taipei" charset="-120"/>
                <a:cs typeface="+mn-cs"/>
              </a:rPr>
              <a:t>' it</a:t>
            </a:r>
            <a:r>
              <a:rPr kumimoji="1" lang="zh-TW" altLang="en-US" sz="1200" b="0" i="0" kern="1200" dirty="0" smtClean="0">
                <a:solidFill>
                  <a:schemeClr val="tx1"/>
                </a:solidFill>
                <a:effectLst/>
                <a:latin typeface="Times" pitchFamily="18" charset="0"/>
                <a:ea typeface="Taipei" charset="-120"/>
                <a:cs typeface="+mn-cs"/>
              </a:rPr>
              <a:t>的訊息。</a:t>
            </a:r>
            <a:r>
              <a:rPr lang="zh-TW" altLang="en-US" dirty="0" smtClean="0"/>
              <a:t/>
            </a:r>
            <a:br>
              <a:rPr lang="zh-TW" altLang="en-US" dirty="0" smtClean="0"/>
            </a:br>
            <a:r>
              <a:rPr lang="zh-TW" altLang="en-US" dirty="0" smtClean="0"/>
              <a:t/>
            </a:r>
            <a:br>
              <a:rPr lang="zh-TW" altLang="en-US" dirty="0" smtClean="0"/>
            </a:br>
            <a:r>
              <a:rPr kumimoji="1" lang="en-US" altLang="zh-TW" sz="1200" b="0" i="0" kern="1200" dirty="0" smtClean="0">
                <a:solidFill>
                  <a:schemeClr val="tx1"/>
                </a:solidFill>
                <a:effectLst/>
                <a:latin typeface="Times" pitchFamily="18" charset="0"/>
                <a:ea typeface="Taipei" charset="-120"/>
                <a:cs typeface="+mn-cs"/>
              </a:rPr>
              <a:t>I'm </a:t>
            </a:r>
            <a:r>
              <a:rPr kumimoji="1" lang="en-US" altLang="zh-TW" sz="1200" b="0" i="0" kern="1200" dirty="0" err="1" smtClean="0">
                <a:solidFill>
                  <a:schemeClr val="tx1"/>
                </a:solidFill>
                <a:effectLst/>
                <a:latin typeface="Times" pitchFamily="18" charset="0"/>
                <a:ea typeface="Taipei" charset="-120"/>
                <a:cs typeface="+mn-cs"/>
              </a:rPr>
              <a:t>lovin</a:t>
            </a:r>
            <a:r>
              <a:rPr kumimoji="1" lang="en-US" altLang="zh-TW" sz="1200" b="0" i="0" kern="1200" dirty="0" smtClean="0">
                <a:solidFill>
                  <a:schemeClr val="tx1"/>
                </a:solidFill>
                <a:effectLst/>
                <a:latin typeface="Times" pitchFamily="18" charset="0"/>
                <a:ea typeface="Taipei" charset="-120"/>
                <a:cs typeface="+mn-cs"/>
              </a:rPr>
              <a:t>' it</a:t>
            </a:r>
            <a:r>
              <a:rPr kumimoji="1" lang="zh-TW" altLang="en-US" sz="1200" b="0" i="0" kern="1200" dirty="0" smtClean="0">
                <a:solidFill>
                  <a:schemeClr val="tx1"/>
                </a:solidFill>
                <a:effectLst/>
                <a:latin typeface="Times" pitchFamily="18" charset="0"/>
                <a:ea typeface="Taipei" charset="-120"/>
                <a:cs typeface="+mn-cs"/>
              </a:rPr>
              <a:t>就是從</a:t>
            </a:r>
            <a:r>
              <a:rPr kumimoji="1" lang="en-US" altLang="zh-TW" sz="1200" b="0" i="0" kern="1200" dirty="0" err="1" smtClean="0">
                <a:solidFill>
                  <a:schemeClr val="tx1"/>
                </a:solidFill>
                <a:effectLst/>
                <a:latin typeface="Times" pitchFamily="18" charset="0"/>
                <a:ea typeface="Taipei" charset="-120"/>
                <a:cs typeface="+mn-cs"/>
              </a:rPr>
              <a:t>i</a:t>
            </a:r>
            <a:r>
              <a:rPr kumimoji="1" lang="en-US" altLang="zh-TW" sz="1200" b="0" i="0" kern="1200" dirty="0" smtClean="0">
                <a:solidFill>
                  <a:schemeClr val="tx1"/>
                </a:solidFill>
                <a:effectLst/>
                <a:latin typeface="Times" pitchFamily="18" charset="0"/>
                <a:ea typeface="Taipei" charset="-120"/>
                <a:cs typeface="+mn-cs"/>
              </a:rPr>
              <a:t> Generation</a:t>
            </a:r>
            <a:r>
              <a:rPr kumimoji="1" lang="zh-TW" altLang="en-US" sz="1200" b="0" i="0" kern="1200" dirty="0" smtClean="0">
                <a:solidFill>
                  <a:schemeClr val="tx1"/>
                </a:solidFill>
                <a:effectLst/>
                <a:latin typeface="Times" pitchFamily="18" charset="0"/>
                <a:ea typeface="Taipei" charset="-120"/>
                <a:cs typeface="+mn-cs"/>
              </a:rPr>
              <a:t>的觀念想法而來。他們很多人到了</a:t>
            </a:r>
            <a:r>
              <a:rPr kumimoji="1" lang="en-US" altLang="zh-TW" sz="1200" b="0" i="0" kern="1200" dirty="0" smtClean="0">
                <a:solidFill>
                  <a:schemeClr val="tx1"/>
                </a:solidFill>
                <a:effectLst/>
                <a:latin typeface="Times" pitchFamily="18" charset="0"/>
                <a:ea typeface="Taipei" charset="-120"/>
                <a:cs typeface="+mn-cs"/>
              </a:rPr>
              <a:t>50</a:t>
            </a:r>
            <a:r>
              <a:rPr kumimoji="1" lang="zh-TW" altLang="en-US" sz="1200" b="0" i="0" kern="1200" dirty="0" smtClean="0">
                <a:solidFill>
                  <a:schemeClr val="tx1"/>
                </a:solidFill>
                <a:effectLst/>
                <a:latin typeface="Times" pitchFamily="18" charset="0"/>
                <a:ea typeface="Taipei" charset="-120"/>
                <a:cs typeface="+mn-cs"/>
              </a:rPr>
              <a:t>歲都還自認年輕</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心態上保持年輕活力。而</a:t>
            </a:r>
            <a:r>
              <a:rPr kumimoji="1" lang="en-US" altLang="zh-TW" sz="1200" b="0" i="0" kern="1200" dirty="0" smtClean="0">
                <a:solidFill>
                  <a:schemeClr val="tx1"/>
                </a:solidFill>
                <a:effectLst/>
                <a:latin typeface="Times" pitchFamily="18" charset="0"/>
                <a:ea typeface="Taipei" charset="-120"/>
                <a:cs typeface="+mn-cs"/>
              </a:rPr>
              <a:t>I'm </a:t>
            </a:r>
            <a:r>
              <a:rPr kumimoji="1" lang="en-US" altLang="zh-TW" sz="1200" b="0" i="0" kern="1200" dirty="0" err="1" smtClean="0">
                <a:solidFill>
                  <a:schemeClr val="tx1"/>
                </a:solidFill>
                <a:effectLst/>
                <a:latin typeface="Times" pitchFamily="18" charset="0"/>
                <a:ea typeface="Taipei" charset="-120"/>
                <a:cs typeface="+mn-cs"/>
              </a:rPr>
              <a:t>lovin</a:t>
            </a:r>
            <a:r>
              <a:rPr kumimoji="1" lang="en-US" altLang="zh-TW" sz="1200" b="0" i="0" kern="1200" dirty="0" smtClean="0">
                <a:solidFill>
                  <a:schemeClr val="tx1"/>
                </a:solidFill>
                <a:effectLst/>
                <a:latin typeface="Times" pitchFamily="18" charset="0"/>
                <a:ea typeface="Taipei" charset="-120"/>
                <a:cs typeface="+mn-cs"/>
              </a:rPr>
              <a:t>' it</a:t>
            </a:r>
            <a:r>
              <a:rPr kumimoji="1" lang="zh-TW" altLang="en-US" sz="1200" b="0" i="0" kern="1200" dirty="0" smtClean="0">
                <a:solidFill>
                  <a:schemeClr val="tx1"/>
                </a:solidFill>
                <a:effectLst/>
                <a:latin typeface="Times" pitchFamily="18" charset="0"/>
                <a:ea typeface="Taipei" charset="-120"/>
                <a:cs typeface="+mn-cs"/>
              </a:rPr>
              <a:t>傳達的也就是這樣年輕的生活態度。而當時的麥當勞需要的就是立即性的活力。 </a:t>
            </a:r>
            <a:r>
              <a:rPr lang="zh-TW" altLang="en-US" dirty="0" smtClean="0"/>
              <a:t/>
            </a:r>
            <a:br>
              <a:rPr lang="zh-TW" altLang="en-US" dirty="0" smtClean="0"/>
            </a:b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22</a:t>
            </a:fld>
            <a:endParaRPr lang="en-US" altLang="zh-TW"/>
          </a:p>
        </p:txBody>
      </p:sp>
    </p:spTree>
    <p:extLst>
      <p:ext uri="{BB962C8B-B14F-4D97-AF65-F5344CB8AC3E}">
        <p14:creationId xmlns="" xmlns:p14="http://schemas.microsoft.com/office/powerpoint/2010/main" val="1554493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杜蕾斯一直都以神奇的行銷手法著稱，這回感恩節又出了一系列文案，美其名「感謝各大品牌」但其實簡直可以說是把 </a:t>
            </a:r>
            <a:r>
              <a:rPr kumimoji="1" lang="en-US" altLang="zh-TW" sz="1200" b="0" i="0" kern="1200" dirty="0" smtClean="0">
                <a:solidFill>
                  <a:schemeClr val="tx1"/>
                </a:solidFill>
                <a:effectLst/>
                <a:latin typeface="Times" pitchFamily="18" charset="0"/>
                <a:ea typeface="Taipei" charset="-120"/>
                <a:cs typeface="+mn-cs"/>
              </a:rPr>
              <a:t>13 </a:t>
            </a:r>
            <a:r>
              <a:rPr kumimoji="1" lang="zh-TW" altLang="en-US" sz="1200" b="0" i="0" kern="1200" dirty="0" smtClean="0">
                <a:solidFill>
                  <a:schemeClr val="tx1"/>
                </a:solidFill>
                <a:effectLst/>
                <a:latin typeface="Times" pitchFamily="18" charset="0"/>
                <a:ea typeface="Taipei" charset="-120"/>
                <a:cs typeface="+mn-cs"/>
              </a:rPr>
              <a:t>個品牌全都調戲了一輪。</a:t>
            </a:r>
            <a:endParaRPr kumimoji="1" lang="en-US" altLang="zh-TW" sz="1200" b="0" i="0" kern="1200" dirty="0" smtClean="0">
              <a:solidFill>
                <a:schemeClr val="tx1"/>
              </a:solidFill>
              <a:effectLst/>
              <a:latin typeface="Times" pitchFamily="18" charset="0"/>
              <a:ea typeface="Taipei" charset="-120"/>
              <a:cs typeface="+mn-cs"/>
            </a:endParaRPr>
          </a:p>
          <a:p>
            <a:r>
              <a:rPr kumimoji="1" lang="zh-TW" altLang="en-US" sz="1200" b="0" i="0" kern="1200" dirty="0" smtClean="0">
                <a:solidFill>
                  <a:schemeClr val="tx1"/>
                </a:solidFill>
                <a:effectLst/>
                <a:latin typeface="Times" pitchFamily="18" charset="0"/>
                <a:ea typeface="Taipei" charset="-120"/>
                <a:cs typeface="+mn-cs"/>
              </a:rPr>
              <a:t>「商業互吹」的營銷玩法，說它「商業互吹」，並不是個貶義詞。而是它用致謝品牌的方式，來勾搭品牌與其互動從而互相讚美的玩法。</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23</a:t>
            </a:fld>
            <a:endParaRPr lang="en-US" altLang="zh-TW"/>
          </a:p>
        </p:txBody>
      </p:sp>
    </p:spTree>
    <p:extLst>
      <p:ext uri="{BB962C8B-B14F-4D97-AF65-F5344CB8AC3E}">
        <p14:creationId xmlns="" xmlns:p14="http://schemas.microsoft.com/office/powerpoint/2010/main" val="64671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杜蕾斯一直都以神奇的行銷手法著稱，這回感恩節又出了一系列文案，美其名「感謝各大品牌」但其實簡直可以說是把 </a:t>
            </a:r>
            <a:r>
              <a:rPr kumimoji="1" lang="en-US" altLang="zh-TW" sz="1200" b="0" i="0" kern="1200" dirty="0" smtClean="0">
                <a:solidFill>
                  <a:schemeClr val="tx1"/>
                </a:solidFill>
                <a:effectLst/>
                <a:latin typeface="Times" pitchFamily="18" charset="0"/>
                <a:ea typeface="Taipei" charset="-120"/>
                <a:cs typeface="+mn-cs"/>
              </a:rPr>
              <a:t>13 </a:t>
            </a:r>
            <a:r>
              <a:rPr kumimoji="1" lang="zh-TW" altLang="en-US" sz="1200" b="0" i="0" kern="1200" dirty="0" smtClean="0">
                <a:solidFill>
                  <a:schemeClr val="tx1"/>
                </a:solidFill>
                <a:effectLst/>
                <a:latin typeface="Times" pitchFamily="18" charset="0"/>
                <a:ea typeface="Taipei" charset="-120"/>
                <a:cs typeface="+mn-cs"/>
              </a:rPr>
              <a:t>個品牌全都調戲了一輪。</a:t>
            </a:r>
            <a:endParaRPr kumimoji="1" lang="en-US" altLang="zh-TW" sz="1200" b="0" i="0" kern="1200" dirty="0" smtClean="0">
              <a:solidFill>
                <a:schemeClr val="tx1"/>
              </a:solidFill>
              <a:effectLst/>
              <a:latin typeface="Times" pitchFamily="18" charset="0"/>
              <a:ea typeface="Taipei" charset="-120"/>
              <a:cs typeface="+mn-cs"/>
            </a:endParaRPr>
          </a:p>
          <a:p>
            <a:r>
              <a:rPr kumimoji="1" lang="zh-TW" altLang="en-US" sz="1200" b="0" i="0" kern="1200" dirty="0" smtClean="0">
                <a:solidFill>
                  <a:schemeClr val="tx1"/>
                </a:solidFill>
                <a:effectLst/>
                <a:latin typeface="Times" pitchFamily="18" charset="0"/>
                <a:ea typeface="Taipei" charset="-120"/>
                <a:cs typeface="+mn-cs"/>
              </a:rPr>
              <a:t>「商業互吹」的營銷玩法，說它「商業互吹」，並不是個貶義詞。而是它用致謝品牌的方式，來勾搭品牌與其互動從而互相讚美的</a:t>
            </a:r>
            <a:r>
              <a:rPr kumimoji="1" lang="zh-TW" altLang="en-US" sz="1200" b="0" i="0" kern="1200" smtClean="0">
                <a:solidFill>
                  <a:schemeClr val="tx1"/>
                </a:solidFill>
                <a:effectLst/>
                <a:latin typeface="Times" pitchFamily="18" charset="0"/>
                <a:ea typeface="Taipei" charset="-120"/>
                <a:cs typeface="+mn-cs"/>
              </a:rPr>
              <a:t>玩法。</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24</a:t>
            </a:fld>
            <a:endParaRPr lang="en-US" altLang="zh-TW"/>
          </a:p>
        </p:txBody>
      </p:sp>
    </p:spTree>
    <p:extLst>
      <p:ext uri="{BB962C8B-B14F-4D97-AF65-F5344CB8AC3E}">
        <p14:creationId xmlns="" xmlns:p14="http://schemas.microsoft.com/office/powerpoint/2010/main" val="2723101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dirty="0" smtClean="0">
                <a:latin typeface="微軟正黑體" panose="020B0604030504040204" pitchFamily="34" charset="-120"/>
                <a:ea typeface="微軟正黑體" panose="020B0604030504040204" pitchFamily="34" charset="-120"/>
              </a:rPr>
              <a:t>塑造差異化是一件相當重要的事情。</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t>1.</a:t>
            </a:r>
            <a:r>
              <a:rPr lang="zh-TW" altLang="en-US" sz="1200" b="0" dirty="0" smtClean="0"/>
              <a:t>台灣前往大陸發展的黑糖沖泡飲料，業者將其命名為「大姨媽」，產品名稱很明確的點出這就是屬於女性調理經期的產品。因為是業者第一個使用這個名字，所以後續進入市場的對手無法直接模仿</a:t>
            </a:r>
            <a:endParaRPr lang="en-US" altLang="zh-TW" sz="12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t>2.</a:t>
            </a:r>
            <a:r>
              <a:rPr lang="zh-TW" altLang="en-US" sz="1200" b="0" dirty="0" smtClean="0">
                <a:latin typeface="微軟正黑體" panose="020B0604030504040204" pitchFamily="34" charset="-120"/>
                <a:ea typeface="微軟正黑體" panose="020B0604030504040204" pitchFamily="34" charset="-120"/>
              </a:rPr>
              <a:t>最好的案例就是卡西歐的自拍相機</a:t>
            </a:r>
            <a:r>
              <a:rPr lang="en-US" altLang="zh-TW" sz="1200" b="0" dirty="0" smtClean="0">
                <a:latin typeface="微軟正黑體" panose="020B0604030504040204" pitchFamily="34" charset="-120"/>
                <a:ea typeface="微軟正黑體" panose="020B0604030504040204" pitchFamily="34" charset="-120"/>
              </a:rPr>
              <a:t>TR</a:t>
            </a:r>
            <a:r>
              <a:rPr lang="zh-TW" altLang="en-US" sz="1200" b="0" dirty="0" smtClean="0">
                <a:latin typeface="微軟正黑體" panose="020B0604030504040204" pitchFamily="34" charset="-120"/>
                <a:ea typeface="微軟正黑體" panose="020B0604030504040204" pitchFamily="34" charset="-120"/>
              </a:rPr>
              <a:t>系列，在數位相機的市場中，普遍是男性為主要消費者，而卡西歐注意到女性具有自拍、修圖的需求，因此推出了具有美圖功能的自拍相機，即使價位不便宜，卻仍造成市場搶購。</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b="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25</a:t>
            </a:fld>
            <a:endParaRPr lang="en-US" altLang="zh-TW"/>
          </a:p>
        </p:txBody>
      </p:sp>
    </p:spTree>
    <p:extLst>
      <p:ext uri="{BB962C8B-B14F-4D97-AF65-F5344CB8AC3E}">
        <p14:creationId xmlns="" xmlns:p14="http://schemas.microsoft.com/office/powerpoint/2010/main" val="3287378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latin typeface="微軟正黑體" panose="020B0604030504040204" pitchFamily="34" charset="-120"/>
                <a:ea typeface="微軟正黑體" panose="020B0604030504040204" pitchFamily="34" charset="-120"/>
              </a:rPr>
              <a:t>1.</a:t>
            </a:r>
            <a:r>
              <a:rPr lang="zh-TW" altLang="en-US" sz="1200" b="0" dirty="0" smtClean="0">
                <a:latin typeface="微軟正黑體" panose="020B0604030504040204" pitchFamily="34" charset="-120"/>
                <a:ea typeface="微軟正黑體" panose="020B0604030504040204" pitchFamily="34" charset="-120"/>
              </a:rPr>
              <a:t> 和消費者的某種情感牢繫在一起，就已經占據了別人無法撼動的地位。</a:t>
            </a: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26</a:t>
            </a:fld>
            <a:endParaRPr lang="en-US" altLang="zh-TW"/>
          </a:p>
        </p:txBody>
      </p:sp>
    </p:spTree>
    <p:extLst>
      <p:ext uri="{BB962C8B-B14F-4D97-AF65-F5344CB8AC3E}">
        <p14:creationId xmlns="" xmlns:p14="http://schemas.microsoft.com/office/powerpoint/2010/main" val="1277381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smtClean="0">
                <a:solidFill>
                  <a:srgbClr val="4C5055"/>
                </a:solidFill>
                <a:latin typeface="Noto Sans"/>
              </a:rPr>
              <a:t>UGC</a:t>
            </a:r>
            <a:r>
              <a:rPr lang="zh-TW" altLang="en-US" sz="1200" b="0" dirty="0" smtClean="0">
                <a:solidFill>
                  <a:srgbClr val="4C5055"/>
                </a:solidFill>
                <a:latin typeface="Noto Sans"/>
              </a:rPr>
              <a:t>在於抓住消費者的社會認同心理。除了你所闡述的內容是要讓消費者或讀者眼睛為之一亮的之外，也要藉由像是使用者生成內容的行動呼籲，讓消費者動起來，與品牌有更多的連結和互動，才能有效提升轉換率。</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C5055"/>
              </a:solidFill>
              <a:latin typeface="Noto Sans"/>
            </a:endParaRPr>
          </a:p>
          <a:p>
            <a:pPr fontAlgn="base"/>
            <a:r>
              <a:rPr kumimoji="1" lang="en-US" altLang="zh-TW" sz="1200" b="0" i="0" kern="1200" dirty="0" smtClean="0">
                <a:solidFill>
                  <a:schemeClr val="tx1"/>
                </a:solidFill>
                <a:effectLst/>
                <a:latin typeface="Times" pitchFamily="18" charset="0"/>
                <a:ea typeface="Taipei" charset="-120"/>
                <a:cs typeface="+mn-cs"/>
              </a:rPr>
              <a:t>UGC(user generate content)</a:t>
            </a:r>
            <a:r>
              <a:rPr kumimoji="1" lang="zh-TW" altLang="en-US" sz="1200" b="0" i="0" kern="1200" dirty="0" smtClean="0">
                <a:solidFill>
                  <a:schemeClr val="tx1"/>
                </a:solidFill>
                <a:effectLst/>
                <a:latin typeface="Times" pitchFamily="18" charset="0"/>
                <a:ea typeface="Taipei" charset="-120"/>
                <a:cs typeface="+mn-cs"/>
              </a:rPr>
              <a:t>行銷模式就是基於上述的數位趨勢而建立的，</a:t>
            </a:r>
            <a:r>
              <a:rPr kumimoji="1" lang="zh-TW" altLang="en-US" sz="1200" b="1" i="0" kern="1200" dirty="0" smtClean="0">
                <a:solidFill>
                  <a:schemeClr val="tx1"/>
                </a:solidFill>
                <a:effectLst/>
                <a:latin typeface="Times" pitchFamily="18" charset="0"/>
                <a:ea typeface="Taipei" charset="-120"/>
                <a:cs typeface="+mn-cs"/>
              </a:rPr>
              <a:t>其中互動流程機制是容易設計的，但效果往往不如預期</a:t>
            </a:r>
            <a:r>
              <a:rPr kumimoji="1" lang="zh-TW" altLang="en-US" sz="1200" b="0" i="0" kern="1200" dirty="0" smtClean="0">
                <a:solidFill>
                  <a:schemeClr val="tx1"/>
                </a:solidFill>
                <a:effectLst/>
                <a:latin typeface="Times" pitchFamily="18" charset="0"/>
                <a:ea typeface="Taipei" charset="-120"/>
                <a:cs typeface="+mn-cs"/>
              </a:rPr>
              <a:t>，最常被拿來檢討的原因是</a:t>
            </a:r>
          </a:p>
          <a:p>
            <a:pPr fontAlgn="base"/>
            <a:r>
              <a:rPr kumimoji="1" lang="zh-TW" altLang="en-US" sz="1200" b="0" i="0" kern="1200" dirty="0" smtClean="0">
                <a:solidFill>
                  <a:schemeClr val="tx1"/>
                </a:solidFill>
                <a:effectLst/>
                <a:latin typeface="Times" pitchFamily="18" charset="0"/>
                <a:ea typeface="Taipei" charset="-120"/>
                <a:cs typeface="+mn-cs"/>
              </a:rPr>
              <a:t>製作的門檻障礙高，導致沒幾隻小貓願意參加</a:t>
            </a:r>
          </a:p>
          <a:p>
            <a:pPr fontAlgn="base"/>
            <a:r>
              <a:rPr kumimoji="1" lang="zh-TW" altLang="en-US" sz="1200" b="0" i="0" kern="1200" dirty="0" smtClean="0">
                <a:solidFill>
                  <a:schemeClr val="tx1"/>
                </a:solidFill>
                <a:effectLst/>
                <a:latin typeface="Times" pitchFamily="18" charset="0"/>
                <a:ea typeface="Taipei" charset="-120"/>
                <a:cs typeface="+mn-cs"/>
              </a:rPr>
              <a:t>網友的原創內容素質低落，難以擴散</a:t>
            </a:r>
          </a:p>
          <a:p>
            <a:pPr fontAlgn="base"/>
            <a:r>
              <a:rPr kumimoji="1" lang="zh-TW" altLang="en-US" sz="1200" b="0" i="0" kern="1200" dirty="0" smtClean="0">
                <a:solidFill>
                  <a:schemeClr val="tx1"/>
                </a:solidFill>
                <a:effectLst/>
                <a:latin typeface="Times" pitchFamily="18" charset="0"/>
                <a:ea typeface="Taipei" charset="-120"/>
                <a:cs typeface="+mn-cs"/>
              </a:rPr>
              <a:t>時間拉得太長，熱潮無法延續</a:t>
            </a:r>
          </a:p>
          <a:p>
            <a:pPr fontAlgn="base"/>
            <a:r>
              <a:rPr kumimoji="1" lang="zh-TW" altLang="en-US" sz="1200" b="0" i="0" kern="1200" dirty="0" smtClean="0">
                <a:solidFill>
                  <a:schemeClr val="tx1"/>
                </a:solidFill>
                <a:effectLst/>
                <a:latin typeface="Times" pitchFamily="18" charset="0"/>
                <a:ea typeface="Taipei" charset="-120"/>
                <a:cs typeface="+mn-cs"/>
              </a:rPr>
              <a:t>誘因不足，無法吸引網友（高手）參與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年，可口可樂為了搶救在澳洲的市場，他們推出了「</a:t>
            </a:r>
            <a:r>
              <a:rPr kumimoji="1" lang="en-US" altLang="zh-TW" sz="1200" b="0" i="0" kern="1200" dirty="0" smtClean="0">
                <a:solidFill>
                  <a:schemeClr val="tx1"/>
                </a:solidFill>
                <a:effectLst/>
                <a:latin typeface="Times" pitchFamily="18" charset="0"/>
                <a:ea typeface="Taipei" charset="-120"/>
                <a:cs typeface="+mn-cs"/>
              </a:rPr>
              <a:t>Share a Coke</a:t>
            </a:r>
            <a:r>
              <a:rPr kumimoji="1" lang="zh-TW" altLang="en-US" sz="1200" b="0" i="0" kern="1200" dirty="0" smtClean="0">
                <a:solidFill>
                  <a:schemeClr val="tx1"/>
                </a:solidFill>
                <a:effectLst/>
                <a:latin typeface="Times" pitchFamily="18" charset="0"/>
                <a:ea typeface="Taipei" charset="-120"/>
                <a:cs typeface="+mn-cs"/>
              </a:rPr>
              <a:t>」的活動。除了街上廣告無處不在之外，他們邀請澳洲人票選出最想分享給哪些朋友一起喝可口可樂，最後選擇前</a:t>
            </a:r>
            <a:r>
              <a:rPr kumimoji="1" lang="en-US" altLang="zh-TW" sz="1200" b="0" i="0" kern="1200" dirty="0" smtClean="0">
                <a:solidFill>
                  <a:schemeClr val="tx1"/>
                </a:solidFill>
                <a:effectLst/>
                <a:latin typeface="Times" pitchFamily="18" charset="0"/>
                <a:ea typeface="Taipei" charset="-120"/>
                <a:cs typeface="+mn-cs"/>
              </a:rPr>
              <a:t>15</a:t>
            </a:r>
            <a:r>
              <a:rPr kumimoji="1" lang="zh-TW" altLang="en-US" sz="1200" b="0" i="0" kern="1200" dirty="0" smtClean="0">
                <a:solidFill>
                  <a:schemeClr val="tx1"/>
                </a:solidFill>
                <a:effectLst/>
                <a:latin typeface="Times" pitchFamily="18" charset="0"/>
                <a:ea typeface="Taipei" charset="-120"/>
                <a:cs typeface="+mn-cs"/>
              </a:rPr>
              <a:t>個人氣人名大量生產，印製在可口可樂的瓶身上，也請消費者在</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等社群媒體分享，以增加可口可樂的曝光率。</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27</a:t>
            </a:fld>
            <a:endParaRPr lang="en-US" altLang="zh-TW"/>
          </a:p>
        </p:txBody>
      </p:sp>
    </p:spTree>
    <p:extLst>
      <p:ext uri="{BB962C8B-B14F-4D97-AF65-F5344CB8AC3E}">
        <p14:creationId xmlns="" xmlns:p14="http://schemas.microsoft.com/office/powerpoint/2010/main" val="229718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smtClean="0">
                <a:solidFill>
                  <a:srgbClr val="4C5055"/>
                </a:solidFill>
                <a:latin typeface="Noto Sans"/>
              </a:rPr>
              <a:t>UGC</a:t>
            </a:r>
            <a:r>
              <a:rPr lang="zh-TW" altLang="en-US" sz="1200" b="0" dirty="0" smtClean="0">
                <a:solidFill>
                  <a:srgbClr val="4C5055"/>
                </a:solidFill>
                <a:latin typeface="Noto Sans"/>
              </a:rPr>
              <a:t>在於抓住消費者的社會認同心理。除了你所闡述的內容是要讓消費者或讀者眼睛為之一亮的之外，也要藉由像是使用者生成內容的行動呼籲，讓消費者動起來，與品牌有更多的連結和互動，才能有效提升轉換率。</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C5055"/>
              </a:solidFill>
              <a:latin typeface="Noto Sans"/>
            </a:endParaRPr>
          </a:p>
          <a:p>
            <a:pPr fontAlgn="base"/>
            <a:r>
              <a:rPr kumimoji="1" lang="en-US" altLang="zh-TW" sz="1200" b="0" i="0" kern="1200" dirty="0" smtClean="0">
                <a:solidFill>
                  <a:schemeClr val="tx1"/>
                </a:solidFill>
                <a:effectLst/>
                <a:latin typeface="Times" pitchFamily="18" charset="0"/>
                <a:ea typeface="Taipei" charset="-120"/>
                <a:cs typeface="+mn-cs"/>
              </a:rPr>
              <a:t>UGC(user generate content)</a:t>
            </a:r>
            <a:r>
              <a:rPr kumimoji="1" lang="zh-TW" altLang="en-US" sz="1200" b="0" i="0" kern="1200" dirty="0" smtClean="0">
                <a:solidFill>
                  <a:schemeClr val="tx1"/>
                </a:solidFill>
                <a:effectLst/>
                <a:latin typeface="Times" pitchFamily="18" charset="0"/>
                <a:ea typeface="Taipei" charset="-120"/>
                <a:cs typeface="+mn-cs"/>
              </a:rPr>
              <a:t>行銷模式就是基於上述的數位趨勢而建立的，</a:t>
            </a:r>
            <a:r>
              <a:rPr kumimoji="1" lang="zh-TW" altLang="en-US" sz="1200" b="1" i="0" kern="1200" dirty="0" smtClean="0">
                <a:solidFill>
                  <a:schemeClr val="tx1"/>
                </a:solidFill>
                <a:effectLst/>
                <a:latin typeface="Times" pitchFamily="18" charset="0"/>
                <a:ea typeface="Taipei" charset="-120"/>
                <a:cs typeface="+mn-cs"/>
              </a:rPr>
              <a:t>其中互動流程機制是容易設計的，但效果往往不如預期</a:t>
            </a:r>
            <a:r>
              <a:rPr kumimoji="1" lang="zh-TW" altLang="en-US" sz="1200" b="0" i="0" kern="1200" dirty="0" smtClean="0">
                <a:solidFill>
                  <a:schemeClr val="tx1"/>
                </a:solidFill>
                <a:effectLst/>
                <a:latin typeface="Times" pitchFamily="18" charset="0"/>
                <a:ea typeface="Taipei" charset="-120"/>
                <a:cs typeface="+mn-cs"/>
              </a:rPr>
              <a:t>，最常被拿來檢討的原因是</a:t>
            </a:r>
          </a:p>
          <a:p>
            <a:pPr fontAlgn="base"/>
            <a:r>
              <a:rPr kumimoji="1" lang="zh-TW" altLang="en-US" sz="1200" b="0" i="0" kern="1200" dirty="0" smtClean="0">
                <a:solidFill>
                  <a:schemeClr val="tx1"/>
                </a:solidFill>
                <a:effectLst/>
                <a:latin typeface="Times" pitchFamily="18" charset="0"/>
                <a:ea typeface="Taipei" charset="-120"/>
                <a:cs typeface="+mn-cs"/>
              </a:rPr>
              <a:t>製作的門檻障礙高，導致沒幾隻小貓願意參加</a:t>
            </a:r>
          </a:p>
          <a:p>
            <a:pPr fontAlgn="base"/>
            <a:r>
              <a:rPr kumimoji="1" lang="zh-TW" altLang="en-US" sz="1200" b="0" i="0" kern="1200" dirty="0" smtClean="0">
                <a:solidFill>
                  <a:schemeClr val="tx1"/>
                </a:solidFill>
                <a:effectLst/>
                <a:latin typeface="Times" pitchFamily="18" charset="0"/>
                <a:ea typeface="Taipei" charset="-120"/>
                <a:cs typeface="+mn-cs"/>
              </a:rPr>
              <a:t>網友的原創內容素質低落，難以擴散</a:t>
            </a:r>
          </a:p>
          <a:p>
            <a:pPr fontAlgn="base"/>
            <a:r>
              <a:rPr kumimoji="1" lang="zh-TW" altLang="en-US" sz="1200" b="0" i="0" kern="1200" dirty="0" smtClean="0">
                <a:solidFill>
                  <a:schemeClr val="tx1"/>
                </a:solidFill>
                <a:effectLst/>
                <a:latin typeface="Times" pitchFamily="18" charset="0"/>
                <a:ea typeface="Taipei" charset="-120"/>
                <a:cs typeface="+mn-cs"/>
              </a:rPr>
              <a:t>時間拉得太長，熱潮無法延續</a:t>
            </a:r>
          </a:p>
          <a:p>
            <a:pPr fontAlgn="base"/>
            <a:r>
              <a:rPr kumimoji="1" lang="zh-TW" altLang="en-US" sz="1200" b="0" i="0" kern="1200" dirty="0" smtClean="0">
                <a:solidFill>
                  <a:schemeClr val="tx1"/>
                </a:solidFill>
                <a:effectLst/>
                <a:latin typeface="Times" pitchFamily="18" charset="0"/>
                <a:ea typeface="Taipei" charset="-120"/>
                <a:cs typeface="+mn-cs"/>
              </a:rPr>
              <a:t>誘因不足，無法吸引網友（高手）參與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年，可口可樂為了搶救在澳洲的市場，他們推出了「</a:t>
            </a:r>
            <a:r>
              <a:rPr kumimoji="1" lang="en-US" altLang="zh-TW" sz="1200" b="0" i="0" kern="1200" dirty="0" smtClean="0">
                <a:solidFill>
                  <a:schemeClr val="tx1"/>
                </a:solidFill>
                <a:effectLst/>
                <a:latin typeface="Times" pitchFamily="18" charset="0"/>
                <a:ea typeface="Taipei" charset="-120"/>
                <a:cs typeface="+mn-cs"/>
              </a:rPr>
              <a:t>Share a Coke</a:t>
            </a:r>
            <a:r>
              <a:rPr kumimoji="1" lang="zh-TW" altLang="en-US" sz="1200" b="0" i="0" kern="1200" dirty="0" smtClean="0">
                <a:solidFill>
                  <a:schemeClr val="tx1"/>
                </a:solidFill>
                <a:effectLst/>
                <a:latin typeface="Times" pitchFamily="18" charset="0"/>
                <a:ea typeface="Taipei" charset="-120"/>
                <a:cs typeface="+mn-cs"/>
              </a:rPr>
              <a:t>」的活動。除了街上廣告無處不在之外，他們邀請澳洲人票選出最想分享給哪些朋友一起喝可口可樂，最後選擇前</a:t>
            </a:r>
            <a:r>
              <a:rPr kumimoji="1" lang="en-US" altLang="zh-TW" sz="1200" b="0" i="0" kern="1200" dirty="0" smtClean="0">
                <a:solidFill>
                  <a:schemeClr val="tx1"/>
                </a:solidFill>
                <a:effectLst/>
                <a:latin typeface="Times" pitchFamily="18" charset="0"/>
                <a:ea typeface="Taipei" charset="-120"/>
                <a:cs typeface="+mn-cs"/>
              </a:rPr>
              <a:t>15</a:t>
            </a:r>
            <a:r>
              <a:rPr kumimoji="1" lang="zh-TW" altLang="en-US" sz="1200" b="0" i="0" kern="1200" dirty="0" smtClean="0">
                <a:solidFill>
                  <a:schemeClr val="tx1"/>
                </a:solidFill>
                <a:effectLst/>
                <a:latin typeface="Times" pitchFamily="18" charset="0"/>
                <a:ea typeface="Taipei" charset="-120"/>
                <a:cs typeface="+mn-cs"/>
              </a:rPr>
              <a:t>個人氣人名大量生產，印製在可口可樂的瓶身上，也請消費者在</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等社群媒體分享，以增加可口可樂的曝光率。</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28</a:t>
            </a:fld>
            <a:endParaRPr lang="en-US" altLang="zh-TW"/>
          </a:p>
        </p:txBody>
      </p:sp>
    </p:spTree>
    <p:extLst>
      <p:ext uri="{BB962C8B-B14F-4D97-AF65-F5344CB8AC3E}">
        <p14:creationId xmlns="" xmlns:p14="http://schemas.microsoft.com/office/powerpoint/2010/main" val="22971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smtClean="0">
                <a:solidFill>
                  <a:srgbClr val="4C5055"/>
                </a:solidFill>
                <a:latin typeface="Noto Sans"/>
              </a:rPr>
              <a:t>UGC</a:t>
            </a:r>
            <a:r>
              <a:rPr lang="zh-TW" altLang="en-US" sz="1200" b="0" dirty="0" smtClean="0">
                <a:solidFill>
                  <a:srgbClr val="4C5055"/>
                </a:solidFill>
                <a:latin typeface="Noto Sans"/>
              </a:rPr>
              <a:t>在於抓住消費者的社會認同心理。除了你所闡述的內容是要讓消費者或讀者眼睛為之一亮的之外，也要藉由像是使用者生成內容的行動呼籲，讓消費者動起來，與品牌有更多的連結和互動，才能有效提升轉換率。</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C5055"/>
              </a:solidFill>
              <a:latin typeface="Noto Sans"/>
            </a:endParaRPr>
          </a:p>
          <a:p>
            <a:pPr fontAlgn="base"/>
            <a:r>
              <a:rPr kumimoji="1" lang="en-US" altLang="zh-TW" sz="1200" b="0" i="0" kern="1200" dirty="0" smtClean="0">
                <a:solidFill>
                  <a:schemeClr val="tx1"/>
                </a:solidFill>
                <a:effectLst/>
                <a:latin typeface="Times" pitchFamily="18" charset="0"/>
                <a:ea typeface="Taipei" charset="-120"/>
                <a:cs typeface="+mn-cs"/>
              </a:rPr>
              <a:t>UGC(user generate content)</a:t>
            </a:r>
            <a:r>
              <a:rPr kumimoji="1" lang="zh-TW" altLang="en-US" sz="1200" b="0" i="0" kern="1200" dirty="0" smtClean="0">
                <a:solidFill>
                  <a:schemeClr val="tx1"/>
                </a:solidFill>
                <a:effectLst/>
                <a:latin typeface="Times" pitchFamily="18" charset="0"/>
                <a:ea typeface="Taipei" charset="-120"/>
                <a:cs typeface="+mn-cs"/>
              </a:rPr>
              <a:t>行銷模式就是基於上述的數位趨勢而建立的，</a:t>
            </a:r>
            <a:r>
              <a:rPr kumimoji="1" lang="zh-TW" altLang="en-US" sz="1200" b="1" i="0" kern="1200" dirty="0" smtClean="0">
                <a:solidFill>
                  <a:schemeClr val="tx1"/>
                </a:solidFill>
                <a:effectLst/>
                <a:latin typeface="Times" pitchFamily="18" charset="0"/>
                <a:ea typeface="Taipei" charset="-120"/>
                <a:cs typeface="+mn-cs"/>
              </a:rPr>
              <a:t>其中互動流程機制是容易設計的，但效果往往不如預期</a:t>
            </a:r>
            <a:r>
              <a:rPr kumimoji="1" lang="zh-TW" altLang="en-US" sz="1200" b="0" i="0" kern="1200" dirty="0" smtClean="0">
                <a:solidFill>
                  <a:schemeClr val="tx1"/>
                </a:solidFill>
                <a:effectLst/>
                <a:latin typeface="Times" pitchFamily="18" charset="0"/>
                <a:ea typeface="Taipei" charset="-120"/>
                <a:cs typeface="+mn-cs"/>
              </a:rPr>
              <a:t>，最常被拿來檢討的原因是</a:t>
            </a:r>
          </a:p>
          <a:p>
            <a:pPr fontAlgn="base"/>
            <a:r>
              <a:rPr kumimoji="1" lang="zh-TW" altLang="en-US" sz="1200" b="0" i="0" kern="1200" dirty="0" smtClean="0">
                <a:solidFill>
                  <a:schemeClr val="tx1"/>
                </a:solidFill>
                <a:effectLst/>
                <a:latin typeface="Times" pitchFamily="18" charset="0"/>
                <a:ea typeface="Taipei" charset="-120"/>
                <a:cs typeface="+mn-cs"/>
              </a:rPr>
              <a:t>製作的門檻障礙高，導致沒幾隻小貓願意參加</a:t>
            </a:r>
          </a:p>
          <a:p>
            <a:pPr fontAlgn="base"/>
            <a:r>
              <a:rPr kumimoji="1" lang="zh-TW" altLang="en-US" sz="1200" b="0" i="0" kern="1200" dirty="0" smtClean="0">
                <a:solidFill>
                  <a:schemeClr val="tx1"/>
                </a:solidFill>
                <a:effectLst/>
                <a:latin typeface="Times" pitchFamily="18" charset="0"/>
                <a:ea typeface="Taipei" charset="-120"/>
                <a:cs typeface="+mn-cs"/>
              </a:rPr>
              <a:t>網友的原創內容素質低落，難以擴散</a:t>
            </a:r>
          </a:p>
          <a:p>
            <a:pPr fontAlgn="base"/>
            <a:r>
              <a:rPr kumimoji="1" lang="zh-TW" altLang="en-US" sz="1200" b="0" i="0" kern="1200" dirty="0" smtClean="0">
                <a:solidFill>
                  <a:schemeClr val="tx1"/>
                </a:solidFill>
                <a:effectLst/>
                <a:latin typeface="Times" pitchFamily="18" charset="0"/>
                <a:ea typeface="Taipei" charset="-120"/>
                <a:cs typeface="+mn-cs"/>
              </a:rPr>
              <a:t>時間拉得太長，熱潮無法延續</a:t>
            </a:r>
          </a:p>
          <a:p>
            <a:pPr fontAlgn="base"/>
            <a:r>
              <a:rPr kumimoji="1" lang="zh-TW" altLang="en-US" sz="1200" b="0" i="0" kern="1200" dirty="0" smtClean="0">
                <a:solidFill>
                  <a:schemeClr val="tx1"/>
                </a:solidFill>
                <a:effectLst/>
                <a:latin typeface="Times" pitchFamily="18" charset="0"/>
                <a:ea typeface="Taipei" charset="-120"/>
                <a:cs typeface="+mn-cs"/>
              </a:rPr>
              <a:t>誘因不足，無法吸引網友（高手）參與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年，可口可樂為了搶救在澳洲的市場，他們推出了「</a:t>
            </a:r>
            <a:r>
              <a:rPr kumimoji="1" lang="en-US" altLang="zh-TW" sz="1200" b="0" i="0" kern="1200" dirty="0" smtClean="0">
                <a:solidFill>
                  <a:schemeClr val="tx1"/>
                </a:solidFill>
                <a:effectLst/>
                <a:latin typeface="Times" pitchFamily="18" charset="0"/>
                <a:ea typeface="Taipei" charset="-120"/>
                <a:cs typeface="+mn-cs"/>
              </a:rPr>
              <a:t>Share a Coke</a:t>
            </a:r>
            <a:r>
              <a:rPr kumimoji="1" lang="zh-TW" altLang="en-US" sz="1200" b="0" i="0" kern="1200" dirty="0" smtClean="0">
                <a:solidFill>
                  <a:schemeClr val="tx1"/>
                </a:solidFill>
                <a:effectLst/>
                <a:latin typeface="Times" pitchFamily="18" charset="0"/>
                <a:ea typeface="Taipei" charset="-120"/>
                <a:cs typeface="+mn-cs"/>
              </a:rPr>
              <a:t>」的活動。除了街上廣告無處不在之外，他們邀請澳洲人票選出最想分享給哪些朋友一起喝可口可樂，最後選擇前</a:t>
            </a:r>
            <a:r>
              <a:rPr kumimoji="1" lang="en-US" altLang="zh-TW" sz="1200" b="0" i="0" kern="1200" dirty="0" smtClean="0">
                <a:solidFill>
                  <a:schemeClr val="tx1"/>
                </a:solidFill>
                <a:effectLst/>
                <a:latin typeface="Times" pitchFamily="18" charset="0"/>
                <a:ea typeface="Taipei" charset="-120"/>
                <a:cs typeface="+mn-cs"/>
              </a:rPr>
              <a:t>15</a:t>
            </a:r>
            <a:r>
              <a:rPr kumimoji="1" lang="zh-TW" altLang="en-US" sz="1200" b="0" i="0" kern="1200" dirty="0" smtClean="0">
                <a:solidFill>
                  <a:schemeClr val="tx1"/>
                </a:solidFill>
                <a:effectLst/>
                <a:latin typeface="Times" pitchFamily="18" charset="0"/>
                <a:ea typeface="Taipei" charset="-120"/>
                <a:cs typeface="+mn-cs"/>
              </a:rPr>
              <a:t>個人氣人名大量生產，印製在可口可樂的瓶身上，也請消費者在</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等社群媒體分享，以增加可口可樂的曝光率。</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29</a:t>
            </a:fld>
            <a:endParaRPr lang="en-US" altLang="zh-TW"/>
          </a:p>
        </p:txBody>
      </p:sp>
    </p:spTree>
    <p:extLst>
      <p:ext uri="{BB962C8B-B14F-4D97-AF65-F5344CB8AC3E}">
        <p14:creationId xmlns="" xmlns:p14="http://schemas.microsoft.com/office/powerpoint/2010/main" val="229718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smtClean="0">
                <a:solidFill>
                  <a:srgbClr val="4C5055"/>
                </a:solidFill>
                <a:latin typeface="Noto Sans"/>
              </a:rPr>
              <a:t>UGC</a:t>
            </a:r>
            <a:r>
              <a:rPr lang="zh-TW" altLang="en-US" sz="1200" b="0" dirty="0" smtClean="0">
                <a:solidFill>
                  <a:srgbClr val="4C5055"/>
                </a:solidFill>
                <a:latin typeface="Noto Sans"/>
              </a:rPr>
              <a:t>在於抓住消費者的社會認同心理。除了你所闡述的內容是要讓消費者或讀者眼睛為之一亮的之外，也要藉由像是使用者生成內容的行動呼籲，讓消費者動起來，與品牌有更多的連結和互動，才能有效提升轉換率。</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C5055"/>
              </a:solidFill>
              <a:latin typeface="Noto Sans"/>
            </a:endParaRPr>
          </a:p>
          <a:p>
            <a:pPr fontAlgn="base"/>
            <a:r>
              <a:rPr kumimoji="1" lang="en-US" altLang="zh-TW" sz="1200" b="0" i="0" kern="1200" dirty="0" smtClean="0">
                <a:solidFill>
                  <a:schemeClr val="tx1"/>
                </a:solidFill>
                <a:effectLst/>
                <a:latin typeface="Times" pitchFamily="18" charset="0"/>
                <a:ea typeface="Taipei" charset="-120"/>
                <a:cs typeface="+mn-cs"/>
              </a:rPr>
              <a:t>UGC(user generate content)</a:t>
            </a:r>
            <a:r>
              <a:rPr kumimoji="1" lang="zh-TW" altLang="en-US" sz="1200" b="0" i="0" kern="1200" dirty="0" smtClean="0">
                <a:solidFill>
                  <a:schemeClr val="tx1"/>
                </a:solidFill>
                <a:effectLst/>
                <a:latin typeface="Times" pitchFamily="18" charset="0"/>
                <a:ea typeface="Taipei" charset="-120"/>
                <a:cs typeface="+mn-cs"/>
              </a:rPr>
              <a:t>行銷模式就是基於上述的數位趨勢而建立的，</a:t>
            </a:r>
            <a:r>
              <a:rPr kumimoji="1" lang="zh-TW" altLang="en-US" sz="1200" b="1" i="0" kern="1200" dirty="0" smtClean="0">
                <a:solidFill>
                  <a:schemeClr val="tx1"/>
                </a:solidFill>
                <a:effectLst/>
                <a:latin typeface="Times" pitchFamily="18" charset="0"/>
                <a:ea typeface="Taipei" charset="-120"/>
                <a:cs typeface="+mn-cs"/>
              </a:rPr>
              <a:t>其中互動流程機制是容易設計的，但效果往往不如預期</a:t>
            </a:r>
            <a:r>
              <a:rPr kumimoji="1" lang="zh-TW" altLang="en-US" sz="1200" b="0" i="0" kern="1200" dirty="0" smtClean="0">
                <a:solidFill>
                  <a:schemeClr val="tx1"/>
                </a:solidFill>
                <a:effectLst/>
                <a:latin typeface="Times" pitchFamily="18" charset="0"/>
                <a:ea typeface="Taipei" charset="-120"/>
                <a:cs typeface="+mn-cs"/>
              </a:rPr>
              <a:t>，最常被拿來檢討的原因是</a:t>
            </a:r>
          </a:p>
          <a:p>
            <a:pPr fontAlgn="base"/>
            <a:r>
              <a:rPr kumimoji="1" lang="zh-TW" altLang="en-US" sz="1200" b="0" i="0" kern="1200" dirty="0" smtClean="0">
                <a:solidFill>
                  <a:schemeClr val="tx1"/>
                </a:solidFill>
                <a:effectLst/>
                <a:latin typeface="Times" pitchFamily="18" charset="0"/>
                <a:ea typeface="Taipei" charset="-120"/>
                <a:cs typeface="+mn-cs"/>
              </a:rPr>
              <a:t>製作的門檻障礙高，導致沒幾隻小貓願意參加</a:t>
            </a:r>
          </a:p>
          <a:p>
            <a:pPr fontAlgn="base"/>
            <a:r>
              <a:rPr kumimoji="1" lang="zh-TW" altLang="en-US" sz="1200" b="0" i="0" kern="1200" dirty="0" smtClean="0">
                <a:solidFill>
                  <a:schemeClr val="tx1"/>
                </a:solidFill>
                <a:effectLst/>
                <a:latin typeface="Times" pitchFamily="18" charset="0"/>
                <a:ea typeface="Taipei" charset="-120"/>
                <a:cs typeface="+mn-cs"/>
              </a:rPr>
              <a:t>網友的原創內容素質低落，難以擴散</a:t>
            </a:r>
          </a:p>
          <a:p>
            <a:pPr fontAlgn="base"/>
            <a:r>
              <a:rPr kumimoji="1" lang="zh-TW" altLang="en-US" sz="1200" b="0" i="0" kern="1200" dirty="0" smtClean="0">
                <a:solidFill>
                  <a:schemeClr val="tx1"/>
                </a:solidFill>
                <a:effectLst/>
                <a:latin typeface="Times" pitchFamily="18" charset="0"/>
                <a:ea typeface="Taipei" charset="-120"/>
                <a:cs typeface="+mn-cs"/>
              </a:rPr>
              <a:t>時間拉得太長，熱潮無法延續</a:t>
            </a:r>
          </a:p>
          <a:p>
            <a:pPr fontAlgn="base"/>
            <a:r>
              <a:rPr kumimoji="1" lang="zh-TW" altLang="en-US" sz="1200" b="0" i="0" kern="1200" dirty="0" smtClean="0">
                <a:solidFill>
                  <a:schemeClr val="tx1"/>
                </a:solidFill>
                <a:effectLst/>
                <a:latin typeface="Times" pitchFamily="18" charset="0"/>
                <a:ea typeface="Taipei" charset="-120"/>
                <a:cs typeface="+mn-cs"/>
              </a:rPr>
              <a:t>誘因不足，無法吸引網友（高手）參與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年，可口可樂為了搶救在澳洲的市場，他們推出了「</a:t>
            </a:r>
            <a:r>
              <a:rPr kumimoji="1" lang="en-US" altLang="zh-TW" sz="1200" b="0" i="0" kern="1200" dirty="0" smtClean="0">
                <a:solidFill>
                  <a:schemeClr val="tx1"/>
                </a:solidFill>
                <a:effectLst/>
                <a:latin typeface="Times" pitchFamily="18" charset="0"/>
                <a:ea typeface="Taipei" charset="-120"/>
                <a:cs typeface="+mn-cs"/>
              </a:rPr>
              <a:t>Share a Coke</a:t>
            </a:r>
            <a:r>
              <a:rPr kumimoji="1" lang="zh-TW" altLang="en-US" sz="1200" b="0" i="0" kern="1200" dirty="0" smtClean="0">
                <a:solidFill>
                  <a:schemeClr val="tx1"/>
                </a:solidFill>
                <a:effectLst/>
                <a:latin typeface="Times" pitchFamily="18" charset="0"/>
                <a:ea typeface="Taipei" charset="-120"/>
                <a:cs typeface="+mn-cs"/>
              </a:rPr>
              <a:t>」的活動。除了街上廣告無處不在之外，他們邀請澳洲人票選出最想分享給哪些朋友一起喝可口可樂，最後選擇前</a:t>
            </a:r>
            <a:r>
              <a:rPr kumimoji="1" lang="en-US" altLang="zh-TW" sz="1200" b="0" i="0" kern="1200" dirty="0" smtClean="0">
                <a:solidFill>
                  <a:schemeClr val="tx1"/>
                </a:solidFill>
                <a:effectLst/>
                <a:latin typeface="Times" pitchFamily="18" charset="0"/>
                <a:ea typeface="Taipei" charset="-120"/>
                <a:cs typeface="+mn-cs"/>
              </a:rPr>
              <a:t>15</a:t>
            </a:r>
            <a:r>
              <a:rPr kumimoji="1" lang="zh-TW" altLang="en-US" sz="1200" b="0" i="0" kern="1200" dirty="0" smtClean="0">
                <a:solidFill>
                  <a:schemeClr val="tx1"/>
                </a:solidFill>
                <a:effectLst/>
                <a:latin typeface="Times" pitchFamily="18" charset="0"/>
                <a:ea typeface="Taipei" charset="-120"/>
                <a:cs typeface="+mn-cs"/>
              </a:rPr>
              <a:t>個人氣人名大量生產，印製在可口可樂的瓶身上，也請消費者在</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等社群媒體分享，以增加可口可樂的曝光率。</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30</a:t>
            </a:fld>
            <a:endParaRPr lang="en-US" altLang="zh-TW"/>
          </a:p>
        </p:txBody>
      </p:sp>
    </p:spTree>
    <p:extLst>
      <p:ext uri="{BB962C8B-B14F-4D97-AF65-F5344CB8AC3E}">
        <p14:creationId xmlns="" xmlns:p14="http://schemas.microsoft.com/office/powerpoint/2010/main" val="22971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dirty="0" smtClean="0">
                <a:solidFill>
                  <a:srgbClr val="4C5055"/>
                </a:solidFill>
                <a:latin typeface="Noto Sans"/>
              </a:rPr>
              <a:t>UGC</a:t>
            </a:r>
            <a:r>
              <a:rPr lang="zh-TW" altLang="en-US" sz="1200" b="0" dirty="0" smtClean="0">
                <a:solidFill>
                  <a:srgbClr val="4C5055"/>
                </a:solidFill>
                <a:latin typeface="Noto Sans"/>
              </a:rPr>
              <a:t>在於抓住消費者的社會認同心理。除了你所闡述的內容是要讓消費者或讀者眼睛為之一亮的之外，也要藉由像是使用者生成內容的行動呼籲，讓消費者動起來，與品牌有更多的連結和互動，才能有效提升轉換率。</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C5055"/>
              </a:solidFill>
              <a:latin typeface="Noto Sans"/>
            </a:endParaRPr>
          </a:p>
          <a:p>
            <a:pPr fontAlgn="base"/>
            <a:r>
              <a:rPr kumimoji="1" lang="en-US" altLang="zh-TW" sz="1200" b="0" i="0" kern="1200" dirty="0" smtClean="0">
                <a:solidFill>
                  <a:schemeClr val="tx1"/>
                </a:solidFill>
                <a:effectLst/>
                <a:latin typeface="Times" pitchFamily="18" charset="0"/>
                <a:ea typeface="Taipei" charset="-120"/>
                <a:cs typeface="+mn-cs"/>
              </a:rPr>
              <a:t>UGC(user generate content)</a:t>
            </a:r>
            <a:r>
              <a:rPr kumimoji="1" lang="zh-TW" altLang="en-US" sz="1200" b="0" i="0" kern="1200" dirty="0" smtClean="0">
                <a:solidFill>
                  <a:schemeClr val="tx1"/>
                </a:solidFill>
                <a:effectLst/>
                <a:latin typeface="Times" pitchFamily="18" charset="0"/>
                <a:ea typeface="Taipei" charset="-120"/>
                <a:cs typeface="+mn-cs"/>
              </a:rPr>
              <a:t>行銷模式就是基於上述的數位趨勢而建立的，</a:t>
            </a:r>
            <a:r>
              <a:rPr kumimoji="1" lang="zh-TW" altLang="en-US" sz="1200" b="1" i="0" kern="1200" dirty="0" smtClean="0">
                <a:solidFill>
                  <a:schemeClr val="tx1"/>
                </a:solidFill>
                <a:effectLst/>
                <a:latin typeface="Times" pitchFamily="18" charset="0"/>
                <a:ea typeface="Taipei" charset="-120"/>
                <a:cs typeface="+mn-cs"/>
              </a:rPr>
              <a:t>其中互動流程機制是容易設計的，但效果往往不如預期</a:t>
            </a:r>
            <a:r>
              <a:rPr kumimoji="1" lang="zh-TW" altLang="en-US" sz="1200" b="0" i="0" kern="1200" dirty="0" smtClean="0">
                <a:solidFill>
                  <a:schemeClr val="tx1"/>
                </a:solidFill>
                <a:effectLst/>
                <a:latin typeface="Times" pitchFamily="18" charset="0"/>
                <a:ea typeface="Taipei" charset="-120"/>
                <a:cs typeface="+mn-cs"/>
              </a:rPr>
              <a:t>，最常被拿來檢討的原因是</a:t>
            </a:r>
          </a:p>
          <a:p>
            <a:pPr fontAlgn="base"/>
            <a:r>
              <a:rPr kumimoji="1" lang="zh-TW" altLang="en-US" sz="1200" b="0" i="0" kern="1200" dirty="0" smtClean="0">
                <a:solidFill>
                  <a:schemeClr val="tx1"/>
                </a:solidFill>
                <a:effectLst/>
                <a:latin typeface="Times" pitchFamily="18" charset="0"/>
                <a:ea typeface="Taipei" charset="-120"/>
                <a:cs typeface="+mn-cs"/>
              </a:rPr>
              <a:t>製作的門檻障礙高，導致沒幾隻小貓願意參加</a:t>
            </a:r>
          </a:p>
          <a:p>
            <a:pPr fontAlgn="base"/>
            <a:r>
              <a:rPr kumimoji="1" lang="zh-TW" altLang="en-US" sz="1200" b="0" i="0" kern="1200" dirty="0" smtClean="0">
                <a:solidFill>
                  <a:schemeClr val="tx1"/>
                </a:solidFill>
                <a:effectLst/>
                <a:latin typeface="Times" pitchFamily="18" charset="0"/>
                <a:ea typeface="Taipei" charset="-120"/>
                <a:cs typeface="+mn-cs"/>
              </a:rPr>
              <a:t>網友的原創內容素質低落，難以擴散</a:t>
            </a:r>
          </a:p>
          <a:p>
            <a:pPr fontAlgn="base"/>
            <a:r>
              <a:rPr kumimoji="1" lang="zh-TW" altLang="en-US" sz="1200" b="0" i="0" kern="1200" dirty="0" smtClean="0">
                <a:solidFill>
                  <a:schemeClr val="tx1"/>
                </a:solidFill>
                <a:effectLst/>
                <a:latin typeface="Times" pitchFamily="18" charset="0"/>
                <a:ea typeface="Taipei" charset="-120"/>
                <a:cs typeface="+mn-cs"/>
              </a:rPr>
              <a:t>時間拉得太長，熱潮無法延續</a:t>
            </a:r>
          </a:p>
          <a:p>
            <a:pPr fontAlgn="base"/>
            <a:r>
              <a:rPr kumimoji="1" lang="zh-TW" altLang="en-US" sz="1200" b="0" i="0" kern="1200" dirty="0" smtClean="0">
                <a:solidFill>
                  <a:schemeClr val="tx1"/>
                </a:solidFill>
                <a:effectLst/>
                <a:latin typeface="Times" pitchFamily="18" charset="0"/>
                <a:ea typeface="Taipei" charset="-120"/>
                <a:cs typeface="+mn-cs"/>
              </a:rPr>
              <a:t>誘因不足，無法吸引網友（高手）參與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年，可口可樂為了搶救在澳洲的市場，他們推出了「</a:t>
            </a:r>
            <a:r>
              <a:rPr kumimoji="1" lang="en-US" altLang="zh-TW" sz="1200" b="0" i="0" kern="1200" dirty="0" smtClean="0">
                <a:solidFill>
                  <a:schemeClr val="tx1"/>
                </a:solidFill>
                <a:effectLst/>
                <a:latin typeface="Times" pitchFamily="18" charset="0"/>
                <a:ea typeface="Taipei" charset="-120"/>
                <a:cs typeface="+mn-cs"/>
              </a:rPr>
              <a:t>Share a Coke</a:t>
            </a:r>
            <a:r>
              <a:rPr kumimoji="1" lang="zh-TW" altLang="en-US" sz="1200" b="0" i="0" kern="1200" dirty="0" smtClean="0">
                <a:solidFill>
                  <a:schemeClr val="tx1"/>
                </a:solidFill>
                <a:effectLst/>
                <a:latin typeface="Times" pitchFamily="18" charset="0"/>
                <a:ea typeface="Taipei" charset="-120"/>
                <a:cs typeface="+mn-cs"/>
              </a:rPr>
              <a:t>」的活動。除了街上廣告無處不在之外，他們邀請澳洲人票選出最想分享給哪些朋友一起喝可口可樂，最後選擇前</a:t>
            </a:r>
            <a:r>
              <a:rPr kumimoji="1" lang="en-US" altLang="zh-TW" sz="1200" b="0" i="0" kern="1200" dirty="0" smtClean="0">
                <a:solidFill>
                  <a:schemeClr val="tx1"/>
                </a:solidFill>
                <a:effectLst/>
                <a:latin typeface="Times" pitchFamily="18" charset="0"/>
                <a:ea typeface="Taipei" charset="-120"/>
                <a:cs typeface="+mn-cs"/>
              </a:rPr>
              <a:t>15</a:t>
            </a:r>
            <a:r>
              <a:rPr kumimoji="1" lang="zh-TW" altLang="en-US" sz="1200" b="0" i="0" kern="1200" dirty="0" smtClean="0">
                <a:solidFill>
                  <a:schemeClr val="tx1"/>
                </a:solidFill>
                <a:effectLst/>
                <a:latin typeface="Times" pitchFamily="18" charset="0"/>
                <a:ea typeface="Taipei" charset="-120"/>
                <a:cs typeface="+mn-cs"/>
              </a:rPr>
              <a:t>個人氣人名大量生產，印製在可口可樂的瓶身上，也請消費者在</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等社群媒體分享，以增加可口可樂的曝光率。</a:t>
            </a: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31</a:t>
            </a:fld>
            <a:endParaRPr lang="en-US" altLang="zh-TW"/>
          </a:p>
        </p:txBody>
      </p:sp>
    </p:spTree>
    <p:extLst>
      <p:ext uri="{BB962C8B-B14F-4D97-AF65-F5344CB8AC3E}">
        <p14:creationId xmlns="" xmlns:p14="http://schemas.microsoft.com/office/powerpoint/2010/main" val="22971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圖像版面配置區 1"/>
          <p:cNvSpPr>
            <a:spLocks noGrp="1" noRot="1" noChangeAspect="1" noTextEdit="1"/>
          </p:cNvSpPr>
          <p:nvPr>
            <p:ph type="sldImg"/>
          </p:nvPr>
        </p:nvSpPr>
        <p:spPr>
          <a:ln/>
        </p:spPr>
      </p:sp>
      <p:sp>
        <p:nvSpPr>
          <p:cNvPr id="8195" name="備忘稿版面配置區 2"/>
          <p:cNvSpPr>
            <a:spLocks noGrp="1"/>
          </p:cNvSpPr>
          <p:nvPr>
            <p:ph type="body" idx="1"/>
          </p:nvPr>
        </p:nvSpPr>
        <p:spPr>
          <a:noFill/>
        </p:spPr>
        <p:txBody>
          <a:bodyPr/>
          <a:lstStyle/>
          <a:p>
            <a:endParaRPr lang="zh-TW" altLang="en-US" smtClean="0"/>
          </a:p>
        </p:txBody>
      </p:sp>
      <p:sp>
        <p:nvSpPr>
          <p:cNvPr id="8196" name="投影片編號版面配置區 3"/>
          <p:cNvSpPr>
            <a:spLocks noGrp="1"/>
          </p:cNvSpPr>
          <p:nvPr>
            <p:ph type="sldNum" sz="quarter" idx="5"/>
          </p:nvPr>
        </p:nvSpPr>
        <p:spPr>
          <a:noFill/>
          <a:ln>
            <a:miter lim="800000"/>
            <a:headEnd/>
            <a:tailEnd/>
          </a:ln>
        </p:spPr>
        <p:txBody>
          <a:bodyPr/>
          <a:lstStyle/>
          <a:p>
            <a:fld id="{026F6D12-B787-44EE-9ADE-36DEC387C89E}" type="slidenum">
              <a:rPr lang="zh-TW" altLang="en-US">
                <a:latin typeface="Arial" charset="0"/>
                <a:ea typeface="新細明體" pitchFamily="18" charset="-120"/>
              </a:rPr>
              <a:pPr/>
              <a:t>4</a:t>
            </a:fld>
            <a:endParaRPr lang="en-US" altLang="zh-TW">
              <a:latin typeface="Arial" charset="0"/>
              <a:ea typeface="新細明體" pitchFamily="18" charset="-120"/>
            </a:endParaRPr>
          </a:p>
        </p:txBody>
      </p:sp>
    </p:spTree>
    <p:extLst>
      <p:ext uri="{BB962C8B-B14F-4D97-AF65-F5344CB8AC3E}">
        <p14:creationId xmlns="" xmlns:p14="http://schemas.microsoft.com/office/powerpoint/2010/main" val="67820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kumimoji="1" lang="zh-TW" altLang="en-US" sz="1200" b="1" i="0" kern="1200" dirty="0" smtClean="0">
                <a:solidFill>
                  <a:schemeClr val="tx1"/>
                </a:solidFill>
                <a:effectLst/>
                <a:latin typeface="Times" pitchFamily="18" charset="0"/>
                <a:ea typeface="Taipei" charset="-120"/>
                <a:cs typeface="+mn-cs"/>
              </a:rPr>
              <a:t>秘訣一、利用社群媒體不同的特性，整合活動最大綜效</a:t>
            </a: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en-US" altLang="zh-TW" sz="1200" b="0" i="0" kern="1200" dirty="0" smtClean="0">
                <a:solidFill>
                  <a:schemeClr val="tx1"/>
                </a:solidFill>
                <a:effectLst/>
                <a:latin typeface="Times" pitchFamily="18" charset="0"/>
                <a:ea typeface="Taipei" charset="-120"/>
                <a:cs typeface="+mn-cs"/>
              </a:rPr>
              <a:t>Starbucks</a:t>
            </a:r>
            <a:r>
              <a:rPr kumimoji="1" lang="zh-TW" altLang="en-US" sz="1200" b="0" i="0" kern="1200" dirty="0" smtClean="0">
                <a:solidFill>
                  <a:schemeClr val="tx1"/>
                </a:solidFill>
                <a:effectLst/>
                <a:latin typeface="Times" pitchFamily="18" charset="0"/>
                <a:ea typeface="Taipei" charset="-120"/>
                <a:cs typeface="+mn-cs"/>
              </a:rPr>
              <a:t>一共用上了</a:t>
            </a:r>
          </a:p>
          <a:p>
            <a:pPr fontAlgn="base"/>
            <a:r>
              <a:rPr kumimoji="1" lang="en-US" altLang="zh-TW" sz="1200" b="0" i="0" kern="1200" dirty="0" err="1" smtClean="0">
                <a:solidFill>
                  <a:schemeClr val="tx1"/>
                </a:solidFill>
                <a:effectLst/>
                <a:latin typeface="Times" pitchFamily="18" charset="0"/>
                <a:ea typeface="Taipei" charset="-120"/>
                <a:cs typeface="+mn-cs"/>
              </a:rPr>
              <a:t>MyStarbucks</a:t>
            </a:r>
            <a:r>
              <a:rPr kumimoji="1" lang="en-US" altLang="zh-TW" sz="1200" b="0" i="0" kern="1200" dirty="0" smtClean="0">
                <a:solidFill>
                  <a:schemeClr val="tx1"/>
                </a:solidFill>
                <a:effectLst/>
                <a:latin typeface="Times" pitchFamily="18" charset="0"/>
                <a:ea typeface="Taipei" charset="-120"/>
                <a:cs typeface="+mn-cs"/>
              </a:rPr>
              <a:t> Idea</a:t>
            </a:r>
            <a:r>
              <a:rPr kumimoji="1" lang="zh-TW" altLang="en-US" sz="1200" b="0" i="0" kern="1200" dirty="0" smtClean="0">
                <a:solidFill>
                  <a:schemeClr val="tx1"/>
                </a:solidFill>
                <a:effectLst/>
                <a:latin typeface="Times" pitchFamily="18" charset="0"/>
                <a:ea typeface="Taipei" charset="-120"/>
                <a:cs typeface="+mn-cs"/>
              </a:rPr>
              <a:t>：用來收集意見，</a:t>
            </a:r>
            <a:r>
              <a:rPr kumimoji="1" lang="zh-TW" altLang="en-US" sz="1200" b="0" i="0" u="none" strike="noStrike" kern="1200" dirty="0" smtClean="0">
                <a:solidFill>
                  <a:schemeClr val="tx1"/>
                </a:solidFill>
                <a:effectLst/>
                <a:latin typeface="Times" pitchFamily="18" charset="0"/>
                <a:ea typeface="Taipei" charset="-120"/>
                <a:cs typeface="+mn-cs"/>
                <a:hlinkClick r:id="rId3"/>
              </a:rPr>
              <a:t>公告活動辦法</a:t>
            </a:r>
            <a:r>
              <a:rPr kumimoji="1" lang="zh-TW" altLang="en-US" sz="1200" b="0" i="0" kern="1200" dirty="0" smtClean="0">
                <a:solidFill>
                  <a:schemeClr val="tx1"/>
                </a:solidFill>
                <a:effectLst/>
                <a:latin typeface="Times" pitchFamily="18" charset="0"/>
                <a:ea typeface="Taipei" charset="-120"/>
                <a:cs typeface="+mn-cs"/>
              </a:rPr>
              <a:t>（活動辦法落落長又鉅細彌遺，有興趣的人可以一探）</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：作為報名平台，通報活動進度，擴散及吸納粉絲（報名時就強制要</a:t>
            </a:r>
            <a:r>
              <a:rPr kumimoji="1" lang="en-US" altLang="zh-TW" sz="1200" b="0" i="0" kern="1200" dirty="0" smtClean="0">
                <a:solidFill>
                  <a:schemeClr val="tx1"/>
                </a:solidFill>
                <a:effectLst/>
                <a:latin typeface="Times" pitchFamily="18" charset="0"/>
                <a:ea typeface="Taipei" charset="-120"/>
                <a:cs typeface="+mn-cs"/>
              </a:rPr>
              <a:t>follow Starbucks</a:t>
            </a:r>
            <a:r>
              <a:rPr kumimoji="1" lang="zh-TW" altLang="en-US" sz="1200" b="0" i="0" kern="1200" dirty="0" smtClean="0">
                <a:solidFill>
                  <a:schemeClr val="tx1"/>
                </a:solidFill>
                <a:effectLst/>
                <a:latin typeface="Times" pitchFamily="18" charset="0"/>
                <a:ea typeface="Taipei" charset="-120"/>
                <a:cs typeface="+mn-cs"/>
              </a:rPr>
              <a:t>的</a:t>
            </a:r>
            <a:r>
              <a:rPr kumimoji="1" lang="en-US" altLang="zh-TW" sz="1200" b="0" i="0" kern="1200" dirty="0" smtClean="0">
                <a:solidFill>
                  <a:schemeClr val="tx1"/>
                </a:solidFill>
                <a:effectLst/>
                <a:latin typeface="Times" pitchFamily="18" charset="0"/>
                <a:ea typeface="Taipei" charset="-120"/>
                <a:cs typeface="+mn-cs"/>
              </a:rPr>
              <a:t>twitter</a:t>
            </a:r>
            <a:r>
              <a:rPr kumimoji="1" lang="zh-TW" altLang="en-US" sz="1200" b="0" i="0" kern="1200" dirty="0" smtClean="0">
                <a:solidFill>
                  <a:schemeClr val="tx1"/>
                </a:solidFill>
                <a:effectLst/>
                <a:latin typeface="Times" pitchFamily="18" charset="0"/>
                <a:ea typeface="Taipei" charset="-120"/>
                <a:cs typeface="+mn-cs"/>
              </a:rPr>
              <a:t>）</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en-US" altLang="zh-TW" sz="1200" b="0" i="0" kern="1200" dirty="0" err="1" smtClean="0">
                <a:solidFill>
                  <a:schemeClr val="tx1"/>
                </a:solidFill>
                <a:effectLst/>
                <a:latin typeface="Times" pitchFamily="18" charset="0"/>
                <a:ea typeface="Taipei" charset="-120"/>
                <a:cs typeface="+mn-cs"/>
              </a:rPr>
              <a:t>instagram</a:t>
            </a:r>
            <a:r>
              <a:rPr kumimoji="1" lang="zh-TW" altLang="en-US" sz="1200" b="0" i="0" kern="1200" dirty="0" smtClean="0">
                <a:solidFill>
                  <a:schemeClr val="tx1"/>
                </a:solidFill>
                <a:effectLst/>
                <a:latin typeface="Times" pitchFamily="18" charset="0"/>
                <a:ea typeface="Taipei" charset="-120"/>
                <a:cs typeface="+mn-cs"/>
              </a:rPr>
              <a:t>：作為報名平台，方便手機上傳及擴散</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en-US" altLang="zh-TW" sz="1200" b="0" i="0" kern="1200" dirty="0" smtClean="0">
                <a:solidFill>
                  <a:schemeClr val="tx1"/>
                </a:solidFill>
                <a:effectLst/>
                <a:latin typeface="Times" pitchFamily="18" charset="0"/>
                <a:ea typeface="Taipei" charset="-120"/>
                <a:cs typeface="+mn-cs"/>
              </a:rPr>
              <a:t>Pinterest</a:t>
            </a:r>
            <a:r>
              <a:rPr kumimoji="1" lang="zh-TW" altLang="en-US" sz="1200" b="0" i="0" kern="1200" dirty="0" smtClean="0">
                <a:solidFill>
                  <a:schemeClr val="tx1"/>
                </a:solidFill>
                <a:effectLst/>
                <a:latin typeface="Times" pitchFamily="18" charset="0"/>
                <a:ea typeface="Taipei" charset="-120"/>
                <a:cs typeface="+mn-cs"/>
              </a:rPr>
              <a:t>：展現網友創作的內容，將值得推薦的作品彙整</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en-US" altLang="zh-TW" sz="1200" b="0" i="0" kern="1200" dirty="0" err="1" smtClean="0">
                <a:solidFill>
                  <a:schemeClr val="tx1"/>
                </a:solidFill>
                <a:effectLst/>
                <a:latin typeface="Times" pitchFamily="18" charset="0"/>
                <a:ea typeface="Taipei" charset="-120"/>
                <a:cs typeface="+mn-cs"/>
              </a:rPr>
              <a:t>facebook</a:t>
            </a:r>
            <a:r>
              <a:rPr kumimoji="1" lang="zh-TW" altLang="en-US" sz="1200" b="0" i="0" kern="1200" dirty="0" smtClean="0">
                <a:solidFill>
                  <a:schemeClr val="tx1"/>
                </a:solidFill>
                <a:effectLst/>
                <a:latin typeface="Times" pitchFamily="18" charset="0"/>
                <a:ea typeface="Taipei" charset="-120"/>
                <a:cs typeface="+mn-cs"/>
              </a:rPr>
              <a:t>：炒熱活動氣氛，加速擴散</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zh-TW" altLang="en-US" sz="1200" b="0" i="0" kern="1200" dirty="0" smtClean="0">
                <a:solidFill>
                  <a:schemeClr val="tx1"/>
                </a:solidFill>
                <a:effectLst/>
                <a:latin typeface="Times" pitchFamily="18" charset="0"/>
                <a:ea typeface="Taipei" charset="-120"/>
                <a:cs typeface="+mn-cs"/>
              </a:rPr>
              <a:t>官網：新聞發布，及整個活動資訊的中心</a:t>
            </a:r>
            <a:br>
              <a:rPr kumimoji="1" lang="zh-TW" altLang="en-US" sz="1200" b="0" i="0" kern="1200" dirty="0" smtClean="0">
                <a:solidFill>
                  <a:schemeClr val="tx1"/>
                </a:solidFill>
                <a:effectLst/>
                <a:latin typeface="Times" pitchFamily="18" charset="0"/>
                <a:ea typeface="Taipei" charset="-120"/>
                <a:cs typeface="+mn-cs"/>
              </a:rPr>
            </a:br>
            <a:endParaRPr kumimoji="1" lang="zh-TW" altLang="en-US" sz="1200" b="0" i="0" kern="1200" dirty="0" smtClean="0">
              <a:solidFill>
                <a:schemeClr val="tx1"/>
              </a:solidFill>
              <a:effectLst/>
              <a:latin typeface="Times" pitchFamily="18" charset="0"/>
              <a:ea typeface="Taipei" charset="-120"/>
              <a:cs typeface="+mn-cs"/>
            </a:endParaRPr>
          </a:p>
          <a:p>
            <a:pPr fontAlgn="base"/>
            <a:r>
              <a:rPr kumimoji="1" lang="zh-TW" altLang="en-US" sz="1200" b="0" i="0" kern="1200" dirty="0" smtClean="0">
                <a:solidFill>
                  <a:schemeClr val="tx1"/>
                </a:solidFill>
                <a:effectLst/>
                <a:latin typeface="Times" pitchFamily="18" charset="0"/>
                <a:ea typeface="Taipei" charset="-120"/>
                <a:cs typeface="+mn-cs"/>
              </a:rPr>
              <a:t>以上這些平台彼此串連互通，可以單獨存在，合體後，威力強大，網友則依據他自己的心情、時間、工具，選擇一個他最想要的平台來看，就行了。</a:t>
            </a: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32</a:t>
            </a:fld>
            <a:endParaRPr lang="en-US" altLang="zh-TW"/>
          </a:p>
        </p:txBody>
      </p:sp>
    </p:spTree>
    <p:extLst>
      <p:ext uri="{BB962C8B-B14F-4D97-AF65-F5344CB8AC3E}">
        <p14:creationId xmlns="" xmlns:p14="http://schemas.microsoft.com/office/powerpoint/2010/main" val="4124076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dirty="0" smtClean="0">
                <a:solidFill>
                  <a:srgbClr val="4C5055"/>
                </a:solidFill>
                <a:latin typeface="微軟正黑體" panose="020B0604030504040204" pitchFamily="34" charset="-120"/>
                <a:ea typeface="微軟正黑體" panose="020B0604030504040204" pitchFamily="34" charset="-120"/>
              </a:rPr>
              <a:t>因此在</a:t>
            </a:r>
            <a:r>
              <a:rPr lang="en-US" altLang="zh-TW" sz="1200" b="0" dirty="0" smtClean="0">
                <a:solidFill>
                  <a:srgbClr val="4C5055"/>
                </a:solidFill>
                <a:latin typeface="微軟正黑體" panose="020B0604030504040204" pitchFamily="34" charset="-120"/>
                <a:ea typeface="微軟正黑體" panose="020B0604030504040204" pitchFamily="34" charset="-120"/>
              </a:rPr>
              <a:t>GoPro</a:t>
            </a:r>
            <a:r>
              <a:rPr lang="zh-TW" altLang="en-US" sz="1200" b="0" dirty="0" smtClean="0">
                <a:solidFill>
                  <a:srgbClr val="4C5055"/>
                </a:solidFill>
                <a:latin typeface="微軟正黑體" panose="020B0604030504040204" pitchFamily="34" charset="-120"/>
                <a:ea typeface="微軟正黑體" panose="020B0604030504040204" pitchFamily="34" charset="-120"/>
              </a:rPr>
              <a:t>官方的</a:t>
            </a:r>
            <a:r>
              <a:rPr lang="en-US" altLang="zh-TW" sz="1200" b="0" dirty="0" err="1" smtClean="0">
                <a:solidFill>
                  <a:srgbClr val="4C5055"/>
                </a:solidFill>
                <a:latin typeface="微軟正黑體" panose="020B0604030504040204" pitchFamily="34" charset="-120"/>
                <a:ea typeface="微軟正黑體" panose="020B0604030504040204" pitchFamily="34" charset="-120"/>
              </a:rPr>
              <a:t>Youtube</a:t>
            </a:r>
            <a:r>
              <a:rPr lang="zh-TW" altLang="en-US" sz="1200" b="0" dirty="0" smtClean="0">
                <a:solidFill>
                  <a:srgbClr val="4C5055"/>
                </a:solidFill>
                <a:latin typeface="微軟正黑體" panose="020B0604030504040204" pitchFamily="34" charset="-120"/>
                <a:ea typeface="微軟正黑體" panose="020B0604030504040204" pitchFamily="34" charset="-120"/>
              </a:rPr>
              <a:t>頻道中充滿了各種瘋狂的影片，像是滑雪、攀岩、衝浪、玩飛行傘等，透過</a:t>
            </a:r>
            <a:r>
              <a:rPr lang="en-US" altLang="zh-TW" sz="1200" b="0" dirty="0" smtClean="0">
                <a:solidFill>
                  <a:srgbClr val="4C5055"/>
                </a:solidFill>
                <a:latin typeface="微軟正黑體" panose="020B0604030504040204" pitchFamily="34" charset="-120"/>
                <a:ea typeface="微軟正黑體" panose="020B0604030504040204" pitchFamily="34" charset="-120"/>
              </a:rPr>
              <a:t>Go Pro</a:t>
            </a:r>
            <a:r>
              <a:rPr lang="zh-TW" altLang="en-US" sz="1200" b="0" dirty="0" smtClean="0">
                <a:solidFill>
                  <a:srgbClr val="4C5055"/>
                </a:solidFill>
                <a:latin typeface="微軟正黑體" panose="020B0604030504040204" pitchFamily="34" charset="-120"/>
                <a:ea typeface="微軟正黑體" panose="020B0604030504040204" pitchFamily="34" charset="-120"/>
              </a:rPr>
              <a:t>將自己的故事分享給全世界，搭配社群網站的主題標籤連動讓</a:t>
            </a:r>
            <a:r>
              <a:rPr lang="en-US" altLang="zh-TW" sz="1200" b="0" dirty="0" smtClean="0">
                <a:solidFill>
                  <a:srgbClr val="4C5055"/>
                </a:solidFill>
                <a:latin typeface="微軟正黑體" panose="020B0604030504040204" pitchFamily="34" charset="-120"/>
                <a:ea typeface="微軟正黑體" panose="020B0604030504040204" pitchFamily="34" charset="-120"/>
              </a:rPr>
              <a:t>Go Pro </a:t>
            </a:r>
            <a:r>
              <a:rPr lang="en-US" altLang="zh-TW" sz="1200" b="0" dirty="0" err="1" smtClean="0">
                <a:solidFill>
                  <a:srgbClr val="4C5055"/>
                </a:solidFill>
                <a:latin typeface="微軟正黑體" panose="020B0604030504040204" pitchFamily="34" charset="-120"/>
                <a:ea typeface="微軟正黑體" panose="020B0604030504040204" pitchFamily="34" charset="-120"/>
              </a:rPr>
              <a:t>Youtube</a:t>
            </a:r>
            <a:r>
              <a:rPr lang="zh-TW" altLang="en-US" sz="1200" b="0" dirty="0" smtClean="0">
                <a:solidFill>
                  <a:srgbClr val="4C5055"/>
                </a:solidFill>
                <a:latin typeface="微軟正黑體" panose="020B0604030504040204" pitchFamily="34" charset="-120"/>
                <a:ea typeface="微軟正黑體" panose="020B0604030504040204" pitchFamily="34" charset="-120"/>
              </a:rPr>
              <a:t>的訂閱人數暴增。</a:t>
            </a:r>
            <a:endParaRPr lang="zh-TW" altLang="en-US" sz="1200" dirty="0" smtClean="0">
              <a:latin typeface="微軟正黑體" panose="020B0604030504040204" pitchFamily="34" charset="-120"/>
              <a:ea typeface="微軟正黑體" panose="020B0604030504040204" pitchFamily="34" charset="-120"/>
            </a:endParaRPr>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33</a:t>
            </a:fld>
            <a:endParaRPr lang="en-US" altLang="zh-TW"/>
          </a:p>
        </p:txBody>
      </p:sp>
    </p:spTree>
    <p:extLst>
      <p:ext uri="{BB962C8B-B14F-4D97-AF65-F5344CB8AC3E}">
        <p14:creationId xmlns="" xmlns:p14="http://schemas.microsoft.com/office/powerpoint/2010/main" val="2935213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dirty="0" smtClean="0">
                <a:solidFill>
                  <a:srgbClr val="4C5055"/>
                </a:solidFill>
                <a:latin typeface="Noto Sans"/>
              </a:rPr>
              <a:t>結合傳統的電視廣告和網路轉換成集體創作的另類的廣告，由知名演員和專業團隊在</a:t>
            </a:r>
            <a:r>
              <a:rPr lang="en-US" altLang="zh-TW" sz="1200" b="0" dirty="0" smtClean="0">
                <a:solidFill>
                  <a:srgbClr val="4C5055"/>
                </a:solidFill>
                <a:latin typeface="Noto Sans"/>
              </a:rPr>
              <a:t>3</a:t>
            </a:r>
            <a:r>
              <a:rPr lang="zh-TW" altLang="en-US" sz="1200" b="0" dirty="0" smtClean="0">
                <a:solidFill>
                  <a:srgbClr val="4C5055"/>
                </a:solidFill>
                <a:latin typeface="Noto Sans"/>
              </a:rPr>
              <a:t>天內將網友的點子匯集拍成影片。不僅抓住數位時代消費者的「即時性」需求，也避免生成品質參差的影片，成功的</a:t>
            </a:r>
            <a:r>
              <a:rPr lang="en-US" altLang="zh-TW" sz="1200" b="0" dirty="0" smtClean="0">
                <a:solidFill>
                  <a:srgbClr val="4C5055"/>
                </a:solidFill>
                <a:latin typeface="Noto Sans"/>
              </a:rPr>
              <a:t>UGC</a:t>
            </a:r>
            <a:r>
              <a:rPr lang="zh-TW" altLang="en-US" sz="1200" b="0" dirty="0" smtClean="0">
                <a:solidFill>
                  <a:srgbClr val="4C5055"/>
                </a:solidFill>
                <a:latin typeface="Noto Sans"/>
              </a:rPr>
              <a:t>行銷，讓孔雀餅乾銷售一空，且使得網友紛紛效法錄製如何吃孔雀餅乾的</a:t>
            </a:r>
            <a:r>
              <a:rPr lang="en-US" altLang="zh-TW" sz="1200" b="0" dirty="0" err="1" smtClean="0">
                <a:solidFill>
                  <a:srgbClr val="4C5055"/>
                </a:solidFill>
                <a:latin typeface="Noto Sans"/>
              </a:rPr>
              <a:t>kuso</a:t>
            </a:r>
            <a:r>
              <a:rPr lang="zh-TW" altLang="en-US" sz="1200" b="0" dirty="0" smtClean="0">
                <a:solidFill>
                  <a:srgbClr val="4C5055"/>
                </a:solidFill>
                <a:latin typeface="Noto Sans"/>
              </a:rPr>
              <a:t>影片。</a:t>
            </a:r>
            <a:endParaRPr lang="zh-TW" altLang="en-US" sz="1200" b="0" i="0" dirty="0" smtClean="0">
              <a:solidFill>
                <a:srgbClr val="4C5055"/>
              </a:solidFill>
              <a:effectLst/>
              <a:latin typeface="Noto Sans"/>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34</a:t>
            </a:fld>
            <a:endParaRPr lang="en-US" altLang="zh-TW"/>
          </a:p>
        </p:txBody>
      </p:sp>
    </p:spTree>
    <p:extLst>
      <p:ext uri="{BB962C8B-B14F-4D97-AF65-F5344CB8AC3E}">
        <p14:creationId xmlns="" xmlns:p14="http://schemas.microsoft.com/office/powerpoint/2010/main" val="1565932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UGC</a:t>
            </a:r>
            <a:r>
              <a:rPr lang="zh-TW" altLang="en-US" sz="1200" b="0" dirty="0" smtClean="0">
                <a:solidFill>
                  <a:srgbClr val="4C5055"/>
                </a:solidFill>
                <a:latin typeface="Noto Sans"/>
              </a:rPr>
              <a:t>的設計必須縝密規劃，好建立對品牌行銷的實際成效，並透過你所設下的遊戲規則，清楚看到人們在該活動上所花費的時間與精力，篩選出真正對活動有高度興趣、對品牌有高度忠誠度的人。</a:t>
            </a:r>
          </a:p>
          <a:p>
            <a:endParaRPr lang="en-US" altLang="zh-TW" dirty="0" smtClean="0"/>
          </a:p>
          <a:p>
            <a:r>
              <a:rPr lang="zh-TW" altLang="en-US" sz="1200" b="0" dirty="0" smtClean="0">
                <a:solidFill>
                  <a:srgbClr val="4C5055"/>
                </a:solidFill>
                <a:latin typeface="Noto Sans"/>
              </a:rPr>
              <a:t>而這個活動的遊戲規則是，參賽者必須拍攝</a:t>
            </a:r>
            <a:r>
              <a:rPr lang="en-US" altLang="zh-TW" sz="1200" b="0" dirty="0" smtClean="0">
                <a:solidFill>
                  <a:srgbClr val="4C5055"/>
                </a:solidFill>
                <a:latin typeface="Noto Sans"/>
              </a:rPr>
              <a:t>60</a:t>
            </a:r>
            <a:r>
              <a:rPr lang="zh-TW" altLang="en-US" sz="1200" b="0" dirty="0" smtClean="0">
                <a:solidFill>
                  <a:srgbClr val="4C5055"/>
                </a:solidFill>
                <a:latin typeface="Noto Sans"/>
              </a:rPr>
              <a:t>秒的自我宣傳短片，並上傳至比賽網站；為了能延續話題，並達到病毒擴散的行銷模式，徵選過程從</a:t>
            </a:r>
            <a:r>
              <a:rPr lang="en-US" altLang="zh-TW" sz="1200" b="0" dirty="0" smtClean="0">
                <a:solidFill>
                  <a:srgbClr val="4C5055"/>
                </a:solidFill>
                <a:latin typeface="Noto Sans"/>
              </a:rPr>
              <a:t>1</a:t>
            </a:r>
            <a:r>
              <a:rPr lang="zh-TW" altLang="en-US" sz="1200" b="0" dirty="0" smtClean="0">
                <a:solidFill>
                  <a:srgbClr val="4C5055"/>
                </a:solidFill>
                <a:latin typeface="Noto Sans"/>
              </a:rPr>
              <a:t>到</a:t>
            </a:r>
            <a:r>
              <a:rPr lang="en-US" altLang="zh-TW" sz="1200" b="0" dirty="0" smtClean="0">
                <a:solidFill>
                  <a:srgbClr val="4C5055"/>
                </a:solidFill>
                <a:latin typeface="Noto Sans"/>
              </a:rPr>
              <a:t>5</a:t>
            </a:r>
            <a:r>
              <a:rPr lang="zh-TW" altLang="en-US" sz="1200" b="0" dirty="0" smtClean="0">
                <a:solidFill>
                  <a:srgbClr val="4C5055"/>
                </a:solidFill>
                <a:latin typeface="Noto Sans"/>
              </a:rPr>
              <a:t>月，還分為初賽、複賽及決賽三個階段；選拔方式亦加入網路投票機制。在整個活動過程中，昆士蘭旅遊局花費了約</a:t>
            </a:r>
            <a:r>
              <a:rPr lang="en-US" altLang="zh-TW" sz="1200" b="0" dirty="0" smtClean="0">
                <a:solidFill>
                  <a:srgbClr val="4C5055"/>
                </a:solidFill>
                <a:latin typeface="Noto Sans"/>
              </a:rPr>
              <a:t>170</a:t>
            </a:r>
            <a:r>
              <a:rPr lang="zh-TW" altLang="en-US" sz="1200" b="0" dirty="0" smtClean="0">
                <a:solidFill>
                  <a:srgbClr val="4C5055"/>
                </a:solidFill>
                <a:latin typeface="Noto Sans"/>
              </a:rPr>
              <a:t>萬澳元（約新台幣</a:t>
            </a:r>
            <a:r>
              <a:rPr lang="en-US" altLang="zh-TW" sz="1200" b="0" dirty="0" smtClean="0">
                <a:solidFill>
                  <a:srgbClr val="4C5055"/>
                </a:solidFill>
                <a:latin typeface="Noto Sans"/>
              </a:rPr>
              <a:t>4250</a:t>
            </a:r>
            <a:r>
              <a:rPr lang="zh-TW" altLang="en-US" sz="1200" b="0" dirty="0" smtClean="0">
                <a:solidFill>
                  <a:srgbClr val="4C5055"/>
                </a:solidFill>
                <a:latin typeface="Noto Sans"/>
              </a:rPr>
              <a:t>萬元）的成本，但後續的效應卻為它贏得超過</a:t>
            </a:r>
            <a:r>
              <a:rPr lang="en-US" altLang="zh-TW" sz="1200" b="0" dirty="0" smtClean="0">
                <a:solidFill>
                  <a:srgbClr val="4C5055"/>
                </a:solidFill>
                <a:latin typeface="Noto Sans"/>
              </a:rPr>
              <a:t>1</a:t>
            </a:r>
            <a:r>
              <a:rPr lang="zh-TW" altLang="en-US" sz="1200" b="0" dirty="0" smtClean="0">
                <a:solidFill>
                  <a:srgbClr val="4C5055"/>
                </a:solidFill>
                <a:latin typeface="Noto Sans"/>
              </a:rPr>
              <a:t>億澳元（約新台幣</a:t>
            </a:r>
            <a:r>
              <a:rPr lang="en-US" altLang="zh-TW" sz="1200" b="0" dirty="0" smtClean="0">
                <a:solidFill>
                  <a:srgbClr val="4C5055"/>
                </a:solidFill>
                <a:latin typeface="Noto Sans"/>
              </a:rPr>
              <a:t>25</a:t>
            </a:r>
            <a:r>
              <a:rPr lang="zh-TW" altLang="en-US" sz="1200" b="0" dirty="0" smtClean="0">
                <a:solidFill>
                  <a:srgbClr val="4C5055"/>
                </a:solidFill>
                <a:latin typeface="Noto Sans"/>
              </a:rPr>
              <a:t>億元）的行銷價值，投資報酬率高達</a:t>
            </a:r>
            <a:r>
              <a:rPr lang="en-US" altLang="zh-TW" sz="1200" b="0" dirty="0" smtClean="0">
                <a:solidFill>
                  <a:srgbClr val="4C5055"/>
                </a:solidFill>
                <a:latin typeface="Noto Sans"/>
              </a:rPr>
              <a:t>57.8</a:t>
            </a:r>
            <a:r>
              <a:rPr lang="zh-TW" altLang="en-US" sz="1200" b="0" dirty="0" smtClean="0">
                <a:solidFill>
                  <a:srgbClr val="4C5055"/>
                </a:solidFill>
                <a:latin typeface="Noto Sans"/>
              </a:rPr>
              <a:t>倍</a:t>
            </a:r>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r>
              <a:rPr lang="zh-TW" altLang="en-US" sz="1200" dirty="0" smtClean="0">
                <a:solidFill>
                  <a:srgbClr val="4C5055"/>
                </a:solidFill>
                <a:latin typeface="inherit"/>
              </a:rPr>
              <a:t>為什麼你應該要會</a:t>
            </a:r>
            <a:r>
              <a:rPr lang="en-US" altLang="zh-TW" sz="1200" dirty="0" smtClean="0">
                <a:solidFill>
                  <a:srgbClr val="4C5055"/>
                </a:solidFill>
                <a:latin typeface="inherit"/>
              </a:rPr>
              <a:t>UGC?</a:t>
            </a:r>
            <a:endParaRPr lang="zh-TW" altLang="en-US" sz="1200" dirty="0" smtClean="0">
              <a:solidFill>
                <a:srgbClr val="4C5055"/>
              </a:solidFill>
              <a:latin typeface="Noto Sans"/>
            </a:endParaRPr>
          </a:p>
          <a:p>
            <a:pPr>
              <a:buFont typeface="+mj-lt"/>
              <a:buAutoNum type="arabicPeriod"/>
            </a:pPr>
            <a:r>
              <a:rPr lang="zh-TW" altLang="en-US" sz="1200" dirty="0" smtClean="0">
                <a:solidFill>
                  <a:srgbClr val="4C5055"/>
                </a:solidFill>
                <a:latin typeface="inherit"/>
              </a:rPr>
              <a:t>因為年輕人喜歡</a:t>
            </a:r>
            <a:endParaRPr lang="zh-TW" altLang="en-US" sz="1200" b="0" dirty="0" smtClean="0">
              <a:solidFill>
                <a:srgbClr val="4C5055"/>
              </a:solidFill>
              <a:latin typeface="Noto Sans"/>
            </a:endParaRPr>
          </a:p>
          <a:p>
            <a:r>
              <a:rPr lang="zh-TW" altLang="en-US" sz="1200" b="0" dirty="0" smtClean="0">
                <a:solidFill>
                  <a:srgbClr val="4C5055"/>
                </a:solidFill>
                <a:latin typeface="Noto Sans"/>
              </a:rPr>
              <a:t>你也許會想說年輕人應該不太喜歡跟品牌的社群網路互動，但事實上千禧世代的年輕人一天花費</a:t>
            </a:r>
            <a:r>
              <a:rPr lang="en-US" altLang="zh-TW" sz="1200" b="0" dirty="0" smtClean="0">
                <a:solidFill>
                  <a:srgbClr val="4C5055"/>
                </a:solidFill>
                <a:latin typeface="Noto Sans"/>
              </a:rPr>
              <a:t>30%</a:t>
            </a:r>
            <a:r>
              <a:rPr lang="zh-TW" altLang="en-US" sz="1200" b="0" dirty="0" smtClean="0">
                <a:solidFill>
                  <a:srgbClr val="4C5055"/>
                </a:solidFill>
                <a:latin typeface="Noto Sans"/>
              </a:rPr>
              <a:t>的時間在同儕或是消費者生產、使用者生產的數位媒體資訊上。此外，比起傳統的訊息接收方式，他們認為</a:t>
            </a:r>
            <a:r>
              <a:rPr lang="en-US" altLang="zh-TW" sz="1200" b="0" dirty="0" smtClean="0">
                <a:solidFill>
                  <a:srgbClr val="4C5055"/>
                </a:solidFill>
                <a:latin typeface="Noto Sans"/>
              </a:rPr>
              <a:t>UGC</a:t>
            </a:r>
            <a:r>
              <a:rPr lang="zh-TW" altLang="en-US" sz="1200" b="0" dirty="0" smtClean="0">
                <a:solidFill>
                  <a:srgbClr val="4C5055"/>
                </a:solidFill>
                <a:latin typeface="Noto Sans"/>
              </a:rPr>
              <a:t>生產的內容，比起其他的專業媒體更值得信賴，並且讓人更印象深刻。</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2.</a:t>
            </a:r>
            <a:r>
              <a:rPr lang="zh-TW" altLang="en-US" sz="1200" b="0" dirty="0" smtClean="0">
                <a:solidFill>
                  <a:srgbClr val="4C5055"/>
                </a:solidFill>
                <a:latin typeface="Noto Sans"/>
              </a:rPr>
              <a:t>其中有</a:t>
            </a:r>
            <a:r>
              <a:rPr lang="en-US" altLang="zh-TW" sz="1200" b="0" dirty="0" smtClean="0">
                <a:solidFill>
                  <a:srgbClr val="4C5055"/>
                </a:solidFill>
                <a:latin typeface="Noto Sans"/>
              </a:rPr>
              <a:t>60%</a:t>
            </a:r>
            <a:r>
              <a:rPr lang="zh-TW" altLang="en-US" sz="1200" b="0" dirty="0" smtClean="0">
                <a:solidFill>
                  <a:srgbClr val="4C5055"/>
                </a:solidFill>
                <a:latin typeface="Noto Sans"/>
              </a:rPr>
              <a:t>會使用手機拍照、拍影片，使用比率上相較於聽音樂、玩遊戲、看影片都來得多。而社群媒體的使用和內容的創造（影片和照片）正是</a:t>
            </a:r>
            <a:r>
              <a:rPr lang="en-US" altLang="zh-TW" sz="1200" b="0" dirty="0" smtClean="0">
                <a:solidFill>
                  <a:srgbClr val="4C5055"/>
                </a:solidFill>
                <a:latin typeface="Noto Sans"/>
              </a:rPr>
              <a:t>UGC</a:t>
            </a:r>
            <a:r>
              <a:rPr lang="zh-TW" altLang="en-US" sz="1200" b="0" dirty="0" smtClean="0">
                <a:solidFill>
                  <a:srgbClr val="4C5055"/>
                </a:solidFill>
                <a:latin typeface="Noto Sans"/>
              </a:rPr>
              <a:t>的核心。</a:t>
            </a:r>
            <a:endParaRPr lang="zh-TW" altLang="en-US" sz="1200" dirty="0" smtClean="0"/>
          </a:p>
          <a:p>
            <a:endParaRPr lang="zh-TW" altLang="en-US" sz="1200" b="0" i="0" dirty="0" smtClean="0">
              <a:solidFill>
                <a:srgbClr val="4C5055"/>
              </a:solidFill>
              <a:effectLst/>
              <a:latin typeface="Noto Sans"/>
            </a:endParaRPr>
          </a:p>
          <a:p>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35</a:t>
            </a:fld>
            <a:endParaRPr lang="en-US" altLang="zh-TW"/>
          </a:p>
        </p:txBody>
      </p:sp>
    </p:spTree>
    <p:extLst>
      <p:ext uri="{BB962C8B-B14F-4D97-AF65-F5344CB8AC3E}">
        <p14:creationId xmlns="" xmlns:p14="http://schemas.microsoft.com/office/powerpoint/2010/main" val="4220275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UGC</a:t>
            </a:r>
            <a:r>
              <a:rPr lang="zh-TW" altLang="en-US" sz="1200" b="0" dirty="0" smtClean="0">
                <a:solidFill>
                  <a:srgbClr val="4C5055"/>
                </a:solidFill>
                <a:latin typeface="Noto Sans"/>
              </a:rPr>
              <a:t>的設計必須縝密規劃，好建立對品牌行銷的實際成效，並透過你所設下的遊戲規則，清楚看到人們在該活動上所花費的時間與精力，篩選出真正對活動有高度興趣、對品牌有高度忠誠度的人。</a:t>
            </a:r>
          </a:p>
          <a:p>
            <a:endParaRPr lang="en-US" altLang="zh-TW" dirty="0" smtClean="0"/>
          </a:p>
          <a:p>
            <a:r>
              <a:rPr lang="zh-TW" altLang="en-US" sz="1200" b="0" dirty="0" smtClean="0">
                <a:solidFill>
                  <a:srgbClr val="4C5055"/>
                </a:solidFill>
                <a:latin typeface="Noto Sans"/>
              </a:rPr>
              <a:t>而這個活動的遊戲規則是，參賽者必須拍攝</a:t>
            </a:r>
            <a:r>
              <a:rPr lang="en-US" altLang="zh-TW" sz="1200" b="0" dirty="0" smtClean="0">
                <a:solidFill>
                  <a:srgbClr val="4C5055"/>
                </a:solidFill>
                <a:latin typeface="Noto Sans"/>
              </a:rPr>
              <a:t>60</a:t>
            </a:r>
            <a:r>
              <a:rPr lang="zh-TW" altLang="en-US" sz="1200" b="0" dirty="0" smtClean="0">
                <a:solidFill>
                  <a:srgbClr val="4C5055"/>
                </a:solidFill>
                <a:latin typeface="Noto Sans"/>
              </a:rPr>
              <a:t>秒的自我宣傳短片，並上傳至比賽網站；為了能延續話題，並達到病毒擴散的行銷模式，徵選過程從</a:t>
            </a:r>
            <a:r>
              <a:rPr lang="en-US" altLang="zh-TW" sz="1200" b="0" dirty="0" smtClean="0">
                <a:solidFill>
                  <a:srgbClr val="4C5055"/>
                </a:solidFill>
                <a:latin typeface="Noto Sans"/>
              </a:rPr>
              <a:t>1</a:t>
            </a:r>
            <a:r>
              <a:rPr lang="zh-TW" altLang="en-US" sz="1200" b="0" dirty="0" smtClean="0">
                <a:solidFill>
                  <a:srgbClr val="4C5055"/>
                </a:solidFill>
                <a:latin typeface="Noto Sans"/>
              </a:rPr>
              <a:t>到</a:t>
            </a:r>
            <a:r>
              <a:rPr lang="en-US" altLang="zh-TW" sz="1200" b="0" dirty="0" smtClean="0">
                <a:solidFill>
                  <a:srgbClr val="4C5055"/>
                </a:solidFill>
                <a:latin typeface="Noto Sans"/>
              </a:rPr>
              <a:t>5</a:t>
            </a:r>
            <a:r>
              <a:rPr lang="zh-TW" altLang="en-US" sz="1200" b="0" dirty="0" smtClean="0">
                <a:solidFill>
                  <a:srgbClr val="4C5055"/>
                </a:solidFill>
                <a:latin typeface="Noto Sans"/>
              </a:rPr>
              <a:t>月，還分為初賽、複賽及決賽三個階段；選拔方式亦加入網路投票機制。在整個活動過程中，昆士蘭旅遊局花費了約</a:t>
            </a:r>
            <a:r>
              <a:rPr lang="en-US" altLang="zh-TW" sz="1200" b="0" dirty="0" smtClean="0">
                <a:solidFill>
                  <a:srgbClr val="4C5055"/>
                </a:solidFill>
                <a:latin typeface="Noto Sans"/>
              </a:rPr>
              <a:t>170</a:t>
            </a:r>
            <a:r>
              <a:rPr lang="zh-TW" altLang="en-US" sz="1200" b="0" dirty="0" smtClean="0">
                <a:solidFill>
                  <a:srgbClr val="4C5055"/>
                </a:solidFill>
                <a:latin typeface="Noto Sans"/>
              </a:rPr>
              <a:t>萬澳元（約新台幣</a:t>
            </a:r>
            <a:r>
              <a:rPr lang="en-US" altLang="zh-TW" sz="1200" b="0" dirty="0" smtClean="0">
                <a:solidFill>
                  <a:srgbClr val="4C5055"/>
                </a:solidFill>
                <a:latin typeface="Noto Sans"/>
              </a:rPr>
              <a:t>4250</a:t>
            </a:r>
            <a:r>
              <a:rPr lang="zh-TW" altLang="en-US" sz="1200" b="0" dirty="0" smtClean="0">
                <a:solidFill>
                  <a:srgbClr val="4C5055"/>
                </a:solidFill>
                <a:latin typeface="Noto Sans"/>
              </a:rPr>
              <a:t>萬元）的成本，但後續的效應卻為它贏得超過</a:t>
            </a:r>
            <a:r>
              <a:rPr lang="en-US" altLang="zh-TW" sz="1200" b="0" dirty="0" smtClean="0">
                <a:solidFill>
                  <a:srgbClr val="4C5055"/>
                </a:solidFill>
                <a:latin typeface="Noto Sans"/>
              </a:rPr>
              <a:t>1</a:t>
            </a:r>
            <a:r>
              <a:rPr lang="zh-TW" altLang="en-US" sz="1200" b="0" dirty="0" smtClean="0">
                <a:solidFill>
                  <a:srgbClr val="4C5055"/>
                </a:solidFill>
                <a:latin typeface="Noto Sans"/>
              </a:rPr>
              <a:t>億澳元（約新台幣</a:t>
            </a:r>
            <a:r>
              <a:rPr lang="en-US" altLang="zh-TW" sz="1200" b="0" dirty="0" smtClean="0">
                <a:solidFill>
                  <a:srgbClr val="4C5055"/>
                </a:solidFill>
                <a:latin typeface="Noto Sans"/>
              </a:rPr>
              <a:t>25</a:t>
            </a:r>
            <a:r>
              <a:rPr lang="zh-TW" altLang="en-US" sz="1200" b="0" dirty="0" smtClean="0">
                <a:solidFill>
                  <a:srgbClr val="4C5055"/>
                </a:solidFill>
                <a:latin typeface="Noto Sans"/>
              </a:rPr>
              <a:t>億元）的行銷價值，投資報酬率高達</a:t>
            </a:r>
            <a:r>
              <a:rPr lang="en-US" altLang="zh-TW" sz="1200" b="0" dirty="0" smtClean="0">
                <a:solidFill>
                  <a:srgbClr val="4C5055"/>
                </a:solidFill>
                <a:latin typeface="Noto Sans"/>
              </a:rPr>
              <a:t>57.8</a:t>
            </a:r>
            <a:r>
              <a:rPr lang="zh-TW" altLang="en-US" sz="1200" b="0" dirty="0" smtClean="0">
                <a:solidFill>
                  <a:srgbClr val="4C5055"/>
                </a:solidFill>
                <a:latin typeface="Noto Sans"/>
              </a:rPr>
              <a:t>倍</a:t>
            </a:r>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r>
              <a:rPr lang="zh-TW" altLang="en-US" sz="1200" dirty="0" smtClean="0">
                <a:solidFill>
                  <a:srgbClr val="4C5055"/>
                </a:solidFill>
                <a:latin typeface="inherit"/>
              </a:rPr>
              <a:t>為什麼你應該要會</a:t>
            </a:r>
            <a:r>
              <a:rPr lang="en-US" altLang="zh-TW" sz="1200" dirty="0" smtClean="0">
                <a:solidFill>
                  <a:srgbClr val="4C5055"/>
                </a:solidFill>
                <a:latin typeface="inherit"/>
              </a:rPr>
              <a:t>UGC?</a:t>
            </a:r>
            <a:endParaRPr lang="zh-TW" altLang="en-US" sz="1200" dirty="0" smtClean="0">
              <a:solidFill>
                <a:srgbClr val="4C5055"/>
              </a:solidFill>
              <a:latin typeface="Noto Sans"/>
            </a:endParaRPr>
          </a:p>
          <a:p>
            <a:pPr>
              <a:buFont typeface="+mj-lt"/>
              <a:buAutoNum type="arabicPeriod"/>
            </a:pPr>
            <a:r>
              <a:rPr lang="zh-TW" altLang="en-US" sz="1200" dirty="0" smtClean="0">
                <a:solidFill>
                  <a:srgbClr val="4C5055"/>
                </a:solidFill>
                <a:latin typeface="inherit"/>
              </a:rPr>
              <a:t>因為年輕人喜歡</a:t>
            </a:r>
            <a:endParaRPr lang="zh-TW" altLang="en-US" sz="1200" b="0" dirty="0" smtClean="0">
              <a:solidFill>
                <a:srgbClr val="4C5055"/>
              </a:solidFill>
              <a:latin typeface="Noto Sans"/>
            </a:endParaRPr>
          </a:p>
          <a:p>
            <a:r>
              <a:rPr lang="zh-TW" altLang="en-US" sz="1200" b="0" dirty="0" smtClean="0">
                <a:solidFill>
                  <a:srgbClr val="4C5055"/>
                </a:solidFill>
                <a:latin typeface="Noto Sans"/>
              </a:rPr>
              <a:t>你也許會想說年輕人應該不太喜歡跟品牌的社群網路互動，但事實上千禧世代的年輕人一天花費</a:t>
            </a:r>
            <a:r>
              <a:rPr lang="en-US" altLang="zh-TW" sz="1200" b="0" dirty="0" smtClean="0">
                <a:solidFill>
                  <a:srgbClr val="4C5055"/>
                </a:solidFill>
                <a:latin typeface="Noto Sans"/>
              </a:rPr>
              <a:t>30%</a:t>
            </a:r>
            <a:r>
              <a:rPr lang="zh-TW" altLang="en-US" sz="1200" b="0" dirty="0" smtClean="0">
                <a:solidFill>
                  <a:srgbClr val="4C5055"/>
                </a:solidFill>
                <a:latin typeface="Noto Sans"/>
              </a:rPr>
              <a:t>的時間在同儕或是消費者生產、使用者生產的數位媒體資訊上。此外，比起傳統的訊息接收方式，他們認為</a:t>
            </a:r>
            <a:r>
              <a:rPr lang="en-US" altLang="zh-TW" sz="1200" b="0" dirty="0" smtClean="0">
                <a:solidFill>
                  <a:srgbClr val="4C5055"/>
                </a:solidFill>
                <a:latin typeface="Noto Sans"/>
              </a:rPr>
              <a:t>UGC</a:t>
            </a:r>
            <a:r>
              <a:rPr lang="zh-TW" altLang="en-US" sz="1200" b="0" dirty="0" smtClean="0">
                <a:solidFill>
                  <a:srgbClr val="4C5055"/>
                </a:solidFill>
                <a:latin typeface="Noto Sans"/>
              </a:rPr>
              <a:t>生產的內容，比起其他的專業媒體更值得信賴，並且讓人更印象深刻。</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2.</a:t>
            </a:r>
            <a:r>
              <a:rPr lang="zh-TW" altLang="en-US" sz="1200" b="0" dirty="0" smtClean="0">
                <a:solidFill>
                  <a:srgbClr val="4C5055"/>
                </a:solidFill>
                <a:latin typeface="Noto Sans"/>
              </a:rPr>
              <a:t>其中有</a:t>
            </a:r>
            <a:r>
              <a:rPr lang="en-US" altLang="zh-TW" sz="1200" b="0" dirty="0" smtClean="0">
                <a:solidFill>
                  <a:srgbClr val="4C5055"/>
                </a:solidFill>
                <a:latin typeface="Noto Sans"/>
              </a:rPr>
              <a:t>60%</a:t>
            </a:r>
            <a:r>
              <a:rPr lang="zh-TW" altLang="en-US" sz="1200" b="0" dirty="0" smtClean="0">
                <a:solidFill>
                  <a:srgbClr val="4C5055"/>
                </a:solidFill>
                <a:latin typeface="Noto Sans"/>
              </a:rPr>
              <a:t>會使用手機拍照、拍影片，使用比率上相較於聽音樂、玩遊戲、看影片都來得多。而社群媒體的使用和內容的創造（影片和照片）正是</a:t>
            </a:r>
            <a:r>
              <a:rPr lang="en-US" altLang="zh-TW" sz="1200" b="0" dirty="0" smtClean="0">
                <a:solidFill>
                  <a:srgbClr val="4C5055"/>
                </a:solidFill>
                <a:latin typeface="Noto Sans"/>
              </a:rPr>
              <a:t>UGC</a:t>
            </a:r>
            <a:r>
              <a:rPr lang="zh-TW" altLang="en-US" sz="1200" b="0" dirty="0" smtClean="0">
                <a:solidFill>
                  <a:srgbClr val="4C5055"/>
                </a:solidFill>
                <a:latin typeface="Noto Sans"/>
              </a:rPr>
              <a:t>的核心。</a:t>
            </a:r>
            <a:endParaRPr lang="zh-TW" altLang="en-US" sz="1200" dirty="0" smtClean="0"/>
          </a:p>
          <a:p>
            <a:endParaRPr lang="zh-TW" altLang="en-US" sz="1200" b="0" i="0" dirty="0" smtClean="0">
              <a:solidFill>
                <a:srgbClr val="4C5055"/>
              </a:solidFill>
              <a:effectLst/>
              <a:latin typeface="Noto Sans"/>
            </a:endParaRPr>
          </a:p>
          <a:p>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36</a:t>
            </a:fld>
            <a:endParaRPr lang="en-US" altLang="zh-TW"/>
          </a:p>
        </p:txBody>
      </p:sp>
    </p:spTree>
    <p:extLst>
      <p:ext uri="{BB962C8B-B14F-4D97-AF65-F5344CB8AC3E}">
        <p14:creationId xmlns="" xmlns:p14="http://schemas.microsoft.com/office/powerpoint/2010/main" val="4220275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UGC</a:t>
            </a:r>
            <a:r>
              <a:rPr lang="zh-TW" altLang="en-US" sz="1200" b="0" dirty="0" smtClean="0">
                <a:solidFill>
                  <a:srgbClr val="4C5055"/>
                </a:solidFill>
                <a:latin typeface="Noto Sans"/>
              </a:rPr>
              <a:t>的設計必須縝密規劃，好建立對品牌行銷的實際成效，並透過你所設下的遊戲規則，清楚看到人們在該活動上所花費的時間與精力，篩選出真正對活動有高度興趣、對品牌有高度忠誠度的人。</a:t>
            </a:r>
          </a:p>
          <a:p>
            <a:endParaRPr lang="en-US" altLang="zh-TW" dirty="0" smtClean="0"/>
          </a:p>
          <a:p>
            <a:r>
              <a:rPr lang="zh-TW" altLang="en-US" sz="1200" b="0" dirty="0" smtClean="0">
                <a:solidFill>
                  <a:srgbClr val="4C5055"/>
                </a:solidFill>
                <a:latin typeface="Noto Sans"/>
              </a:rPr>
              <a:t>而這個活動的遊戲規則是，參賽者必須拍攝</a:t>
            </a:r>
            <a:r>
              <a:rPr lang="en-US" altLang="zh-TW" sz="1200" b="0" dirty="0" smtClean="0">
                <a:solidFill>
                  <a:srgbClr val="4C5055"/>
                </a:solidFill>
                <a:latin typeface="Noto Sans"/>
              </a:rPr>
              <a:t>60</a:t>
            </a:r>
            <a:r>
              <a:rPr lang="zh-TW" altLang="en-US" sz="1200" b="0" dirty="0" smtClean="0">
                <a:solidFill>
                  <a:srgbClr val="4C5055"/>
                </a:solidFill>
                <a:latin typeface="Noto Sans"/>
              </a:rPr>
              <a:t>秒的自我宣傳短片，並上傳至比賽網站；為了能延續話題，並達到病毒擴散的行銷模式，徵選過程從</a:t>
            </a:r>
            <a:r>
              <a:rPr lang="en-US" altLang="zh-TW" sz="1200" b="0" dirty="0" smtClean="0">
                <a:solidFill>
                  <a:srgbClr val="4C5055"/>
                </a:solidFill>
                <a:latin typeface="Noto Sans"/>
              </a:rPr>
              <a:t>1</a:t>
            </a:r>
            <a:r>
              <a:rPr lang="zh-TW" altLang="en-US" sz="1200" b="0" dirty="0" smtClean="0">
                <a:solidFill>
                  <a:srgbClr val="4C5055"/>
                </a:solidFill>
                <a:latin typeface="Noto Sans"/>
              </a:rPr>
              <a:t>到</a:t>
            </a:r>
            <a:r>
              <a:rPr lang="en-US" altLang="zh-TW" sz="1200" b="0" dirty="0" smtClean="0">
                <a:solidFill>
                  <a:srgbClr val="4C5055"/>
                </a:solidFill>
                <a:latin typeface="Noto Sans"/>
              </a:rPr>
              <a:t>5</a:t>
            </a:r>
            <a:r>
              <a:rPr lang="zh-TW" altLang="en-US" sz="1200" b="0" dirty="0" smtClean="0">
                <a:solidFill>
                  <a:srgbClr val="4C5055"/>
                </a:solidFill>
                <a:latin typeface="Noto Sans"/>
              </a:rPr>
              <a:t>月，還分為初賽、複賽及決賽三個階段；選拔方式亦加入網路投票機制。在整個活動過程中，昆士蘭旅遊局花費了約</a:t>
            </a:r>
            <a:r>
              <a:rPr lang="en-US" altLang="zh-TW" sz="1200" b="0" dirty="0" smtClean="0">
                <a:solidFill>
                  <a:srgbClr val="4C5055"/>
                </a:solidFill>
                <a:latin typeface="Noto Sans"/>
              </a:rPr>
              <a:t>170</a:t>
            </a:r>
            <a:r>
              <a:rPr lang="zh-TW" altLang="en-US" sz="1200" b="0" dirty="0" smtClean="0">
                <a:solidFill>
                  <a:srgbClr val="4C5055"/>
                </a:solidFill>
                <a:latin typeface="Noto Sans"/>
              </a:rPr>
              <a:t>萬澳元（約新台幣</a:t>
            </a:r>
            <a:r>
              <a:rPr lang="en-US" altLang="zh-TW" sz="1200" b="0" dirty="0" smtClean="0">
                <a:solidFill>
                  <a:srgbClr val="4C5055"/>
                </a:solidFill>
                <a:latin typeface="Noto Sans"/>
              </a:rPr>
              <a:t>4250</a:t>
            </a:r>
            <a:r>
              <a:rPr lang="zh-TW" altLang="en-US" sz="1200" b="0" dirty="0" smtClean="0">
                <a:solidFill>
                  <a:srgbClr val="4C5055"/>
                </a:solidFill>
                <a:latin typeface="Noto Sans"/>
              </a:rPr>
              <a:t>萬元）的成本，但後續的效應卻為它贏得超過</a:t>
            </a:r>
            <a:r>
              <a:rPr lang="en-US" altLang="zh-TW" sz="1200" b="0" dirty="0" smtClean="0">
                <a:solidFill>
                  <a:srgbClr val="4C5055"/>
                </a:solidFill>
                <a:latin typeface="Noto Sans"/>
              </a:rPr>
              <a:t>1</a:t>
            </a:r>
            <a:r>
              <a:rPr lang="zh-TW" altLang="en-US" sz="1200" b="0" dirty="0" smtClean="0">
                <a:solidFill>
                  <a:srgbClr val="4C5055"/>
                </a:solidFill>
                <a:latin typeface="Noto Sans"/>
              </a:rPr>
              <a:t>億澳元（約新台幣</a:t>
            </a:r>
            <a:r>
              <a:rPr lang="en-US" altLang="zh-TW" sz="1200" b="0" dirty="0" smtClean="0">
                <a:solidFill>
                  <a:srgbClr val="4C5055"/>
                </a:solidFill>
                <a:latin typeface="Noto Sans"/>
              </a:rPr>
              <a:t>25</a:t>
            </a:r>
            <a:r>
              <a:rPr lang="zh-TW" altLang="en-US" sz="1200" b="0" dirty="0" smtClean="0">
                <a:solidFill>
                  <a:srgbClr val="4C5055"/>
                </a:solidFill>
                <a:latin typeface="Noto Sans"/>
              </a:rPr>
              <a:t>億元）的行銷價值，投資報酬率高達</a:t>
            </a:r>
            <a:r>
              <a:rPr lang="en-US" altLang="zh-TW" sz="1200" b="0" dirty="0" smtClean="0">
                <a:solidFill>
                  <a:srgbClr val="4C5055"/>
                </a:solidFill>
                <a:latin typeface="Noto Sans"/>
              </a:rPr>
              <a:t>57.8</a:t>
            </a:r>
            <a:r>
              <a:rPr lang="zh-TW" altLang="en-US" sz="1200" b="0" dirty="0" smtClean="0">
                <a:solidFill>
                  <a:srgbClr val="4C5055"/>
                </a:solidFill>
                <a:latin typeface="Noto Sans"/>
              </a:rPr>
              <a:t>倍</a:t>
            </a:r>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r>
              <a:rPr lang="zh-TW" altLang="en-US" sz="1200" dirty="0" smtClean="0">
                <a:solidFill>
                  <a:srgbClr val="4C5055"/>
                </a:solidFill>
                <a:latin typeface="inherit"/>
              </a:rPr>
              <a:t>為什麼你應該要會</a:t>
            </a:r>
            <a:r>
              <a:rPr lang="en-US" altLang="zh-TW" sz="1200" dirty="0" smtClean="0">
                <a:solidFill>
                  <a:srgbClr val="4C5055"/>
                </a:solidFill>
                <a:latin typeface="inherit"/>
              </a:rPr>
              <a:t>UGC?</a:t>
            </a:r>
            <a:endParaRPr lang="zh-TW" altLang="en-US" sz="1200" dirty="0" smtClean="0">
              <a:solidFill>
                <a:srgbClr val="4C5055"/>
              </a:solidFill>
              <a:latin typeface="Noto Sans"/>
            </a:endParaRPr>
          </a:p>
          <a:p>
            <a:pPr>
              <a:buFont typeface="+mj-lt"/>
              <a:buAutoNum type="arabicPeriod"/>
            </a:pPr>
            <a:r>
              <a:rPr lang="zh-TW" altLang="en-US" sz="1200" dirty="0" smtClean="0">
                <a:solidFill>
                  <a:srgbClr val="4C5055"/>
                </a:solidFill>
                <a:latin typeface="inherit"/>
              </a:rPr>
              <a:t>因為年輕人喜歡</a:t>
            </a:r>
            <a:endParaRPr lang="zh-TW" altLang="en-US" sz="1200" b="0" dirty="0" smtClean="0">
              <a:solidFill>
                <a:srgbClr val="4C5055"/>
              </a:solidFill>
              <a:latin typeface="Noto Sans"/>
            </a:endParaRPr>
          </a:p>
          <a:p>
            <a:r>
              <a:rPr lang="zh-TW" altLang="en-US" sz="1200" b="0" dirty="0" smtClean="0">
                <a:solidFill>
                  <a:srgbClr val="4C5055"/>
                </a:solidFill>
                <a:latin typeface="Noto Sans"/>
              </a:rPr>
              <a:t>你也許會想說年輕人應該不太喜歡跟品牌的社群網路互動，但事實上千禧世代的年輕人一天花費</a:t>
            </a:r>
            <a:r>
              <a:rPr lang="en-US" altLang="zh-TW" sz="1200" b="0" dirty="0" smtClean="0">
                <a:solidFill>
                  <a:srgbClr val="4C5055"/>
                </a:solidFill>
                <a:latin typeface="Noto Sans"/>
              </a:rPr>
              <a:t>30%</a:t>
            </a:r>
            <a:r>
              <a:rPr lang="zh-TW" altLang="en-US" sz="1200" b="0" dirty="0" smtClean="0">
                <a:solidFill>
                  <a:srgbClr val="4C5055"/>
                </a:solidFill>
                <a:latin typeface="Noto Sans"/>
              </a:rPr>
              <a:t>的時間在同儕或是消費者生產、使用者生產的數位媒體資訊上。此外，比起傳統的訊息接收方式，他們認為</a:t>
            </a:r>
            <a:r>
              <a:rPr lang="en-US" altLang="zh-TW" sz="1200" b="0" dirty="0" smtClean="0">
                <a:solidFill>
                  <a:srgbClr val="4C5055"/>
                </a:solidFill>
                <a:latin typeface="Noto Sans"/>
              </a:rPr>
              <a:t>UGC</a:t>
            </a:r>
            <a:r>
              <a:rPr lang="zh-TW" altLang="en-US" sz="1200" b="0" dirty="0" smtClean="0">
                <a:solidFill>
                  <a:srgbClr val="4C5055"/>
                </a:solidFill>
                <a:latin typeface="Noto Sans"/>
              </a:rPr>
              <a:t>生產的內容，比起其他的專業媒體更值得信賴，並且讓人更印象深刻。</a:t>
            </a:r>
            <a:endParaRPr lang="en-US" altLang="zh-TW" sz="1200" b="0" dirty="0" smtClean="0">
              <a:solidFill>
                <a:srgbClr val="4C5055"/>
              </a:solidFill>
              <a:latin typeface="Noto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dirty="0" smtClean="0">
                <a:solidFill>
                  <a:srgbClr val="4C5055"/>
                </a:solidFill>
                <a:latin typeface="Noto Sans"/>
              </a:rPr>
              <a:t>2.</a:t>
            </a:r>
            <a:r>
              <a:rPr lang="zh-TW" altLang="en-US" sz="1200" b="0" dirty="0" smtClean="0">
                <a:solidFill>
                  <a:srgbClr val="4C5055"/>
                </a:solidFill>
                <a:latin typeface="Noto Sans"/>
              </a:rPr>
              <a:t>其中有</a:t>
            </a:r>
            <a:r>
              <a:rPr lang="en-US" altLang="zh-TW" sz="1200" b="0" dirty="0" smtClean="0">
                <a:solidFill>
                  <a:srgbClr val="4C5055"/>
                </a:solidFill>
                <a:latin typeface="Noto Sans"/>
              </a:rPr>
              <a:t>60%</a:t>
            </a:r>
            <a:r>
              <a:rPr lang="zh-TW" altLang="en-US" sz="1200" b="0" dirty="0" smtClean="0">
                <a:solidFill>
                  <a:srgbClr val="4C5055"/>
                </a:solidFill>
                <a:latin typeface="Noto Sans"/>
              </a:rPr>
              <a:t>會使用手機拍照、拍影片，使用比率上相較於聽音樂、玩遊戲、看影片都來得多。而社群媒體的使用和內容的創造（影片和照片）正是</a:t>
            </a:r>
            <a:r>
              <a:rPr lang="en-US" altLang="zh-TW" sz="1200" b="0" dirty="0" smtClean="0">
                <a:solidFill>
                  <a:srgbClr val="4C5055"/>
                </a:solidFill>
                <a:latin typeface="Noto Sans"/>
              </a:rPr>
              <a:t>UGC</a:t>
            </a:r>
            <a:r>
              <a:rPr lang="zh-TW" altLang="en-US" sz="1200" b="0" dirty="0" smtClean="0">
                <a:solidFill>
                  <a:srgbClr val="4C5055"/>
                </a:solidFill>
                <a:latin typeface="Noto Sans"/>
              </a:rPr>
              <a:t>的核心。</a:t>
            </a:r>
            <a:endParaRPr lang="zh-TW" altLang="en-US" sz="1200" dirty="0" smtClean="0"/>
          </a:p>
          <a:p>
            <a:endParaRPr lang="zh-TW" altLang="en-US" sz="1200" b="0" i="0" dirty="0" smtClean="0">
              <a:solidFill>
                <a:srgbClr val="4C5055"/>
              </a:solidFill>
              <a:effectLst/>
              <a:latin typeface="Noto Sans"/>
            </a:endParaRPr>
          </a:p>
          <a:p>
            <a:endParaRPr lang="en-US" altLang="zh-TW" sz="1200" b="0" dirty="0" smtClean="0">
              <a:solidFill>
                <a:srgbClr val="4C5055"/>
              </a:solidFill>
              <a:latin typeface="Noto Sans"/>
            </a:endParaRPr>
          </a:p>
          <a:p>
            <a:endParaRPr lang="en-US" altLang="zh-TW" sz="1200" b="0" dirty="0" smtClean="0">
              <a:solidFill>
                <a:srgbClr val="4C5055"/>
              </a:solidFill>
              <a:latin typeface="Noto Sans"/>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37</a:t>
            </a:fld>
            <a:endParaRPr lang="en-US" altLang="zh-TW"/>
          </a:p>
        </p:txBody>
      </p:sp>
    </p:spTree>
    <p:extLst>
      <p:ext uri="{BB962C8B-B14F-4D97-AF65-F5344CB8AC3E}">
        <p14:creationId xmlns="" xmlns:p14="http://schemas.microsoft.com/office/powerpoint/2010/main" val="4220275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阿根廷的狹窄公路上常常會發生嚴重的交通事故，每年在這些狹窄公路上喪命的人們不計其數。三星從這些觸目驚心的數字上受到啟發，研發了一種「安全卡車」。其實跟普通卡車的不同之處就是在卡車前部安裝了無線攝像機，卡車後方安裝了三星的超大液晶電視屏幕，實時播放攝像機拍攝到的前方路況。這樣卡車後面的車就能透過卡車了解前方路況，避免追尾等交通事故的發生。</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38</a:t>
            </a:fld>
            <a:endParaRPr lang="en-US" altLang="zh-TW"/>
          </a:p>
        </p:txBody>
      </p:sp>
    </p:spTree>
    <p:extLst>
      <p:ext uri="{BB962C8B-B14F-4D97-AF65-F5344CB8AC3E}">
        <p14:creationId xmlns="" xmlns:p14="http://schemas.microsoft.com/office/powerpoint/2010/main" val="2674060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產品創新並不一定需要加入最新最尖端的科技產品。有時候將品牌最為人所熟知的產品回爐再造，以另一種新的形勢呈現出來，也是產品創新。例如瑞典麥當勞推出了一個巨無霸線上生活館，在這樣一個電商平台上銷售巨無霸主題周邊，例如巨無霸內衣、睡衣等等。</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39</a:t>
            </a:fld>
            <a:endParaRPr lang="en-US" altLang="zh-TW"/>
          </a:p>
        </p:txBody>
      </p:sp>
    </p:spTree>
    <p:extLst>
      <p:ext uri="{BB962C8B-B14F-4D97-AF65-F5344CB8AC3E}">
        <p14:creationId xmlns="" xmlns:p14="http://schemas.microsoft.com/office/powerpoint/2010/main" val="1904426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為了讓衝浪愛好者們可以從會議室直接到沙灘衝浪耍酷，免去更衣的環節，日本</a:t>
            </a:r>
            <a:r>
              <a:rPr kumimoji="1" lang="en-US" altLang="zh-TW" sz="1200" b="0" i="0" kern="1200" dirty="0" err="1" smtClean="0">
                <a:solidFill>
                  <a:schemeClr val="tx1"/>
                </a:solidFill>
                <a:effectLst/>
                <a:latin typeface="Times" pitchFamily="18" charset="0"/>
                <a:ea typeface="Taipei" charset="-120"/>
                <a:cs typeface="+mn-cs"/>
              </a:rPr>
              <a:t>Quiksilver</a:t>
            </a:r>
            <a:r>
              <a:rPr kumimoji="1" lang="en-US" altLang="zh-TW" sz="1200" b="0" i="0" kern="1200" dirty="0" smtClean="0">
                <a:solidFill>
                  <a:schemeClr val="tx1"/>
                </a:solidFill>
                <a:effectLst/>
                <a:latin typeface="Times" pitchFamily="18" charset="0"/>
                <a:ea typeface="Taipei" charset="-120"/>
                <a:cs typeface="+mn-cs"/>
              </a:rPr>
              <a:t> </a:t>
            </a:r>
            <a:r>
              <a:rPr kumimoji="1" lang="zh-TW" altLang="en-US" sz="1200" b="0" i="0" kern="1200" dirty="0" smtClean="0">
                <a:solidFill>
                  <a:schemeClr val="tx1"/>
                </a:solidFill>
                <a:effectLst/>
                <a:latin typeface="Times" pitchFamily="18" charset="0"/>
                <a:ea typeface="Taipei" charset="-120"/>
                <a:cs typeface="+mn-cs"/>
              </a:rPr>
              <a:t>推出了訂製版衝浪套裝。這個套裝表面看著是平時在辦公室的正裝，實則也是專業的衝浪服裝，穿著「正裝」 衝浪，一定非常帥氣！</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40</a:t>
            </a:fld>
            <a:endParaRPr lang="en-US" altLang="zh-TW"/>
          </a:p>
        </p:txBody>
      </p:sp>
    </p:spTree>
    <p:extLst>
      <p:ext uri="{BB962C8B-B14F-4D97-AF65-F5344CB8AC3E}">
        <p14:creationId xmlns="" xmlns:p14="http://schemas.microsoft.com/office/powerpoint/2010/main" val="1968566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為了鼓勵女士們自己定期檢查一下是否有患乳腺癌的風險，新西蘭乳腺癌基金會推出了胸部潤膚霜。這款潤膚霜其實沒有什麼特殊作用，但可以促使女士們定期給胸部按摩，有異常也可以及早發現。</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41</a:t>
            </a:fld>
            <a:endParaRPr lang="en-US" altLang="zh-TW"/>
          </a:p>
        </p:txBody>
      </p:sp>
    </p:spTree>
    <p:extLst>
      <p:ext uri="{BB962C8B-B14F-4D97-AF65-F5344CB8AC3E}">
        <p14:creationId xmlns="" xmlns:p14="http://schemas.microsoft.com/office/powerpoint/2010/main" val="420906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dirty="0" smtClean="0">
                <a:solidFill>
                  <a:schemeClr val="tx2"/>
                </a:solidFill>
                <a:latin typeface="微軟正黑體" panose="020B0604030504040204" pitchFamily="34" charset="-120"/>
                <a:ea typeface="微軟正黑體" panose="020B0604030504040204" pitchFamily="34" charset="-120"/>
              </a:rPr>
              <a:t>品牌是時代的標簽，無論是品牌形式，如名稱、標識等，還是品牌的內涵，如品牌的個性、品牌形象等，都是特定客觀社會經濟環境條件下的特殊產物，並作為一種認得意志體現。社會的變化、時代的發展要求品牌的內涵和形式不斷變化，經營品牌從某種意義上就是從商業、經濟和社會文化的角度對這種變化的認識。</a:t>
            </a:r>
            <a:endParaRPr lang="en-US" altLang="zh-TW" sz="1200" b="0" dirty="0" smtClean="0">
              <a:solidFill>
                <a:schemeClr val="tx2"/>
              </a:solidFill>
              <a:latin typeface="微軟正黑體" panose="020B0604030504040204" pitchFamily="34" charset="-120"/>
              <a:ea typeface="微軟正黑體" panose="020B0604030504040204" pitchFamily="34" charset="-120"/>
            </a:endParaRPr>
          </a:p>
          <a:p>
            <a:endParaRPr lang="en-US" altLang="zh-TW" sz="1200" b="0" dirty="0" smtClean="0">
              <a:solidFill>
                <a:srgbClr val="FF0000"/>
              </a:solidFill>
              <a:latin typeface="微軟正黑體" panose="020B0604030504040204" pitchFamily="34" charset="-120"/>
              <a:ea typeface="微軟正黑體" panose="020B0604030504040204" pitchFamily="34" charset="-120"/>
            </a:endParaRPr>
          </a:p>
          <a:p>
            <a:r>
              <a:rPr lang="zh-TW" altLang="en-US" sz="1200" b="0" dirty="0" smtClean="0">
                <a:solidFill>
                  <a:srgbClr val="FF0000"/>
                </a:solidFill>
                <a:latin typeface="微軟正黑體" panose="020B0604030504040204" pitchFamily="34" charset="-120"/>
                <a:ea typeface="微軟正黑體" panose="020B0604030504040204" pitchFamily="34" charset="-120"/>
              </a:rPr>
              <a:t>如果一個品牌缺乏創新，必然會給人以落伍和死氣沉沉的感覺， </a:t>
            </a:r>
            <a:endParaRPr lang="en-US" altLang="zh-TW" sz="1200" b="0" dirty="0" smtClean="0">
              <a:solidFill>
                <a:srgbClr val="FF0000"/>
              </a:solidFill>
              <a:latin typeface="微軟正黑體" panose="020B0604030504040204" pitchFamily="34" charset="-120"/>
              <a:ea typeface="微軟正黑體" panose="020B0604030504040204" pitchFamily="34" charset="-120"/>
            </a:endParaRPr>
          </a:p>
          <a:p>
            <a:r>
              <a:rPr lang="zh-TW" altLang="en-US" sz="1200" b="0" dirty="0" smtClean="0">
                <a:solidFill>
                  <a:srgbClr val="FF0000"/>
                </a:solidFill>
                <a:latin typeface="微軟正黑體" panose="020B0604030504040204" pitchFamily="34" charset="-120"/>
                <a:ea typeface="微軟正黑體" panose="020B0604030504040204" pitchFamily="34" charset="-120"/>
              </a:rPr>
              <a:t>並可能承擔其品牌市場份額被其他品牌侵占的風險。</a:t>
            </a:r>
            <a:endParaRPr lang="en-US" altLang="zh-TW" sz="1200" b="0" dirty="0" smtClean="0">
              <a:solidFill>
                <a:srgbClr val="FF0000"/>
              </a:solidFill>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6</a:t>
            </a:fld>
            <a:endParaRPr lang="en-US" altLang="zh-TW"/>
          </a:p>
        </p:txBody>
      </p:sp>
    </p:spTree>
    <p:extLst>
      <p:ext uri="{BB962C8B-B14F-4D97-AF65-F5344CB8AC3E}">
        <p14:creationId xmlns="" xmlns:p14="http://schemas.microsoft.com/office/powerpoint/2010/main" val="1213444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i="0" kern="1200" dirty="0" smtClean="0">
                <a:solidFill>
                  <a:schemeClr val="tx1"/>
                </a:solidFill>
                <a:effectLst/>
                <a:latin typeface="Times" pitchFamily="18" charset="0"/>
                <a:ea typeface="Taipei" charset="-120"/>
                <a:cs typeface="+mn-cs"/>
              </a:rPr>
              <a:t>1.</a:t>
            </a:r>
            <a:r>
              <a:rPr kumimoji="1" lang="zh-TW" altLang="en-US" sz="1200" b="1" i="0" kern="1200" dirty="0" smtClean="0">
                <a:solidFill>
                  <a:schemeClr val="tx1"/>
                </a:solidFill>
                <a:effectLst/>
                <a:latin typeface="Times" pitchFamily="18" charset="0"/>
                <a:ea typeface="Taipei" charset="-120"/>
                <a:cs typeface="+mn-cs"/>
              </a:rPr>
              <a:t>迪士尼公司的創新</a:t>
            </a:r>
            <a:r>
              <a:rPr kumimoji="1" lang="en-US" altLang="zh-TW" sz="1200" b="1" i="0" kern="1200" dirty="0" smtClean="0">
                <a:solidFill>
                  <a:schemeClr val="tx1"/>
                </a:solidFill>
                <a:effectLst/>
                <a:latin typeface="Times" pitchFamily="18" charset="0"/>
                <a:ea typeface="Taipei" charset="-120"/>
                <a:cs typeface="+mn-cs"/>
              </a:rPr>
              <a:t>DNA</a:t>
            </a:r>
            <a:endParaRPr kumimoji="1" lang="zh-TW" altLang="en-US" sz="1200" b="0" i="0" kern="1200" dirty="0" smtClean="0">
              <a:solidFill>
                <a:schemeClr val="tx1"/>
              </a:solidFill>
              <a:effectLst/>
              <a:latin typeface="Times" pitchFamily="18" charset="0"/>
              <a:ea typeface="Taipei" charset="-120"/>
              <a:cs typeface="+mn-cs"/>
            </a:endParaRPr>
          </a:p>
          <a:p>
            <a:r>
              <a:rPr kumimoji="1" lang="zh-TW" altLang="en-US" sz="1200" b="0" i="0" kern="1200" dirty="0" smtClean="0">
                <a:solidFill>
                  <a:schemeClr val="tx1"/>
                </a:solidFill>
                <a:effectLst/>
                <a:latin typeface="Times" pitchFamily="18" charset="0"/>
                <a:ea typeface="Taipei" charset="-120"/>
                <a:cs typeface="+mn-cs"/>
              </a:rPr>
              <a:t>迪士尼公司，創新是公司發展的關鍵之一，迪士尼創立於</a:t>
            </a:r>
            <a:r>
              <a:rPr kumimoji="1" lang="en-US" altLang="zh-TW" sz="1200" b="0" i="0" kern="1200" dirty="0" smtClean="0">
                <a:solidFill>
                  <a:schemeClr val="tx1"/>
                </a:solidFill>
                <a:effectLst/>
                <a:latin typeface="Times" pitchFamily="18" charset="0"/>
                <a:ea typeface="Taipei" charset="-120"/>
                <a:cs typeface="+mn-cs"/>
              </a:rPr>
              <a:t>1923</a:t>
            </a:r>
            <a:r>
              <a:rPr kumimoji="1" lang="zh-TW" altLang="en-US" sz="1200" b="0" i="0" kern="1200" dirty="0" smtClean="0">
                <a:solidFill>
                  <a:schemeClr val="tx1"/>
                </a:solidFill>
                <a:effectLst/>
                <a:latin typeface="Times" pitchFamily="18" charset="0"/>
                <a:ea typeface="Taipei" charset="-120"/>
                <a:cs typeface="+mn-cs"/>
              </a:rPr>
              <a:t>年，起初名為迪士尼兄弟動畫工作室，在開始其他業務前，已經是美國動畫電影的領導者，到了</a:t>
            </a:r>
            <a:r>
              <a:rPr kumimoji="1" lang="en-US" altLang="zh-TW" sz="1200" b="0" i="0" kern="1200" dirty="0" smtClean="0">
                <a:solidFill>
                  <a:schemeClr val="tx1"/>
                </a:solidFill>
                <a:effectLst/>
                <a:latin typeface="Times" pitchFamily="18" charset="0"/>
                <a:ea typeface="Taipei" charset="-120"/>
                <a:cs typeface="+mn-cs"/>
              </a:rPr>
              <a:t>1986</a:t>
            </a:r>
            <a:r>
              <a:rPr kumimoji="1" lang="zh-TW" altLang="en-US" sz="1200" b="0" i="0" kern="1200" dirty="0" smtClean="0">
                <a:solidFill>
                  <a:schemeClr val="tx1"/>
                </a:solidFill>
                <a:effectLst/>
                <a:latin typeface="Times" pitchFamily="18" charset="0"/>
                <a:ea typeface="Taipei" charset="-120"/>
                <a:cs typeface="+mn-cs"/>
              </a:rPr>
              <a:t>年，開始從動畫拓展到其他行業，將電影與主題公園結合也是當時前所未有的創新策略，這創新的企業文化帶動迪士尼的股價，從</a:t>
            </a:r>
            <a:r>
              <a:rPr kumimoji="1" lang="en-US" altLang="zh-TW" sz="1200" b="0" i="0" kern="1200" dirty="0" smtClean="0">
                <a:solidFill>
                  <a:schemeClr val="tx1"/>
                </a:solidFill>
                <a:effectLst/>
                <a:latin typeface="Times" pitchFamily="18" charset="0"/>
                <a:ea typeface="Taipei" charset="-120"/>
                <a:cs typeface="+mn-cs"/>
              </a:rPr>
              <a:t>2011</a:t>
            </a:r>
            <a:r>
              <a:rPr kumimoji="1" lang="zh-TW" altLang="en-US" sz="1200" b="0" i="0" kern="1200" dirty="0" smtClean="0">
                <a:solidFill>
                  <a:schemeClr val="tx1"/>
                </a:solidFill>
                <a:effectLst/>
                <a:latin typeface="Times" pitchFamily="18" charset="0"/>
                <a:ea typeface="Taipei" charset="-120"/>
                <a:cs typeface="+mn-cs"/>
              </a:rPr>
              <a:t>年的</a:t>
            </a:r>
            <a:r>
              <a:rPr kumimoji="1" lang="en-US" altLang="zh-TW" sz="1200" b="0" i="0" kern="1200" dirty="0" smtClean="0">
                <a:solidFill>
                  <a:schemeClr val="tx1"/>
                </a:solidFill>
                <a:effectLst/>
                <a:latin typeface="Times" pitchFamily="18" charset="0"/>
                <a:ea typeface="Taipei" charset="-120"/>
                <a:cs typeface="+mn-cs"/>
              </a:rPr>
              <a:t>35</a:t>
            </a:r>
            <a:r>
              <a:rPr kumimoji="1" lang="zh-TW" altLang="en-US" sz="1200" b="0" i="0" kern="1200" dirty="0" smtClean="0">
                <a:solidFill>
                  <a:schemeClr val="tx1"/>
                </a:solidFill>
                <a:effectLst/>
                <a:latin typeface="Times" pitchFamily="18" charset="0"/>
                <a:ea typeface="Taipei" charset="-120"/>
                <a:cs typeface="+mn-cs"/>
              </a:rPr>
              <a:t>元左右，到</a:t>
            </a:r>
            <a:r>
              <a:rPr kumimoji="1" lang="en-US" altLang="zh-TW" sz="1200" b="0" i="0" kern="1200" dirty="0" smtClean="0">
                <a:solidFill>
                  <a:schemeClr val="tx1"/>
                </a:solidFill>
                <a:effectLst/>
                <a:latin typeface="Times" pitchFamily="18" charset="0"/>
                <a:ea typeface="Taipei" charset="-120"/>
                <a:cs typeface="+mn-cs"/>
              </a:rPr>
              <a:t>2015</a:t>
            </a:r>
            <a:r>
              <a:rPr kumimoji="1" lang="zh-TW" altLang="en-US" sz="1200" b="0" i="0" kern="1200" dirty="0" smtClean="0">
                <a:solidFill>
                  <a:schemeClr val="tx1"/>
                </a:solidFill>
                <a:effectLst/>
                <a:latin typeface="Times" pitchFamily="18" charset="0"/>
                <a:ea typeface="Taipei" charset="-120"/>
                <a:cs typeface="+mn-cs"/>
              </a:rPr>
              <a:t>年的</a:t>
            </a:r>
            <a:r>
              <a:rPr kumimoji="1" lang="en-US" altLang="zh-TW" sz="1200" b="0" i="0" kern="1200" dirty="0" smtClean="0">
                <a:solidFill>
                  <a:schemeClr val="tx1"/>
                </a:solidFill>
                <a:effectLst/>
                <a:latin typeface="Times" pitchFamily="18" charset="0"/>
                <a:ea typeface="Taipei" charset="-120"/>
                <a:cs typeface="+mn-cs"/>
              </a:rPr>
              <a:t>105</a:t>
            </a:r>
            <a:r>
              <a:rPr kumimoji="1" lang="zh-TW" altLang="en-US" sz="1200" b="0" i="0" kern="1200" dirty="0" smtClean="0">
                <a:solidFill>
                  <a:schemeClr val="tx1"/>
                </a:solidFill>
                <a:effectLst/>
                <a:latin typeface="Times" pitchFamily="18" charset="0"/>
                <a:ea typeface="Taipei" charset="-120"/>
                <a:cs typeface="+mn-cs"/>
              </a:rPr>
              <a:t>元，而</a:t>
            </a:r>
            <a:r>
              <a:rPr kumimoji="1" lang="en-US" altLang="zh-TW" sz="1200" b="0" i="0" kern="1200" dirty="0" smtClean="0">
                <a:solidFill>
                  <a:schemeClr val="tx1"/>
                </a:solidFill>
                <a:effectLst/>
                <a:latin typeface="Times" pitchFamily="18" charset="0"/>
                <a:ea typeface="Taipei" charset="-120"/>
                <a:cs typeface="+mn-cs"/>
              </a:rPr>
              <a:t>2016</a:t>
            </a:r>
            <a:r>
              <a:rPr kumimoji="1" lang="zh-TW" altLang="en-US" sz="1200" b="0" i="0" kern="1200" dirty="0" smtClean="0">
                <a:solidFill>
                  <a:schemeClr val="tx1"/>
                </a:solidFill>
                <a:effectLst/>
                <a:latin typeface="Times" pitchFamily="18" charset="0"/>
                <a:ea typeface="Taipei" charset="-120"/>
                <a:cs typeface="+mn-cs"/>
              </a:rPr>
              <a:t>年</a:t>
            </a:r>
            <a:r>
              <a:rPr kumimoji="1" lang="en-US" altLang="zh-TW" sz="1200" b="0" i="0" kern="1200" dirty="0" smtClean="0">
                <a:solidFill>
                  <a:schemeClr val="tx1"/>
                </a:solidFill>
                <a:effectLst/>
                <a:latin typeface="Times" pitchFamily="18" charset="0"/>
                <a:ea typeface="Taipei" charset="-120"/>
                <a:cs typeface="+mn-cs"/>
              </a:rPr>
              <a:t>3</a:t>
            </a:r>
            <a:r>
              <a:rPr kumimoji="1" lang="zh-TW" altLang="en-US" sz="1200" b="0" i="0" kern="1200" dirty="0" smtClean="0">
                <a:solidFill>
                  <a:schemeClr val="tx1"/>
                </a:solidFill>
                <a:effectLst/>
                <a:latin typeface="Times" pitchFamily="18" charset="0"/>
                <a:ea typeface="Taipei" charset="-120"/>
                <a:cs typeface="+mn-cs"/>
              </a:rPr>
              <a:t>月初股價則來到</a:t>
            </a:r>
            <a:r>
              <a:rPr kumimoji="1" lang="en-US" altLang="zh-TW" sz="1200" b="0" i="0" kern="1200" dirty="0" smtClean="0">
                <a:solidFill>
                  <a:schemeClr val="tx1"/>
                </a:solidFill>
                <a:effectLst/>
                <a:latin typeface="Times" pitchFamily="18" charset="0"/>
                <a:ea typeface="Taipei" charset="-120"/>
                <a:cs typeface="+mn-cs"/>
              </a:rPr>
              <a:t>98.46</a:t>
            </a:r>
            <a:r>
              <a:rPr kumimoji="1" lang="zh-TW" altLang="en-US" sz="1200" b="0" i="0" kern="1200" dirty="0" smtClean="0">
                <a:solidFill>
                  <a:schemeClr val="tx1"/>
                </a:solidFill>
                <a:effectLst/>
                <a:latin typeface="Times" pitchFamily="18" charset="0"/>
                <a:ea typeface="Taipei" charset="-120"/>
                <a:cs typeface="+mn-cs"/>
              </a:rPr>
              <a:t>元</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a:t>
            </a:r>
          </a:p>
          <a:p>
            <a:r>
              <a:rPr kumimoji="1" lang="zh-TW" altLang="en-US" sz="1200" b="0" i="0" kern="1200" dirty="0" smtClean="0">
                <a:solidFill>
                  <a:schemeClr val="tx1"/>
                </a:solidFill>
                <a:effectLst/>
                <a:latin typeface="Times" pitchFamily="18" charset="0"/>
                <a:ea typeface="Taipei" charset="-120"/>
                <a:cs typeface="+mn-cs"/>
              </a:rPr>
              <a:t>阿凡達電影在</a:t>
            </a:r>
            <a:r>
              <a:rPr kumimoji="1" lang="en-US" altLang="zh-TW" sz="1200" b="0" i="0" kern="1200" dirty="0" smtClean="0">
                <a:solidFill>
                  <a:schemeClr val="tx1"/>
                </a:solidFill>
                <a:effectLst/>
                <a:latin typeface="Times" pitchFamily="18" charset="0"/>
                <a:ea typeface="Taipei" charset="-120"/>
                <a:cs typeface="+mn-cs"/>
              </a:rPr>
              <a:t>2009</a:t>
            </a:r>
            <a:r>
              <a:rPr kumimoji="1" lang="zh-TW" altLang="en-US" sz="1200" b="0" i="0" kern="1200" dirty="0" smtClean="0">
                <a:solidFill>
                  <a:schemeClr val="tx1"/>
                </a:solidFill>
                <a:effectLst/>
                <a:latin typeface="Times" pitchFamily="18" charset="0"/>
                <a:ea typeface="Taipei" charset="-120"/>
                <a:cs typeface="+mn-cs"/>
              </a:rPr>
              <a:t>年創下</a:t>
            </a:r>
            <a:r>
              <a:rPr kumimoji="1" lang="en-US" altLang="zh-TW" sz="1200" b="0" i="0" kern="1200" dirty="0" smtClean="0">
                <a:solidFill>
                  <a:schemeClr val="tx1"/>
                </a:solidFill>
                <a:effectLst/>
                <a:latin typeface="Times" pitchFamily="18" charset="0"/>
                <a:ea typeface="Taipei" charset="-120"/>
                <a:cs typeface="+mn-cs"/>
              </a:rPr>
              <a:t>27</a:t>
            </a:r>
            <a:r>
              <a:rPr kumimoji="1" lang="zh-TW" altLang="en-US" sz="1200" b="0" i="0" kern="1200" dirty="0" smtClean="0">
                <a:solidFill>
                  <a:schemeClr val="tx1"/>
                </a:solidFill>
                <a:effectLst/>
                <a:latin typeface="Times" pitchFamily="18" charset="0"/>
                <a:ea typeface="Taipei" charset="-120"/>
                <a:cs typeface="+mn-cs"/>
              </a:rPr>
              <a:t>億美元的票房，</a:t>
            </a:r>
            <a:r>
              <a:rPr kumimoji="1" lang="en-US" altLang="zh-TW" sz="1200" b="0" i="0" kern="1200" dirty="0" smtClean="0">
                <a:solidFill>
                  <a:schemeClr val="tx1"/>
                </a:solidFill>
                <a:effectLst/>
                <a:latin typeface="Times" pitchFamily="18" charset="0"/>
                <a:ea typeface="Taipei" charset="-120"/>
                <a:cs typeface="+mn-cs"/>
              </a:rPr>
              <a:t>2013</a:t>
            </a:r>
            <a:r>
              <a:rPr kumimoji="1" lang="zh-TW" altLang="en-US" sz="1200" b="0" i="0" kern="1200" dirty="0" smtClean="0">
                <a:solidFill>
                  <a:schemeClr val="tx1"/>
                </a:solidFill>
                <a:effectLst/>
                <a:latin typeface="Times" pitchFamily="18" charset="0"/>
                <a:ea typeface="Taipei" charset="-120"/>
                <a:cs typeface="+mn-cs"/>
              </a:rPr>
              <a:t>年起，為了讓影迷可以真實體驗潘朵拉星球豐富多元的景色，在迪士尼動物世界中建造潘朵拉整個星球，這是迪士尼的創新展現，對迪士尼來說，不會因為股價的逐年攀升，停止公司創新的腳步。</a:t>
            </a:r>
          </a:p>
          <a:p>
            <a:r>
              <a:rPr kumimoji="1" lang="zh-TW" altLang="en-US" sz="1200" b="0" i="0" kern="1200" dirty="0" smtClean="0">
                <a:solidFill>
                  <a:schemeClr val="tx1"/>
                </a:solidFill>
                <a:effectLst/>
                <a:latin typeface="Times" pitchFamily="18" charset="0"/>
                <a:ea typeface="Taipei" charset="-120"/>
                <a:cs typeface="+mn-cs"/>
              </a:rPr>
              <a:t>迪士尼的首席營運長</a:t>
            </a:r>
            <a:r>
              <a:rPr kumimoji="1" lang="en-US" altLang="zh-TW" sz="1200" b="0" i="0" kern="1200" dirty="0" smtClean="0">
                <a:solidFill>
                  <a:schemeClr val="tx1"/>
                </a:solidFill>
                <a:effectLst/>
                <a:latin typeface="Times" pitchFamily="18" charset="0"/>
                <a:ea typeface="Taipei" charset="-120"/>
                <a:cs typeface="+mn-cs"/>
              </a:rPr>
              <a:t>Tom Staggs</a:t>
            </a:r>
            <a:r>
              <a:rPr kumimoji="1" lang="zh-TW" altLang="en-US" sz="1200" b="0" i="0" kern="1200" dirty="0" smtClean="0">
                <a:solidFill>
                  <a:schemeClr val="tx1"/>
                </a:solidFill>
                <a:effectLst/>
                <a:latin typeface="Times" pitchFamily="18" charset="0"/>
                <a:ea typeface="Taipei" charset="-120"/>
                <a:cs typeface="+mn-cs"/>
              </a:rPr>
              <a:t>曾說：「當你感覺到工作很舒服的時候，表示你沒有持續地督促自己與進步。」，當我們重複著昨天的成功時，衰退就馬上開始，這不是通往成功的道路。迪士尼的創意哲學是，永遠不會停下來，當某個創新產生時，不會因為已經達到目標而削減創新的能力，當創意產出時，迪士尼也從未停下發想的腳步，而當創意從認可到實際執行的過程中，這個創意又比原先的構想更為豐富。</a:t>
            </a:r>
            <a:endParaRPr kumimoji="1" lang="zh-TW" altLang="en-US" sz="1200" b="0" i="0" kern="1200" dirty="0">
              <a:solidFill>
                <a:schemeClr val="tx1"/>
              </a:solidFill>
              <a:effectLst/>
              <a:latin typeface="Times" pitchFamily="18" charset="0"/>
              <a:ea typeface="Taipei" charset="-120"/>
              <a:cs typeface="+mn-cs"/>
            </a:endParaRPr>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42</a:t>
            </a:fld>
            <a:endParaRPr lang="en-US" altLang="zh-TW"/>
          </a:p>
        </p:txBody>
      </p:sp>
    </p:spTree>
    <p:extLst>
      <p:ext uri="{BB962C8B-B14F-4D97-AF65-F5344CB8AC3E}">
        <p14:creationId xmlns="" xmlns:p14="http://schemas.microsoft.com/office/powerpoint/2010/main" val="25455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1" i="0" kern="1200" dirty="0" smtClean="0">
                <a:solidFill>
                  <a:schemeClr val="tx1"/>
                </a:solidFill>
                <a:effectLst/>
                <a:latin typeface="Times" pitchFamily="18" charset="0"/>
                <a:ea typeface="Taipei" charset="-120"/>
                <a:cs typeface="+mn-cs"/>
              </a:rPr>
              <a:t>2. Disney</a:t>
            </a:r>
            <a:r>
              <a:rPr kumimoji="1" lang="zh-TW" altLang="en-US" sz="1200" b="1" i="0" kern="1200" dirty="0" smtClean="0">
                <a:solidFill>
                  <a:schemeClr val="tx1"/>
                </a:solidFill>
                <a:effectLst/>
                <a:latin typeface="Times" pitchFamily="18" charset="0"/>
                <a:ea typeface="Taipei" charset="-120"/>
                <a:cs typeface="+mn-cs"/>
              </a:rPr>
              <a:t>創新的三元素</a:t>
            </a:r>
            <a:endParaRPr kumimoji="1" lang="zh-TW" altLang="en-US" sz="1200" b="0" i="0" kern="1200" dirty="0" smtClean="0">
              <a:solidFill>
                <a:schemeClr val="tx1"/>
              </a:solidFill>
              <a:effectLst/>
              <a:latin typeface="Times" pitchFamily="18" charset="0"/>
              <a:ea typeface="Taipei" charset="-120"/>
              <a:cs typeface="+mn-cs"/>
            </a:endParaRPr>
          </a:p>
          <a:p>
            <a:r>
              <a:rPr kumimoji="1" lang="en-US" altLang="zh-TW" sz="1200" b="0" i="0" kern="1200" dirty="0" smtClean="0">
                <a:solidFill>
                  <a:schemeClr val="tx1"/>
                </a:solidFill>
                <a:effectLst/>
                <a:latin typeface="Times" pitchFamily="18" charset="0"/>
                <a:ea typeface="Taipei" charset="-120"/>
                <a:cs typeface="+mn-cs"/>
              </a:rPr>
              <a:t>a.</a:t>
            </a:r>
            <a:r>
              <a:rPr kumimoji="1" lang="zh-TW" altLang="en-US" sz="1200" b="0" i="0" kern="1200" dirty="0" smtClean="0">
                <a:solidFill>
                  <a:schemeClr val="tx1"/>
                </a:solidFill>
                <a:effectLst/>
                <a:latin typeface="Times" pitchFamily="18" charset="0"/>
                <a:ea typeface="Taipei" charset="-120"/>
                <a:cs typeface="+mn-cs"/>
              </a:rPr>
              <a:t>組織對焦</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除了在主題公園外，迪士尼亦從各公司營運的各層面來進行創新，而這樣的創新有三大特點，第一是「組織對焦」，每一個創新都是朝向公司的願景出發，迪士尼的願景是提供娛樂的體驗與資訊，依循著這個願景，在</a:t>
            </a:r>
            <a:r>
              <a:rPr kumimoji="1" lang="en-US" altLang="zh-TW" sz="1200" b="0" i="0" kern="1200" dirty="0" smtClean="0">
                <a:solidFill>
                  <a:schemeClr val="tx1"/>
                </a:solidFill>
                <a:effectLst/>
                <a:latin typeface="Times" pitchFamily="18" charset="0"/>
                <a:ea typeface="Taipei" charset="-120"/>
                <a:cs typeface="+mn-cs"/>
              </a:rPr>
              <a:t>2013</a:t>
            </a:r>
            <a:r>
              <a:rPr kumimoji="1" lang="zh-TW" altLang="en-US" sz="1200" b="0" i="0" kern="1200" dirty="0" smtClean="0">
                <a:solidFill>
                  <a:schemeClr val="tx1"/>
                </a:solidFill>
                <a:effectLst/>
                <a:latin typeface="Times" pitchFamily="18" charset="0"/>
                <a:ea typeface="Taipei" charset="-120"/>
                <a:cs typeface="+mn-cs"/>
              </a:rPr>
              <a:t>年開發出一套旅客管理系統</a:t>
            </a:r>
            <a:r>
              <a:rPr kumimoji="1" lang="en-US" altLang="zh-TW" sz="1200" b="0" i="0" kern="1200" dirty="0" err="1" smtClean="0">
                <a:solidFill>
                  <a:schemeClr val="tx1"/>
                </a:solidFill>
                <a:effectLst/>
                <a:latin typeface="Times" pitchFamily="18" charset="0"/>
                <a:ea typeface="Taipei" charset="-120"/>
                <a:cs typeface="+mn-cs"/>
              </a:rPr>
              <a:t>MyMagic</a:t>
            </a:r>
            <a:r>
              <a:rPr kumimoji="1" lang="en-US" altLang="zh-TW" sz="1200" b="0" i="0" kern="1200" dirty="0" smtClean="0">
                <a:solidFill>
                  <a:schemeClr val="tx1"/>
                </a:solidFill>
                <a:effectLst/>
                <a:latin typeface="Times" pitchFamily="18" charset="0"/>
                <a:ea typeface="Taipei" charset="-120"/>
                <a:cs typeface="+mn-cs"/>
              </a:rPr>
              <a:t>+</a:t>
            </a:r>
            <a:r>
              <a:rPr kumimoji="1" lang="zh-TW" altLang="en-US" sz="1200" b="0" i="0" kern="1200" dirty="0" smtClean="0">
                <a:solidFill>
                  <a:schemeClr val="tx1"/>
                </a:solidFill>
                <a:effectLst/>
                <a:latin typeface="Times" pitchFamily="18" charset="0"/>
                <a:ea typeface="Taipei" charset="-120"/>
                <a:cs typeface="+mn-cs"/>
              </a:rPr>
              <a:t>，這套系統藉由資訊的整合，讓旅客可以更有效地利用在迪士尼樂園的時間，透過系統可以隨時查詢排隊狀快與景點活動，並可以安排個人化的旅遊路程，提前進行景點與飯店的預約，藉此避開人太多的景點。</a:t>
            </a:r>
          </a:p>
          <a:p>
            <a:r>
              <a:rPr kumimoji="1" lang="en-US" altLang="zh-TW" sz="1200" b="0" i="0" kern="1200" dirty="0" smtClean="0">
                <a:solidFill>
                  <a:schemeClr val="tx1"/>
                </a:solidFill>
                <a:effectLst/>
                <a:latin typeface="Times" pitchFamily="18" charset="0"/>
                <a:ea typeface="Taipei" charset="-120"/>
                <a:cs typeface="+mn-cs"/>
              </a:rPr>
              <a:t>b.</a:t>
            </a:r>
            <a:r>
              <a:rPr kumimoji="1" lang="zh-TW" altLang="en-US" sz="1200" b="0" i="0" kern="1200" dirty="0" smtClean="0">
                <a:solidFill>
                  <a:schemeClr val="tx1"/>
                </a:solidFill>
                <a:effectLst/>
                <a:latin typeface="Times" pitchFamily="18" charset="0"/>
                <a:ea typeface="Taipei" charset="-120"/>
                <a:cs typeface="+mn-cs"/>
              </a:rPr>
              <a:t>商業價值</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不僅提供資訊上的便捷服務外，為了讓顧客旅行中省去掏錢包的困擾，將所有景點飯店的通行及錢幣都整合至</a:t>
            </a:r>
            <a:r>
              <a:rPr kumimoji="1" lang="en-US" altLang="zh-TW" sz="1200" b="0" i="0" kern="1200" dirty="0" err="1" smtClean="0">
                <a:solidFill>
                  <a:schemeClr val="tx1"/>
                </a:solidFill>
                <a:effectLst/>
                <a:latin typeface="Times" pitchFamily="18" charset="0"/>
                <a:ea typeface="Taipei" charset="-120"/>
                <a:cs typeface="+mn-cs"/>
              </a:rPr>
              <a:t>MagicBands</a:t>
            </a:r>
            <a:r>
              <a:rPr kumimoji="1" lang="zh-TW" altLang="en-US" sz="1200" b="0" i="0" kern="1200" dirty="0" smtClean="0">
                <a:solidFill>
                  <a:schemeClr val="tx1"/>
                </a:solidFill>
                <a:effectLst/>
                <a:latin typeface="Times" pitchFamily="18" charset="0"/>
                <a:ea typeface="Taipei" charset="-120"/>
                <a:cs typeface="+mn-cs"/>
              </a:rPr>
              <a:t>的手環當中，這不僅讓顧客方便，也讓顧客有更多時間消費，並願意不斷地再次回到迪士尼遊玩，進而創造更多的商業價值，這是迪士尼創新的第二元素，創新不只是創意發揮，而是要創造商業價值。</a:t>
            </a:r>
          </a:p>
          <a:p>
            <a:r>
              <a:rPr kumimoji="1" lang="en-US" altLang="zh-TW" sz="1200" b="0" i="0" kern="1200" dirty="0" smtClean="0">
                <a:solidFill>
                  <a:schemeClr val="tx1"/>
                </a:solidFill>
                <a:effectLst/>
                <a:latin typeface="Times" pitchFamily="18" charset="0"/>
                <a:ea typeface="Taipei" charset="-120"/>
                <a:cs typeface="+mn-cs"/>
              </a:rPr>
              <a:t>c.</a:t>
            </a:r>
            <a:r>
              <a:rPr kumimoji="1" lang="zh-TW" altLang="en-US" sz="1200" b="0" i="0" kern="1200" dirty="0" smtClean="0">
                <a:solidFill>
                  <a:schemeClr val="tx1"/>
                </a:solidFill>
                <a:effectLst/>
                <a:latin typeface="Times" pitchFamily="18" charset="0"/>
                <a:ea typeface="Taipei" charset="-120"/>
                <a:cs typeface="+mn-cs"/>
              </a:rPr>
              <a:t>創意溝通</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但是創新的剛開始往往無法適應，</a:t>
            </a:r>
            <a:r>
              <a:rPr kumimoji="1" lang="en-US" altLang="zh-TW" sz="1200" b="0" i="0" kern="1200" dirty="0" err="1" smtClean="0">
                <a:solidFill>
                  <a:schemeClr val="tx1"/>
                </a:solidFill>
                <a:effectLst/>
                <a:latin typeface="Times" pitchFamily="18" charset="0"/>
                <a:ea typeface="Taipei" charset="-120"/>
                <a:cs typeface="+mn-cs"/>
              </a:rPr>
              <a:t>MagicBands</a:t>
            </a:r>
            <a:r>
              <a:rPr kumimoji="1" lang="zh-TW" altLang="en-US" sz="1200" b="0" i="0" kern="1200" dirty="0" smtClean="0">
                <a:solidFill>
                  <a:schemeClr val="tx1"/>
                </a:solidFill>
                <a:effectLst/>
                <a:latin typeface="Times" pitchFamily="18" charset="0"/>
                <a:ea typeface="Taipei" charset="-120"/>
                <a:cs typeface="+mn-cs"/>
              </a:rPr>
              <a:t>推行初期時，因為同時大幅度地改變了太多項目，讓顧客短時間內無法掌握，因此注重使用者經驗的迪士尼，花了很多時間和精力去與顧客溝通這樣的改變，並運用不同各式創意的機制，讓顧客體驗到創新後的價值，而這就是迪士尼創新的第三元素，「創意溝通」。</a:t>
            </a:r>
            <a:endParaRPr kumimoji="1" lang="zh-TW" altLang="en-US" sz="1200" b="0" i="0" kern="1200" dirty="0">
              <a:solidFill>
                <a:schemeClr val="tx1"/>
              </a:solidFill>
              <a:effectLst/>
              <a:latin typeface="Times" pitchFamily="18" charset="0"/>
              <a:ea typeface="Taipei" charset="-120"/>
              <a:cs typeface="+mn-cs"/>
            </a:endParaRPr>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43</a:t>
            </a:fld>
            <a:endParaRPr lang="en-US" altLang="zh-TW"/>
          </a:p>
        </p:txBody>
      </p:sp>
    </p:spTree>
    <p:extLst>
      <p:ext uri="{BB962C8B-B14F-4D97-AF65-F5344CB8AC3E}">
        <p14:creationId xmlns="" xmlns:p14="http://schemas.microsoft.com/office/powerpoint/2010/main" val="3344911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左右腦掌管不一樣的功能，左腦負責邏輯、理性的運作；而右腦專注當下及感性的運作。進行創新發想時，我們的左腦會不斷計算這個創新的可行性及價值，但過多的判斷與計算，很容易被困在創新發想的迷霧中，當迪士尼團隊陷入思考上的瓶頸時，會停下思考來玩遊戲，讓右腦重新啟動。</a:t>
            </a:r>
            <a:endParaRPr kumimoji="1" lang="en-US" altLang="zh-TW" sz="1200" b="0" i="0" kern="1200" dirty="0" smtClean="0">
              <a:solidFill>
                <a:schemeClr val="tx1"/>
              </a:solidFill>
              <a:effectLst/>
              <a:latin typeface="Times" pitchFamily="18" charset="0"/>
              <a:ea typeface="Taipei" charset="-120"/>
              <a:cs typeface="+mn-cs"/>
            </a:endParaRPr>
          </a:p>
          <a:p>
            <a:endParaRPr kumimoji="1" lang="en-US" altLang="zh-TW" sz="1200" b="0" i="0" kern="1200" dirty="0" smtClean="0">
              <a:solidFill>
                <a:schemeClr val="tx1"/>
              </a:solidFill>
              <a:effectLst/>
              <a:latin typeface="Times" pitchFamily="18" charset="0"/>
              <a:ea typeface="Taipei" charset="-120"/>
              <a:cs typeface="+mn-cs"/>
            </a:endParaRPr>
          </a:p>
          <a:p>
            <a:r>
              <a:rPr kumimoji="1" lang="en-US" altLang="zh-TW" sz="1200" b="0" i="0" kern="1200" dirty="0" smtClean="0">
                <a:solidFill>
                  <a:schemeClr val="tx1"/>
                </a:solidFill>
                <a:effectLst/>
                <a:latin typeface="Times" pitchFamily="18" charset="0"/>
                <a:ea typeface="Taipei" charset="-120"/>
                <a:cs typeface="+mn-cs"/>
              </a:rPr>
              <a:t>(1) </a:t>
            </a:r>
            <a:r>
              <a:rPr kumimoji="1" lang="zh-TW" altLang="en-US" sz="1200" b="0" i="0" kern="1200" dirty="0" smtClean="0">
                <a:solidFill>
                  <a:schemeClr val="tx1"/>
                </a:solidFill>
                <a:effectLst/>
                <a:latin typeface="Times" pitchFamily="18" charset="0"/>
                <a:ea typeface="Taipei" charset="-120"/>
                <a:cs typeface="+mn-cs"/>
              </a:rPr>
              <a:t>物件圖像的再描述：</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當左腦主宰我們的思考時，容易會陷入既定的框架中，請拿出任意的照片或圖片，讓團隊每個人針對同一張照片說故事，這時會發現每個人的故事都不同，思考的廣度就會被打開。</a:t>
            </a:r>
          </a:p>
          <a:p>
            <a:r>
              <a:rPr kumimoji="1" lang="zh-TW" altLang="en-US" sz="1200" b="0" i="0" kern="1200" dirty="0" smtClean="0">
                <a:solidFill>
                  <a:schemeClr val="tx1"/>
                </a:solidFill>
                <a:effectLst/>
                <a:latin typeface="Times" pitchFamily="18" charset="0"/>
                <a:ea typeface="Taipei" charset="-120"/>
                <a:cs typeface="+mn-cs"/>
              </a:rPr>
              <a:t>除了圖片外，隨意找尋空間內的物件，想像這物件從出生到現在的故事，越瘋狂越好，藉此來解放自己思考上的慣性，讓左腦暫時休息。</a:t>
            </a:r>
          </a:p>
          <a:p>
            <a:r>
              <a:rPr kumimoji="1" lang="en-US" altLang="zh-TW" sz="1200" b="0" i="0" kern="1200" dirty="0" smtClean="0">
                <a:solidFill>
                  <a:schemeClr val="tx1"/>
                </a:solidFill>
                <a:effectLst/>
                <a:latin typeface="Times" pitchFamily="18" charset="0"/>
                <a:ea typeface="Taipei" charset="-120"/>
                <a:cs typeface="+mn-cs"/>
              </a:rPr>
              <a:t>(2) </a:t>
            </a:r>
            <a:r>
              <a:rPr kumimoji="1" lang="zh-TW" altLang="en-US" sz="1200" b="0" i="0" kern="1200" dirty="0" smtClean="0">
                <a:solidFill>
                  <a:schemeClr val="tx1"/>
                </a:solidFill>
                <a:effectLst/>
                <a:latin typeface="Times" pitchFamily="18" charset="0"/>
                <a:ea typeface="Taipei" charset="-120"/>
                <a:cs typeface="+mn-cs"/>
              </a:rPr>
              <a:t>肢體的右腦刺激：</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左右腦掌管不一樣的功能，左腦負責邏輯、理性的運作；而右腦專注當下及感性的運作。進行創新發想時，我們的左腦會不斷計算這個創新的可行性及價值，但過多的判斷與計算，很容易被困在創新發想的迷霧中，當迪士尼團隊陷入思考上的瓶頸時，會停下思考來玩遊戲，讓右腦重新啟動。</a:t>
            </a:r>
            <a:endParaRPr kumimoji="1" lang="en-US" altLang="zh-TW" sz="1200" b="0" i="0" kern="1200" dirty="0" smtClean="0">
              <a:solidFill>
                <a:schemeClr val="tx1"/>
              </a:solidFill>
              <a:effectLst/>
              <a:latin typeface="Times" pitchFamily="18" charset="0"/>
              <a:ea typeface="Taipei" charset="-120"/>
              <a:cs typeface="+mn-cs"/>
            </a:endParaRPr>
          </a:p>
          <a:p>
            <a:r>
              <a:rPr kumimoji="1" lang="zh-TW" altLang="en-US" sz="1200" b="0" i="0" kern="1200" dirty="0" smtClean="0">
                <a:solidFill>
                  <a:schemeClr val="tx1"/>
                </a:solidFill>
                <a:effectLst/>
                <a:latin typeface="Times" pitchFamily="18" charset="0"/>
                <a:ea typeface="Taipei" charset="-120"/>
                <a:cs typeface="+mn-cs"/>
              </a:rPr>
              <a:t>左腦掌管著右手的運用，而右腦控制的我們的左手，研究表示非慣用手受到右腦的控制。藉由使用不習慣的另一隻手，點燃創意的火花。使用「錯</a:t>
            </a:r>
            <a:r>
              <a:rPr kumimoji="1" lang="en-US" altLang="zh-TW" sz="1200" b="0" i="0" kern="1200" dirty="0" smtClean="0">
                <a:solidFill>
                  <a:schemeClr val="tx1"/>
                </a:solidFill>
                <a:effectLst/>
                <a:latin typeface="Times" pitchFamily="18" charset="0"/>
                <a:ea typeface="Taipei" charset="-120"/>
                <a:cs typeface="+mn-cs"/>
              </a:rPr>
              <a:t>(wrong)</a:t>
            </a:r>
            <a:r>
              <a:rPr kumimoji="1" lang="zh-TW" altLang="en-US" sz="1200" b="0" i="0" kern="1200" dirty="0" smtClean="0">
                <a:solidFill>
                  <a:schemeClr val="tx1"/>
                </a:solidFill>
                <a:effectLst/>
                <a:latin typeface="Times" pitchFamily="18" charset="0"/>
                <a:ea typeface="Taipei" charset="-120"/>
                <a:cs typeface="+mn-cs"/>
              </a:rPr>
              <a:t>」的手畫下房子輪廓，越多細節越好，藉由肢體運用，來達到右腦的活化。</a:t>
            </a:r>
          </a:p>
          <a:p>
            <a:r>
              <a:rPr kumimoji="1" lang="zh-TW" altLang="en-US" sz="1200" b="0" i="0" kern="1200" dirty="0" smtClean="0">
                <a:solidFill>
                  <a:schemeClr val="tx1"/>
                </a:solidFill>
                <a:effectLst/>
                <a:latin typeface="Times" pitchFamily="18" charset="0"/>
                <a:ea typeface="Taipei" charset="-120"/>
                <a:cs typeface="+mn-cs"/>
              </a:rPr>
              <a:t>另外，為了要持續活化右腦，隨意畫一個線條，接續由另一個人把線條發展成一個新的圖案，在初始條件的限制下，讓我們的頭腦開啟想像及延續的開關，讓被束縛的右腦開始運轉。</a:t>
            </a:r>
          </a:p>
          <a:p>
            <a:r>
              <a:rPr kumimoji="1" lang="zh-TW" altLang="en-US" sz="1200" b="0" i="0" kern="1200" dirty="0" smtClean="0">
                <a:solidFill>
                  <a:schemeClr val="tx1"/>
                </a:solidFill>
                <a:effectLst/>
                <a:latin typeface="Times" pitchFamily="18" charset="0"/>
                <a:ea typeface="Taipei" charset="-120"/>
                <a:cs typeface="+mn-cs"/>
              </a:rPr>
              <a:t>類似的概念運用在文字，挑選一篇沒有文字的漫畫，讓團隊成員天馬行空的加上文字，同樣可以開啟大腦延伸的功用。</a:t>
            </a:r>
          </a:p>
          <a:p>
            <a:r>
              <a:rPr kumimoji="1" lang="en-US" altLang="zh-TW" sz="1200" b="0" i="0" kern="1200" dirty="0" smtClean="0">
                <a:solidFill>
                  <a:schemeClr val="tx1"/>
                </a:solidFill>
                <a:effectLst/>
                <a:latin typeface="Times" pitchFamily="18" charset="0"/>
                <a:ea typeface="Taipei" charset="-120"/>
                <a:cs typeface="+mn-cs"/>
              </a:rPr>
              <a:t>(3) </a:t>
            </a:r>
            <a:r>
              <a:rPr kumimoji="1" lang="zh-TW" altLang="en-US" sz="1200" b="0" i="0" kern="1200" dirty="0" smtClean="0">
                <a:solidFill>
                  <a:schemeClr val="tx1"/>
                </a:solidFill>
                <a:effectLst/>
                <a:latin typeface="Times" pitchFamily="18" charset="0"/>
                <a:ea typeface="Taipei" charset="-120"/>
                <a:cs typeface="+mn-cs"/>
              </a:rPr>
              <a:t>物件的功能重塑與結合：</a:t>
            </a:r>
            <a:br>
              <a:rPr kumimoji="1" lang="zh-TW" altLang="en-US" sz="1200" b="0" i="0" kern="1200" dirty="0" smtClean="0">
                <a:solidFill>
                  <a:schemeClr val="tx1"/>
                </a:solidFill>
                <a:effectLst/>
                <a:latin typeface="Times" pitchFamily="18" charset="0"/>
                <a:ea typeface="Taipei" charset="-120"/>
                <a:cs typeface="+mn-cs"/>
              </a:rPr>
            </a:br>
            <a:r>
              <a:rPr kumimoji="1" lang="zh-TW" altLang="en-US" sz="1200" b="0" i="0" kern="1200" dirty="0" smtClean="0">
                <a:solidFill>
                  <a:schemeClr val="tx1"/>
                </a:solidFill>
                <a:effectLst/>
                <a:latin typeface="Times" pitchFamily="18" charset="0"/>
                <a:ea typeface="Taipei" charset="-120"/>
                <a:cs typeface="+mn-cs"/>
              </a:rPr>
              <a:t>每一個物件都有其當初被生產出來的功能，但有沒有可能有不同的用法呢</a:t>
            </a:r>
            <a:r>
              <a:rPr kumimoji="1" lang="en-US" altLang="zh-TW" sz="1200" b="0" i="0" kern="1200" dirty="0" smtClean="0">
                <a:solidFill>
                  <a:schemeClr val="tx1"/>
                </a:solidFill>
                <a:effectLst/>
                <a:latin typeface="Times" pitchFamily="18" charset="0"/>
                <a:ea typeface="Taipei" charset="-120"/>
                <a:cs typeface="+mn-cs"/>
              </a:rPr>
              <a:t>? </a:t>
            </a:r>
            <a:r>
              <a:rPr kumimoji="1" lang="zh-TW" altLang="en-US" sz="1200" b="0" i="0" kern="1200" dirty="0" smtClean="0">
                <a:solidFill>
                  <a:schemeClr val="tx1"/>
                </a:solidFill>
                <a:effectLst/>
                <a:latin typeface="Times" pitchFamily="18" charset="0"/>
                <a:ea typeface="Taipei" charset="-120"/>
                <a:cs typeface="+mn-cs"/>
              </a:rPr>
              <a:t>我們的左腦限制了我們的想像，而這個活動幫我們的右腦暖身。</a:t>
            </a:r>
          </a:p>
          <a:p>
            <a:r>
              <a:rPr kumimoji="1" lang="zh-TW" altLang="en-US" sz="1200" b="0" i="0" kern="1200" dirty="0" smtClean="0">
                <a:solidFill>
                  <a:schemeClr val="tx1"/>
                </a:solidFill>
                <a:effectLst/>
                <a:latin typeface="Times" pitchFamily="18" charset="0"/>
                <a:ea typeface="Taipei" charset="-120"/>
                <a:cs typeface="+mn-cs"/>
              </a:rPr>
              <a:t>隨意找尋一個物品，想出這個物件的其他三種用法，又或著隨意挑選兩個不相關的物件，試著想想如何將兩個物件進行功能或概念上的結合，為兩個不相關名詞或形容詞創造關聯，例如將健身腳踏車及洗衣機進行結合，看似完全沒關，但不久前實際生產出來。</a:t>
            </a:r>
          </a:p>
          <a:p>
            <a:r>
              <a:rPr kumimoji="1" lang="zh-TW" altLang="en-US" sz="1200" b="0" i="0" kern="1200" dirty="0" smtClean="0">
                <a:solidFill>
                  <a:schemeClr val="tx1"/>
                </a:solidFill>
                <a:effectLst/>
                <a:latin typeface="Times" pitchFamily="18" charset="0"/>
                <a:ea typeface="Taipei" charset="-120"/>
                <a:cs typeface="+mn-cs"/>
              </a:rPr>
              <a:t>找尋物品的其他功能，或是結合不相關的兩物件，都會有意想不到的驚喜，這樣的概念除了在迪士尼之外，也被大量運用在</a:t>
            </a:r>
            <a:r>
              <a:rPr kumimoji="1" lang="en-US" altLang="zh-TW" sz="1200" b="0" i="0" kern="1200" dirty="0" smtClean="0">
                <a:solidFill>
                  <a:schemeClr val="tx1"/>
                </a:solidFill>
                <a:effectLst/>
                <a:latin typeface="Times" pitchFamily="18" charset="0"/>
                <a:ea typeface="Taipei" charset="-120"/>
                <a:cs typeface="+mn-cs"/>
              </a:rPr>
              <a:t>Apple</a:t>
            </a:r>
            <a:r>
              <a:rPr kumimoji="1" lang="zh-TW" altLang="en-US" sz="1200" b="0" i="0" kern="1200" dirty="0" smtClean="0">
                <a:solidFill>
                  <a:schemeClr val="tx1"/>
                </a:solidFill>
                <a:effectLst/>
                <a:latin typeface="Times" pitchFamily="18" charset="0"/>
                <a:ea typeface="Taipei" charset="-120"/>
                <a:cs typeface="+mn-cs"/>
              </a:rPr>
              <a:t>公司的團隊當中。從此可知，創新不一定要是新的，而是可以將舊有的物件及概念重新組合與運用。</a:t>
            </a:r>
          </a:p>
          <a:p>
            <a:r>
              <a:rPr kumimoji="1" lang="zh-TW" altLang="en-US" sz="1200" b="0" i="0" kern="1200" dirty="0" smtClean="0">
                <a:solidFill>
                  <a:schemeClr val="tx1"/>
                </a:solidFill>
                <a:effectLst/>
                <a:latin typeface="Times" pitchFamily="18" charset="0"/>
                <a:ea typeface="Taipei" charset="-120"/>
                <a:cs typeface="+mn-cs"/>
              </a:rPr>
              <a:t>創新想像力，是迪士尼不斷創新的關鍵，但除了發揮想像力之外，還需要釐清整個組織的定位，利用創新帶給顧客更多的價值，並且將這些價值用創新的方式進行溝通，如此才能有效地讓創新得以實踐，帶來改變。</a:t>
            </a:r>
            <a:endParaRPr kumimoji="1" lang="en-US" altLang="zh-TW" sz="1200" b="0" i="0" kern="1200" dirty="0" smtClean="0">
              <a:solidFill>
                <a:schemeClr val="tx1"/>
              </a:solidFill>
              <a:effectLst/>
              <a:latin typeface="Times" pitchFamily="18" charset="0"/>
              <a:ea typeface="Taipei" charset="-120"/>
              <a:cs typeface="+mn-cs"/>
            </a:endParaRPr>
          </a:p>
          <a:p>
            <a:endParaRPr kumimoji="1" lang="en-US" altLang="zh-TW" sz="1200" b="0" i="0" kern="1200" dirty="0" smtClean="0">
              <a:solidFill>
                <a:schemeClr val="tx1"/>
              </a:solidFill>
              <a:effectLst/>
              <a:latin typeface="Times" pitchFamily="18" charset="0"/>
              <a:ea typeface="Taipei" charset="-120"/>
              <a:cs typeface="+mn-cs"/>
            </a:endParaRPr>
          </a:p>
          <a:p>
            <a:endParaRPr kumimoji="1" lang="zh-TW" altLang="en-US" sz="1200" b="0" i="0" kern="1200" dirty="0">
              <a:solidFill>
                <a:schemeClr val="tx1"/>
              </a:solidFill>
              <a:effectLst/>
              <a:latin typeface="Times" pitchFamily="18" charset="0"/>
              <a:ea typeface="Taipei" charset="-120"/>
              <a:cs typeface="+mn-cs"/>
            </a:endParaRPr>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44</a:t>
            </a:fld>
            <a:endParaRPr lang="en-US" altLang="zh-TW"/>
          </a:p>
        </p:txBody>
      </p:sp>
    </p:spTree>
    <p:extLst>
      <p:ext uri="{BB962C8B-B14F-4D97-AF65-F5344CB8AC3E}">
        <p14:creationId xmlns="" xmlns:p14="http://schemas.microsoft.com/office/powerpoint/2010/main" val="3443784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dirty="0" smtClean="0">
                <a:solidFill>
                  <a:srgbClr val="414141"/>
                </a:solidFill>
                <a:latin typeface="Ruda"/>
              </a:rPr>
              <a:t>這些創新點看得見摸得著，對消費者俱有強大的說服力，比光憑一張嘴有用的多。也就是說，品牌用實際行動來證明他們的創新能力，就是最有效的行銷。</a:t>
            </a:r>
            <a:endParaRPr lang="en-US" altLang="zh-TW" sz="1200" b="0" dirty="0" smtClean="0">
              <a:solidFill>
                <a:srgbClr val="414141"/>
              </a:solidFill>
              <a:latin typeface="Rud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dirty="0" smtClean="0">
              <a:solidFill>
                <a:srgbClr val="414141"/>
              </a:solidFill>
              <a:latin typeface="Ruda"/>
            </a:endParaRPr>
          </a:p>
          <a:p>
            <a:r>
              <a:rPr lang="zh-TW" altLang="en-US" sz="1200" dirty="0" smtClean="0">
                <a:solidFill>
                  <a:srgbClr val="414141"/>
                </a:solidFill>
                <a:latin typeface="Ruda"/>
              </a:rPr>
              <a:t>我們要克服恐懼，勇於創新。</a:t>
            </a:r>
            <a:endParaRPr lang="zh-TW" altLang="en-US" sz="1200" b="0" dirty="0" smtClean="0">
              <a:solidFill>
                <a:srgbClr val="414141"/>
              </a:solidFill>
              <a:latin typeface="Ruda"/>
            </a:endParaRPr>
          </a:p>
          <a:p>
            <a:r>
              <a:rPr lang="zh-TW" altLang="en-US" sz="1200" b="0" dirty="0" smtClean="0">
                <a:solidFill>
                  <a:srgbClr val="414141"/>
                </a:solidFill>
                <a:latin typeface="Ruda"/>
              </a:rPr>
              <a:t>消費者願意為創新掏錢，</a:t>
            </a:r>
            <a:endParaRPr lang="en-US" altLang="zh-TW" sz="1200" b="0" dirty="0" smtClean="0">
              <a:solidFill>
                <a:srgbClr val="414141"/>
              </a:solidFill>
              <a:latin typeface="Ruda"/>
            </a:endParaRPr>
          </a:p>
          <a:p>
            <a:r>
              <a:rPr lang="zh-TW" altLang="en-US" sz="1200" b="0" dirty="0" smtClean="0">
                <a:solidFill>
                  <a:srgbClr val="414141"/>
                </a:solidFill>
                <a:latin typeface="Ruda"/>
              </a:rPr>
              <a:t>品牌怎麼能不回饋給他們最新奇最好玩的用戶體驗呢？為了滿足消費者們的期待，為了保持在消費者心目中的地位，即使有風險或者利潤有限，品牌也必須創新。不光憑一張嘴，落到實處的創新都是有風險的，但是熬過了風險期，修正了錯誤，品牌就能實現自身的突破。</a:t>
            </a:r>
          </a:p>
          <a:p>
            <a:r>
              <a:rPr lang="zh-TW" altLang="en-US" sz="1200" dirty="0" smtClean="0">
                <a:solidFill>
                  <a:srgbClr val="414141"/>
                </a:solidFill>
                <a:latin typeface="Ruda"/>
              </a:rPr>
              <a:t>第二，我們要重點培養創新人才。</a:t>
            </a:r>
            <a:endParaRPr lang="zh-TW" altLang="en-US" sz="1200" b="0" dirty="0" smtClean="0">
              <a:solidFill>
                <a:srgbClr val="414141"/>
              </a:solidFill>
              <a:latin typeface="Ruda"/>
            </a:endParaRPr>
          </a:p>
          <a:p>
            <a:r>
              <a:rPr lang="zh-TW" altLang="en-US" sz="1200" b="0" dirty="0" smtClean="0">
                <a:solidFill>
                  <a:srgbClr val="414141"/>
                </a:solidFill>
                <a:latin typeface="Ruda"/>
              </a:rPr>
              <a:t>很多觀點說到最後都會說到人，人才是最重要的，沒有人才，所有的所謂先進理念都無法實現，創新也是這樣。創新其實並不是什麼特殊技能，每個人動用自己的本領，總會有電光火石的一瞬間產生了奇妙的新想法。所以一個領導者，除了要給員工提供最新的培訓資源外，還應該以身作則，鼓動引導員工，發揮主觀能動創造性。公司要給員工提供充分的空間，敢想就能做，不要讓員工都只能當「白日夢想家」了。</a:t>
            </a:r>
          </a:p>
          <a:p>
            <a:r>
              <a:rPr lang="zh-TW" altLang="en-US" sz="1200" b="0" dirty="0" smtClean="0">
                <a:solidFill>
                  <a:srgbClr val="414141"/>
                </a:solidFill>
                <a:latin typeface="Ruda"/>
              </a:rPr>
              <a:t>口說的創新空洞而無力，誰是創新之王，還是該拿事實說話。市場行銷的成敗很大程度上又回歸到了產品硬碰硬的對決，讓我們拭目以待。</a:t>
            </a:r>
            <a:endParaRPr lang="zh-TW" altLang="en-US" sz="1200" b="0" i="0" dirty="0" smtClean="0">
              <a:solidFill>
                <a:srgbClr val="414141"/>
              </a:solidFill>
              <a:effectLst/>
              <a:latin typeface="Ruda"/>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sz="1200" b="0" dirty="0" smtClean="0">
              <a:solidFill>
                <a:srgbClr val="414141"/>
              </a:solidFill>
              <a:latin typeface="Ruda"/>
            </a:endParaRPr>
          </a:p>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45</a:t>
            </a:fld>
            <a:endParaRPr lang="en-US" altLang="zh-TW"/>
          </a:p>
        </p:txBody>
      </p:sp>
    </p:spTree>
    <p:extLst>
      <p:ext uri="{BB962C8B-B14F-4D97-AF65-F5344CB8AC3E}">
        <p14:creationId xmlns="" xmlns:p14="http://schemas.microsoft.com/office/powerpoint/2010/main" val="3927086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46</a:t>
            </a:fld>
            <a:endParaRPr lang="en-US" altLang="zh-TW"/>
          </a:p>
        </p:txBody>
      </p:sp>
    </p:spTree>
    <p:extLst>
      <p:ext uri="{BB962C8B-B14F-4D97-AF65-F5344CB8AC3E}">
        <p14:creationId xmlns="" xmlns:p14="http://schemas.microsoft.com/office/powerpoint/2010/main" val="2523545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47</a:t>
            </a:fld>
            <a:endParaRPr lang="en-US" altLang="zh-TW"/>
          </a:p>
        </p:txBody>
      </p:sp>
    </p:spTree>
    <p:extLst>
      <p:ext uri="{BB962C8B-B14F-4D97-AF65-F5344CB8AC3E}">
        <p14:creationId xmlns="" xmlns:p14="http://schemas.microsoft.com/office/powerpoint/2010/main" val="252354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左右腦掌管不一樣的功能，左腦負責邏輯、理性的運作；而右腦專注當下及感性的運作。進行創新發想時，我們的左腦會不斷計算這個創新的可行性及價值，但過多的判斷與計算，很容易被困在創新發想的迷霧中，當迪士尼團隊陷入思考上的瓶頸時，會停下思考來玩遊戲，讓右腦重新啟動。</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7</a:t>
            </a:fld>
            <a:endParaRPr lang="en-US" altLang="zh-TW"/>
          </a:p>
        </p:txBody>
      </p:sp>
    </p:spTree>
    <p:extLst>
      <p:ext uri="{BB962C8B-B14F-4D97-AF65-F5344CB8AC3E}">
        <p14:creationId xmlns="" xmlns:p14="http://schemas.microsoft.com/office/powerpoint/2010/main" val="52753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包括張岩松（</a:t>
            </a:r>
            <a:r>
              <a:rPr lang="en-US" altLang="zh-TW" dirty="0" smtClean="0"/>
              <a:t>2005</a:t>
            </a:r>
            <a:r>
              <a:rPr lang="zh-TW" altLang="en-US" dirty="0" smtClean="0"/>
              <a:t>）對品牌創新所提出 的四大基石： （一）品牌產品創新： 品牌產品創新指的就是依據市場的需求為導向，根據消費者的消費 習性，不斷的創造新產品或改良產品，同時也包括產品質量的提高、功 能的改善和成本的降低。</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8</a:t>
            </a:fld>
            <a:endParaRPr lang="en-US" altLang="zh-TW"/>
          </a:p>
        </p:txBody>
      </p:sp>
    </p:spTree>
    <p:extLst>
      <p:ext uri="{BB962C8B-B14F-4D97-AF65-F5344CB8AC3E}">
        <p14:creationId xmlns="" xmlns:p14="http://schemas.microsoft.com/office/powerpoint/2010/main" val="152030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包括張岩松（</a:t>
            </a:r>
            <a:r>
              <a:rPr lang="en-US" altLang="zh-TW" dirty="0" smtClean="0"/>
              <a:t>2005</a:t>
            </a:r>
            <a:r>
              <a:rPr lang="zh-TW" altLang="en-US" dirty="0" smtClean="0"/>
              <a:t>）對品牌創新所提出 的四大基石： （一）品牌產品創新： 品牌產品創新指的就是依據市場的需求為導向，根據消費者的消費 習性，不斷的創造新產品或改良產品，同時也包括產品質量的提高、功 能的改善和成本的降低。</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9</a:t>
            </a:fld>
            <a:endParaRPr lang="en-US" altLang="zh-TW"/>
          </a:p>
        </p:txBody>
      </p:sp>
    </p:spTree>
    <p:extLst>
      <p:ext uri="{BB962C8B-B14F-4D97-AF65-F5344CB8AC3E}">
        <p14:creationId xmlns="" xmlns:p14="http://schemas.microsoft.com/office/powerpoint/2010/main" val="152030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包括張岩松（</a:t>
            </a:r>
            <a:r>
              <a:rPr lang="en-US" altLang="zh-TW" dirty="0" smtClean="0"/>
              <a:t>2005</a:t>
            </a:r>
            <a:r>
              <a:rPr lang="zh-TW" altLang="en-US" dirty="0" smtClean="0"/>
              <a:t>）對品牌創新所提出 的四大基石： （一）品牌產品創新： 品牌產品創新指的就是依據市場的需求為導向，根據消費者的消費 習性，不斷的創造新產品或改良產品，同時也包括產品質量的提高、功 能的改善和成本的降低。</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10</a:t>
            </a:fld>
            <a:endParaRPr lang="en-US" altLang="zh-TW"/>
          </a:p>
        </p:txBody>
      </p:sp>
    </p:spTree>
    <p:extLst>
      <p:ext uri="{BB962C8B-B14F-4D97-AF65-F5344CB8AC3E}">
        <p14:creationId xmlns="" xmlns:p14="http://schemas.microsoft.com/office/powerpoint/2010/main" val="152030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b="0" i="0" kern="1200" dirty="0" smtClean="0">
                <a:solidFill>
                  <a:schemeClr val="tx1"/>
                </a:solidFill>
                <a:effectLst/>
                <a:latin typeface="Times" pitchFamily="18" charset="0"/>
                <a:ea typeface="Taipei" charset="-120"/>
                <a:cs typeface="+mn-cs"/>
              </a:rPr>
              <a:t>微軟和個人電腦幾乎摧毀了大型機。當</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註定倒閉或成為歷史時，它開始專注技術和服務並且努力創新，決定從頭做起。它最近完成了諸如</a:t>
            </a:r>
            <a:r>
              <a:rPr kumimoji="1" lang="en-US" altLang="zh-TW" sz="1200" b="0" i="0" kern="1200" dirty="0" smtClean="0">
                <a:solidFill>
                  <a:schemeClr val="tx1"/>
                </a:solidFill>
                <a:effectLst/>
                <a:latin typeface="Times" pitchFamily="18" charset="0"/>
                <a:ea typeface="Taipei" charset="-120"/>
                <a:cs typeface="+mn-cs"/>
              </a:rPr>
              <a:t>Watson</a:t>
            </a:r>
            <a:r>
              <a:rPr kumimoji="1" lang="zh-TW" altLang="en-US" sz="1200" b="0" i="0" kern="1200" dirty="0" smtClean="0">
                <a:solidFill>
                  <a:schemeClr val="tx1"/>
                </a:solidFill>
                <a:effectLst/>
                <a:latin typeface="Times" pitchFamily="18" charset="0"/>
                <a:ea typeface="Taipei" charset="-120"/>
                <a:cs typeface="+mn-cs"/>
              </a:rPr>
              <a:t>的人工智慧並且正致力研究量子電腦，在開源專案、雲端運算和大數據上都有顯著的提升。</a:t>
            </a:r>
            <a:r>
              <a:rPr kumimoji="1" lang="en-US" altLang="zh-TW" sz="1200" b="0" i="0" kern="1200" dirty="0" smtClean="0">
                <a:solidFill>
                  <a:schemeClr val="tx1"/>
                </a:solidFill>
                <a:effectLst/>
                <a:latin typeface="Times" pitchFamily="18" charset="0"/>
                <a:ea typeface="Taipei" charset="-120"/>
                <a:cs typeface="+mn-cs"/>
              </a:rPr>
              <a:t>IBM</a:t>
            </a:r>
            <a:r>
              <a:rPr kumimoji="1" lang="zh-TW" altLang="en-US" sz="1200" b="0" i="0" kern="1200" dirty="0" smtClean="0">
                <a:solidFill>
                  <a:schemeClr val="tx1"/>
                </a:solidFill>
                <a:effectLst/>
                <a:latin typeface="Times" pitchFamily="18" charset="0"/>
                <a:ea typeface="Taipei" charset="-120"/>
                <a:cs typeface="+mn-cs"/>
              </a:rPr>
              <a:t>在保持重塑自身和開發潛力上有著驚人的毅力。當我看見它努力奮鬥要在創新的歷史上留下光輝一筆時，我被深深地打動了。我們可能之前低估了它的爆發力和生命力。</a:t>
            </a:r>
            <a:endParaRPr lang="zh-TW" altLang="en-US" dirty="0"/>
          </a:p>
        </p:txBody>
      </p:sp>
      <p:sp>
        <p:nvSpPr>
          <p:cNvPr id="4" name="投影片編號版面配置區 3"/>
          <p:cNvSpPr>
            <a:spLocks noGrp="1"/>
          </p:cNvSpPr>
          <p:nvPr>
            <p:ph type="sldNum" sz="quarter" idx="10"/>
          </p:nvPr>
        </p:nvSpPr>
        <p:spPr/>
        <p:txBody>
          <a:bodyPr/>
          <a:lstStyle/>
          <a:p>
            <a:fld id="{14EFF628-C544-4806-9E0A-D3090DADB61D}" type="slidenum">
              <a:rPr lang="en-US" altLang="zh-TW" smtClean="0"/>
              <a:pPr/>
              <a:t>11</a:t>
            </a:fld>
            <a:endParaRPr lang="en-US" altLang="zh-TW"/>
          </a:p>
        </p:txBody>
      </p:sp>
    </p:spTree>
    <p:extLst>
      <p:ext uri="{BB962C8B-B14F-4D97-AF65-F5344CB8AC3E}">
        <p14:creationId xmlns="" xmlns:p14="http://schemas.microsoft.com/office/powerpoint/2010/main" val="168918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5"/>
            <a:ext cx="8415338"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485900" y="3886200"/>
            <a:ext cx="6929438"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0638"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95300" y="1600200"/>
            <a:ext cx="8910638"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78675" y="274638"/>
            <a:ext cx="2227263"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95300" y="274638"/>
            <a:ext cx="6530975"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0638"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95300" y="1600200"/>
            <a:ext cx="8910638"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638" y="4406900"/>
            <a:ext cx="8415337"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82638" y="2906713"/>
            <a:ext cx="8415337"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0638"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95300" y="1600200"/>
            <a:ext cx="43783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026025" y="1600200"/>
            <a:ext cx="43799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0638"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95300" y="1535113"/>
            <a:ext cx="437515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95300" y="2174875"/>
            <a:ext cx="437515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0292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50292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0638" cy="1143000"/>
          </a:xfrm>
          <a:prstGeom prst="rect">
            <a:avLst/>
          </a:prstGeom>
        </p:spPr>
        <p:txBody>
          <a:bodyPr/>
          <a:lstStyle/>
          <a:p>
            <a:r>
              <a:rPr lang="zh-TW" altLang="en-US" smtClean="0"/>
              <a:t>按一下以編輯母片標題樣式</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Slide Number Placeholder 3"/>
          <p:cNvSpPr txBox="1">
            <a:spLocks/>
          </p:cNvSpPr>
          <p:nvPr userDrawn="1"/>
        </p:nvSpPr>
        <p:spPr>
          <a:xfrm>
            <a:off x="9272588" y="6367463"/>
            <a:ext cx="539750" cy="365125"/>
          </a:xfrm>
          <a:prstGeom prst="rect">
            <a:avLst/>
          </a:prstGeom>
        </p:spPr>
        <p:txBody>
          <a:bodyPr anchor="ctr"/>
          <a:lstStyle/>
          <a:p>
            <a:pPr algn="r"/>
            <a:r>
              <a:rPr lang="en-US" altLang="zh-TW" sz="1200">
                <a:solidFill>
                  <a:srgbClr val="898989"/>
                </a:solidFill>
              </a:rPr>
              <a:t>P. </a:t>
            </a:r>
            <a:fld id="{F99E3C27-94C1-437A-80AA-41672D41201F}" type="slidenum">
              <a:rPr lang="zh-TW" altLang="en-US" sz="1200">
                <a:solidFill>
                  <a:srgbClr val="898989"/>
                </a:solidFill>
              </a:rPr>
              <a:pPr algn="r"/>
              <a:t>‹#›</a:t>
            </a:fld>
            <a:endParaRPr lang="zh-TW" altLang="en-US" sz="120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7550"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70325" y="273050"/>
            <a:ext cx="5535613"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95300" y="1435100"/>
            <a:ext cx="325755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39925" y="4800600"/>
            <a:ext cx="5942013"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939925" y="612775"/>
            <a:ext cx="594201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939925" y="5367338"/>
            <a:ext cx="594201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13" cstate="screen"/>
          <a:srcRect/>
          <a:stretch>
            <a:fillRect/>
          </a:stretch>
        </p:blipFill>
        <p:spPr bwMode="auto">
          <a:xfrm>
            <a:off x="0" y="0"/>
            <a:ext cx="9901238" cy="9445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9" r:id="rId7"/>
    <p:sldLayoutId id="2147483995" r:id="rId8"/>
    <p:sldLayoutId id="2147483996" r:id="rId9"/>
    <p:sldLayoutId id="2147483997" r:id="rId10"/>
    <p:sldLayoutId id="2147483998"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pitchFamily="18" charset="0"/>
          <a:ea typeface="Taipei" charset="-120"/>
        </a:defRPr>
      </a:lvl2pPr>
      <a:lvl3pPr algn="ctr" rtl="0" eaLnBrk="0" fontAlgn="base" hangingPunct="0">
        <a:spcBef>
          <a:spcPct val="0"/>
        </a:spcBef>
        <a:spcAft>
          <a:spcPct val="0"/>
        </a:spcAft>
        <a:defRPr kumimoji="1" sz="4400">
          <a:solidFill>
            <a:schemeClr val="tx2"/>
          </a:solidFill>
          <a:latin typeface="Times" pitchFamily="18" charset="0"/>
          <a:ea typeface="Taipei" charset="-120"/>
        </a:defRPr>
      </a:lvl3pPr>
      <a:lvl4pPr algn="ctr" rtl="0" eaLnBrk="0" fontAlgn="base" hangingPunct="0">
        <a:spcBef>
          <a:spcPct val="0"/>
        </a:spcBef>
        <a:spcAft>
          <a:spcPct val="0"/>
        </a:spcAft>
        <a:defRPr kumimoji="1" sz="4400">
          <a:solidFill>
            <a:schemeClr val="tx2"/>
          </a:solidFill>
          <a:latin typeface="Times" pitchFamily="18" charset="0"/>
          <a:ea typeface="Taipei" charset="-120"/>
        </a:defRPr>
      </a:lvl4pPr>
      <a:lvl5pPr algn="ctr" rtl="0" eaLnBrk="0" fontAlgn="base" hangingPunct="0">
        <a:spcBef>
          <a:spcPct val="0"/>
        </a:spcBef>
        <a:spcAft>
          <a:spcPct val="0"/>
        </a:spcAft>
        <a:defRPr kumimoji="1" sz="4400">
          <a:solidFill>
            <a:schemeClr val="tx2"/>
          </a:solidFill>
          <a:latin typeface="Times" pitchFamily="18" charset="0"/>
          <a:ea typeface="Taipei" charset="-120"/>
        </a:defRPr>
      </a:lvl5pPr>
      <a:lvl6pPr marL="457200" algn="ctr" rtl="0" fontAlgn="base">
        <a:spcBef>
          <a:spcPct val="0"/>
        </a:spcBef>
        <a:spcAft>
          <a:spcPct val="0"/>
        </a:spcAft>
        <a:defRPr kumimoji="1" sz="4400">
          <a:solidFill>
            <a:schemeClr val="tx2"/>
          </a:solidFill>
          <a:latin typeface="Times" pitchFamily="18" charset="0"/>
          <a:ea typeface="Taipei" charset="-120"/>
        </a:defRPr>
      </a:lvl6pPr>
      <a:lvl7pPr marL="914400" algn="ctr" rtl="0" fontAlgn="base">
        <a:spcBef>
          <a:spcPct val="0"/>
        </a:spcBef>
        <a:spcAft>
          <a:spcPct val="0"/>
        </a:spcAft>
        <a:defRPr kumimoji="1" sz="4400">
          <a:solidFill>
            <a:schemeClr val="tx2"/>
          </a:solidFill>
          <a:latin typeface="Times" pitchFamily="18" charset="0"/>
          <a:ea typeface="Taipei" charset="-120"/>
        </a:defRPr>
      </a:lvl7pPr>
      <a:lvl8pPr marL="1371600" algn="ctr" rtl="0" fontAlgn="base">
        <a:spcBef>
          <a:spcPct val="0"/>
        </a:spcBef>
        <a:spcAft>
          <a:spcPct val="0"/>
        </a:spcAft>
        <a:defRPr kumimoji="1" sz="4400">
          <a:solidFill>
            <a:schemeClr val="tx2"/>
          </a:solidFill>
          <a:latin typeface="Times" pitchFamily="18" charset="0"/>
          <a:ea typeface="Taipei" charset="-120"/>
        </a:defRPr>
      </a:lvl8pPr>
      <a:lvl9pPr marL="1828800" algn="ctr" rtl="0" fontAlgn="base">
        <a:spcBef>
          <a:spcPct val="0"/>
        </a:spcBef>
        <a:spcAft>
          <a:spcPct val="0"/>
        </a:spcAft>
        <a:defRPr kumimoji="1" sz="4400">
          <a:solidFill>
            <a:schemeClr val="tx2"/>
          </a:solidFill>
          <a:latin typeface="Times" pitchFamily="18" charset="0"/>
          <a:ea typeface="Taipei"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file:///G:\20150112\01&#37101;&#23447;&#26107;20161208\&#39151;&#24215;\2018\&#34892;&#25919;&#20316;&#26989;\&#25945;&#32946;&#35347;&#32244;\&#21697;&#29260;&#21109;&#24847;&#34892;&#37559;&#21450;&#20998;&#26512;\2015%20&#20840;&#32879;&#31119;&#21033;&#20013;&#24515;%20&#20013;&#20803;&#31048;&#31119;&#31085;%20&#21448;&#35211;&#35998;&#23376;&#31687;%20&#23436;&#25972;&#29256;.mp4"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user/elrubiusOM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hyperlink" Target="http://shop.lululemon.co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TW" altLang="en-US" smtClean="0"/>
          </a:p>
        </p:txBody>
      </p:sp>
      <p:sp>
        <p:nvSpPr>
          <p:cNvPr id="5123"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TW" altLang="en-US" smtClean="0"/>
          </a:p>
        </p:txBody>
      </p:sp>
      <p:pic>
        <p:nvPicPr>
          <p:cNvPr id="5124" name="Picture 4"/>
          <p:cNvPicPr>
            <a:picLocks noChangeAspect="1" noChangeArrowheads="1"/>
          </p:cNvPicPr>
          <p:nvPr/>
        </p:nvPicPr>
        <p:blipFill>
          <a:blip r:embed="rId3" cstate="screen"/>
          <a:srcRect/>
          <a:stretch>
            <a:fillRect/>
          </a:stretch>
        </p:blipFill>
        <p:spPr bwMode="auto">
          <a:xfrm>
            <a:off x="-46038" y="1588"/>
            <a:ext cx="9947276" cy="6873875"/>
          </a:xfrm>
          <a:prstGeom prst="rect">
            <a:avLst/>
          </a:prstGeom>
          <a:noFill/>
          <a:ln w="9525">
            <a:noFill/>
            <a:miter lim="800000"/>
            <a:headEnd/>
            <a:tailEnd/>
          </a:ln>
        </p:spPr>
      </p:pic>
      <p:sp>
        <p:nvSpPr>
          <p:cNvPr id="5125" name="Text Box 5"/>
          <p:cNvSpPr txBox="1">
            <a:spLocks noChangeArrowheads="1"/>
          </p:cNvSpPr>
          <p:nvPr/>
        </p:nvSpPr>
        <p:spPr bwMode="auto">
          <a:xfrm>
            <a:off x="303213" y="2659063"/>
            <a:ext cx="9248775"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7991" rIns="17991">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defRPr/>
            </a:pPr>
            <a:r>
              <a:rPr lang="zh-TW" altLang="en-US" sz="6000" u="sng" dirty="0">
                <a:solidFill>
                  <a:schemeClr val="bg1"/>
                </a:solidFill>
                <a:latin typeface="微軟正黑體" panose="020B0604030504040204" pitchFamily="34" charset="-120"/>
                <a:ea typeface="微軟正黑體" panose="020B0604030504040204" pitchFamily="34" charset="-120"/>
              </a:rPr>
              <a:t>品牌創意行銷及</a:t>
            </a:r>
            <a:r>
              <a:rPr lang="zh-TW" altLang="en-US" sz="6000" u="sng" dirty="0" smtClean="0">
                <a:solidFill>
                  <a:schemeClr val="bg1"/>
                </a:solidFill>
                <a:latin typeface="微軟正黑體" panose="020B0604030504040204" pitchFamily="34" charset="-120"/>
                <a:ea typeface="微軟正黑體" panose="020B0604030504040204" pitchFamily="34" charset="-120"/>
              </a:rPr>
              <a:t>分析</a:t>
            </a:r>
            <a:r>
              <a:rPr lang="en-US" altLang="zh-TW" sz="2800" u="sng" dirty="0" smtClean="0">
                <a:solidFill>
                  <a:schemeClr val="bg1"/>
                </a:solidFill>
                <a:latin typeface="微軟正黑體" panose="020B0604030504040204" pitchFamily="34" charset="-120"/>
                <a:ea typeface="微軟正黑體" panose="020B0604030504040204" pitchFamily="34" charset="-120"/>
              </a:rPr>
              <a:t>NO.1</a:t>
            </a:r>
          </a:p>
          <a:p>
            <a:pPr algn="ctr" eaLnBrk="1" hangingPunct="1">
              <a:spcBef>
                <a:spcPct val="0"/>
              </a:spcBef>
              <a:buFontTx/>
              <a:buNone/>
              <a:defRPr/>
            </a:pPr>
            <a:r>
              <a:rPr lang="zh-TW" altLang="en-US" b="0" dirty="0" smtClean="0">
                <a:solidFill>
                  <a:schemeClr val="bg1"/>
                </a:solidFill>
                <a:latin typeface="微軟正黑體" panose="020B0604030504040204" pitchFamily="34" charset="-120"/>
                <a:ea typeface="微軟正黑體" panose="020B0604030504040204" pitchFamily="34" charset="-120"/>
              </a:rPr>
              <a:t>企業永續經營的核心競爭力</a:t>
            </a:r>
          </a:p>
        </p:txBody>
      </p:sp>
      <p:sp>
        <p:nvSpPr>
          <p:cNvPr id="5126" name="Rectangle 6"/>
          <p:cNvSpPr>
            <a:spLocks noChangeArrowheads="1"/>
          </p:cNvSpPr>
          <p:nvPr/>
        </p:nvSpPr>
        <p:spPr bwMode="auto">
          <a:xfrm>
            <a:off x="5248888" y="4978256"/>
            <a:ext cx="4631377" cy="830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spcBef>
                <a:spcPct val="0"/>
              </a:spcBef>
              <a:buNone/>
              <a:defRPr/>
            </a:pPr>
            <a:r>
              <a:rPr lang="zh-TW" altLang="en-US"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日期：</a:t>
            </a:r>
            <a:r>
              <a:rPr lang="en-US" altLang="zh-TW"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2018</a:t>
            </a:r>
            <a:r>
              <a:rPr lang="zh-TW" altLang="en-US" sz="2000" b="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/08:00-10:00</a:t>
            </a:r>
            <a:r>
              <a:rPr lang="zh-TW" altLang="en-US" sz="2000" b="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時</a:t>
            </a:r>
            <a:endParaRPr lang="en-US" altLang="zh-TW" sz="2000" b="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20000"/>
              </a:lnSpc>
              <a:spcBef>
                <a:spcPct val="0"/>
              </a:spcBef>
              <a:buFontTx/>
              <a:buNone/>
              <a:defRPr/>
            </a:pPr>
            <a:r>
              <a:rPr lang="zh-TW" altLang="en-US" sz="1999" b="0" dirty="0" smtClean="0">
                <a:solidFill>
                  <a:schemeClr val="bg1"/>
                </a:solidFill>
                <a:latin typeface="微軟正黑體" panose="020B0604030504040204" pitchFamily="34" charset="-120"/>
                <a:ea typeface="微軟正黑體" panose="020B0604030504040204" pitchFamily="34" charset="-120"/>
              </a:rPr>
              <a:t>講師：公關企劃經理 郭宗旻</a:t>
            </a:r>
          </a:p>
        </p:txBody>
      </p:sp>
      <p:sp>
        <p:nvSpPr>
          <p:cNvPr id="5129" name="投影片編號版面配置區 1"/>
          <p:cNvSpPr>
            <a:spLocks noGrp="1"/>
          </p:cNvSpPr>
          <p:nvPr>
            <p:ph type="sldNum" sz="quarter" idx="4294967295"/>
          </p:nvPr>
        </p:nvSpPr>
        <p:spPr bwMode="auto">
          <a:xfrm>
            <a:off x="9326563" y="6521450"/>
            <a:ext cx="558800" cy="3175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TW" sz="900" dirty="0">
                <a:ea typeface="新細明體" pitchFamily="18" charset="-120"/>
              </a:rPr>
              <a:t>P</a:t>
            </a:r>
            <a:fld id="{85E52BF0-ACF5-47E0-9324-071E380B995F}" type="slidenum">
              <a:rPr lang="zh-TW" altLang="en-US" sz="900">
                <a:ea typeface="新細明體" pitchFamily="18" charset="-120"/>
              </a:rPr>
              <a:pPr/>
              <a:t>1</a:t>
            </a:fld>
            <a:endParaRPr lang="zh-TW" altLang="en-US" sz="900" dirty="0">
              <a:ea typeface="新細明體" pitchFamily="18" charset="-12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0" y="1044624"/>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pic>
        <p:nvPicPr>
          <p:cNvPr id="3074" name="Picture 2" descr="ç¸éåç"/>
          <p:cNvPicPr>
            <a:picLocks noChangeAspect="1" noChangeArrowheads="1"/>
          </p:cNvPicPr>
          <p:nvPr/>
        </p:nvPicPr>
        <p:blipFill>
          <a:blip r:embed="rId3" cstate="print"/>
          <a:srcRect/>
          <a:stretch>
            <a:fillRect/>
          </a:stretch>
        </p:blipFill>
        <p:spPr bwMode="auto">
          <a:xfrm>
            <a:off x="4417620" y="4346503"/>
            <a:ext cx="5483617" cy="2511497"/>
          </a:xfrm>
          <a:prstGeom prst="rect">
            <a:avLst/>
          </a:prstGeom>
          <a:noFill/>
        </p:spPr>
      </p:pic>
      <p:pic>
        <p:nvPicPr>
          <p:cNvPr id="3082" name="Picture 10" descr="ç¸éåç"/>
          <p:cNvPicPr>
            <a:picLocks noChangeAspect="1" noChangeArrowheads="1"/>
          </p:cNvPicPr>
          <p:nvPr/>
        </p:nvPicPr>
        <p:blipFill>
          <a:blip r:embed="rId4" cstate="print"/>
          <a:srcRect t="11646" b="14934"/>
          <a:stretch>
            <a:fillRect/>
          </a:stretch>
        </p:blipFill>
        <p:spPr bwMode="auto">
          <a:xfrm>
            <a:off x="546264" y="1599774"/>
            <a:ext cx="5225143" cy="2877222"/>
          </a:xfrm>
          <a:prstGeom prst="rect">
            <a:avLst/>
          </a:prstGeom>
          <a:noFill/>
        </p:spPr>
      </p:pic>
      <p:sp>
        <p:nvSpPr>
          <p:cNvPr id="14" name="矩形 13"/>
          <p:cNvSpPr/>
          <p:nvPr/>
        </p:nvSpPr>
        <p:spPr>
          <a:xfrm rot="856684">
            <a:off x="6196940" y="2660072"/>
            <a:ext cx="2994561" cy="830997"/>
          </a:xfrm>
          <a:prstGeom prst="rect">
            <a:avLst/>
          </a:prstGeom>
        </p:spPr>
        <p:txBody>
          <a:bodyPr wrap="square">
            <a:spAutoFit/>
          </a:bodyPr>
          <a:lstStyle/>
          <a:p>
            <a:r>
              <a:rPr lang="zh-TW" altLang="en-US" sz="4800" dirty="0" smtClean="0">
                <a:solidFill>
                  <a:srgbClr val="C00000"/>
                </a:solidFill>
                <a:latin typeface="微軟正黑體" panose="020B0604030504040204" pitchFamily="34" charset="-120"/>
                <a:ea typeface="微軟正黑體" panose="020B0604030504040204" pitchFamily="34" charset="-120"/>
              </a:rPr>
              <a:t>土洋大</a:t>
            </a:r>
            <a:r>
              <a:rPr lang="en-US" altLang="zh-TW" sz="4800" dirty="0" smtClean="0">
                <a:solidFill>
                  <a:srgbClr val="C00000"/>
                </a:solidFill>
                <a:latin typeface="微軟正黑體" panose="020B0604030504040204" pitchFamily="34" charset="-120"/>
                <a:ea typeface="微軟正黑體" panose="020B0604030504040204" pitchFamily="34" charset="-120"/>
              </a:rPr>
              <a:t>PK</a:t>
            </a:r>
            <a:endParaRPr lang="zh-TW" altLang="en-US" sz="480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887562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7" name="矩形 6"/>
          <p:cNvSpPr/>
          <p:nvPr/>
        </p:nvSpPr>
        <p:spPr>
          <a:xfrm>
            <a:off x="86093" y="3323497"/>
            <a:ext cx="6913716" cy="584775"/>
          </a:xfrm>
          <a:prstGeom prst="rect">
            <a:avLst/>
          </a:prstGeom>
        </p:spPr>
        <p:txBody>
          <a:bodyPr wrap="square">
            <a:spAutoFit/>
          </a:bodyPr>
          <a:lstStyle/>
          <a:p>
            <a:r>
              <a:rPr lang="zh-TW" altLang="en-US" sz="1600" b="0" dirty="0">
                <a:latin typeface="微軟正黑體" panose="020B0604030504040204" pitchFamily="34" charset="-120"/>
                <a:ea typeface="微軟正黑體" panose="020B0604030504040204" pitchFamily="34" charset="-120"/>
              </a:rPr>
              <a:t>開發獨特技術提升產品的使用價值，為消費者提供良好的品牌</a:t>
            </a:r>
            <a:r>
              <a:rPr lang="zh-TW" altLang="en-US" sz="1600" b="0" dirty="0" smtClean="0">
                <a:latin typeface="微軟正黑體" panose="020B0604030504040204" pitchFamily="34" charset="-120"/>
                <a:ea typeface="微軟正黑體" panose="020B0604030504040204" pitchFamily="34" charset="-120"/>
              </a:rPr>
              <a:t>體驗，</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落後</a:t>
            </a:r>
            <a:r>
              <a:rPr lang="zh-TW" altLang="en-US" sz="1600" b="0" dirty="0">
                <a:latin typeface="微軟正黑體" panose="020B0604030504040204" pitchFamily="34" charset="-120"/>
                <a:ea typeface="微軟正黑體" panose="020B0604030504040204" pitchFamily="34" charset="-120"/>
              </a:rPr>
              <a:t>的</a:t>
            </a:r>
            <a:r>
              <a:rPr lang="zh-TW" altLang="en-US" sz="1600" b="0" dirty="0" smtClean="0">
                <a:latin typeface="微軟正黑體" panose="020B0604030504040204" pitchFamily="34" charset="-120"/>
                <a:ea typeface="微軟正黑體" panose="020B0604030504040204" pitchFamily="34" charset="-120"/>
              </a:rPr>
              <a:t>技術容易</a:t>
            </a:r>
            <a:r>
              <a:rPr lang="zh-TW" altLang="en-US" sz="1600" b="0" dirty="0">
                <a:latin typeface="微軟正黑體" panose="020B0604030504040204" pitchFamily="34" charset="-120"/>
                <a:ea typeface="微軟正黑體" panose="020B0604030504040204" pitchFamily="34" charset="-120"/>
              </a:rPr>
              <a:t>導致消費者對該品牌失去信心，造成</a:t>
            </a:r>
            <a:r>
              <a:rPr lang="zh-TW" altLang="en-US" sz="1600" b="0" dirty="0" smtClean="0">
                <a:latin typeface="微軟正黑體" panose="020B0604030504040204" pitchFamily="34" charset="-120"/>
                <a:ea typeface="微軟正黑體" panose="020B0604030504040204" pitchFamily="34" charset="-120"/>
              </a:rPr>
              <a:t>競爭</a:t>
            </a:r>
            <a:r>
              <a:rPr lang="zh-TW" altLang="en-US" sz="1600" b="0" dirty="0">
                <a:latin typeface="微軟正黑體" panose="020B0604030504040204" pitchFamily="34" charset="-120"/>
                <a:ea typeface="微軟正黑體" panose="020B0604030504040204" pitchFamily="34" charset="-120"/>
              </a:rPr>
              <a:t>優勢喪失。</a:t>
            </a: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graphicFrame>
        <p:nvGraphicFramePr>
          <p:cNvPr id="11" name="資料庫圖表 10"/>
          <p:cNvGraphicFramePr/>
          <p:nvPr>
            <p:extLst>
              <p:ext uri="{D42A27DB-BD31-4B8C-83A1-F6EECF244321}">
                <p14:modId xmlns="" xmlns:p14="http://schemas.microsoft.com/office/powerpoint/2010/main" val="211532418"/>
              </p:ext>
            </p:extLst>
          </p:nvPr>
        </p:nvGraphicFramePr>
        <p:xfrm>
          <a:off x="3561017" y="1009774"/>
          <a:ext cx="6043693" cy="21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BM"/>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70219" y="3958731"/>
            <a:ext cx="6191250" cy="26574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p:nvSpPr>
        <p:spPr>
          <a:xfrm>
            <a:off x="6488420" y="4310502"/>
            <a:ext cx="3189970" cy="1384995"/>
          </a:xfrm>
          <a:prstGeom prst="rect">
            <a:avLst/>
          </a:prstGeom>
        </p:spPr>
        <p:txBody>
          <a:bodyPr wrap="square">
            <a:spAutoFit/>
          </a:bodyPr>
          <a:lstStyle/>
          <a:p>
            <a:r>
              <a:rPr lang="zh-TW" altLang="en-US" sz="1400" b="0" dirty="0" smtClean="0">
                <a:latin typeface="微軟正黑體" panose="020B0604030504040204" pitchFamily="34" charset="-120"/>
                <a:ea typeface="微軟正黑體" panose="020B0604030504040204" pitchFamily="34" charset="-120"/>
              </a:rPr>
              <a:t>開</a:t>
            </a:r>
            <a:r>
              <a:rPr lang="zh-TW" altLang="en-US" sz="1400" b="0" dirty="0">
                <a:latin typeface="微軟正黑體" panose="020B0604030504040204" pitchFamily="34" charset="-120"/>
                <a:ea typeface="微軟正黑體" panose="020B0604030504040204" pitchFamily="34" charset="-120"/>
              </a:rPr>
              <a:t>發</a:t>
            </a:r>
            <a:r>
              <a:rPr lang="zh-TW" altLang="en-US" sz="1400" b="0" dirty="0" smtClean="0">
                <a:latin typeface="微軟正黑體" panose="020B0604030504040204" pitchFamily="34" charset="-120"/>
                <a:ea typeface="微軟正黑體" panose="020B0604030504040204" pitchFamily="34" charset="-120"/>
              </a:rPr>
              <a:t>人工智慧</a:t>
            </a:r>
            <a:r>
              <a:rPr lang="zh-TW" altLang="en-US" sz="1400" b="0" dirty="0">
                <a:latin typeface="微軟正黑體" panose="020B0604030504040204" pitchFamily="34" charset="-120"/>
                <a:ea typeface="微軟正黑體" panose="020B0604030504040204" pitchFamily="34" charset="-120"/>
              </a:rPr>
              <a:t>並且正致力研究量子電腦，在開源專案、雲端運算和大數據上都有顯著的提升</a:t>
            </a:r>
            <a:r>
              <a:rPr lang="zh-TW" altLang="en-US" sz="1400" b="0" dirty="0" smtClean="0">
                <a:latin typeface="微軟正黑體" panose="020B0604030504040204" pitchFamily="34" charset="-120"/>
                <a:ea typeface="微軟正黑體" panose="020B0604030504040204" pitchFamily="34" charset="-120"/>
              </a:rPr>
              <a:t>。</a:t>
            </a:r>
            <a:endParaRPr lang="en-US" altLang="zh-TW" sz="1400" b="0" dirty="0" smtClean="0">
              <a:latin typeface="微軟正黑體" panose="020B0604030504040204" pitchFamily="34" charset="-120"/>
              <a:ea typeface="微軟正黑體" panose="020B0604030504040204" pitchFamily="34" charset="-120"/>
            </a:endParaRPr>
          </a:p>
          <a:p>
            <a:endParaRPr lang="en-US" altLang="zh-TW" sz="1400" b="0" dirty="0">
              <a:latin typeface="微軟正黑體" panose="020B0604030504040204" pitchFamily="34" charset="-120"/>
              <a:ea typeface="微軟正黑體" panose="020B0604030504040204" pitchFamily="34" charset="-120"/>
            </a:endParaRPr>
          </a:p>
          <a:p>
            <a:r>
              <a:rPr lang="en-US" altLang="zh-TW" sz="1400" b="0" dirty="0">
                <a:latin typeface="微軟正黑體" panose="020B0604030504040204" pitchFamily="34" charset="-120"/>
                <a:ea typeface="微軟正黑體" panose="020B0604030504040204" pitchFamily="34" charset="-120"/>
              </a:rPr>
              <a:t>IBM</a:t>
            </a:r>
            <a:r>
              <a:rPr lang="zh-TW" altLang="en-US" sz="1400" b="0" dirty="0">
                <a:latin typeface="微軟正黑體" panose="020B0604030504040204" pitchFamily="34" charset="-120"/>
                <a:ea typeface="微軟正黑體" panose="020B0604030504040204" pitchFamily="34" charset="-120"/>
              </a:rPr>
              <a:t>在保持重塑自身和開發潛力上有著驚人的毅力。</a:t>
            </a:r>
            <a:endParaRPr lang="zh-TW" altLang="en-US" sz="1400" dirty="0">
              <a:latin typeface="微軟正黑體" panose="020B0604030504040204" pitchFamily="34" charset="-120"/>
              <a:ea typeface="微軟正黑體" panose="020B0604030504040204" pitchFamily="34" charset="-120"/>
            </a:endParaRPr>
          </a:p>
        </p:txBody>
      </p:sp>
      <p:sp>
        <p:nvSpPr>
          <p:cNvPr id="4" name="矩形 3"/>
          <p:cNvSpPr/>
          <p:nvPr/>
        </p:nvSpPr>
        <p:spPr>
          <a:xfrm>
            <a:off x="329131" y="2060199"/>
            <a:ext cx="2339102" cy="461665"/>
          </a:xfrm>
          <a:prstGeom prst="rect">
            <a:avLst/>
          </a:prstGeom>
        </p:spPr>
        <p:txBody>
          <a:bodyPr wrap="non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品牌創新的支撐</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716042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pic>
        <p:nvPicPr>
          <p:cNvPr id="86020" name="Picture 4" descr="ãå·èæ¯ä»ãçåçæå°çµæ"/>
          <p:cNvPicPr>
            <a:picLocks noChangeAspect="1" noChangeArrowheads="1"/>
          </p:cNvPicPr>
          <p:nvPr/>
        </p:nvPicPr>
        <p:blipFill>
          <a:blip r:embed="rId3" cstate="print"/>
          <a:srcRect b="12859"/>
          <a:stretch>
            <a:fillRect/>
          </a:stretch>
        </p:blipFill>
        <p:spPr bwMode="auto">
          <a:xfrm>
            <a:off x="5032354" y="2444891"/>
            <a:ext cx="4868884" cy="3742153"/>
          </a:xfrm>
          <a:prstGeom prst="rect">
            <a:avLst/>
          </a:prstGeom>
          <a:noFill/>
        </p:spPr>
      </p:pic>
      <p:pic>
        <p:nvPicPr>
          <p:cNvPr id="86022" name="Picture 6" descr="ãå·èæ¯ä»ãçåçæå°çµæ"/>
          <p:cNvPicPr>
            <a:picLocks noChangeAspect="1" noChangeArrowheads="1"/>
          </p:cNvPicPr>
          <p:nvPr/>
        </p:nvPicPr>
        <p:blipFill>
          <a:blip r:embed="rId4" cstate="print"/>
          <a:srcRect/>
          <a:stretch>
            <a:fillRect/>
          </a:stretch>
        </p:blipFill>
        <p:spPr bwMode="auto">
          <a:xfrm>
            <a:off x="0" y="2458779"/>
            <a:ext cx="4929951" cy="3697463"/>
          </a:xfrm>
          <a:prstGeom prst="rect">
            <a:avLst/>
          </a:prstGeom>
          <a:noFill/>
        </p:spPr>
      </p:pic>
      <p:sp>
        <p:nvSpPr>
          <p:cNvPr id="13" name="矩形 12"/>
          <p:cNvSpPr/>
          <p:nvPr/>
        </p:nvSpPr>
        <p:spPr>
          <a:xfrm>
            <a:off x="2431064" y="1680189"/>
            <a:ext cx="5973110" cy="646331"/>
          </a:xfrm>
          <a:prstGeom prst="rect">
            <a:avLst/>
          </a:prstGeom>
        </p:spPr>
        <p:txBody>
          <a:bodyPr wrap="none">
            <a:spAutoFit/>
          </a:bodyPr>
          <a:lstStyle/>
          <a:p>
            <a:r>
              <a:rPr lang="zh-TW" altLang="en-US" sz="2400" dirty="0" smtClean="0">
                <a:solidFill>
                  <a:srgbClr val="333333"/>
                </a:solidFill>
                <a:latin typeface="微軟正黑體" panose="020B0604030504040204" pitchFamily="34" charset="-120"/>
                <a:ea typeface="微軟正黑體" panose="020B0604030504040204" pitchFamily="34" charset="-120"/>
              </a:rPr>
              <a:t>技術的創新</a:t>
            </a:r>
            <a:r>
              <a:rPr lang="en-US" altLang="zh-TW" sz="2400" dirty="0" smtClean="0">
                <a:solidFill>
                  <a:srgbClr val="333333"/>
                </a:solidFill>
                <a:latin typeface="微軟正黑體" panose="020B0604030504040204" pitchFamily="34" charset="-120"/>
                <a:ea typeface="微軟正黑體" panose="020B0604030504040204" pitchFamily="34" charset="-120"/>
              </a:rPr>
              <a:t>-</a:t>
            </a:r>
            <a:r>
              <a:rPr lang="zh-TW" altLang="en-US" sz="2400" dirty="0" smtClean="0">
                <a:solidFill>
                  <a:srgbClr val="333333"/>
                </a:solidFill>
                <a:latin typeface="微軟正黑體" panose="020B0604030504040204" pitchFamily="34" charset="-120"/>
                <a:ea typeface="微軟正黑體" panose="020B0604030504040204" pitchFamily="34" charset="-120"/>
              </a:rPr>
              <a:t>實現了</a:t>
            </a:r>
            <a:r>
              <a:rPr lang="zh-TW" altLang="en-US" i="1" dirty="0" smtClean="0">
                <a:solidFill>
                  <a:srgbClr val="C00000"/>
                </a:solidFill>
                <a:latin typeface="微軟正黑體" panose="020B0604030504040204" pitchFamily="34" charset="-120"/>
                <a:ea typeface="微軟正黑體" panose="020B0604030504040204" pitchFamily="34" charset="-120"/>
              </a:rPr>
              <a:t>靠臉吃飯 </a:t>
            </a:r>
            <a:r>
              <a:rPr lang="zh-TW" altLang="en-US" sz="2400" dirty="0" smtClean="0">
                <a:solidFill>
                  <a:srgbClr val="333333"/>
                </a:solidFill>
                <a:latin typeface="微軟正黑體" panose="020B0604030504040204" pitchFamily="34" charset="-120"/>
                <a:ea typeface="微軟正黑體" panose="020B0604030504040204" pitchFamily="34" charset="-120"/>
              </a:rPr>
              <a:t>的新世代</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7160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Effect transition="in" filter="fade">
                                      <p:cBhvr>
                                        <p:cTn id="7" dur="2000"/>
                                        <p:tgtEl>
                                          <p:spTgt spid="860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6020"/>
                                        </p:tgtEl>
                                        <p:attrNameLst>
                                          <p:attrName>style.visibility</p:attrName>
                                        </p:attrNameLst>
                                      </p:cBhvr>
                                      <p:to>
                                        <p:strVal val="visible"/>
                                      </p:to>
                                    </p:set>
                                    <p:anim calcmode="lin" valueType="num">
                                      <p:cBhvr additive="base">
                                        <p:cTn id="12" dur="500" fill="hold"/>
                                        <p:tgtEl>
                                          <p:spTgt spid="86020"/>
                                        </p:tgtEl>
                                        <p:attrNameLst>
                                          <p:attrName>ppt_x</p:attrName>
                                        </p:attrNameLst>
                                      </p:cBhvr>
                                      <p:tavLst>
                                        <p:tav tm="0">
                                          <p:val>
                                            <p:strVal val="#ppt_x"/>
                                          </p:val>
                                        </p:tav>
                                        <p:tav tm="100000">
                                          <p:val>
                                            <p:strVal val="#ppt_x"/>
                                          </p:val>
                                        </p:tav>
                                      </p:tavLst>
                                    </p:anim>
                                    <p:anim calcmode="lin" valueType="num">
                                      <p:cBhvr additive="base">
                                        <p:cTn id="13" dur="500" fill="hold"/>
                                        <p:tgtEl>
                                          <p:spTgt spid="86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3345464" y="1074547"/>
            <a:ext cx="5960286" cy="584775"/>
          </a:xfrm>
          <a:prstGeom prst="rect">
            <a:avLst/>
          </a:prstGeom>
        </p:spPr>
        <p:txBody>
          <a:bodyPr wrap="none">
            <a:spAutoFit/>
          </a:bodyPr>
          <a:lstStyle/>
          <a:p>
            <a:r>
              <a:rPr lang="zh-TW" altLang="en-US" sz="2400" dirty="0" smtClean="0">
                <a:solidFill>
                  <a:srgbClr val="333333"/>
                </a:solidFill>
                <a:latin typeface="微軟正黑體" panose="020B0604030504040204" pitchFamily="34" charset="-120"/>
                <a:ea typeface="微軟正黑體" panose="020B0604030504040204" pitchFamily="34" charset="-120"/>
              </a:rPr>
              <a:t>技術的創新</a:t>
            </a:r>
            <a:r>
              <a:rPr lang="en-US" altLang="zh-TW" sz="2400" dirty="0" smtClean="0">
                <a:solidFill>
                  <a:srgbClr val="333333"/>
                </a:solidFill>
                <a:latin typeface="微軟正黑體" panose="020B0604030504040204" pitchFamily="34" charset="-120"/>
                <a:ea typeface="微軟正黑體" panose="020B0604030504040204" pitchFamily="34" charset="-120"/>
              </a:rPr>
              <a:t>-</a:t>
            </a:r>
            <a:r>
              <a:rPr lang="zh-TW" altLang="en-US" sz="2400" dirty="0" smtClean="0">
                <a:solidFill>
                  <a:srgbClr val="333333"/>
                </a:solidFill>
                <a:latin typeface="微軟正黑體" panose="020B0604030504040204" pitchFamily="34" charset="-120"/>
                <a:ea typeface="微軟正黑體" panose="020B0604030504040204" pitchFamily="34" charset="-120"/>
              </a:rPr>
              <a:t>實現了</a:t>
            </a:r>
            <a:r>
              <a:rPr lang="zh-TW" altLang="en-US" sz="3200" dirty="0" smtClean="0">
                <a:solidFill>
                  <a:srgbClr val="C00000"/>
                </a:solidFill>
                <a:latin typeface="微軟正黑體" panose="020B0604030504040204" pitchFamily="34" charset="-120"/>
                <a:ea typeface="微軟正黑體" panose="020B0604030504040204" pitchFamily="34" charset="-120"/>
              </a:rPr>
              <a:t>哈理波特</a:t>
            </a:r>
            <a:r>
              <a:rPr lang="zh-TW" altLang="en-US" sz="2400" dirty="0" smtClean="0">
                <a:solidFill>
                  <a:srgbClr val="333333"/>
                </a:solidFill>
                <a:latin typeface="微軟正黑體" panose="020B0604030504040204" pitchFamily="34" charset="-120"/>
                <a:ea typeface="微軟正黑體" panose="020B0604030504040204" pitchFamily="34" charset="-120"/>
              </a:rPr>
              <a:t>的魔法世界</a:t>
            </a:r>
            <a:endParaRPr lang="zh-TW" altLang="en-US" sz="2400" dirty="0">
              <a:latin typeface="微軟正黑體" panose="020B0604030504040204" pitchFamily="34" charset="-120"/>
              <a:ea typeface="微軟正黑體" panose="020B0604030504040204" pitchFamily="34" charset="-120"/>
            </a:endParaRPr>
          </a:p>
        </p:txBody>
      </p:sp>
      <p:pic>
        <p:nvPicPr>
          <p:cNvPr id="14" name="Picture 2" descr="ãåå©æ³¢ç¹å ±ç´ãçåçæå°çµæ"/>
          <p:cNvPicPr>
            <a:picLocks noChangeAspect="1" noChangeArrowheads="1" noCrop="1"/>
          </p:cNvPicPr>
          <p:nvPr/>
        </p:nvPicPr>
        <p:blipFill>
          <a:blip r:embed="rId3" cstate="print"/>
          <a:srcRect/>
          <a:stretch>
            <a:fillRect/>
          </a:stretch>
        </p:blipFill>
        <p:spPr bwMode="auto">
          <a:xfrm>
            <a:off x="701838" y="1734291"/>
            <a:ext cx="8477787" cy="4838701"/>
          </a:xfrm>
          <a:prstGeom prst="rect">
            <a:avLst/>
          </a:prstGeom>
          <a:noFill/>
        </p:spPr>
      </p:pic>
      <p:pic>
        <p:nvPicPr>
          <p:cNvPr id="15" name="Picture 8" descr="ãé»å­ç´é±è®å¨ãçåçæå°çµæ"/>
          <p:cNvPicPr>
            <a:picLocks noChangeAspect="1" noChangeArrowheads="1"/>
          </p:cNvPicPr>
          <p:nvPr/>
        </p:nvPicPr>
        <p:blipFill>
          <a:blip r:embed="rId4" cstate="print"/>
          <a:srcRect/>
          <a:stretch>
            <a:fillRect/>
          </a:stretch>
        </p:blipFill>
        <p:spPr bwMode="auto">
          <a:xfrm>
            <a:off x="546263" y="1710046"/>
            <a:ext cx="8653201" cy="4862946"/>
          </a:xfrm>
          <a:prstGeom prst="rect">
            <a:avLst/>
          </a:prstGeom>
          <a:noFill/>
        </p:spPr>
      </p:pic>
    </p:spTree>
    <p:extLst>
      <p:ext uri="{BB962C8B-B14F-4D97-AF65-F5344CB8AC3E}">
        <p14:creationId xmlns="" xmlns:p14="http://schemas.microsoft.com/office/powerpoint/2010/main" val="7160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5" name="矩形 4"/>
          <p:cNvSpPr/>
          <p:nvPr/>
        </p:nvSpPr>
        <p:spPr>
          <a:xfrm>
            <a:off x="5060157" y="3145704"/>
            <a:ext cx="4692491" cy="1077218"/>
          </a:xfrm>
          <a:prstGeom prst="rect">
            <a:avLst/>
          </a:prstGeom>
        </p:spPr>
        <p:txBody>
          <a:bodyPr wrap="square">
            <a:spAutoFit/>
          </a:bodyPr>
          <a:lstStyle/>
          <a:p>
            <a:r>
              <a:rPr lang="zh-TW" altLang="en-US" sz="1600" b="0" dirty="0">
                <a:solidFill>
                  <a:srgbClr val="19232D"/>
                </a:solidFill>
                <a:latin typeface="微軟正黑體" panose="020B0604030504040204" pitchFamily="34" charset="-120"/>
                <a:ea typeface="微軟正黑體" panose="020B0604030504040204" pitchFamily="34" charset="-120"/>
              </a:rPr>
              <a:t>單純強調產品特性與品質的行銷時代已過</a:t>
            </a:r>
            <a:r>
              <a:rPr lang="zh-TW" altLang="en-US" sz="1600" b="0" dirty="0" smtClean="0">
                <a:solidFill>
                  <a:srgbClr val="19232D"/>
                </a:solidFill>
                <a:latin typeface="微軟正黑體" panose="020B0604030504040204" pitchFamily="34" charset="-120"/>
                <a:ea typeface="微軟正黑體" panose="020B0604030504040204" pitchFamily="34" charset="-120"/>
              </a:rPr>
              <a:t>。</a:t>
            </a:r>
            <a:endParaRPr lang="en-US" altLang="zh-TW" sz="1600" b="0" dirty="0" smtClean="0">
              <a:solidFill>
                <a:srgbClr val="19232D"/>
              </a:solidFill>
              <a:latin typeface="微軟正黑體" panose="020B0604030504040204" pitchFamily="34" charset="-120"/>
              <a:ea typeface="微軟正黑體" panose="020B0604030504040204" pitchFamily="34" charset="-120"/>
            </a:endParaRPr>
          </a:p>
          <a:p>
            <a:r>
              <a:rPr lang="zh-TW" altLang="en-US" sz="1600" b="0" dirty="0" smtClean="0">
                <a:solidFill>
                  <a:srgbClr val="FF0000"/>
                </a:solidFill>
                <a:latin typeface="微軟正黑體" panose="020B0604030504040204" pitchFamily="34" charset="-120"/>
                <a:ea typeface="微軟正黑體" panose="020B0604030504040204" pitchFamily="34" charset="-120"/>
              </a:rPr>
              <a:t>抓住</a:t>
            </a:r>
            <a:r>
              <a:rPr lang="zh-TW" altLang="en-US" sz="1600" b="0" dirty="0">
                <a:solidFill>
                  <a:srgbClr val="FF0000"/>
                </a:solidFill>
                <a:latin typeface="微軟正黑體" panose="020B0604030504040204" pitchFamily="34" charset="-120"/>
                <a:ea typeface="微軟正黑體" panose="020B0604030504040204" pitchFamily="34" charset="-120"/>
              </a:rPr>
              <a:t>顧客經驗感受與情感</a:t>
            </a:r>
            <a:r>
              <a:rPr lang="zh-TW" altLang="en-US" sz="1600" b="0" dirty="0" smtClean="0">
                <a:solidFill>
                  <a:srgbClr val="FF0000"/>
                </a:solidFill>
                <a:latin typeface="微軟正黑體" panose="020B0604030504040204" pitchFamily="34" charset="-120"/>
                <a:ea typeface="微軟正黑體" panose="020B0604030504040204" pitchFamily="34" charset="-120"/>
              </a:rPr>
              <a:t>，才能</a:t>
            </a:r>
            <a:r>
              <a:rPr lang="zh-TW" altLang="en-US" sz="1600" b="0" dirty="0">
                <a:solidFill>
                  <a:srgbClr val="FF0000"/>
                </a:solidFill>
                <a:latin typeface="微軟正黑體" panose="020B0604030504040204" pitchFamily="34" charset="-120"/>
                <a:ea typeface="微軟正黑體" panose="020B0604030504040204" pitchFamily="34" charset="-120"/>
              </a:rPr>
              <a:t>創造出觸動人心的</a:t>
            </a:r>
            <a:r>
              <a:rPr lang="zh-TW" altLang="en-US" sz="1600" b="0" dirty="0" smtClean="0">
                <a:solidFill>
                  <a:srgbClr val="FF0000"/>
                </a:solidFill>
                <a:latin typeface="微軟正黑體" panose="020B0604030504040204" pitchFamily="34" charset="-120"/>
                <a:ea typeface="微軟正黑體" panose="020B0604030504040204" pitchFamily="34" charset="-120"/>
              </a:rPr>
              <a:t>品牌</a:t>
            </a:r>
            <a:r>
              <a:rPr lang="zh-TW" altLang="en-US" sz="1600" b="0" dirty="0" smtClean="0">
                <a:solidFill>
                  <a:srgbClr val="19232D"/>
                </a:solidFill>
                <a:latin typeface="微軟正黑體" panose="020B0604030504040204" pitchFamily="34" charset="-120"/>
                <a:ea typeface="微軟正黑體" panose="020B0604030504040204" pitchFamily="34" charset="-120"/>
              </a:rPr>
              <a:t>，</a:t>
            </a:r>
            <a:r>
              <a:rPr lang="zh-TW" altLang="en-US" sz="1600" b="0" dirty="0" smtClean="0">
                <a:latin typeface="微軟正黑體" panose="020B0604030504040204" pitchFamily="34" charset="-120"/>
                <a:ea typeface="微軟正黑體" panose="020B0604030504040204" pitchFamily="34" charset="-120"/>
              </a:rPr>
              <a:t>不斷</a:t>
            </a:r>
            <a:r>
              <a:rPr lang="zh-TW" altLang="en-US" sz="1600" b="0" dirty="0">
                <a:latin typeface="微軟正黑體" panose="020B0604030504040204" pitchFamily="34" charset="-120"/>
                <a:ea typeface="微軟正黑體" panose="020B0604030504040204" pitchFamily="34" charset="-120"/>
              </a:rPr>
              <a:t>的注入新鮮的</a:t>
            </a:r>
            <a:r>
              <a:rPr lang="zh-TW" altLang="en-US" sz="1600" b="0" dirty="0" smtClean="0">
                <a:latin typeface="微軟正黑體" panose="020B0604030504040204" pitchFamily="34" charset="-120"/>
                <a:ea typeface="微軟正黑體" panose="020B0604030504040204" pitchFamily="34" charset="-120"/>
              </a:rPr>
              <a:t>東西</a:t>
            </a:r>
            <a:r>
              <a:rPr lang="zh-TW" altLang="en-US" sz="1600" b="0" dirty="0">
                <a:latin typeface="微軟正黑體" panose="020B0604030504040204" pitchFamily="34" charset="-120"/>
                <a:ea typeface="微軟正黑體" panose="020B0604030504040204" pitchFamily="34" charset="-120"/>
              </a:rPr>
              <a:t>，才能使得品牌形象</a:t>
            </a:r>
            <a:r>
              <a:rPr lang="zh-TW" altLang="en-US" sz="1600" b="0" dirty="0" smtClean="0">
                <a:latin typeface="微軟正黑體" panose="020B0604030504040204" pitchFamily="34" charset="-120"/>
                <a:ea typeface="微軟正黑體" panose="020B0604030504040204" pitchFamily="34" charset="-120"/>
              </a:rPr>
              <a:t>歷久彌新</a:t>
            </a:r>
            <a:r>
              <a:rPr lang="zh-TW" altLang="en-US" sz="1600" b="0" dirty="0" smtClean="0">
                <a:solidFill>
                  <a:srgbClr val="19232D"/>
                </a:solidFill>
                <a:latin typeface="微軟正黑體" panose="020B0604030504040204" pitchFamily="34" charset="-120"/>
                <a:ea typeface="微軟正黑體" panose="020B0604030504040204" pitchFamily="34" charset="-120"/>
              </a:rPr>
              <a:t>。</a:t>
            </a:r>
            <a:endParaRPr lang="zh-TW" altLang="en-US" sz="1600" b="0" dirty="0">
              <a:solidFill>
                <a:srgbClr val="19232D"/>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graphicFrame>
        <p:nvGraphicFramePr>
          <p:cNvPr id="11" name="資料庫圖表 10"/>
          <p:cNvGraphicFramePr/>
          <p:nvPr>
            <p:extLst>
              <p:ext uri="{D42A27DB-BD31-4B8C-83A1-F6EECF244321}">
                <p14:modId xmlns="" xmlns:p14="http://schemas.microsoft.com/office/powerpoint/2010/main" val="94093366"/>
              </p:ext>
            </p:extLst>
          </p:nvPr>
        </p:nvGraphicFramePr>
        <p:xfrm>
          <a:off x="3561017" y="1009774"/>
          <a:ext cx="6043693" cy="21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s://i0.wp.com/dgcovery-pic.com/uploads/2017/07/le%20cafe/02.jpg?resize=690%2C517&amp;ssl=1"/>
          <p:cNvPicPr>
            <a:picLocks noChangeAspect="1" noChangeArrowheads="1"/>
          </p:cNvPicPr>
          <p:nvPr/>
        </p:nvPicPr>
        <p:blipFill>
          <a:blip r:embed="rId8" cstate="print">
            <a:extLst>
              <a:ext uri="{28A0092B-C50C-407E-A947-70E740481C1C}">
                <a14:useLocalDpi xmlns="" xmlns:a14="http://schemas.microsoft.com/office/drawing/2010/main" val="0"/>
              </a:ext>
            </a:extLst>
          </a:blip>
          <a:srcRect t="26628"/>
          <a:stretch>
            <a:fillRect/>
          </a:stretch>
        </p:blipFill>
        <p:spPr bwMode="auto">
          <a:xfrm>
            <a:off x="-1" y="3170712"/>
            <a:ext cx="4979035" cy="36872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p:nvSpPr>
        <p:spPr>
          <a:xfrm>
            <a:off x="5354973" y="4825711"/>
            <a:ext cx="3766167" cy="1323439"/>
          </a:xfrm>
          <a:prstGeom prst="rect">
            <a:avLst/>
          </a:prstGeom>
        </p:spPr>
        <p:txBody>
          <a:bodyPr wrap="square">
            <a:spAutoFit/>
          </a:bodyPr>
          <a:lstStyle/>
          <a:p>
            <a:r>
              <a:rPr lang="zh-TW" altLang="en-US" sz="1600" b="0" dirty="0">
                <a:latin typeface="微軟正黑體" panose="020B0604030504040204" pitchFamily="34" charset="-120"/>
                <a:ea typeface="微軟正黑體" panose="020B0604030504040204" pitchFamily="34" charset="-120"/>
              </a:rPr>
              <a:t>左岸咖啡館推出的 </a:t>
            </a:r>
            <a:r>
              <a:rPr lang="en-US" altLang="zh-TW" sz="1600" b="0" dirty="0">
                <a:latin typeface="微軟正黑體" panose="020B0604030504040204" pitchFamily="34" charset="-120"/>
                <a:ea typeface="微軟正黑體" panose="020B0604030504040204" pitchFamily="34" charset="-120"/>
              </a:rPr>
              <a:t>3D </a:t>
            </a:r>
            <a:r>
              <a:rPr lang="zh-TW" altLang="en-US" sz="1600" b="0" dirty="0">
                <a:latin typeface="微軟正黑體" panose="020B0604030504040204" pitchFamily="34" charset="-120"/>
                <a:ea typeface="微軟正黑體" panose="020B0604030504040204" pitchFamily="34" charset="-120"/>
              </a:rPr>
              <a:t>立體杯蓋</a:t>
            </a:r>
            <a:r>
              <a:rPr lang="zh-TW" altLang="en-US" sz="1600" b="0" dirty="0" smtClean="0">
                <a:latin typeface="微軟正黑體" panose="020B0604030504040204" pitchFamily="34" charset="-120"/>
                <a:ea typeface="微軟正黑體" panose="020B0604030504040204" pitchFamily="34" charset="-120"/>
              </a:rPr>
              <a:t>，在</a:t>
            </a:r>
            <a:r>
              <a:rPr lang="zh-TW" altLang="en-US" sz="1600" b="0" dirty="0">
                <a:latin typeface="微軟正黑體" panose="020B0604030504040204" pitchFamily="34" charset="-120"/>
                <a:ea typeface="微軟正黑體" panose="020B0604030504040204" pitchFamily="34" charset="-120"/>
              </a:rPr>
              <a:t>吸管插入的同時浮現巴黎鐵塔、凱旋門等建築造型</a:t>
            </a:r>
            <a:r>
              <a:rPr lang="zh-TW" altLang="en-US" sz="1600" b="0" dirty="0" smtClean="0">
                <a:latin typeface="微軟正黑體" panose="020B0604030504040204" pitchFamily="34" charset="-120"/>
                <a:ea typeface="微軟正黑體" panose="020B0604030504040204" pitchFamily="34" charset="-120"/>
              </a:rPr>
              <a:t>，特殊</a:t>
            </a:r>
            <a:r>
              <a:rPr lang="zh-TW" altLang="en-US" sz="1600" b="0" dirty="0">
                <a:latin typeface="微軟正黑體" panose="020B0604030504040204" pitchFamily="34" charset="-120"/>
                <a:ea typeface="微軟正黑體" panose="020B0604030504040204" pitchFamily="34" charset="-120"/>
              </a:rPr>
              <a:t>視覺設計的運用給人耳目一新的感覺，也讓左岸咖啡館在眾多花花綠綠商品陳列的超商中成為亮點。</a:t>
            </a:r>
          </a:p>
        </p:txBody>
      </p:sp>
      <p:sp>
        <p:nvSpPr>
          <p:cNvPr id="4" name="矩形 3"/>
          <p:cNvSpPr/>
          <p:nvPr/>
        </p:nvSpPr>
        <p:spPr>
          <a:xfrm>
            <a:off x="384708" y="1858864"/>
            <a:ext cx="2339102" cy="461665"/>
          </a:xfrm>
          <a:prstGeom prst="rect">
            <a:avLst/>
          </a:prstGeom>
        </p:spPr>
        <p:txBody>
          <a:bodyPr wrap="non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品牌創新的手段</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960490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4" name="矩形 3"/>
          <p:cNvSpPr/>
          <p:nvPr/>
        </p:nvSpPr>
        <p:spPr>
          <a:xfrm>
            <a:off x="2660073" y="1146344"/>
            <a:ext cx="7241165" cy="461665"/>
          </a:xfrm>
          <a:prstGeom prst="rect">
            <a:avLst/>
          </a:prstGeom>
        </p:spPr>
        <p:txBody>
          <a:bodyPr wrap="squar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a:t>
            </a:r>
            <a:r>
              <a:rPr lang="zh-TW" altLang="en-US" sz="2400" dirty="0" smtClean="0">
                <a:solidFill>
                  <a:srgbClr val="333333"/>
                </a:solidFill>
                <a:latin typeface="微軟正黑體" panose="020B0604030504040204" pitchFamily="34" charset="-120"/>
                <a:ea typeface="微軟正黑體" panose="020B0604030504040204" pitchFamily="34" charset="-120"/>
              </a:rPr>
              <a:t>手段</a:t>
            </a:r>
            <a:r>
              <a:rPr lang="en-US" altLang="zh-TW" sz="2400" dirty="0" smtClean="0">
                <a:solidFill>
                  <a:srgbClr val="333333"/>
                </a:solidFill>
                <a:latin typeface="微軟正黑體" panose="020B0604030504040204" pitchFamily="34" charset="-120"/>
                <a:ea typeface="微軟正黑體" panose="020B0604030504040204" pitchFamily="34" charset="-120"/>
              </a:rPr>
              <a:t>-</a:t>
            </a:r>
            <a:r>
              <a:rPr lang="zh-TW" altLang="en-US" sz="2400" dirty="0" smtClean="0">
                <a:solidFill>
                  <a:srgbClr val="333333"/>
                </a:solidFill>
                <a:latin typeface="微軟正黑體" panose="020B0604030504040204" pitchFamily="34" charset="-120"/>
                <a:ea typeface="微軟正黑體" panose="020B0604030504040204" pitchFamily="34" charset="-120"/>
              </a:rPr>
              <a:t>置入行銷</a:t>
            </a:r>
            <a:endParaRPr lang="zh-TW" altLang="en-US" sz="2400" dirty="0">
              <a:latin typeface="微軟正黑體" panose="020B0604030504040204" pitchFamily="34" charset="-120"/>
              <a:ea typeface="微軟正黑體" panose="020B0604030504040204" pitchFamily="34" charset="-120"/>
            </a:endParaRPr>
          </a:p>
        </p:txBody>
      </p:sp>
      <p:pic>
        <p:nvPicPr>
          <p:cNvPr id="13" name="2015 全聯福利中心 中元祈福祭 又見貞子篇 完整版.mp4">
            <a:hlinkClick r:id="" action="ppaction://media"/>
          </p:cNvPr>
          <p:cNvPicPr>
            <a:picLocks noRot="1" noChangeAspect="1"/>
          </p:cNvPicPr>
          <p:nvPr>
            <a:videoFile r:link="rId1"/>
          </p:nvPr>
        </p:nvPicPr>
        <p:blipFill>
          <a:blip r:embed="rId4" cstate="print"/>
          <a:stretch>
            <a:fillRect/>
          </a:stretch>
        </p:blipFill>
        <p:spPr>
          <a:xfrm>
            <a:off x="0" y="1531918"/>
            <a:ext cx="9901238" cy="5340927"/>
          </a:xfrm>
          <a:prstGeom prst="rect">
            <a:avLst/>
          </a:prstGeom>
        </p:spPr>
      </p:pic>
    </p:spTree>
    <p:extLst>
      <p:ext uri="{BB962C8B-B14F-4D97-AF65-F5344CB8AC3E}">
        <p14:creationId xmlns="" xmlns:p14="http://schemas.microsoft.com/office/powerpoint/2010/main" val="39604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8" name="矩形 7"/>
          <p:cNvSpPr/>
          <p:nvPr/>
        </p:nvSpPr>
        <p:spPr>
          <a:xfrm>
            <a:off x="225632" y="2454081"/>
            <a:ext cx="4949825" cy="707886"/>
          </a:xfrm>
          <a:prstGeom prst="rect">
            <a:avLst/>
          </a:prstGeom>
        </p:spPr>
        <p:txBody>
          <a:bodyPr>
            <a:spAutoFit/>
          </a:bodyPr>
          <a:lstStyle/>
          <a:p>
            <a:r>
              <a:rPr lang="zh-TW" altLang="en-US" sz="2000" b="0" dirty="0" smtClean="0">
                <a:solidFill>
                  <a:srgbClr val="C00000"/>
                </a:solidFill>
                <a:latin typeface="微軟正黑體" panose="020B0604030504040204" pitchFamily="34" charset="-120"/>
                <a:ea typeface="微軟正黑體" panose="020B0604030504040204" pitchFamily="34" charset="-120"/>
              </a:rPr>
              <a:t>管理團隊不斷的腦力激盪</a:t>
            </a:r>
            <a:endParaRPr lang="en-US" altLang="zh-TW" sz="2000" b="0" dirty="0" smtClean="0">
              <a:solidFill>
                <a:srgbClr val="C00000"/>
              </a:solidFill>
              <a:latin typeface="微軟正黑體" panose="020B0604030504040204" pitchFamily="34" charset="-120"/>
              <a:ea typeface="微軟正黑體" panose="020B0604030504040204" pitchFamily="34" charset="-120"/>
            </a:endParaRPr>
          </a:p>
          <a:p>
            <a:r>
              <a:rPr lang="zh-TW" altLang="en-US" sz="2000" b="0" dirty="0" smtClean="0">
                <a:solidFill>
                  <a:srgbClr val="C00000"/>
                </a:solidFill>
                <a:latin typeface="微軟正黑體" panose="020B0604030504040204" pitchFamily="34" charset="-120"/>
                <a:ea typeface="微軟正黑體" panose="020B0604030504040204" pitchFamily="34" charset="-120"/>
              </a:rPr>
              <a:t>才能創造新的泉源</a:t>
            </a:r>
            <a:endParaRPr lang="zh-TW" altLang="en-US" sz="1600" b="0" dirty="0">
              <a:latin typeface="微軟正黑體" panose="020B0604030504040204" pitchFamily="34" charset="-120"/>
              <a:ea typeface="微軟正黑體" panose="020B0604030504040204" pitchFamily="34" charset="-120"/>
            </a:endParaRPr>
          </a:p>
        </p:txBody>
      </p:sp>
      <p:sp>
        <p:nvSpPr>
          <p:cNvPr id="10" name="矩形 9"/>
          <p:cNvSpPr/>
          <p:nvPr/>
        </p:nvSpPr>
        <p:spPr>
          <a:xfrm>
            <a:off x="86093" y="1052063"/>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graphicFrame>
        <p:nvGraphicFramePr>
          <p:cNvPr id="11" name="資料庫圖表 10"/>
          <p:cNvGraphicFramePr/>
          <p:nvPr>
            <p:extLst>
              <p:ext uri="{D42A27DB-BD31-4B8C-83A1-F6EECF244321}">
                <p14:modId xmlns="" xmlns:p14="http://schemas.microsoft.com/office/powerpoint/2010/main" val="2736622990"/>
              </p:ext>
            </p:extLst>
          </p:nvPr>
        </p:nvGraphicFramePr>
        <p:xfrm>
          <a:off x="3561017" y="1009774"/>
          <a:ext cx="6043693" cy="21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圖片 2"/>
          <p:cNvPicPr>
            <a:picLocks noChangeAspect="1"/>
          </p:cNvPicPr>
          <p:nvPr/>
        </p:nvPicPr>
        <p:blipFill rotWithShape="1">
          <a:blip r:embed="rId8" cstate="print">
            <a:extLst>
              <a:ext uri="{28A0092B-C50C-407E-A947-70E740481C1C}">
                <a14:useLocalDpi xmlns="" xmlns:a14="http://schemas.microsoft.com/office/drawing/2010/main" val="0"/>
              </a:ext>
            </a:extLst>
          </a:blip>
          <a:srcRect l="12846"/>
          <a:stretch/>
        </p:blipFill>
        <p:spPr>
          <a:xfrm>
            <a:off x="14748" y="3312407"/>
            <a:ext cx="5105296" cy="3535338"/>
          </a:xfrm>
          <a:prstGeom prst="rect">
            <a:avLst/>
          </a:prstGeom>
        </p:spPr>
      </p:pic>
      <p:pic>
        <p:nvPicPr>
          <p:cNvPr id="4" name="圖片 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687502" y="3322661"/>
            <a:ext cx="5213735" cy="3587487"/>
          </a:xfrm>
          <a:prstGeom prst="rect">
            <a:avLst/>
          </a:prstGeom>
        </p:spPr>
      </p:pic>
      <p:sp>
        <p:nvSpPr>
          <p:cNvPr id="5" name="矩形 4"/>
          <p:cNvSpPr/>
          <p:nvPr/>
        </p:nvSpPr>
        <p:spPr>
          <a:xfrm>
            <a:off x="440266" y="1970609"/>
            <a:ext cx="2339102" cy="461665"/>
          </a:xfrm>
          <a:prstGeom prst="rect">
            <a:avLst/>
          </a:prstGeom>
        </p:spPr>
        <p:txBody>
          <a:bodyPr wrap="non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品牌創新的保證</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521203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pic>
        <p:nvPicPr>
          <p:cNvPr id="91138" name="Picture 2" descr="IMG_8795"/>
          <p:cNvPicPr>
            <a:picLocks noChangeAspect="1" noChangeArrowheads="1"/>
          </p:cNvPicPr>
          <p:nvPr/>
        </p:nvPicPr>
        <p:blipFill>
          <a:blip r:embed="rId3" cstate="print"/>
          <a:srcRect t="21629"/>
          <a:stretch>
            <a:fillRect/>
          </a:stretch>
        </p:blipFill>
        <p:spPr bwMode="auto">
          <a:xfrm>
            <a:off x="2127918" y="973776"/>
            <a:ext cx="7682401" cy="4013859"/>
          </a:xfrm>
          <a:prstGeom prst="rect">
            <a:avLst/>
          </a:prstGeom>
          <a:noFill/>
        </p:spPr>
      </p:pic>
      <p:pic>
        <p:nvPicPr>
          <p:cNvPr id="12" name="圖片 11" descr="IMG_8872.JPG"/>
          <p:cNvPicPr>
            <a:picLocks noChangeAspect="1"/>
          </p:cNvPicPr>
          <p:nvPr/>
        </p:nvPicPr>
        <p:blipFill>
          <a:blip r:embed="rId4" cstate="screen"/>
          <a:stretch>
            <a:fillRect/>
          </a:stretch>
        </p:blipFill>
        <p:spPr>
          <a:xfrm>
            <a:off x="0" y="5052951"/>
            <a:ext cx="2707574" cy="1805049"/>
          </a:xfrm>
          <a:prstGeom prst="rect">
            <a:avLst/>
          </a:prstGeom>
        </p:spPr>
      </p:pic>
      <p:pic>
        <p:nvPicPr>
          <p:cNvPr id="13" name="圖片 12" descr="IMG_8832.JPG"/>
          <p:cNvPicPr>
            <a:picLocks noChangeAspect="1"/>
          </p:cNvPicPr>
          <p:nvPr/>
        </p:nvPicPr>
        <p:blipFill>
          <a:blip r:embed="rId5" cstate="screen"/>
          <a:srcRect/>
          <a:stretch>
            <a:fillRect/>
          </a:stretch>
        </p:blipFill>
        <p:spPr>
          <a:xfrm>
            <a:off x="0" y="961900"/>
            <a:ext cx="2078182" cy="4025736"/>
          </a:xfrm>
          <a:prstGeom prst="rect">
            <a:avLst/>
          </a:prstGeom>
        </p:spPr>
      </p:pic>
      <p:pic>
        <p:nvPicPr>
          <p:cNvPr id="14" name="圖片 13" descr="IMG_8810.JPG"/>
          <p:cNvPicPr>
            <a:picLocks noChangeAspect="1"/>
          </p:cNvPicPr>
          <p:nvPr/>
        </p:nvPicPr>
        <p:blipFill>
          <a:blip r:embed="rId6" cstate="screen"/>
          <a:stretch>
            <a:fillRect/>
          </a:stretch>
        </p:blipFill>
        <p:spPr>
          <a:xfrm>
            <a:off x="2764575" y="5035532"/>
            <a:ext cx="2733700" cy="1822467"/>
          </a:xfrm>
          <a:prstGeom prst="rect">
            <a:avLst/>
          </a:prstGeom>
        </p:spPr>
      </p:pic>
      <p:pic>
        <p:nvPicPr>
          <p:cNvPr id="16" name="圖片 15" descr="IMG_8823.JPG"/>
          <p:cNvPicPr>
            <a:picLocks noChangeAspect="1"/>
          </p:cNvPicPr>
          <p:nvPr/>
        </p:nvPicPr>
        <p:blipFill>
          <a:blip r:embed="rId7" cstate="screen"/>
          <a:srcRect r="7716"/>
          <a:stretch>
            <a:fillRect/>
          </a:stretch>
        </p:blipFill>
        <p:spPr>
          <a:xfrm>
            <a:off x="7285694" y="5035138"/>
            <a:ext cx="2523323" cy="1822862"/>
          </a:xfrm>
          <a:prstGeom prst="rect">
            <a:avLst/>
          </a:prstGeom>
        </p:spPr>
      </p:pic>
      <p:pic>
        <p:nvPicPr>
          <p:cNvPr id="17" name="圖片 16" descr="IMG_8702.JPG"/>
          <p:cNvPicPr>
            <a:picLocks noChangeAspect="1"/>
          </p:cNvPicPr>
          <p:nvPr/>
        </p:nvPicPr>
        <p:blipFill>
          <a:blip r:embed="rId8" cstate="screen"/>
          <a:srcRect/>
          <a:stretch>
            <a:fillRect/>
          </a:stretch>
        </p:blipFill>
        <p:spPr>
          <a:xfrm>
            <a:off x="5560989" y="5026040"/>
            <a:ext cx="2621110" cy="1831959"/>
          </a:xfrm>
          <a:prstGeom prst="rect">
            <a:avLst/>
          </a:prstGeom>
        </p:spPr>
      </p:pic>
    </p:spTree>
    <p:extLst>
      <p:ext uri="{BB962C8B-B14F-4D97-AF65-F5344CB8AC3E}">
        <p14:creationId xmlns="" xmlns:p14="http://schemas.microsoft.com/office/powerpoint/2010/main" val="521203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a:solidFill>
                  <a:schemeClr val="bg1"/>
                </a:solidFill>
                <a:latin typeface="微軟正黑體" pitchFamily="34" charset="-120"/>
                <a:ea typeface="微軟正黑體" pitchFamily="34" charset="-120"/>
              </a:rPr>
              <a:t>二</a:t>
            </a:r>
            <a:r>
              <a:rPr kumimoji="0" lang="zh-TW" altLang="en-US" u="sng" dirty="0" smtClean="0">
                <a:solidFill>
                  <a:schemeClr val="bg1"/>
                </a:solidFill>
                <a:latin typeface="微軟正黑體" pitchFamily="34" charset="-120"/>
                <a:ea typeface="微軟正黑體" pitchFamily="34" charset="-120"/>
              </a:rPr>
              <a:t>、品牌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的動因</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1" y="1054049"/>
            <a:ext cx="5600700" cy="2554545"/>
          </a:xfrm>
          <a:prstGeom prst="rect">
            <a:avLst/>
          </a:prstGeom>
        </p:spPr>
        <p:txBody>
          <a:bodyPr wrap="squar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品牌創新的動</a:t>
            </a:r>
            <a:r>
              <a:rPr lang="zh-TW" altLang="en-US" sz="2400" u="sng" dirty="0" smtClean="0">
                <a:solidFill>
                  <a:srgbClr val="EE8742"/>
                </a:solidFill>
                <a:latin typeface="微軟正黑體" panose="020B0604030504040204" pitchFamily="34" charset="-120"/>
                <a:ea typeface="微軟正黑體" panose="020B0604030504040204" pitchFamily="34" charset="-120"/>
              </a:rPr>
              <a:t>因</a:t>
            </a:r>
            <a:endParaRPr lang="en-US" altLang="zh-TW" sz="2400" u="sng" dirty="0" smtClean="0">
              <a:solidFill>
                <a:srgbClr val="EE8742"/>
              </a:solidFill>
              <a:latin typeface="微軟正黑體" panose="020B0604030504040204" pitchFamily="34" charset="-120"/>
              <a:ea typeface="微軟正黑體" panose="020B0604030504040204" pitchFamily="34" charset="-120"/>
            </a:endParaRPr>
          </a:p>
          <a:p>
            <a:endParaRPr lang="zh-TW" altLang="en-US" sz="1200" b="0" dirty="0">
              <a:latin typeface="微軟正黑體" panose="020B0604030504040204" pitchFamily="34" charset="-120"/>
              <a:ea typeface="微軟正黑體" panose="020B0604030504040204" pitchFamily="34" charset="-120"/>
            </a:endParaRPr>
          </a:p>
          <a:p>
            <a:r>
              <a:rPr lang="en-US" altLang="zh-TW" sz="1600" b="0" dirty="0">
                <a:solidFill>
                  <a:srgbClr val="FF0000"/>
                </a:solidFill>
                <a:latin typeface="微軟正黑體" panose="020B0604030504040204" pitchFamily="34" charset="-120"/>
                <a:ea typeface="微軟正黑體" panose="020B0604030504040204" pitchFamily="34" charset="-120"/>
              </a:rPr>
              <a:t>(</a:t>
            </a:r>
            <a:r>
              <a:rPr lang="zh-TW" altLang="en-US" sz="1600" b="0" dirty="0">
                <a:solidFill>
                  <a:srgbClr val="FF0000"/>
                </a:solidFill>
                <a:latin typeface="微軟正黑體" panose="020B0604030504040204" pitchFamily="34" charset="-120"/>
                <a:ea typeface="微軟正黑體" panose="020B0604030504040204" pitchFamily="34" charset="-120"/>
              </a:rPr>
              <a:t>一</a:t>
            </a:r>
            <a:r>
              <a:rPr lang="en-US" altLang="zh-TW" sz="1600" b="0" dirty="0">
                <a:solidFill>
                  <a:srgbClr val="FF0000"/>
                </a:solidFill>
                <a:latin typeface="微軟正黑體" panose="020B0604030504040204" pitchFamily="34" charset="-120"/>
                <a:ea typeface="微軟正黑體" panose="020B0604030504040204" pitchFamily="34" charset="-120"/>
              </a:rPr>
              <a:t>)</a:t>
            </a:r>
            <a:r>
              <a:rPr lang="zh-TW" altLang="en-US" sz="1600" b="0" dirty="0">
                <a:solidFill>
                  <a:srgbClr val="FF0000"/>
                </a:solidFill>
                <a:latin typeface="微軟正黑體" panose="020B0604030504040204" pitchFamily="34" charset="-120"/>
                <a:ea typeface="微軟正黑體" panose="020B0604030504040204" pitchFamily="34" charset="-120"/>
              </a:rPr>
              <a:t>消費者需求的變化，激發品牌</a:t>
            </a:r>
            <a:r>
              <a:rPr lang="zh-TW" altLang="en-US" sz="1600" b="0" dirty="0" smtClean="0">
                <a:solidFill>
                  <a:srgbClr val="FF0000"/>
                </a:solidFill>
                <a:latin typeface="微軟正黑體" panose="020B0604030504040204" pitchFamily="34" charset="-120"/>
                <a:ea typeface="微軟正黑體" panose="020B0604030504040204" pitchFamily="34" charset="-120"/>
              </a:rPr>
              <a:t>創新</a:t>
            </a:r>
            <a:endParaRPr lang="en-US" altLang="zh-TW" sz="1600" b="0" dirty="0" smtClean="0">
              <a:solidFill>
                <a:srgbClr val="FF0000"/>
              </a:solidFill>
              <a:latin typeface="微軟正黑體" panose="020B0604030504040204" pitchFamily="34" charset="-120"/>
              <a:ea typeface="微軟正黑體" panose="020B0604030504040204" pitchFamily="34" charset="-120"/>
            </a:endParaRPr>
          </a:p>
          <a:p>
            <a:endParaRPr lang="en-US" altLang="zh-TW" sz="1200" b="0" dirty="0" smtClean="0">
              <a:latin typeface="微軟正黑體" panose="020B0604030504040204" pitchFamily="34" charset="-120"/>
              <a:ea typeface="微軟正黑體" panose="020B0604030504040204" pitchFamily="34" charset="-120"/>
            </a:endParaRPr>
          </a:p>
          <a:p>
            <a:r>
              <a:rPr lang="zh-TW" altLang="en-US" sz="1200" b="0" dirty="0" smtClean="0">
                <a:latin typeface="微軟正黑體" panose="020B0604030504040204" pitchFamily="34" charset="-120"/>
                <a:ea typeface="微軟正黑體" panose="020B0604030504040204" pitchFamily="34" charset="-120"/>
              </a:rPr>
              <a:t>如果</a:t>
            </a:r>
            <a:r>
              <a:rPr lang="zh-TW" altLang="en-US" sz="1200" b="0" dirty="0">
                <a:latin typeface="微軟正黑體" panose="020B0604030504040204" pitchFamily="34" charset="-120"/>
                <a:ea typeface="微軟正黑體" panose="020B0604030504040204" pitchFamily="34" charset="-120"/>
              </a:rPr>
              <a:t>品牌長時間不與消費者溝通， 沒有向消費者傳播新的信息，不能給消費者帶來一點新鮮感，</a:t>
            </a:r>
            <a:r>
              <a:rPr lang="zh-TW" altLang="en-US" sz="1200" b="0" dirty="0" smtClean="0">
                <a:latin typeface="微軟正黑體" panose="020B0604030504040204" pitchFamily="34" charset="-120"/>
                <a:ea typeface="微軟正黑體" panose="020B0604030504040204" pitchFamily="34" charset="-120"/>
              </a:rPr>
              <a:t>那麼消費者</a:t>
            </a:r>
            <a:r>
              <a:rPr lang="zh-TW" altLang="en-US" sz="1200" b="0" dirty="0">
                <a:latin typeface="微軟正黑體" panose="020B0604030504040204" pitchFamily="34" charset="-120"/>
                <a:ea typeface="微軟正黑體" panose="020B0604030504040204" pitchFamily="34" charset="-120"/>
              </a:rPr>
              <a:t>很快就會將這個</a:t>
            </a:r>
            <a:r>
              <a:rPr lang="zh-TW" altLang="en-US" sz="2000" u="sng" dirty="0">
                <a:solidFill>
                  <a:srgbClr val="003300"/>
                </a:solidFill>
                <a:latin typeface="微軟正黑體" panose="020B0604030504040204" pitchFamily="34" charset="-120"/>
                <a:ea typeface="微軟正黑體" panose="020B0604030504040204" pitchFamily="34" charset="-120"/>
              </a:rPr>
              <a:t>品牌淡忘</a:t>
            </a:r>
            <a:r>
              <a:rPr lang="zh-TW" altLang="en-US" sz="1200" b="0" dirty="0" smtClean="0">
                <a:latin typeface="微軟正黑體" panose="020B0604030504040204" pitchFamily="34" charset="-120"/>
                <a:ea typeface="微軟正黑體" panose="020B0604030504040204" pitchFamily="34" charset="-120"/>
              </a:rPr>
              <a:t>。</a:t>
            </a:r>
            <a:endParaRPr lang="en-US" altLang="zh-TW" sz="1200" b="0" dirty="0" smtClean="0">
              <a:latin typeface="微軟正黑體" panose="020B0604030504040204" pitchFamily="34" charset="-120"/>
              <a:ea typeface="微軟正黑體" panose="020B0604030504040204" pitchFamily="34" charset="-120"/>
            </a:endParaRPr>
          </a:p>
          <a:p>
            <a:endParaRPr lang="zh-TW" altLang="en-US" sz="1200" b="0" dirty="0">
              <a:solidFill>
                <a:srgbClr val="FF0000"/>
              </a:solidFill>
              <a:latin typeface="微軟正黑體" panose="020B0604030504040204" pitchFamily="34" charset="-120"/>
              <a:ea typeface="微軟正黑體" panose="020B0604030504040204" pitchFamily="34" charset="-120"/>
            </a:endParaRPr>
          </a:p>
          <a:p>
            <a:r>
              <a:rPr lang="en-US" altLang="zh-TW" sz="1600" b="0" dirty="0">
                <a:solidFill>
                  <a:srgbClr val="FF0000"/>
                </a:solidFill>
                <a:latin typeface="微軟正黑體" panose="020B0604030504040204" pitchFamily="34" charset="-120"/>
                <a:ea typeface="微軟正黑體" panose="020B0604030504040204" pitchFamily="34" charset="-120"/>
              </a:rPr>
              <a:t>(</a:t>
            </a:r>
            <a:r>
              <a:rPr lang="zh-TW" altLang="en-US" sz="1600" b="0" dirty="0">
                <a:solidFill>
                  <a:srgbClr val="FF0000"/>
                </a:solidFill>
                <a:latin typeface="微軟正黑體" panose="020B0604030504040204" pitchFamily="34" charset="-120"/>
                <a:ea typeface="微軟正黑體" panose="020B0604030504040204" pitchFamily="34" charset="-120"/>
              </a:rPr>
              <a:t>二</a:t>
            </a:r>
            <a:r>
              <a:rPr lang="en-US" altLang="zh-TW" sz="1600" b="0" dirty="0">
                <a:solidFill>
                  <a:srgbClr val="FF0000"/>
                </a:solidFill>
                <a:latin typeface="微軟正黑體" panose="020B0604030504040204" pitchFamily="34" charset="-120"/>
                <a:ea typeface="微軟正黑體" panose="020B0604030504040204" pitchFamily="34" charset="-120"/>
              </a:rPr>
              <a:t>)</a:t>
            </a:r>
            <a:r>
              <a:rPr lang="zh-TW" altLang="en-US" sz="1600" b="0" dirty="0">
                <a:solidFill>
                  <a:srgbClr val="FF0000"/>
                </a:solidFill>
                <a:latin typeface="微軟正黑體" panose="020B0604030504040204" pitchFamily="34" charset="-120"/>
                <a:ea typeface="微軟正黑體" panose="020B0604030504040204" pitchFamily="34" charset="-120"/>
              </a:rPr>
              <a:t>新的競爭環境需要品牌</a:t>
            </a:r>
            <a:r>
              <a:rPr lang="zh-TW" altLang="en-US" sz="1600" b="0" dirty="0" smtClean="0">
                <a:solidFill>
                  <a:srgbClr val="FF0000"/>
                </a:solidFill>
                <a:latin typeface="微軟正黑體" panose="020B0604030504040204" pitchFamily="34" charset="-120"/>
                <a:ea typeface="微軟正黑體" panose="020B0604030504040204" pitchFamily="34" charset="-120"/>
              </a:rPr>
              <a:t>定位的</a:t>
            </a:r>
            <a:r>
              <a:rPr lang="zh-TW" altLang="en-US" sz="1600" b="0" dirty="0">
                <a:solidFill>
                  <a:srgbClr val="FF0000"/>
                </a:solidFill>
                <a:latin typeface="微軟正黑體" panose="020B0604030504040204" pitchFamily="34" charset="-120"/>
                <a:ea typeface="微軟正黑體" panose="020B0604030504040204" pitchFamily="34" charset="-120"/>
              </a:rPr>
              <a:t>修正與形象的</a:t>
            </a:r>
            <a:r>
              <a:rPr lang="zh-TW" altLang="en-US" sz="1600" b="0" dirty="0" smtClean="0">
                <a:solidFill>
                  <a:srgbClr val="FF0000"/>
                </a:solidFill>
                <a:latin typeface="微軟正黑體" panose="020B0604030504040204" pitchFamily="34" charset="-120"/>
                <a:ea typeface="微軟正黑體" panose="020B0604030504040204" pitchFamily="34" charset="-120"/>
              </a:rPr>
              <a:t>更新</a:t>
            </a:r>
            <a:endParaRPr lang="en-US" altLang="zh-TW" sz="1600" b="0" dirty="0" smtClean="0">
              <a:solidFill>
                <a:srgbClr val="FF0000"/>
              </a:solidFill>
              <a:latin typeface="微軟正黑體" panose="020B0604030504040204" pitchFamily="34" charset="-120"/>
              <a:ea typeface="微軟正黑體" panose="020B0604030504040204" pitchFamily="34" charset="-120"/>
            </a:endParaRPr>
          </a:p>
          <a:p>
            <a:endParaRPr lang="zh-TW" altLang="en-US" sz="1200" b="0" dirty="0">
              <a:latin typeface="微軟正黑體" panose="020B0604030504040204" pitchFamily="34" charset="-120"/>
              <a:ea typeface="微軟正黑體" panose="020B0604030504040204" pitchFamily="34" charset="-120"/>
            </a:endParaRPr>
          </a:p>
          <a:p>
            <a:r>
              <a:rPr lang="zh-TW" altLang="en-US" sz="1200" b="0" dirty="0" smtClean="0">
                <a:latin typeface="微軟正黑體" panose="020B0604030504040204" pitchFamily="34" charset="-120"/>
                <a:ea typeface="微軟正黑體" panose="020B0604030504040204" pitchFamily="34" charset="-120"/>
              </a:rPr>
              <a:t>品牌</a:t>
            </a:r>
            <a:r>
              <a:rPr lang="zh-TW" altLang="en-US" sz="1200" b="0" dirty="0">
                <a:latin typeface="微軟正黑體" panose="020B0604030504040204" pitchFamily="34" charset="-120"/>
                <a:ea typeface="微軟正黑體" panose="020B0604030504040204" pitchFamily="34" charset="-120"/>
              </a:rPr>
              <a:t>創新與市場競爭環境的變化有著直接</a:t>
            </a:r>
            <a:r>
              <a:rPr lang="zh-TW" altLang="en-US" sz="1200" b="0" dirty="0" smtClean="0">
                <a:latin typeface="微軟正黑體" panose="020B0604030504040204" pitchFamily="34" charset="-120"/>
                <a:ea typeface="微軟正黑體" panose="020B0604030504040204" pitchFamily="34" charset="-120"/>
              </a:rPr>
              <a:t>關係，添加新元素、研發新技術、品牌</a:t>
            </a:r>
            <a:r>
              <a:rPr lang="zh-TW" altLang="en-US" sz="1200" b="0" dirty="0">
                <a:latin typeface="微軟正黑體" panose="020B0604030504040204" pitchFamily="34" charset="-120"/>
                <a:ea typeface="微軟正黑體" panose="020B0604030504040204" pitchFamily="34" charset="-120"/>
              </a:rPr>
              <a:t>定位的修正和品牌內涵的</a:t>
            </a:r>
            <a:r>
              <a:rPr lang="zh-TW" altLang="en-US" sz="1200" b="0" dirty="0" smtClean="0">
                <a:latin typeface="微軟正黑體" panose="020B0604030504040204" pitchFamily="34" charset="-120"/>
                <a:ea typeface="微軟正黑體" panose="020B0604030504040204" pitchFamily="34" charset="-120"/>
              </a:rPr>
              <a:t>更新，為品牌加分並永續經營。</a:t>
            </a:r>
            <a:endParaRPr lang="zh-TW" altLang="en-US" sz="1200" b="0" i="0" dirty="0">
              <a:effectLst/>
              <a:latin typeface="微軟正黑體" panose="020B0604030504040204" pitchFamily="34" charset="-120"/>
              <a:ea typeface="微軟正黑體" panose="020B0604030504040204" pitchFamily="34" charset="-120"/>
            </a:endParaRPr>
          </a:p>
        </p:txBody>
      </p:sp>
      <p:pic>
        <p:nvPicPr>
          <p:cNvPr id="3074" name="Picture 2" descr="13958118_274051039629936_717071148483443276_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02329" y="943666"/>
            <a:ext cx="4198909" cy="2805254"/>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香雞城」的圖片搜尋結果"/>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02328" y="3710384"/>
            <a:ext cx="4198909" cy="3115438"/>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相關圖片"/>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6560"/>
          <a:stretch/>
        </p:blipFill>
        <p:spPr bwMode="auto">
          <a:xfrm>
            <a:off x="-50812" y="3716742"/>
            <a:ext cx="4357682" cy="310908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向右箭號 3"/>
          <p:cNvSpPr/>
          <p:nvPr/>
        </p:nvSpPr>
        <p:spPr bwMode="auto">
          <a:xfrm>
            <a:off x="4459183" y="4135055"/>
            <a:ext cx="1141518" cy="733663"/>
          </a:xfrm>
          <a:prstGeom prst="rightArrow">
            <a:avLst/>
          </a:prstGeom>
          <a:solidFill>
            <a:srgbClr val="EE8742"/>
          </a:solidFill>
          <a:ln>
            <a:no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1" hangingPunct="1">
              <a:spcBef>
                <a:spcPct val="50000"/>
              </a:spcBef>
            </a:pPr>
            <a:r>
              <a:rPr lang="en-US" altLang="zh-TW" sz="1800" dirty="0">
                <a:solidFill>
                  <a:schemeClr val="tx1"/>
                </a:solidFill>
                <a:latin typeface="Arial" charset="0"/>
                <a:ea typeface="華康粗黑體" pitchFamily="49" charset="-120"/>
              </a:rPr>
              <a:t>After</a:t>
            </a:r>
            <a:endParaRPr lang="zh-TW" altLang="en-US" sz="1800" dirty="0">
              <a:solidFill>
                <a:schemeClr val="tx1"/>
              </a:solidFill>
              <a:latin typeface="Arial" charset="0"/>
              <a:ea typeface="華康粗黑體" pitchFamily="49" charset="-120"/>
            </a:endParaRPr>
          </a:p>
        </p:txBody>
      </p:sp>
      <p:sp>
        <p:nvSpPr>
          <p:cNvPr id="5" name="向左箭號 4"/>
          <p:cNvSpPr/>
          <p:nvPr/>
        </p:nvSpPr>
        <p:spPr bwMode="auto">
          <a:xfrm>
            <a:off x="4408497" y="5334873"/>
            <a:ext cx="1192204" cy="733663"/>
          </a:xfrm>
          <a:prstGeom prst="leftArrow">
            <a:avLst/>
          </a:prstGeom>
          <a:solidFill>
            <a:srgbClr val="EE8742"/>
          </a:solidFill>
          <a:ln>
            <a:no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1" hangingPunct="1">
              <a:spcBef>
                <a:spcPct val="50000"/>
              </a:spcBef>
            </a:pPr>
            <a:r>
              <a:rPr lang="en-US" altLang="zh-TW" sz="1800" dirty="0" smtClean="0">
                <a:solidFill>
                  <a:schemeClr val="tx1"/>
                </a:solidFill>
                <a:latin typeface="Arial" charset="0"/>
                <a:ea typeface="華康粗黑體" pitchFamily="49" charset="-120"/>
              </a:rPr>
              <a:t>Before</a:t>
            </a:r>
            <a:endParaRPr lang="zh-TW" altLang="en-US" sz="1800" dirty="0">
              <a:solidFill>
                <a:schemeClr val="tx1"/>
              </a:solidFill>
              <a:latin typeface="Arial" charset="0"/>
              <a:ea typeface="華康粗黑體" pitchFamily="49" charset="-120"/>
            </a:endParaRPr>
          </a:p>
        </p:txBody>
      </p:sp>
    </p:spTree>
    <p:extLst>
      <p:ext uri="{BB962C8B-B14F-4D97-AF65-F5344CB8AC3E}">
        <p14:creationId xmlns="" xmlns:p14="http://schemas.microsoft.com/office/powerpoint/2010/main" val="259985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46152" y="1028335"/>
            <a:ext cx="10378007" cy="892552"/>
          </a:xfrm>
          <a:prstGeom prst="rect">
            <a:avLst/>
          </a:prstGeom>
        </p:spPr>
        <p:txBody>
          <a:bodyPr wrap="square">
            <a:spAutoFit/>
          </a:bodyPr>
          <a:lstStyle/>
          <a:p>
            <a:r>
              <a:rPr lang="en-US" altLang="zh-TW" sz="2400" u="sng" dirty="0" smtClean="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一</a:t>
            </a:r>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持續的產品創新和技術創新</a:t>
            </a:r>
          </a:p>
          <a:p>
            <a:endParaRPr lang="zh-TW" altLang="en-US" sz="1200" b="0" dirty="0">
              <a:latin typeface="微軟正黑體" panose="020B0604030504040204" pitchFamily="34" charset="-120"/>
              <a:ea typeface="微軟正黑體" panose="020B0604030504040204" pitchFamily="34" charset="-120"/>
            </a:endParaRPr>
          </a:p>
          <a:p>
            <a:r>
              <a:rPr lang="zh-TW" altLang="en-US" sz="1600" b="0" dirty="0" smtClean="0">
                <a:solidFill>
                  <a:srgbClr val="FF0000"/>
                </a:solidFill>
                <a:latin typeface="微軟正黑體" panose="020B0604030504040204" pitchFamily="34" charset="-120"/>
                <a:ea typeface="微軟正黑體" panose="020B0604030504040204" pitchFamily="34" charset="-120"/>
              </a:rPr>
              <a:t>品牌</a:t>
            </a:r>
            <a:r>
              <a:rPr lang="zh-TW" altLang="en-US" sz="1600" b="0" dirty="0">
                <a:solidFill>
                  <a:srgbClr val="FF0000"/>
                </a:solidFill>
                <a:latin typeface="微軟正黑體" panose="020B0604030504040204" pitchFamily="34" charset="-120"/>
                <a:ea typeface="微軟正黑體" panose="020B0604030504040204" pitchFamily="34" charset="-120"/>
              </a:rPr>
              <a:t>創新最重要的是</a:t>
            </a:r>
            <a:r>
              <a:rPr lang="zh-TW" altLang="en-US" sz="1600" b="0" dirty="0" smtClean="0">
                <a:solidFill>
                  <a:srgbClr val="FF0000"/>
                </a:solidFill>
                <a:latin typeface="微軟正黑體" panose="020B0604030504040204" pitchFamily="34" charset="-120"/>
                <a:ea typeface="微軟正黑體" panose="020B0604030504040204" pitchFamily="34" charset="-120"/>
              </a:rPr>
              <a:t>依靠技術創新，技術創新</a:t>
            </a:r>
            <a:r>
              <a:rPr lang="zh-TW" altLang="en-US" sz="1600" b="0" dirty="0">
                <a:solidFill>
                  <a:srgbClr val="FF0000"/>
                </a:solidFill>
                <a:latin typeface="微軟正黑體" panose="020B0604030504040204" pitchFamily="34" charset="-120"/>
                <a:ea typeface="微軟正黑體" panose="020B0604030504040204" pitchFamily="34" charset="-120"/>
              </a:rPr>
              <a:t>必然帶來產品創新</a:t>
            </a:r>
            <a:r>
              <a:rPr lang="zh-TW" altLang="en-US" sz="1600" b="0" dirty="0" smtClean="0">
                <a:solidFill>
                  <a:srgbClr val="FF0000"/>
                </a:solidFill>
                <a:latin typeface="微軟正黑體" panose="020B0604030504040204" pitchFamily="34" charset="-120"/>
                <a:ea typeface="微軟正黑體" panose="020B0604030504040204" pitchFamily="34" charset="-120"/>
              </a:rPr>
              <a:t>。</a:t>
            </a:r>
            <a:endParaRPr lang="zh-TW" altLang="en-US" sz="1600" b="0" dirty="0">
              <a:solidFill>
                <a:srgbClr val="FF0000"/>
              </a:solidFill>
              <a:latin typeface="微軟正黑體" panose="020B0604030504040204" pitchFamily="34" charset="-120"/>
              <a:ea typeface="微軟正黑體" panose="020B0604030504040204" pitchFamily="34" charset="-120"/>
            </a:endParaRPr>
          </a:p>
        </p:txBody>
      </p:sp>
      <p:pic>
        <p:nvPicPr>
          <p:cNvPr id="2050" name="Picture 2" descr="21246293_816884981819160_3648315414097613551_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7501" y="4166457"/>
            <a:ext cx="4001838" cy="269154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矩形 3"/>
          <p:cNvSpPr/>
          <p:nvPr/>
        </p:nvSpPr>
        <p:spPr>
          <a:xfrm>
            <a:off x="46152" y="1938833"/>
            <a:ext cx="5860378" cy="830997"/>
          </a:xfrm>
          <a:prstGeom prst="rect">
            <a:avLst/>
          </a:prstGeom>
        </p:spPr>
        <p:txBody>
          <a:bodyPr wrap="square">
            <a:spAutoFit/>
          </a:bodyPr>
          <a:lstStyle/>
          <a:p>
            <a:r>
              <a:rPr lang="zh-TW" altLang="en-US" sz="1600" b="0" dirty="0">
                <a:latin typeface="微軟正黑體" panose="020B0604030504040204" pitchFamily="34" charset="-120"/>
                <a:ea typeface="微軟正黑體" panose="020B0604030504040204" pitchFamily="34" charset="-120"/>
              </a:rPr>
              <a:t>原本的產品包裝是比較比較矮胖的玻璃瓶，每每需要旋開瓶蓋倒出來之後才能夠塗抹使用</a:t>
            </a:r>
            <a:r>
              <a:rPr lang="zh-TW" altLang="en-US" sz="1600" b="0" dirty="0" smtClean="0">
                <a:latin typeface="微軟正黑體" panose="020B0604030504040204" pitchFamily="34" charset="-120"/>
                <a:ea typeface="微軟正黑體" panose="020B0604030504040204" pitchFamily="34" charset="-120"/>
              </a:rPr>
              <a:t>。不但</a:t>
            </a:r>
            <a:r>
              <a:rPr lang="zh-TW" altLang="en-US" sz="1600" b="0" dirty="0">
                <a:latin typeface="微軟正黑體" panose="020B0604030504040204" pitchFamily="34" charset="-120"/>
                <a:ea typeface="微軟正黑體" panose="020B0604030504040204" pitchFamily="34" charset="-120"/>
              </a:rPr>
              <a:t>瓶身改為長條圓柱體，瓶口上還特別設計了一個滾珠</a:t>
            </a:r>
            <a:r>
              <a:rPr lang="zh-TW" altLang="en-US" sz="1600" b="0" dirty="0" smtClean="0">
                <a:latin typeface="微軟正黑體" panose="020B0604030504040204" pitchFamily="34" charset="-120"/>
                <a:ea typeface="微軟正黑體" panose="020B0604030504040204" pitchFamily="34" charset="-120"/>
              </a:rPr>
              <a:t>裝置</a:t>
            </a:r>
            <a:r>
              <a:rPr lang="zh-TW" altLang="en-US" sz="1600" b="0" dirty="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29339" y="3086101"/>
            <a:ext cx="3771900" cy="3771900"/>
          </a:xfrm>
          <a:prstGeom prst="rect">
            <a:avLst/>
          </a:prstGeom>
        </p:spPr>
      </p:pic>
      <p:pic>
        <p:nvPicPr>
          <p:cNvPr id="7" name="圖片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61541" y="4892040"/>
            <a:ext cx="1965960" cy="1965960"/>
          </a:xfrm>
          <a:prstGeom prst="rect">
            <a:avLst/>
          </a:prstGeom>
        </p:spPr>
      </p:pic>
    </p:spTree>
    <p:extLst>
      <p:ext uri="{BB962C8B-B14F-4D97-AF65-F5344CB8AC3E}">
        <p14:creationId xmlns="" xmlns:p14="http://schemas.microsoft.com/office/powerpoint/2010/main" val="3935337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1"/>
          <p:cNvSpPr>
            <a:spLocks noChangeArrowheads="1"/>
          </p:cNvSpPr>
          <p:nvPr/>
        </p:nvSpPr>
        <p:spPr bwMode="auto">
          <a:xfrm>
            <a:off x="55783" y="227517"/>
            <a:ext cx="2693366" cy="523220"/>
          </a:xfrm>
          <a:prstGeom prst="rect">
            <a:avLst/>
          </a:prstGeom>
          <a:noFill/>
          <a:ln w="9525">
            <a:noFill/>
            <a:miter lim="800000"/>
            <a:headEnd/>
            <a:tailEnd/>
          </a:ln>
        </p:spPr>
        <p:txBody>
          <a:bodyPr wrap="none">
            <a:spAutoFit/>
          </a:bodyPr>
          <a:lstStyle/>
          <a:p>
            <a:pPr marL="285750" indent="-285750">
              <a:buFont typeface="Wingdings" pitchFamily="2" charset="2"/>
              <a:buChar char="u"/>
            </a:pPr>
            <a:r>
              <a:rPr lang="zh-TW" altLang="zh-TW" sz="2800" dirty="0" smtClean="0">
                <a:solidFill>
                  <a:schemeClr val="bg1"/>
                </a:solidFill>
                <a:latin typeface="微軟正黑體" pitchFamily="34" charset="-120"/>
                <a:ea typeface="微軟正黑體" pitchFamily="34" charset="-120"/>
              </a:rPr>
              <a:t>課程講師</a:t>
            </a:r>
            <a:r>
              <a:rPr lang="zh-TW" altLang="en-US" sz="2800" dirty="0" smtClean="0">
                <a:solidFill>
                  <a:schemeClr val="bg1"/>
                </a:solidFill>
                <a:latin typeface="微軟正黑體" pitchFamily="34" charset="-120"/>
                <a:ea typeface="微軟正黑體" pitchFamily="34" charset="-120"/>
              </a:rPr>
              <a:t>介紹</a:t>
            </a:r>
            <a:endParaRPr lang="zh-TW" altLang="zh-TW" sz="2800" dirty="0" smtClean="0">
              <a:solidFill>
                <a:schemeClr val="bg1"/>
              </a:solidFill>
              <a:latin typeface="微軟正黑體" pitchFamily="34" charset="-120"/>
              <a:ea typeface="微軟正黑體" pitchFamily="34" charset="-120"/>
            </a:endParaRPr>
          </a:p>
        </p:txBody>
      </p:sp>
      <p:sp>
        <p:nvSpPr>
          <p:cNvPr id="7171" name="矩形 2"/>
          <p:cNvSpPr>
            <a:spLocks noChangeArrowheads="1"/>
          </p:cNvSpPr>
          <p:nvPr/>
        </p:nvSpPr>
        <p:spPr bwMode="auto">
          <a:xfrm>
            <a:off x="0" y="952387"/>
            <a:ext cx="9542048" cy="6617196"/>
          </a:xfrm>
          <a:prstGeom prst="rect">
            <a:avLst/>
          </a:prstGeom>
          <a:noFill/>
          <a:ln w="9525">
            <a:noFill/>
            <a:miter lim="800000"/>
            <a:headEnd/>
            <a:tailEnd/>
          </a:ln>
        </p:spPr>
        <p:txBody>
          <a:bodyPr wrap="square">
            <a:spAutoFit/>
          </a:bodyPr>
          <a:lstStyle/>
          <a:p>
            <a:r>
              <a:rPr lang="zh-TW" altLang="zh-TW" sz="2000" b="0" dirty="0" smtClean="0">
                <a:latin typeface="微軟正黑體" pitchFamily="34" charset="-120"/>
                <a:ea typeface="微軟正黑體" pitchFamily="34" charset="-120"/>
              </a:rPr>
              <a:t>姓名</a:t>
            </a:r>
            <a:r>
              <a:rPr lang="zh-TW" altLang="en-US"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郭宗旻</a:t>
            </a:r>
            <a:endParaRPr lang="en-US" altLang="zh-TW" sz="2000" dirty="0" smtClean="0">
              <a:latin typeface="微軟正黑體" pitchFamily="34" charset="-120"/>
              <a:ea typeface="微軟正黑體" pitchFamily="34" charset="-120"/>
            </a:endParaRPr>
          </a:p>
          <a:p>
            <a:r>
              <a:rPr lang="zh-TW" altLang="zh-TW" sz="2000" b="0" dirty="0" smtClean="0">
                <a:latin typeface="微軟正黑體" pitchFamily="34" charset="-120"/>
                <a:ea typeface="微軟正黑體" pitchFamily="34" charset="-120"/>
              </a:rPr>
              <a:t>機構</a:t>
            </a:r>
            <a:r>
              <a:rPr lang="zh-TW" altLang="en-US"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遠雄悅來大飯店</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公關企劃經理</a:t>
            </a:r>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年資：</a:t>
            </a:r>
            <a:r>
              <a:rPr lang="en-US" altLang="zh-TW" sz="2000" b="0" dirty="0" smtClean="0">
                <a:latin typeface="微軟正黑體" pitchFamily="34" charset="-120"/>
                <a:ea typeface="微軟正黑體" pitchFamily="34" charset="-120"/>
              </a:rPr>
              <a:t>18</a:t>
            </a:r>
            <a:r>
              <a:rPr lang="zh-TW" altLang="en-US" sz="2000" b="0" dirty="0" smtClean="0">
                <a:latin typeface="微軟正黑體" pitchFamily="34" charset="-120"/>
                <a:ea typeface="微軟正黑體" pitchFamily="34" charset="-120"/>
              </a:rPr>
              <a:t>年</a:t>
            </a:r>
            <a:r>
              <a:rPr lang="en-US" altLang="zh-TW" sz="2000" b="0" dirty="0" smtClean="0">
                <a:latin typeface="微軟正黑體" pitchFamily="34" charset="-120"/>
                <a:ea typeface="微軟正黑體" pitchFamily="34" charset="-120"/>
              </a:rPr>
              <a:t>/</a:t>
            </a:r>
            <a:r>
              <a:rPr lang="zh-TW" altLang="en-US" sz="2000" b="0" dirty="0" smtClean="0">
                <a:latin typeface="微軟正黑體" pitchFamily="34" charset="-120"/>
                <a:ea typeface="微軟正黑體" pitchFamily="34" charset="-120"/>
              </a:rPr>
              <a:t>旅館業及遊樂園業</a:t>
            </a:r>
            <a:endParaRPr lang="en-US" altLang="zh-TW" sz="2000" b="0" dirty="0" smtClean="0">
              <a:latin typeface="微軟正黑體" pitchFamily="34" charset="-120"/>
              <a:ea typeface="微軟正黑體" pitchFamily="34" charset="-120"/>
            </a:endParaRPr>
          </a:p>
          <a:p>
            <a:r>
              <a:rPr lang="en-US" altLang="zh-TW" sz="2000" dirty="0" smtClean="0">
                <a:latin typeface="微軟正黑體" pitchFamily="34" charset="-120"/>
                <a:ea typeface="微軟正黑體" pitchFamily="34" charset="-120"/>
              </a:rPr>
              <a:t/>
            </a:r>
            <a:br>
              <a:rPr lang="en-US" altLang="zh-TW" sz="2000" dirty="0" smtClean="0">
                <a:latin typeface="微軟正黑體" pitchFamily="34" charset="-120"/>
                <a:ea typeface="微軟正黑體" pitchFamily="34" charset="-120"/>
              </a:rPr>
            </a:br>
            <a:r>
              <a:rPr lang="zh-TW" altLang="en-US" sz="2000" b="0" dirty="0" smtClean="0">
                <a:latin typeface="微軟正黑體" pitchFamily="34" charset="-120"/>
                <a:ea typeface="微軟正黑體" pitchFamily="34" charset="-120"/>
              </a:rPr>
              <a:t>歷練</a:t>
            </a:r>
            <a:r>
              <a:rPr lang="zh-TW" altLang="en-US" sz="2000" b="0" dirty="0" smtClean="0">
                <a:latin typeface="微軟正黑體" pitchFamily="34" charset="-120"/>
                <a:ea typeface="微軟正黑體" pitchFamily="34" charset="-120"/>
                <a:sym typeface="Wingdings" pitchFamily="2" charset="2"/>
              </a:rPr>
              <a:t>：</a:t>
            </a:r>
            <a:r>
              <a:rPr lang="en-US" altLang="zh-TW" sz="2000" b="0" dirty="0" smtClean="0">
                <a:latin typeface="微軟正黑體" pitchFamily="34" charset="-120"/>
                <a:ea typeface="微軟正黑體" pitchFamily="34" charset="-120"/>
                <a:sym typeface="Wingdings" pitchFamily="2" charset="2"/>
              </a:rPr>
              <a:t>(1)</a:t>
            </a:r>
            <a:r>
              <a:rPr lang="zh-TW" altLang="zh-TW" sz="2000" b="0" u="sng" dirty="0" smtClean="0">
                <a:latin typeface="微軟正黑體" pitchFamily="34" charset="-120"/>
                <a:ea typeface="微軟正黑體" pitchFamily="34" charset="-120"/>
              </a:rPr>
              <a:t>行銷、業務計劃策劃與執行</a:t>
            </a:r>
            <a:r>
              <a:rPr lang="en-US" altLang="zh-TW" sz="2000" b="0" u="sng" dirty="0" smtClean="0">
                <a:latin typeface="微軟正黑體" pitchFamily="34" charset="-120"/>
                <a:ea typeface="微軟正黑體" pitchFamily="34" charset="-120"/>
              </a:rPr>
              <a:t>‧8</a:t>
            </a:r>
            <a:r>
              <a:rPr lang="zh-TW" altLang="en-US" sz="2000" b="0" u="sng" dirty="0" smtClean="0">
                <a:latin typeface="微軟正黑體" pitchFamily="34" charset="-120"/>
                <a:ea typeface="微軟正黑體" pitchFamily="34" charset="-120"/>
              </a:rPr>
              <a:t>項</a:t>
            </a:r>
            <a:endParaRPr lang="en-US" altLang="zh-TW" sz="2000" b="0" u="sng" dirty="0" smtClean="0">
              <a:latin typeface="微軟正黑體" pitchFamily="34" charset="-120"/>
              <a:ea typeface="微軟正黑體" pitchFamily="34" charset="-120"/>
            </a:endParaRPr>
          </a:p>
          <a:p>
            <a:r>
              <a:rPr lang="zh-TW" altLang="en-US" sz="1400" b="0" dirty="0" smtClean="0">
                <a:latin typeface="微軟正黑體" pitchFamily="34" charset="-120"/>
                <a:ea typeface="微軟正黑體" pitchFamily="34" charset="-120"/>
              </a:rPr>
              <a:t>                        </a:t>
            </a:r>
            <a:r>
              <a:rPr lang="zh-TW" altLang="zh-TW" sz="1400" b="0" dirty="0" smtClean="0">
                <a:latin typeface="微軟正黑體" pitchFamily="34" charset="-120"/>
                <a:ea typeface="微軟正黑體" pitchFamily="34" charset="-120"/>
              </a:rPr>
              <a:t>市場及競品策略分析</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品牌行銷</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創新活動</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產品設計</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策略聯盟行銷</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網路商城行銷</a:t>
            </a:r>
            <a:endParaRPr lang="en-US" altLang="zh-TW" sz="1400" b="0" dirty="0" smtClean="0">
              <a:latin typeface="微軟正黑體" pitchFamily="34" charset="-120"/>
              <a:ea typeface="微軟正黑體" pitchFamily="34" charset="-120"/>
            </a:endParaRPr>
          </a:p>
          <a:p>
            <a:r>
              <a:rPr lang="zh-TW" altLang="en-US" sz="1400" b="0" dirty="0" smtClean="0">
                <a:latin typeface="微軟正黑體" pitchFamily="34" charset="-120"/>
                <a:ea typeface="微軟正黑體" pitchFamily="34" charset="-120"/>
              </a:rPr>
              <a:t>                        </a:t>
            </a:r>
            <a:r>
              <a:rPr lang="zh-TW" altLang="zh-TW" sz="1400" b="0" dirty="0" smtClean="0">
                <a:latin typeface="微軟正黑體" pitchFamily="34" charset="-120"/>
                <a:ea typeface="微軟正黑體" pitchFamily="34" charset="-120"/>
              </a:rPr>
              <a:t>經營</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廣告宣傳策略擬定及執行</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業務推廣及市場開發媒體公共關係維護及危機處理</a:t>
            </a:r>
            <a:endParaRPr lang="en-US" altLang="zh-TW" sz="14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            </a:t>
            </a:r>
            <a:r>
              <a:rPr lang="en-US" altLang="zh-TW" sz="2000" b="0" dirty="0" smtClean="0">
                <a:latin typeface="微軟正黑體" pitchFamily="34" charset="-120"/>
                <a:ea typeface="微軟正黑體" pitchFamily="34" charset="-120"/>
              </a:rPr>
              <a:t>(2)</a:t>
            </a:r>
            <a:r>
              <a:rPr lang="zh-TW" altLang="zh-TW" sz="2000" b="0" u="sng" dirty="0" smtClean="0">
                <a:latin typeface="微軟正黑體" pitchFamily="34" charset="-120"/>
                <a:ea typeface="微軟正黑體" pitchFamily="34" charset="-120"/>
              </a:rPr>
              <a:t>營運管理執行：</a:t>
            </a:r>
            <a:r>
              <a:rPr lang="en-US" altLang="zh-TW" sz="2000" b="0" u="sng" dirty="0" smtClean="0">
                <a:latin typeface="微軟正黑體" pitchFamily="34" charset="-120"/>
                <a:ea typeface="微軟正黑體" pitchFamily="34" charset="-120"/>
              </a:rPr>
              <a:t>4</a:t>
            </a:r>
            <a:r>
              <a:rPr lang="zh-TW" altLang="zh-TW" sz="2000" b="0" u="sng" dirty="0" smtClean="0">
                <a:latin typeface="微軟正黑體" pitchFamily="34" charset="-120"/>
                <a:ea typeface="微軟正黑體" pitchFamily="34" charset="-120"/>
              </a:rPr>
              <a:t>項</a:t>
            </a:r>
            <a:endParaRPr lang="zh-TW" altLang="zh-TW" sz="1400" b="0" dirty="0" smtClean="0">
              <a:latin typeface="微軟正黑體" pitchFamily="34" charset="-120"/>
              <a:ea typeface="微軟正黑體" pitchFamily="34" charset="-120"/>
            </a:endParaRPr>
          </a:p>
          <a:p>
            <a:r>
              <a:rPr lang="zh-TW" altLang="en-US" sz="1400" b="0" dirty="0" smtClean="0">
                <a:latin typeface="微軟正黑體" pitchFamily="34" charset="-120"/>
                <a:ea typeface="微軟正黑體" pitchFamily="34" charset="-120"/>
              </a:rPr>
              <a:t>                        </a:t>
            </a:r>
            <a:r>
              <a:rPr lang="zh-TW" altLang="zh-TW" sz="1400" b="0" dirty="0" smtClean="0">
                <a:latin typeface="微軟正黑體" pitchFamily="34" charset="-120"/>
                <a:ea typeface="微軟正黑體" pitchFamily="34" charset="-120"/>
              </a:rPr>
              <a:t>顧客關係管理</a:t>
            </a:r>
            <a:r>
              <a:rPr lang="en-US" altLang="zh-TW" sz="1400" b="0" dirty="0" smtClean="0">
                <a:latin typeface="微軟正黑體" pitchFamily="34" charset="-120"/>
                <a:ea typeface="微軟正黑體" pitchFamily="34" charset="-120"/>
              </a:rPr>
              <a:t>(CRM)</a:t>
            </a:r>
            <a:r>
              <a:rPr lang="zh-TW" altLang="zh-TW" sz="1400" b="0" dirty="0" smtClean="0">
                <a:latin typeface="微軟正黑體" pitchFamily="34" charset="-120"/>
                <a:ea typeface="微軟正黑體" pitchFamily="34" charset="-120"/>
              </a:rPr>
              <a:t>策劃及執行</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品質管理及成本控制</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滿意度調整分析及提升</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溝通協調及教育訓練</a:t>
            </a:r>
            <a:endParaRPr lang="en-US" altLang="zh-TW" sz="14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            </a:t>
            </a:r>
            <a:r>
              <a:rPr lang="en-US" altLang="zh-TW" sz="2000" b="0" dirty="0" smtClean="0">
                <a:latin typeface="微軟正黑體" pitchFamily="34" charset="-120"/>
                <a:ea typeface="微軟正黑體" pitchFamily="34" charset="-120"/>
              </a:rPr>
              <a:t>(3)</a:t>
            </a:r>
            <a:r>
              <a:rPr lang="zh-TW" altLang="zh-TW" sz="2000" b="0" u="sng" dirty="0" smtClean="0">
                <a:latin typeface="微軟正黑體" pitchFamily="34" charset="-120"/>
                <a:ea typeface="微軟正黑體" pitchFamily="34" charset="-120"/>
              </a:rPr>
              <a:t>解說導覽</a:t>
            </a:r>
            <a:r>
              <a:rPr lang="zh-TW" altLang="en-US" sz="2000" b="0" u="sng" dirty="0" smtClean="0">
                <a:latin typeface="微軟正黑體" pitchFamily="34" charset="-120"/>
                <a:ea typeface="微軟正黑體" pitchFamily="34" charset="-120"/>
              </a:rPr>
              <a:t>：</a:t>
            </a:r>
            <a:r>
              <a:rPr lang="en-US" altLang="zh-TW" sz="2000" b="0" u="sng" dirty="0" smtClean="0">
                <a:latin typeface="微軟正黑體" pitchFamily="34" charset="-120"/>
                <a:ea typeface="微軟正黑體" pitchFamily="34" charset="-120"/>
              </a:rPr>
              <a:t>4</a:t>
            </a:r>
            <a:r>
              <a:rPr lang="zh-TW" altLang="en-US" sz="2000" b="0" u="sng" dirty="0" smtClean="0">
                <a:latin typeface="微軟正黑體" pitchFamily="34" charset="-120"/>
                <a:ea typeface="微軟正黑體" pitchFamily="34" charset="-120"/>
              </a:rPr>
              <a:t>類</a:t>
            </a:r>
            <a:r>
              <a:rPr lang="zh-TW" altLang="zh-TW" sz="1400" b="0" dirty="0" smtClean="0">
                <a:latin typeface="微軟正黑體" pitchFamily="34" charset="-120"/>
                <a:ea typeface="微軟正黑體" pitchFamily="34" charset="-120"/>
              </a:rPr>
              <a:t>人文</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景觀</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文化</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樂園</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農場</a:t>
            </a:r>
            <a:r>
              <a:rPr lang="zh-TW" altLang="zh-TW" sz="2000" b="0" dirty="0" smtClean="0">
                <a:latin typeface="微軟正黑體" pitchFamily="34" charset="-120"/>
                <a:ea typeface="微軟正黑體" pitchFamily="34" charset="-120"/>
              </a:rPr>
              <a:t>。</a:t>
            </a:r>
            <a:endParaRPr lang="en-US" altLang="zh-TW" sz="2000" b="0" dirty="0" smtClean="0">
              <a:latin typeface="微軟正黑體" pitchFamily="34" charset="-120"/>
              <a:ea typeface="微軟正黑體" pitchFamily="34" charset="-120"/>
            </a:endParaRPr>
          </a:p>
          <a:p>
            <a:endParaRPr lang="en-US" altLang="zh-TW" sz="2000" b="0" dirty="0" smtClean="0">
              <a:latin typeface="微軟正黑體" pitchFamily="34" charset="-120"/>
              <a:ea typeface="微軟正黑體" pitchFamily="34" charset="-120"/>
            </a:endParaRPr>
          </a:p>
          <a:p>
            <a:r>
              <a:rPr lang="zh-TW" altLang="zh-TW" sz="2000" b="0" dirty="0" smtClean="0">
                <a:latin typeface="微軟正黑體" pitchFamily="34" charset="-120"/>
                <a:ea typeface="微軟正黑體" pitchFamily="34" charset="-120"/>
              </a:rPr>
              <a:t>學歷</a:t>
            </a:r>
            <a:r>
              <a:rPr lang="zh-TW" altLang="en-US"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龍華科技大學</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大漢技術學院</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國立東華大學</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管理學院</a:t>
            </a:r>
            <a:r>
              <a:rPr lang="en-US" altLang="zh-TW" sz="1400" b="0" dirty="0" smtClean="0">
                <a:latin typeface="微軟正黑體" pitchFamily="34" charset="-120"/>
                <a:ea typeface="微軟正黑體" pitchFamily="34" charset="-120"/>
              </a:rPr>
              <a:t>‧</a:t>
            </a:r>
            <a:r>
              <a:rPr lang="zh-TW" altLang="zh-TW" sz="1400" b="0" dirty="0" smtClean="0">
                <a:latin typeface="微軟正黑體" pitchFamily="34" charset="-120"/>
                <a:ea typeface="微軟正黑體" pitchFamily="34" charset="-120"/>
              </a:rPr>
              <a:t>高階經營管理</a:t>
            </a:r>
            <a:r>
              <a:rPr lang="en-US" altLang="zh-TW" sz="1400" b="0" dirty="0" smtClean="0">
                <a:latin typeface="微軟正黑體" pitchFamily="34" charset="-120"/>
                <a:ea typeface="微軟正黑體" pitchFamily="34" charset="-120"/>
              </a:rPr>
              <a:t>‧</a:t>
            </a:r>
            <a:r>
              <a:rPr lang="zh-TW" altLang="en-US" sz="1400" b="0" dirty="0" smtClean="0">
                <a:latin typeface="微軟正黑體" pitchFamily="34" charset="-120"/>
                <a:ea typeface="微軟正黑體" pitchFamily="34" charset="-120"/>
              </a:rPr>
              <a:t>碩士</a:t>
            </a:r>
            <a:r>
              <a:rPr lang="en-US" altLang="zh-TW" sz="1400" b="0" dirty="0" smtClean="0">
                <a:latin typeface="微軟正黑體" pitchFamily="34" charset="-120"/>
                <a:ea typeface="微軟正黑體" pitchFamily="34" charset="-120"/>
              </a:rPr>
              <a:t>)</a:t>
            </a:r>
          </a:p>
          <a:p>
            <a:r>
              <a:rPr lang="zh-TW" altLang="zh-TW" sz="2000" b="0" dirty="0" smtClean="0">
                <a:latin typeface="微軟正黑體" pitchFamily="34" charset="-120"/>
                <a:ea typeface="微軟正黑體" pitchFamily="34" charset="-120"/>
              </a:rPr>
              <a:t>經歷</a:t>
            </a:r>
            <a:r>
              <a:rPr lang="zh-TW" altLang="en-US"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藍天麗池飯店</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新光兆豐休閒農場</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麗格休閒飯店</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遠雄海洋公園</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遠雄悅來飯店</a:t>
            </a:r>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執照：</a:t>
            </a:r>
            <a:r>
              <a:rPr lang="zh-TW" altLang="zh-TW" sz="2000" b="0" dirty="0" smtClean="0">
                <a:latin typeface="微軟正黑體" pitchFamily="34" charset="-120"/>
                <a:ea typeface="微軟正黑體" pitchFamily="34" charset="-120"/>
              </a:rPr>
              <a:t>污水專責人員乙級執照</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室內配線丙級執照</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華語導遊執照</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華語領隊合格證書</a:t>
            </a:r>
            <a:endParaRPr lang="en-US" altLang="zh-TW" sz="2000" b="0" dirty="0" smtClean="0">
              <a:latin typeface="微軟正黑體" pitchFamily="34" charset="-120"/>
              <a:ea typeface="微軟正黑體" pitchFamily="34" charset="-120"/>
            </a:endParaRPr>
          </a:p>
          <a:p>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證書：</a:t>
            </a:r>
            <a:r>
              <a:rPr lang="zh-TW" altLang="zh-TW" sz="2000" b="0" dirty="0" smtClean="0">
                <a:latin typeface="微軟正黑體" pitchFamily="34" charset="-120"/>
                <a:ea typeface="微軟正黑體" pitchFamily="34" charset="-120"/>
              </a:rPr>
              <a:t>交通部觀光局觀光菁英甄選及赴國外訓練</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經濟部商業司『商業電子化人才培</a:t>
            </a:r>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            </a:t>
            </a:r>
            <a:r>
              <a:rPr lang="zh-TW" altLang="zh-TW" sz="2000" b="0" dirty="0" smtClean="0">
                <a:latin typeface="微軟正黑體" pitchFamily="34" charset="-120"/>
                <a:ea typeface="微軟正黑體" pitchFamily="34" charset="-120"/>
              </a:rPr>
              <a:t>訓計劃』</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『商業電子化營運運作管理班』</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行政院勞委會職訓局『觀光產業品</a:t>
            </a:r>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            </a:t>
            </a:r>
            <a:r>
              <a:rPr lang="zh-TW" altLang="zh-TW" sz="2000" b="0" dirty="0" smtClean="0">
                <a:latin typeface="微軟正黑體" pitchFamily="34" charset="-120"/>
                <a:ea typeface="微軟正黑體" pitchFamily="34" charset="-120"/>
              </a:rPr>
              <a:t>質提升』</a:t>
            </a:r>
            <a:r>
              <a:rPr lang="en-US" altLang="zh-TW"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交通部觀光局旅館業短期研習班第</a:t>
            </a:r>
            <a:r>
              <a:rPr lang="en-US" altLang="zh-TW" sz="2000" b="0" dirty="0" smtClean="0">
                <a:latin typeface="微軟正黑體" pitchFamily="34" charset="-120"/>
                <a:ea typeface="微軟正黑體" pitchFamily="34" charset="-120"/>
              </a:rPr>
              <a:t>11</a:t>
            </a:r>
            <a:r>
              <a:rPr lang="zh-TW" altLang="zh-TW" sz="2000" b="0" dirty="0" smtClean="0">
                <a:latin typeface="微軟正黑體" pitchFamily="34" charset="-120"/>
                <a:ea typeface="微軟正黑體" pitchFamily="34" charset="-120"/>
              </a:rPr>
              <a:t>期</a:t>
            </a:r>
            <a:endParaRPr lang="en-US" altLang="zh-TW" sz="2000" b="0" dirty="0" smtClean="0">
              <a:latin typeface="微軟正黑體" pitchFamily="34" charset="-120"/>
              <a:ea typeface="微軟正黑體" pitchFamily="34" charset="-120"/>
            </a:endParaRPr>
          </a:p>
          <a:p>
            <a:r>
              <a:rPr lang="zh-TW" altLang="en-US" sz="2000" b="0" dirty="0" smtClean="0">
                <a:latin typeface="微軟正黑體" pitchFamily="34" charset="-120"/>
                <a:ea typeface="微軟正黑體" pitchFamily="34" charset="-120"/>
              </a:rPr>
              <a:t>獎項：</a:t>
            </a:r>
            <a:r>
              <a:rPr lang="zh-TW" altLang="zh-TW" sz="2000" b="0" dirty="0" smtClean="0">
                <a:latin typeface="微軟正黑體" pitchFamily="34" charset="-120"/>
                <a:ea typeface="微軟正黑體" pitchFamily="34" charset="-120"/>
              </a:rPr>
              <a:t>花蓮縣政府『觀光優秀從業人員獎』</a:t>
            </a:r>
            <a:r>
              <a:rPr lang="zh-TW" altLang="en-US" sz="2000" b="0" dirty="0" smtClean="0">
                <a:latin typeface="微軟正黑體" pitchFamily="34" charset="-120"/>
                <a:ea typeface="微軟正黑體" pitchFamily="34" charset="-120"/>
              </a:rPr>
              <a:t>、</a:t>
            </a:r>
            <a:r>
              <a:rPr lang="zh-TW" altLang="zh-TW" sz="2000" b="0" dirty="0" smtClean="0">
                <a:latin typeface="微軟正黑體" pitchFamily="34" charset="-120"/>
                <a:ea typeface="微軟正黑體" pitchFamily="34" charset="-120"/>
              </a:rPr>
              <a:t>遠</a:t>
            </a:r>
            <a:r>
              <a:rPr lang="zh-TW" altLang="zh-TW" sz="2000" b="0" smtClean="0">
                <a:latin typeface="微軟正黑體" pitchFamily="34" charset="-120"/>
                <a:ea typeface="微軟正黑體" pitchFamily="34" charset="-120"/>
              </a:rPr>
              <a:t>雄</a:t>
            </a:r>
            <a:r>
              <a:rPr lang="zh-TW" altLang="zh-TW" sz="2000" b="0" smtClean="0">
                <a:latin typeface="微軟正黑體" pitchFamily="34" charset="-120"/>
                <a:ea typeface="微軟正黑體" pitchFamily="34" charset="-120"/>
              </a:rPr>
              <a:t>企業『</a:t>
            </a:r>
            <a:r>
              <a:rPr lang="zh-TW" altLang="zh-TW" sz="2000" b="0" dirty="0" smtClean="0">
                <a:latin typeface="微軟正黑體" pitchFamily="34" charset="-120"/>
                <a:ea typeface="微軟正黑體" pitchFamily="34" charset="-120"/>
              </a:rPr>
              <a:t>績效優良單位獎』</a:t>
            </a:r>
            <a:endParaRPr lang="en-US" altLang="zh-TW" sz="2000" b="0" dirty="0" smtClean="0">
              <a:latin typeface="微軟正黑體" pitchFamily="34" charset="-120"/>
              <a:ea typeface="微軟正黑體" pitchFamily="34" charset="-120"/>
            </a:endParaRPr>
          </a:p>
          <a:p>
            <a:endParaRPr lang="zh-TW" altLang="zh-TW" sz="1400" b="0" dirty="0" smtClean="0">
              <a:latin typeface="微軟正黑體" pitchFamily="34" charset="-120"/>
              <a:ea typeface="微軟正黑體" pitchFamily="34" charset="-120"/>
            </a:endParaRPr>
          </a:p>
          <a:p>
            <a:endParaRPr lang="zh-TW" altLang="zh-TW" sz="1400" b="0" dirty="0" smtClean="0">
              <a:latin typeface="微軟正黑體" pitchFamily="34" charset="-120"/>
              <a:ea typeface="微軟正黑體" pitchFamily="34" charset="-120"/>
            </a:endParaRPr>
          </a:p>
          <a:p>
            <a:endParaRPr lang="en-US" altLang="zh-TW" sz="1400" b="0" dirty="0" smtClean="0">
              <a:latin typeface="微軟正黑體" pitchFamily="34" charset="-120"/>
              <a:ea typeface="微軟正黑體" pitchFamily="34" charset="-120"/>
            </a:endParaRPr>
          </a:p>
          <a:p>
            <a:endParaRPr lang="zh-TW" altLang="en-US" sz="2000" b="0" dirty="0">
              <a:latin typeface="微軟正黑體" pitchFamily="34" charset="-120"/>
              <a:ea typeface="微軟正黑體" pitchFamily="34" charset="-120"/>
            </a:endParaRPr>
          </a:p>
        </p:txBody>
      </p:sp>
      <p:pic>
        <p:nvPicPr>
          <p:cNvPr id="14" name="圖片 13" descr="8329656-15-2.jpg"/>
          <p:cNvPicPr>
            <a:picLocks noChangeAspect="1"/>
          </p:cNvPicPr>
          <p:nvPr/>
        </p:nvPicPr>
        <p:blipFill>
          <a:blip r:embed="rId3" cstate="print"/>
          <a:stretch>
            <a:fillRect/>
          </a:stretch>
        </p:blipFill>
        <p:spPr>
          <a:xfrm>
            <a:off x="8122716" y="980762"/>
            <a:ext cx="1616602" cy="2211435"/>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0" y="1033010"/>
            <a:ext cx="9298005" cy="1569660"/>
          </a:xfrm>
          <a:prstGeom prst="rect">
            <a:avLst/>
          </a:prstGeom>
        </p:spPr>
        <p:txBody>
          <a:bodyPr wrap="square">
            <a:spAutoFit/>
          </a:bodyPr>
          <a:lstStyle/>
          <a:p>
            <a:r>
              <a:rPr lang="en-US" altLang="zh-TW" sz="2400" b="0" dirty="0" smtClean="0">
                <a:solidFill>
                  <a:srgbClr val="EE8742"/>
                </a:solidFill>
                <a:latin typeface="微軟正黑體" panose="020B0604030504040204" pitchFamily="34" charset="-120"/>
                <a:ea typeface="微軟正黑體" panose="020B0604030504040204" pitchFamily="34" charset="-120"/>
              </a:rPr>
              <a:t>(</a:t>
            </a:r>
            <a:r>
              <a:rPr lang="zh-TW" altLang="en-US" sz="2400" b="0" dirty="0">
                <a:solidFill>
                  <a:srgbClr val="EE8742"/>
                </a:solidFill>
                <a:latin typeface="微軟正黑體" panose="020B0604030504040204" pitchFamily="34" charset="-120"/>
                <a:ea typeface="微軟正黑體" panose="020B0604030504040204" pitchFamily="34" charset="-120"/>
              </a:rPr>
              <a:t>二</a:t>
            </a:r>
            <a:r>
              <a:rPr lang="en-US" altLang="zh-TW" sz="2400" b="0"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品牌策略的運用</a:t>
            </a:r>
          </a:p>
          <a:p>
            <a:endParaRPr lang="zh-TW" altLang="en-US" sz="1600" b="0" dirty="0">
              <a:solidFill>
                <a:srgbClr val="FF0000"/>
              </a:solidFill>
              <a:latin typeface="微軟正黑體" panose="020B0604030504040204" pitchFamily="34" charset="-120"/>
              <a:ea typeface="微軟正黑體" panose="020B0604030504040204" pitchFamily="34" charset="-120"/>
            </a:endParaRPr>
          </a:p>
          <a:p>
            <a:r>
              <a:rPr lang="zh-TW" altLang="en-US" sz="1600" b="0" dirty="0" smtClean="0">
                <a:solidFill>
                  <a:srgbClr val="FF0000"/>
                </a:solidFill>
                <a:latin typeface="微軟正黑體" panose="020B0604030504040204" pitchFamily="34" charset="-120"/>
                <a:ea typeface="微軟正黑體" panose="020B0604030504040204" pitchFamily="34" charset="-120"/>
              </a:rPr>
              <a:t>品牌</a:t>
            </a:r>
            <a:r>
              <a:rPr lang="zh-TW" altLang="en-US" sz="1600" b="0" dirty="0">
                <a:solidFill>
                  <a:srgbClr val="FF0000"/>
                </a:solidFill>
                <a:latin typeface="微軟正黑體" panose="020B0604030504040204" pitchFamily="34" charset="-120"/>
                <a:ea typeface="微軟正黑體" panose="020B0604030504040204" pitchFamily="34" charset="-120"/>
              </a:rPr>
              <a:t>延伸策略</a:t>
            </a:r>
          </a:p>
          <a:p>
            <a:endParaRPr lang="zh-TW" altLang="en-US" sz="12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r>
              <a:rPr lang="zh-TW" altLang="en-US" sz="1400" b="0" dirty="0">
                <a:latin typeface="微軟正黑體" panose="020B0604030504040204" pitchFamily="34" charset="-120"/>
                <a:ea typeface="微軟正黑體" panose="020B0604030504040204" pitchFamily="34" charset="-120"/>
              </a:rPr>
              <a:t>品牌延伸是指企業在原有品牌名下連帶推廣新產品。品牌延伸的好處是可以利用消費者長期積累形成的品牌認同和品牌偏好，更為重要的是，品牌延伸能豐富品牌旗下的產品，給品牌註入新鮮感</a:t>
            </a:r>
            <a:r>
              <a:rPr lang="zh-TW" altLang="en-US" sz="1400" b="0" dirty="0" smtClean="0">
                <a:latin typeface="微軟正黑體" panose="020B0604030504040204" pitchFamily="34" charset="-120"/>
                <a:ea typeface="微軟正黑體" panose="020B0604030504040204" pitchFamily="34" charset="-120"/>
              </a:rPr>
              <a:t>。</a:t>
            </a:r>
            <a:endParaRPr lang="en-US" altLang="zh-TW" sz="1400" b="0" dirty="0" smtClean="0">
              <a:latin typeface="微軟正黑體" panose="020B0604030504040204" pitchFamily="34" charset="-120"/>
              <a:ea typeface="微軟正黑體" panose="020B0604030504040204" pitchFamily="34" charset="-120"/>
            </a:endParaRPr>
          </a:p>
        </p:txBody>
      </p:sp>
      <p:pic>
        <p:nvPicPr>
          <p:cNvPr id="1026" name="Picture 2" descr="「米其林」的圖片搜尋結果"/>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83554" y="3920352"/>
            <a:ext cx="2719915" cy="272786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531795" y="3362425"/>
            <a:ext cx="6714807" cy="461665"/>
          </a:xfrm>
          <a:prstGeom prst="rect">
            <a:avLst/>
          </a:prstGeom>
        </p:spPr>
        <p:txBody>
          <a:bodyPr wrap="square">
            <a:spAutoFit/>
          </a:bodyPr>
          <a:lstStyle/>
          <a:p>
            <a:r>
              <a:rPr lang="zh-TW" altLang="en-US" sz="2400" dirty="0">
                <a:solidFill>
                  <a:srgbClr val="EE8742"/>
                </a:solidFill>
                <a:latin typeface="微軟正黑體" panose="020B0604030504040204" pitchFamily="34" charset="-120"/>
                <a:ea typeface="微軟正黑體" panose="020B0604030504040204" pitchFamily="34" charset="-120"/>
              </a:rPr>
              <a:t>運用品牌標誌強調產品品質</a:t>
            </a:r>
          </a:p>
        </p:txBody>
      </p:sp>
      <p:pic>
        <p:nvPicPr>
          <p:cNvPr id="1030" name="Picture 6" descr="「米其林」的圖片搜尋結果"/>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12216" y="2672084"/>
            <a:ext cx="4088933" cy="40889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68980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0" y="1063852"/>
            <a:ext cx="9400875" cy="1692771"/>
          </a:xfrm>
          <a:prstGeom prst="rect">
            <a:avLst/>
          </a:prstGeom>
        </p:spPr>
        <p:txBody>
          <a:bodyPr wrap="square">
            <a:spAutoFit/>
          </a:bodyPr>
          <a:lstStyle/>
          <a:p>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三</a:t>
            </a:r>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更新品牌形象</a:t>
            </a:r>
          </a:p>
          <a:p>
            <a:endParaRPr lang="zh-TW" altLang="en-US" sz="1200" b="0" dirty="0">
              <a:latin typeface="微軟正黑體" panose="020B0604030504040204" pitchFamily="34" charset="-120"/>
              <a:ea typeface="微軟正黑體" panose="020B0604030504040204" pitchFamily="34" charset="-120"/>
            </a:endParaRPr>
          </a:p>
          <a:p>
            <a:r>
              <a:rPr lang="zh-TW" altLang="en-US" sz="1600" b="0" dirty="0" smtClean="0">
                <a:solidFill>
                  <a:srgbClr val="FF0000"/>
                </a:solidFill>
                <a:latin typeface="微軟正黑體" panose="020B0604030504040204" pitchFamily="34" charset="-120"/>
                <a:ea typeface="微軟正黑體" panose="020B0604030504040204" pitchFamily="34" charset="-120"/>
              </a:rPr>
              <a:t>１．</a:t>
            </a:r>
            <a:r>
              <a:rPr lang="zh-TW" altLang="en-US" sz="1600" b="0" dirty="0">
                <a:solidFill>
                  <a:srgbClr val="FF0000"/>
                </a:solidFill>
                <a:latin typeface="微軟正黑體" panose="020B0604030504040204" pitchFamily="34" charset="-120"/>
                <a:ea typeface="微軟正黑體" panose="020B0604030504040204" pitchFamily="34" charset="-120"/>
              </a:rPr>
              <a:t>變換品牌標識</a:t>
            </a:r>
          </a:p>
          <a:p>
            <a:endParaRPr lang="zh-TW" altLang="en-US" sz="12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r>
              <a:rPr lang="zh-TW" altLang="en-US" sz="1400" b="0" dirty="0">
                <a:latin typeface="微軟正黑體" panose="020B0604030504040204" pitchFamily="34" charset="-120"/>
                <a:ea typeface="微軟正黑體" panose="020B0604030504040204" pitchFamily="34" charset="-120"/>
              </a:rPr>
              <a:t>品牌標識</a:t>
            </a:r>
            <a:r>
              <a:rPr lang="en-US" altLang="zh-TW" sz="1400" b="0" dirty="0">
                <a:latin typeface="微軟正黑體" panose="020B0604030504040204" pitchFamily="34" charset="-120"/>
                <a:ea typeface="微軟正黑體" panose="020B0604030504040204" pitchFamily="34" charset="-120"/>
              </a:rPr>
              <a:t>(L0G0)</a:t>
            </a:r>
            <a:r>
              <a:rPr lang="zh-TW" altLang="en-US" sz="1400" b="0" dirty="0">
                <a:latin typeface="微軟正黑體" panose="020B0604030504040204" pitchFamily="34" charset="-120"/>
                <a:ea typeface="微軟正黑體" panose="020B0604030504040204" pitchFamily="34" charset="-120"/>
              </a:rPr>
              <a:t>是指品牌中可以通過視覺識別傳播的部分， 包括符號、圖案或明顯的色彩和字體。在品牌經營中，品牌標識變與不變、什麼時間變，都是需要企業決策者在反覆權衡機會與風險之後才能做出的重大抉擇</a:t>
            </a:r>
            <a:r>
              <a:rPr lang="zh-TW" altLang="en-US" sz="1400" b="0" dirty="0" smtClean="0">
                <a:latin typeface="微軟正黑體" panose="020B0604030504040204" pitchFamily="34" charset="-120"/>
                <a:ea typeface="微軟正黑體" panose="020B0604030504040204" pitchFamily="34" charset="-120"/>
              </a:rPr>
              <a:t>。</a:t>
            </a:r>
            <a:endParaRPr lang="zh-TW" altLang="en-US" sz="14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p>
        </p:txBody>
      </p:sp>
      <p:pic>
        <p:nvPicPr>
          <p:cNvPr id="4" name="圖片 3"/>
          <p:cNvPicPr>
            <a:picLocks noChangeAspect="1"/>
          </p:cNvPicPr>
          <p:nvPr/>
        </p:nvPicPr>
        <p:blipFill rotWithShape="1">
          <a:blip r:embed="rId3" cstate="print"/>
          <a:srcRect l="11544" t="44459" r="72063" b="39533"/>
          <a:stretch/>
        </p:blipFill>
        <p:spPr>
          <a:xfrm>
            <a:off x="1137411" y="3041207"/>
            <a:ext cx="1623060" cy="891541"/>
          </a:xfrm>
          <a:prstGeom prst="rect">
            <a:avLst/>
          </a:prstGeom>
        </p:spPr>
      </p:pic>
      <p:pic>
        <p:nvPicPr>
          <p:cNvPr id="5" name="圖片 4"/>
          <p:cNvPicPr>
            <a:picLocks noChangeAspect="1"/>
          </p:cNvPicPr>
          <p:nvPr/>
        </p:nvPicPr>
        <p:blipFill rotWithShape="1">
          <a:blip r:embed="rId4" cstate="print"/>
          <a:srcRect l="8543" t="47742" r="69062" b="40560"/>
          <a:stretch/>
        </p:blipFill>
        <p:spPr>
          <a:xfrm>
            <a:off x="6288663" y="3131326"/>
            <a:ext cx="2217420" cy="651511"/>
          </a:xfrm>
          <a:prstGeom prst="rect">
            <a:avLst/>
          </a:prstGeom>
        </p:spPr>
      </p:pic>
      <p:pic>
        <p:nvPicPr>
          <p:cNvPr id="7" name="圖片 6"/>
          <p:cNvPicPr>
            <a:picLocks noChangeAspect="1"/>
          </p:cNvPicPr>
          <p:nvPr/>
        </p:nvPicPr>
        <p:blipFill rotWithShape="1">
          <a:blip r:embed="rId5" cstate="print"/>
          <a:srcRect l="29580" t="35224" r="54517" b="36455"/>
          <a:stretch/>
        </p:blipFill>
        <p:spPr>
          <a:xfrm>
            <a:off x="6826339" y="4119772"/>
            <a:ext cx="1142067" cy="1144032"/>
          </a:xfrm>
          <a:prstGeom prst="rect">
            <a:avLst/>
          </a:prstGeom>
        </p:spPr>
      </p:pic>
      <p:pic>
        <p:nvPicPr>
          <p:cNvPr id="8" name="圖片 7"/>
          <p:cNvPicPr>
            <a:picLocks noChangeAspect="1"/>
          </p:cNvPicPr>
          <p:nvPr/>
        </p:nvPicPr>
        <p:blipFill rotWithShape="1">
          <a:blip r:embed="rId5" cstate="print"/>
          <a:srcRect l="13853" t="35224" r="69973" b="36455"/>
          <a:stretch/>
        </p:blipFill>
        <p:spPr>
          <a:xfrm>
            <a:off x="1377442" y="4178760"/>
            <a:ext cx="1102442" cy="1085850"/>
          </a:xfrm>
          <a:prstGeom prst="rect">
            <a:avLst/>
          </a:prstGeom>
        </p:spPr>
      </p:pic>
      <p:pic>
        <p:nvPicPr>
          <p:cNvPr id="9" name="圖片 8"/>
          <p:cNvPicPr>
            <a:picLocks noChangeAspect="1"/>
          </p:cNvPicPr>
          <p:nvPr/>
        </p:nvPicPr>
        <p:blipFill rotWithShape="1">
          <a:blip r:embed="rId6" cstate="print"/>
          <a:srcRect l="22309" t="40027" r="67302" b="50327"/>
          <a:stretch/>
        </p:blipFill>
        <p:spPr>
          <a:xfrm>
            <a:off x="885427" y="5634990"/>
            <a:ext cx="2009098" cy="1049196"/>
          </a:xfrm>
          <a:prstGeom prst="rect">
            <a:avLst/>
          </a:prstGeom>
        </p:spPr>
      </p:pic>
      <p:pic>
        <p:nvPicPr>
          <p:cNvPr id="10" name="圖片 9"/>
          <p:cNvPicPr>
            <a:picLocks noChangeAspect="1"/>
          </p:cNvPicPr>
          <p:nvPr/>
        </p:nvPicPr>
        <p:blipFill rotWithShape="1">
          <a:blip r:embed="rId6" cstate="print"/>
          <a:srcRect l="34139" t="38522" r="54171" b="50601"/>
          <a:stretch/>
        </p:blipFill>
        <p:spPr>
          <a:xfrm>
            <a:off x="6185326" y="5439630"/>
            <a:ext cx="2320757" cy="1214659"/>
          </a:xfrm>
          <a:prstGeom prst="rect">
            <a:avLst/>
          </a:prstGeom>
        </p:spPr>
      </p:pic>
      <p:sp>
        <p:nvSpPr>
          <p:cNvPr id="11" name="向右箭號 10"/>
          <p:cNvSpPr/>
          <p:nvPr/>
        </p:nvSpPr>
        <p:spPr bwMode="auto">
          <a:xfrm>
            <a:off x="3773042" y="3782837"/>
            <a:ext cx="1840372" cy="733663"/>
          </a:xfrm>
          <a:prstGeom prst="rightArrow">
            <a:avLst/>
          </a:prstGeom>
          <a:solidFill>
            <a:srgbClr val="EE8742"/>
          </a:solidFill>
          <a:ln>
            <a:no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1" hangingPunct="1">
              <a:spcBef>
                <a:spcPct val="50000"/>
              </a:spcBef>
            </a:pPr>
            <a:r>
              <a:rPr lang="en-US" altLang="zh-TW" sz="1800" dirty="0">
                <a:solidFill>
                  <a:schemeClr val="tx1"/>
                </a:solidFill>
                <a:latin typeface="Arial" charset="0"/>
                <a:ea typeface="華康粗黑體" pitchFamily="49" charset="-120"/>
              </a:rPr>
              <a:t>After</a:t>
            </a:r>
            <a:endParaRPr lang="zh-TW" altLang="en-US" sz="1800" dirty="0">
              <a:solidFill>
                <a:schemeClr val="tx1"/>
              </a:solidFill>
              <a:latin typeface="Arial" charset="0"/>
              <a:ea typeface="華康粗黑體" pitchFamily="49" charset="-120"/>
            </a:endParaRPr>
          </a:p>
        </p:txBody>
      </p:sp>
      <p:sp>
        <p:nvSpPr>
          <p:cNvPr id="12" name="向左箭號 11"/>
          <p:cNvSpPr/>
          <p:nvPr/>
        </p:nvSpPr>
        <p:spPr bwMode="auto">
          <a:xfrm>
            <a:off x="3722355" y="4982655"/>
            <a:ext cx="1922089" cy="733663"/>
          </a:xfrm>
          <a:prstGeom prst="leftArrow">
            <a:avLst/>
          </a:prstGeom>
          <a:solidFill>
            <a:srgbClr val="EE8742"/>
          </a:solidFill>
          <a:ln>
            <a:no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algn="ctr" eaLnBrk="1" hangingPunct="1">
              <a:spcBef>
                <a:spcPct val="50000"/>
              </a:spcBef>
            </a:pPr>
            <a:r>
              <a:rPr lang="en-US" altLang="zh-TW" sz="1800" dirty="0" smtClean="0">
                <a:solidFill>
                  <a:schemeClr val="tx1"/>
                </a:solidFill>
                <a:latin typeface="Arial" charset="0"/>
                <a:ea typeface="華康粗黑體" pitchFamily="49" charset="-120"/>
              </a:rPr>
              <a:t>Before</a:t>
            </a:r>
            <a:endParaRPr lang="zh-TW" altLang="en-US" sz="1800" dirty="0">
              <a:solidFill>
                <a:schemeClr val="tx1"/>
              </a:solidFill>
              <a:latin typeface="Arial" charset="0"/>
              <a:ea typeface="華康粗黑體" pitchFamily="49" charset="-120"/>
            </a:endParaRPr>
          </a:p>
        </p:txBody>
      </p:sp>
    </p:spTree>
    <p:extLst>
      <p:ext uri="{BB962C8B-B14F-4D97-AF65-F5344CB8AC3E}">
        <p14:creationId xmlns="" xmlns:p14="http://schemas.microsoft.com/office/powerpoint/2010/main" val="3439855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i1.kknews.cc/SIG=ns7u1m/13p700043p8852rsp3n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40324" y="4264875"/>
            <a:ext cx="3789040" cy="25931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49461" y="1674631"/>
            <a:ext cx="8920815" cy="1138773"/>
          </a:xfrm>
          <a:prstGeom prst="rect">
            <a:avLst/>
          </a:prstGeom>
        </p:spPr>
        <p:txBody>
          <a:bodyPr wrap="square">
            <a:spAutoFit/>
          </a:bodyPr>
          <a:lstStyle/>
          <a:p>
            <a:r>
              <a:rPr lang="en-US" altLang="zh-TW" sz="1600" b="0" dirty="0">
                <a:solidFill>
                  <a:srgbClr val="FF0000"/>
                </a:solidFill>
                <a:latin typeface="微軟正黑體" panose="020B0604030504040204" pitchFamily="34" charset="-120"/>
                <a:ea typeface="微軟正黑體" panose="020B0604030504040204" pitchFamily="34" charset="-120"/>
              </a:rPr>
              <a:t>2</a:t>
            </a:r>
            <a:r>
              <a:rPr lang="zh-TW" altLang="en-US" sz="1600" b="0" dirty="0" smtClean="0">
                <a:solidFill>
                  <a:srgbClr val="FF0000"/>
                </a:solidFill>
                <a:latin typeface="微軟正黑體" panose="020B0604030504040204" pitchFamily="34" charset="-120"/>
                <a:ea typeface="微軟正黑體" panose="020B0604030504040204" pitchFamily="34" charset="-120"/>
              </a:rPr>
              <a:t>．</a:t>
            </a:r>
            <a:r>
              <a:rPr lang="zh-TW" altLang="en-US" sz="1600" b="0" dirty="0">
                <a:solidFill>
                  <a:srgbClr val="FF0000"/>
                </a:solidFill>
                <a:latin typeface="微軟正黑體" panose="020B0604030504040204" pitchFamily="34" charset="-120"/>
                <a:ea typeface="微軟正黑體" panose="020B0604030504040204" pitchFamily="34" charset="-120"/>
              </a:rPr>
              <a:t>創新廣告形式</a:t>
            </a:r>
          </a:p>
          <a:p>
            <a:endParaRPr lang="zh-TW" altLang="en-US" sz="1200" b="0" dirty="0">
              <a:latin typeface="微軟正黑體" panose="020B0604030504040204" pitchFamily="34" charset="-120"/>
              <a:ea typeface="微軟正黑體" panose="020B0604030504040204" pitchFamily="34" charset="-120"/>
            </a:endParaRPr>
          </a:p>
          <a:p>
            <a:r>
              <a:rPr lang="zh-TW" altLang="en-US" sz="1200" b="0" dirty="0" smtClean="0">
                <a:latin typeface="微軟正黑體" panose="020B0604030504040204" pitchFamily="34" charset="-120"/>
                <a:ea typeface="微軟正黑體" panose="020B0604030504040204" pitchFamily="34" charset="-120"/>
              </a:rPr>
              <a:t>　</a:t>
            </a:r>
            <a:r>
              <a:rPr lang="zh-TW" altLang="en-US" sz="1400" b="0" dirty="0" smtClean="0">
                <a:latin typeface="微軟正黑體" panose="020B0604030504040204" pitchFamily="34" charset="-120"/>
                <a:ea typeface="微軟正黑體" panose="020B0604030504040204" pitchFamily="34" charset="-120"/>
              </a:rPr>
              <a:t>　麥當勞在全球</a:t>
            </a:r>
            <a:r>
              <a:rPr lang="en-US" altLang="zh-TW" sz="1400" b="0" dirty="0" smtClean="0">
                <a:latin typeface="微軟正黑體" panose="020B0604030504040204" pitchFamily="34" charset="-120"/>
                <a:ea typeface="微軟正黑體" panose="020B0604030504040204" pitchFamily="34" charset="-120"/>
              </a:rPr>
              <a:t>120</a:t>
            </a:r>
            <a:r>
              <a:rPr lang="zh-TW" altLang="en-US" sz="1400" b="0" dirty="0" smtClean="0">
                <a:latin typeface="微軟正黑體" panose="020B0604030504040204" pitchFamily="34" charset="-120"/>
                <a:ea typeface="微軟正黑體" panose="020B0604030504040204" pitchFamily="34" charset="-120"/>
              </a:rPr>
              <a:t>多個國家啟動“我就喜歡”全新品牌活動，新的廣告口號“我就喜歡</a:t>
            </a:r>
            <a:r>
              <a:rPr lang="en-US" altLang="zh-TW" sz="1400" b="0" dirty="0" smtClean="0">
                <a:latin typeface="微軟正黑體" panose="020B0604030504040204" pitchFamily="34" charset="-120"/>
                <a:ea typeface="微軟正黑體" panose="020B0604030504040204" pitchFamily="34" charset="-120"/>
              </a:rPr>
              <a:t>I‘m </a:t>
            </a:r>
            <a:r>
              <a:rPr lang="en-US" altLang="zh-TW" sz="1400" b="0" dirty="0" err="1" smtClean="0">
                <a:latin typeface="微軟正黑體" panose="020B0604030504040204" pitchFamily="34" charset="-120"/>
                <a:ea typeface="微軟正黑體" panose="020B0604030504040204" pitchFamily="34" charset="-120"/>
              </a:rPr>
              <a:t>lovin</a:t>
            </a:r>
            <a:r>
              <a:rPr lang="en-US" altLang="zh-TW" sz="1400" b="0" dirty="0" smtClean="0">
                <a:latin typeface="微軟正黑體" panose="020B0604030504040204" pitchFamily="34" charset="-120"/>
                <a:ea typeface="微軟正黑體" panose="020B0604030504040204" pitchFamily="34" charset="-120"/>
              </a:rPr>
              <a:t>’ </a:t>
            </a:r>
            <a:r>
              <a:rPr lang="en-US" altLang="zh-TW" sz="1400" b="0" dirty="0">
                <a:latin typeface="微軟正黑體" panose="020B0604030504040204" pitchFamily="34" charset="-120"/>
                <a:ea typeface="微軟正黑體" panose="020B0604030504040204" pitchFamily="34" charset="-120"/>
              </a:rPr>
              <a:t>it </a:t>
            </a:r>
            <a:r>
              <a:rPr lang="zh-TW" altLang="en-US" sz="1400" b="0" dirty="0" smtClean="0">
                <a:latin typeface="微軟正黑體" panose="020B0604030504040204" pitchFamily="34" charset="-120"/>
                <a:ea typeface="微軟正黑體" panose="020B0604030504040204" pitchFamily="34" charset="-120"/>
              </a:rPr>
              <a:t>，成為麥當勞為其品牌註入活力的關鍵因素，麥當勞要塑造其年輕化的品牌形象，重新建立與顧客的情感聯繫。</a:t>
            </a:r>
            <a:endParaRPr lang="zh-TW" altLang="en-US" sz="14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p>
        </p:txBody>
      </p:sp>
      <p:sp>
        <p:nvSpPr>
          <p:cNvPr id="4" name="矩形 3"/>
          <p:cNvSpPr/>
          <p:nvPr/>
        </p:nvSpPr>
        <p:spPr>
          <a:xfrm>
            <a:off x="1882011" y="3690084"/>
            <a:ext cx="6703377" cy="461665"/>
          </a:xfrm>
          <a:prstGeom prst="rect">
            <a:avLst/>
          </a:prstGeom>
        </p:spPr>
        <p:txBody>
          <a:bodyPr wrap="square">
            <a:spAutoFit/>
          </a:bodyPr>
          <a:lstStyle/>
          <a:p>
            <a:r>
              <a:rPr lang="en-US" altLang="zh-TW" sz="2400" dirty="0">
                <a:solidFill>
                  <a:srgbClr val="EE8742"/>
                </a:solidFill>
                <a:latin typeface="Helvetica" panose="020B0604020202020204" pitchFamily="34" charset="0"/>
              </a:rPr>
              <a:t>Slogan</a:t>
            </a:r>
            <a:r>
              <a:rPr lang="zh-TW" altLang="en-US" sz="2400" dirty="0">
                <a:solidFill>
                  <a:srgbClr val="EE8742"/>
                </a:solidFill>
                <a:latin typeface="Helvetica" panose="020B0604020202020204" pitchFamily="34" charset="0"/>
              </a:rPr>
              <a:t>喊</a:t>
            </a:r>
            <a:r>
              <a:rPr lang="zh-TW" altLang="en-US" sz="2400" dirty="0" smtClean="0">
                <a:solidFill>
                  <a:srgbClr val="EE8742"/>
                </a:solidFill>
                <a:latin typeface="Helvetica" panose="020B0604020202020204" pitchFamily="34" charset="0"/>
              </a:rPr>
              <a:t>久，</a:t>
            </a:r>
            <a:r>
              <a:rPr lang="zh-TW" altLang="en-US" sz="2400" dirty="0">
                <a:solidFill>
                  <a:srgbClr val="EE8742"/>
                </a:solidFill>
                <a:latin typeface="Helvetica" panose="020B0604020202020204" pitchFamily="34" charset="0"/>
              </a:rPr>
              <a:t>市場就是你的</a:t>
            </a:r>
            <a:endParaRPr lang="zh-TW" altLang="en-US" sz="2400" dirty="0">
              <a:solidFill>
                <a:srgbClr val="EE8742"/>
              </a:solidFill>
            </a:endParaRPr>
          </a:p>
        </p:txBody>
      </p:sp>
      <p:pic>
        <p:nvPicPr>
          <p:cNvPr id="2052" name="Picture 4" descr="https://i1.kknews.cc/SIG=33b1l5a/13os00061qp0p94o6p4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264353"/>
            <a:ext cx="3764022" cy="259364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I'm lovin' it行銷」的圖片搜尋結果"/>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05666" y="3862428"/>
            <a:ext cx="2995572" cy="299557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11948" y="983833"/>
            <a:ext cx="2553904" cy="461665"/>
          </a:xfrm>
          <a:prstGeom prst="rect">
            <a:avLst/>
          </a:prstGeom>
        </p:spPr>
        <p:txBody>
          <a:bodyPr wrap="none">
            <a:spAutoFit/>
          </a:bodyPr>
          <a:lstStyle/>
          <a:p>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三</a:t>
            </a:r>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更新品牌形象</a:t>
            </a:r>
          </a:p>
        </p:txBody>
      </p:sp>
    </p:spTree>
    <p:extLst>
      <p:ext uri="{BB962C8B-B14F-4D97-AF65-F5344CB8AC3E}">
        <p14:creationId xmlns="" xmlns:p14="http://schemas.microsoft.com/office/powerpoint/2010/main" val="40900031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11948" y="1552930"/>
            <a:ext cx="9343725" cy="1138773"/>
          </a:xfrm>
          <a:prstGeom prst="rect">
            <a:avLst/>
          </a:prstGeom>
        </p:spPr>
        <p:txBody>
          <a:bodyPr wrap="square">
            <a:spAutoFit/>
          </a:bodyPr>
          <a:lstStyle/>
          <a:p>
            <a:r>
              <a:rPr lang="en-US" altLang="zh-TW" sz="1600" b="0" dirty="0" smtClean="0">
                <a:solidFill>
                  <a:srgbClr val="FF0000"/>
                </a:solidFill>
                <a:latin typeface="微軟正黑體" panose="020B0604030504040204" pitchFamily="34" charset="-120"/>
                <a:ea typeface="微軟正黑體" panose="020B0604030504040204" pitchFamily="34" charset="-120"/>
              </a:rPr>
              <a:t>3.</a:t>
            </a:r>
            <a:r>
              <a:rPr lang="zh-TW" altLang="en-US" sz="1600" b="0" dirty="0" smtClean="0">
                <a:solidFill>
                  <a:srgbClr val="FF0000"/>
                </a:solidFill>
                <a:latin typeface="微軟正黑體" panose="020B0604030504040204" pitchFamily="34" charset="-120"/>
                <a:ea typeface="微軟正黑體" panose="020B0604030504040204" pitchFamily="34" charset="-120"/>
              </a:rPr>
              <a:t>與</a:t>
            </a:r>
            <a:r>
              <a:rPr lang="zh-TW" altLang="en-US" sz="1600" b="0" dirty="0">
                <a:solidFill>
                  <a:srgbClr val="FF0000"/>
                </a:solidFill>
                <a:latin typeface="微軟正黑體" panose="020B0604030504040204" pitchFamily="34" charset="-120"/>
                <a:ea typeface="微軟正黑體" panose="020B0604030504040204" pitchFamily="34" charset="-120"/>
              </a:rPr>
              <a:t>消費者進行互動溝通</a:t>
            </a:r>
          </a:p>
          <a:p>
            <a:endParaRPr lang="zh-TW" altLang="en-US" sz="12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r>
              <a:rPr lang="zh-TW" altLang="en-US" sz="1400" b="0" dirty="0">
                <a:latin typeface="微軟正黑體" panose="020B0604030504040204" pitchFamily="34" charset="-120"/>
                <a:ea typeface="微軟正黑體" panose="020B0604030504040204" pitchFamily="34" charset="-120"/>
              </a:rPr>
              <a:t>品牌是活在消費者心中的，同樣，品牌創新也是在與消費者互動的過程中完成的。因此，適時與消費者進行互動溝通，讓品牌內涵植於消費者的內心，是品牌創新的又一重要舉措。</a:t>
            </a:r>
          </a:p>
          <a:p>
            <a:endParaRPr lang="zh-TW" altLang="en-US" sz="1200" b="0" dirty="0">
              <a:latin typeface="微軟正黑體" panose="020B0604030504040204" pitchFamily="34" charset="-120"/>
              <a:ea typeface="微軟正黑體" panose="020B0604030504040204" pitchFamily="34" charset="-120"/>
            </a:endParaRPr>
          </a:p>
        </p:txBody>
      </p:sp>
      <p:sp>
        <p:nvSpPr>
          <p:cNvPr id="4" name="矩形 3"/>
          <p:cNvSpPr/>
          <p:nvPr/>
        </p:nvSpPr>
        <p:spPr>
          <a:xfrm>
            <a:off x="11948" y="983833"/>
            <a:ext cx="2553904" cy="461665"/>
          </a:xfrm>
          <a:prstGeom prst="rect">
            <a:avLst/>
          </a:prstGeom>
        </p:spPr>
        <p:txBody>
          <a:bodyPr wrap="none">
            <a:spAutoFit/>
          </a:bodyPr>
          <a:lstStyle/>
          <a:p>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三</a:t>
            </a:r>
            <a:r>
              <a:rPr lang="en-US" altLang="zh-TW" sz="2400" u="sng"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更新品牌形象</a:t>
            </a:r>
          </a:p>
        </p:txBody>
      </p:sp>
      <p:pic>
        <p:nvPicPr>
          <p:cNvPr id="3078" name="Picture 6" descr="https://buzzorange.com/techorange/wp-content/uploads/sites/2/2017/11/4187433269_966b724313_z.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8" y="3016333"/>
            <a:ext cx="4274832" cy="384166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群組 8"/>
          <p:cNvGrpSpPr/>
          <p:nvPr/>
        </p:nvGrpSpPr>
        <p:grpSpPr>
          <a:xfrm>
            <a:off x="4384738" y="3008221"/>
            <a:ext cx="2849985" cy="3849779"/>
            <a:chOff x="4384738" y="3008221"/>
            <a:chExt cx="2849985" cy="3849779"/>
          </a:xfrm>
        </p:grpSpPr>
        <p:pic>
          <p:nvPicPr>
            <p:cNvPr id="3074" name="Picture 2" descr="https://buzzorange.com/techorange/wp-content/uploads/sites/2/2017/11/s1413.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384738" y="3008221"/>
              <a:ext cx="2849985" cy="384977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向右箭號 7"/>
            <p:cNvSpPr/>
            <p:nvPr/>
          </p:nvSpPr>
          <p:spPr bwMode="auto">
            <a:xfrm>
              <a:off x="6840187" y="3241964"/>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grpSp>
      <p:grpSp>
        <p:nvGrpSpPr>
          <p:cNvPr id="11" name="群組 10"/>
          <p:cNvGrpSpPr/>
          <p:nvPr/>
        </p:nvGrpSpPr>
        <p:grpSpPr>
          <a:xfrm>
            <a:off x="7234723" y="3008221"/>
            <a:ext cx="2616354" cy="3849779"/>
            <a:chOff x="7234723" y="3008221"/>
            <a:chExt cx="2616354" cy="3849779"/>
          </a:xfrm>
        </p:grpSpPr>
        <p:pic>
          <p:nvPicPr>
            <p:cNvPr id="3076" name="Picture 4" descr="https://buzzorange.com/techorange/wp-content/uploads/sites/2/2017/11/s1414.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34723" y="3008221"/>
              <a:ext cx="2616354" cy="384977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向右箭號 9"/>
            <p:cNvSpPr/>
            <p:nvPr/>
          </p:nvSpPr>
          <p:spPr bwMode="auto">
            <a:xfrm rot="10800000">
              <a:off x="7277595" y="5104410"/>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grpSp>
      <p:sp>
        <p:nvSpPr>
          <p:cNvPr id="12" name="矩形 11"/>
          <p:cNvSpPr/>
          <p:nvPr/>
        </p:nvSpPr>
        <p:spPr>
          <a:xfrm>
            <a:off x="154379" y="2563711"/>
            <a:ext cx="6574084" cy="400110"/>
          </a:xfrm>
          <a:prstGeom prst="rect">
            <a:avLst/>
          </a:prstGeom>
        </p:spPr>
        <p:txBody>
          <a:bodyPr wrap="square">
            <a:spAutoFit/>
          </a:bodyPr>
          <a:lstStyle/>
          <a:p>
            <a:r>
              <a:rPr lang="zh-TW" altLang="en-US" sz="2000" dirty="0" smtClean="0">
                <a:solidFill>
                  <a:srgbClr val="C00000"/>
                </a:solidFill>
                <a:latin typeface="微軟正黑體" pitchFamily="34" charset="-120"/>
                <a:ea typeface="微軟正黑體" pitchFamily="34" charset="-120"/>
              </a:rPr>
              <a:t>杜蕾斯公開調戲各大品牌，大家不在意還集體高潮！</a:t>
            </a:r>
            <a:endParaRPr lang="zh-TW" altLang="en-US" sz="2000" dirty="0">
              <a:solidFill>
                <a:srgbClr val="C00000"/>
              </a:solidFill>
              <a:latin typeface="微軟正黑體" pitchFamily="34" charset="-120"/>
              <a:ea typeface="微軟正黑體" pitchFamily="34" charset="-120"/>
            </a:endParaRPr>
          </a:p>
        </p:txBody>
      </p:sp>
      <p:sp>
        <p:nvSpPr>
          <p:cNvPr id="14" name="圓角矩形 13"/>
          <p:cNvSpPr/>
          <p:nvPr/>
        </p:nvSpPr>
        <p:spPr bwMode="auto">
          <a:xfrm>
            <a:off x="4474214" y="5216357"/>
            <a:ext cx="2698482" cy="1123712"/>
          </a:xfrm>
          <a:prstGeom prst="roundRect">
            <a:avLst/>
          </a:prstGeom>
          <a:ln>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r>
              <a:rPr lang="zh-TW" altLang="en-US" sz="1200" b="0" dirty="0" smtClean="0"/>
              <a:t>這個梗經常逛超市或者便利店的朋友，應該能秒懂。</a:t>
            </a:r>
          </a:p>
          <a:p>
            <a:r>
              <a:rPr lang="zh-TW" altLang="en-US" sz="1200" b="0" dirty="0" smtClean="0"/>
              <a:t>現實中很多男生買避孕套的時候，會先拿下口香糖，再「順便」拿下口香糖旁邊的避孕套。</a:t>
            </a:r>
          </a:p>
        </p:txBody>
      </p:sp>
    </p:spTree>
    <p:extLst>
      <p:ext uri="{BB962C8B-B14F-4D97-AF65-F5344CB8AC3E}">
        <p14:creationId xmlns="" xmlns:p14="http://schemas.microsoft.com/office/powerpoint/2010/main" val="27981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2000"/>
                                        <p:tgtEl>
                                          <p:spTgt spid="30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11948" y="1430345"/>
            <a:ext cx="9889290" cy="954107"/>
          </a:xfrm>
          <a:prstGeom prst="rect">
            <a:avLst/>
          </a:prstGeom>
        </p:spPr>
        <p:txBody>
          <a:bodyPr wrap="square">
            <a:spAutoFit/>
          </a:bodyPr>
          <a:lstStyle/>
          <a:p>
            <a:r>
              <a:rPr lang="en-US" altLang="zh-TW" sz="1600" b="0" dirty="0" smtClean="0">
                <a:solidFill>
                  <a:srgbClr val="FF0000"/>
                </a:solidFill>
                <a:latin typeface="微軟正黑體" panose="020B0604030504040204" pitchFamily="34" charset="-120"/>
                <a:ea typeface="微軟正黑體" panose="020B0604030504040204" pitchFamily="34" charset="-120"/>
              </a:rPr>
              <a:t>3.</a:t>
            </a:r>
            <a:r>
              <a:rPr lang="zh-TW" altLang="en-US" sz="1600" b="0" dirty="0" smtClean="0">
                <a:solidFill>
                  <a:srgbClr val="FF0000"/>
                </a:solidFill>
                <a:latin typeface="微軟正黑體" panose="020B0604030504040204" pitchFamily="34" charset="-120"/>
                <a:ea typeface="微軟正黑體" panose="020B0604030504040204" pitchFamily="34" charset="-120"/>
              </a:rPr>
              <a:t>與</a:t>
            </a:r>
            <a:r>
              <a:rPr lang="zh-TW" altLang="en-US" sz="1600" b="0" dirty="0">
                <a:solidFill>
                  <a:srgbClr val="FF0000"/>
                </a:solidFill>
                <a:latin typeface="微軟正黑體" panose="020B0604030504040204" pitchFamily="34" charset="-120"/>
                <a:ea typeface="微軟正黑體" panose="020B0604030504040204" pitchFamily="34" charset="-120"/>
              </a:rPr>
              <a:t>消費者進行互動</a:t>
            </a:r>
            <a:r>
              <a:rPr lang="zh-TW" altLang="en-US" sz="1600" b="0" dirty="0" smtClean="0">
                <a:solidFill>
                  <a:srgbClr val="FF0000"/>
                </a:solidFill>
                <a:latin typeface="微軟正黑體" panose="020B0604030504040204" pitchFamily="34" charset="-120"/>
                <a:ea typeface="微軟正黑體" panose="020B0604030504040204" pitchFamily="34" charset="-120"/>
              </a:rPr>
              <a:t>溝通</a:t>
            </a:r>
            <a:endParaRPr lang="zh-TW" altLang="en-US" sz="1200" b="0" dirty="0">
              <a:latin typeface="微軟正黑體" panose="020B0604030504040204" pitchFamily="34" charset="-120"/>
              <a:ea typeface="微軟正黑體" panose="020B0604030504040204" pitchFamily="34" charset="-120"/>
            </a:endParaRPr>
          </a:p>
          <a:p>
            <a:r>
              <a:rPr lang="zh-TW" altLang="en-US" sz="1200" b="0" dirty="0">
                <a:latin typeface="微軟正黑體" panose="020B0604030504040204" pitchFamily="34" charset="-120"/>
                <a:ea typeface="微軟正黑體" panose="020B0604030504040204" pitchFamily="34" charset="-120"/>
              </a:rPr>
              <a:t>　　</a:t>
            </a:r>
            <a:r>
              <a:rPr lang="zh-TW" altLang="en-US" sz="1400" b="0" dirty="0">
                <a:latin typeface="微軟正黑體" panose="020B0604030504040204" pitchFamily="34" charset="-120"/>
                <a:ea typeface="微軟正黑體" panose="020B0604030504040204" pitchFamily="34" charset="-120"/>
              </a:rPr>
              <a:t>品牌是活在消費者心中的，同樣，品牌創新也是在與消費者互動的過程中完成的。因此，適時與消費者進行互動溝通，讓品牌內涵植於消費者的內心，是品牌創新的又一重要舉措。</a:t>
            </a:r>
          </a:p>
          <a:p>
            <a:endParaRPr lang="zh-TW" altLang="en-US" sz="1200" b="0" dirty="0">
              <a:latin typeface="微軟正黑體" panose="020B0604030504040204" pitchFamily="34" charset="-120"/>
              <a:ea typeface="微軟正黑體" panose="020B0604030504040204" pitchFamily="34" charset="-120"/>
            </a:endParaRPr>
          </a:p>
        </p:txBody>
      </p:sp>
      <p:sp>
        <p:nvSpPr>
          <p:cNvPr id="4" name="矩形 3"/>
          <p:cNvSpPr/>
          <p:nvPr/>
        </p:nvSpPr>
        <p:spPr>
          <a:xfrm>
            <a:off x="11948" y="983833"/>
            <a:ext cx="2553904" cy="461665"/>
          </a:xfrm>
          <a:prstGeom prst="rect">
            <a:avLst/>
          </a:prstGeom>
        </p:spPr>
        <p:txBody>
          <a:bodyPr wrap="none">
            <a:spAutoFit/>
          </a:bodyPr>
          <a:lstStyle/>
          <a:p>
            <a:r>
              <a:rPr lang="en-US" altLang="zh-TW" sz="2400" b="0" dirty="0">
                <a:solidFill>
                  <a:srgbClr val="EE8742"/>
                </a:solidFill>
                <a:latin typeface="微軟正黑體" panose="020B0604030504040204" pitchFamily="34" charset="-120"/>
                <a:ea typeface="微軟正黑體" panose="020B0604030504040204" pitchFamily="34" charset="-120"/>
              </a:rPr>
              <a:t>(</a:t>
            </a:r>
            <a:r>
              <a:rPr lang="zh-TW" altLang="en-US" sz="2400" b="0" dirty="0">
                <a:solidFill>
                  <a:srgbClr val="EE8742"/>
                </a:solidFill>
                <a:latin typeface="微軟正黑體" panose="020B0604030504040204" pitchFamily="34" charset="-120"/>
                <a:ea typeface="微軟正黑體" panose="020B0604030504040204" pitchFamily="34" charset="-120"/>
              </a:rPr>
              <a:t>三</a:t>
            </a:r>
            <a:r>
              <a:rPr lang="en-US" altLang="zh-TW" sz="2400" b="0" dirty="0">
                <a:solidFill>
                  <a:srgbClr val="EE8742"/>
                </a:solidFill>
                <a:latin typeface="微軟正黑體" panose="020B0604030504040204" pitchFamily="34" charset="-120"/>
                <a:ea typeface="微軟正黑體" panose="020B0604030504040204" pitchFamily="34" charset="-120"/>
              </a:rPr>
              <a:t>)</a:t>
            </a:r>
            <a:r>
              <a:rPr lang="zh-TW" altLang="en-US" sz="2400" u="sng" dirty="0">
                <a:solidFill>
                  <a:srgbClr val="EE8742"/>
                </a:solidFill>
                <a:latin typeface="微軟正黑體" panose="020B0604030504040204" pitchFamily="34" charset="-120"/>
                <a:ea typeface="微軟正黑體" panose="020B0604030504040204" pitchFamily="34" charset="-120"/>
              </a:rPr>
              <a:t>更新品牌形象</a:t>
            </a:r>
          </a:p>
        </p:txBody>
      </p:sp>
      <p:pic>
        <p:nvPicPr>
          <p:cNvPr id="5126" name="Picture 6" descr="https://buzzorange.com/techorange/wp-content/uploads/sites/2/2017/11/11.34.03.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55333" y="3218169"/>
            <a:ext cx="2485498" cy="3639831"/>
          </a:xfrm>
          <a:prstGeom prst="rect">
            <a:avLst/>
          </a:prstGeom>
          <a:noFill/>
          <a:extLst>
            <a:ext uri="{909E8E84-426E-40DD-AFC4-6F175D3DCCD1}">
              <a14:hiddenFill xmlns="" xmlns:a14="http://schemas.microsoft.com/office/drawing/2010/main">
                <a:solidFill>
                  <a:srgbClr val="FFFFFF"/>
                </a:solidFill>
              </a14:hiddenFill>
            </a:ext>
          </a:extLst>
        </p:spPr>
      </p:pic>
      <p:pic>
        <p:nvPicPr>
          <p:cNvPr id="5128" name="Picture 8" descr="https://buzzorange.com/techorange/wp-content/uploads/sites/2/2017/11/11.34.13.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51807" y="3230089"/>
            <a:ext cx="2459595" cy="3627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群組 10"/>
          <p:cNvGrpSpPr/>
          <p:nvPr/>
        </p:nvGrpSpPr>
        <p:grpSpPr>
          <a:xfrm>
            <a:off x="0" y="2254895"/>
            <a:ext cx="2529371" cy="3712465"/>
            <a:chOff x="11948" y="3145535"/>
            <a:chExt cx="2529371" cy="3712465"/>
          </a:xfrm>
        </p:grpSpPr>
        <p:pic>
          <p:nvPicPr>
            <p:cNvPr id="5122" name="Picture 2" descr="https://buzzorange.com/techorange/wp-content/uploads/sites/2/2017/11/s1415.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948" y="3145535"/>
              <a:ext cx="2529371" cy="371246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向右箭號 8"/>
            <p:cNvSpPr/>
            <p:nvPr/>
          </p:nvSpPr>
          <p:spPr bwMode="auto">
            <a:xfrm>
              <a:off x="2078182" y="3218214"/>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grpSp>
      <p:grpSp>
        <p:nvGrpSpPr>
          <p:cNvPr id="12" name="群組 11"/>
          <p:cNvGrpSpPr/>
          <p:nvPr/>
        </p:nvGrpSpPr>
        <p:grpSpPr>
          <a:xfrm>
            <a:off x="2486209" y="2236853"/>
            <a:ext cx="2548855" cy="3730507"/>
            <a:chOff x="2498157" y="3127493"/>
            <a:chExt cx="2548855" cy="3730507"/>
          </a:xfrm>
        </p:grpSpPr>
        <p:pic>
          <p:nvPicPr>
            <p:cNvPr id="5124" name="Picture 4" descr="https://buzzorange.com/techorange/wp-content/uploads/sites/2/2017/11/s1416.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98157" y="3127493"/>
              <a:ext cx="2548855" cy="373050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向右箭號 9"/>
            <p:cNvSpPr/>
            <p:nvPr/>
          </p:nvSpPr>
          <p:spPr bwMode="auto">
            <a:xfrm rot="10800000">
              <a:off x="2574967" y="6054436"/>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grpSp>
      <p:sp>
        <p:nvSpPr>
          <p:cNvPr id="13" name="向右箭號 12"/>
          <p:cNvSpPr/>
          <p:nvPr/>
        </p:nvSpPr>
        <p:spPr bwMode="auto">
          <a:xfrm>
            <a:off x="7099392" y="3346864"/>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sp>
        <p:nvSpPr>
          <p:cNvPr id="14" name="向右箭號 13"/>
          <p:cNvSpPr/>
          <p:nvPr/>
        </p:nvSpPr>
        <p:spPr bwMode="auto">
          <a:xfrm rot="10800000">
            <a:off x="7572426" y="4722421"/>
            <a:ext cx="391886" cy="653142"/>
          </a:xfrm>
          <a:prstGeom prst="rightArrow">
            <a:avLst/>
          </a:prstGeom>
          <a:solidFill>
            <a:srgbClr val="FF0000"/>
          </a:solidFill>
          <a:ln>
            <a:noFill/>
            <a:headEnd type="none" w="med" len="med"/>
            <a:tailEnd type="none" w="med" len="me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sp>
        <p:nvSpPr>
          <p:cNvPr id="16" name="矩形 15"/>
          <p:cNvSpPr/>
          <p:nvPr/>
        </p:nvSpPr>
        <p:spPr>
          <a:xfrm>
            <a:off x="0" y="5960331"/>
            <a:ext cx="4949825" cy="830997"/>
          </a:xfrm>
          <a:prstGeom prst="rect">
            <a:avLst/>
          </a:prstGeom>
        </p:spPr>
        <p:txBody>
          <a:bodyPr>
            <a:spAutoFit/>
          </a:bodyPr>
          <a:lstStyle/>
          <a:p>
            <a:r>
              <a:rPr lang="zh-TW" altLang="en-US" sz="1600" b="0" dirty="0" smtClean="0">
                <a:latin typeface="微軟正黑體" pitchFamily="34" charset="-120"/>
                <a:ea typeface="微軟正黑體" pitchFamily="34" charset="-120"/>
              </a:rPr>
              <a:t>巧克力是戀人間常送的禮物，杜蕾斯從這裡找到文案切入點，讚美德芙打開了戀人間的前戲，然後才有了自己的登場。</a:t>
            </a:r>
            <a:endParaRPr lang="zh-TW" altLang="en-US" sz="1600" b="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28223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2000"/>
                                        <p:tgtEl>
                                          <p:spTgt spid="51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128"/>
                                        </p:tgtEl>
                                        <p:attrNameLst>
                                          <p:attrName>style.visibility</p:attrName>
                                        </p:attrNameLst>
                                      </p:cBhvr>
                                      <p:to>
                                        <p:strVal val="visible"/>
                                      </p:to>
                                    </p:set>
                                    <p:animEffect transition="in" filter="fade">
                                      <p:cBhvr>
                                        <p:cTn id="30" dur="2000"/>
                                        <p:tgtEl>
                                          <p:spTgt spid="51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4" name="矩形 3"/>
          <p:cNvSpPr/>
          <p:nvPr/>
        </p:nvSpPr>
        <p:spPr>
          <a:xfrm>
            <a:off x="0" y="971437"/>
            <a:ext cx="9786551" cy="1107996"/>
          </a:xfrm>
          <a:prstGeom prst="rect">
            <a:avLst/>
          </a:prstGeom>
        </p:spPr>
        <p:txBody>
          <a:bodyPr wrap="square">
            <a:spAutoFit/>
          </a:bodyPr>
          <a:lstStyle/>
          <a:p>
            <a:r>
              <a:rPr lang="en-US" altLang="zh-TW" sz="2400" u="sng" dirty="0" smtClean="0">
                <a:solidFill>
                  <a:srgbClr val="EE8742"/>
                </a:solidFill>
                <a:latin typeface="微軟正黑體" panose="020B0604030504040204" pitchFamily="34" charset="-120"/>
                <a:ea typeface="微軟正黑體" panose="020B0604030504040204" pitchFamily="34" charset="-120"/>
              </a:rPr>
              <a:t>(</a:t>
            </a:r>
            <a:r>
              <a:rPr lang="zh-TW" altLang="en-US" sz="2400" u="sng" dirty="0" smtClean="0">
                <a:solidFill>
                  <a:srgbClr val="EE8742"/>
                </a:solidFill>
                <a:latin typeface="微軟正黑體" panose="020B0604030504040204" pitchFamily="34" charset="-120"/>
                <a:ea typeface="微軟正黑體" panose="020B0604030504040204" pitchFamily="34" charset="-120"/>
              </a:rPr>
              <a:t>四</a:t>
            </a:r>
            <a:r>
              <a:rPr lang="en-US" altLang="zh-TW" sz="2400" u="sng" dirty="0" smtClean="0">
                <a:solidFill>
                  <a:srgbClr val="EE8742"/>
                </a:solidFill>
                <a:latin typeface="微軟正黑體" panose="020B0604030504040204" pitchFamily="34" charset="-120"/>
                <a:ea typeface="微軟正黑體" panose="020B0604030504040204" pitchFamily="34" charset="-120"/>
              </a:rPr>
              <a:t>)</a:t>
            </a:r>
            <a:r>
              <a:rPr lang="zh-TW" altLang="en-US" sz="2400" u="sng" dirty="0" smtClean="0">
                <a:solidFill>
                  <a:srgbClr val="EE8742"/>
                </a:solidFill>
                <a:latin typeface="微軟正黑體" panose="020B0604030504040204" pitchFamily="34" charset="-120"/>
                <a:ea typeface="微軟正黑體" panose="020B0604030504040204" pitchFamily="34" charset="-120"/>
              </a:rPr>
              <a:t>差異化策略</a:t>
            </a:r>
            <a:endParaRPr lang="zh-TW" altLang="en-US" sz="2400" u="sng" dirty="0">
              <a:solidFill>
                <a:srgbClr val="EE8742"/>
              </a:solidFill>
              <a:latin typeface="微軟正黑體" panose="020B0604030504040204" pitchFamily="34" charset="-120"/>
              <a:ea typeface="微軟正黑體" panose="020B0604030504040204" pitchFamily="34" charset="-120"/>
            </a:endParaRPr>
          </a:p>
          <a:p>
            <a:endParaRPr lang="en-US" altLang="zh-TW" sz="1400" b="0" dirty="0" smtClean="0">
              <a:latin typeface="微軟正黑體" panose="020B0604030504040204" pitchFamily="34" charset="-120"/>
              <a:ea typeface="微軟正黑體" panose="020B0604030504040204" pitchFamily="34" charset="-120"/>
            </a:endParaRPr>
          </a:p>
          <a:p>
            <a:r>
              <a:rPr lang="zh-TW" altLang="en-US" sz="1400" b="0" dirty="0" smtClean="0">
                <a:latin typeface="微軟正黑體" panose="020B0604030504040204" pitchFamily="34" charset="-120"/>
                <a:ea typeface="微軟正黑體" panose="020B0604030504040204" pitchFamily="34" charset="-120"/>
              </a:rPr>
              <a:t>同</a:t>
            </a:r>
            <a:r>
              <a:rPr lang="zh-TW" altLang="en-US" sz="1400" b="0" dirty="0">
                <a:latin typeface="微軟正黑體" panose="020B0604030504040204" pitchFamily="34" charset="-120"/>
                <a:ea typeface="微軟正黑體" panose="020B0604030504040204" pitchFamily="34" charset="-120"/>
              </a:rPr>
              <a:t>性質產品太多，除了包裝，無法辨識出各產品差異</a:t>
            </a:r>
            <a:r>
              <a:rPr lang="zh-TW" altLang="en-US" sz="1400" b="0" dirty="0" smtClean="0">
                <a:latin typeface="微軟正黑體" panose="020B0604030504040204" pitchFamily="34" charset="-120"/>
                <a:ea typeface="微軟正黑體" panose="020B0604030504040204" pitchFamily="34" charset="-120"/>
              </a:rPr>
              <a:t>。差異</a:t>
            </a:r>
            <a:r>
              <a:rPr lang="zh-TW" altLang="en-US" sz="1400" b="0" dirty="0">
                <a:latin typeface="微軟正黑體" panose="020B0604030504040204" pitchFamily="34" charset="-120"/>
                <a:ea typeface="微軟正黑體" panose="020B0604030504040204" pitchFamily="34" charset="-120"/>
              </a:rPr>
              <a:t>化策略，說起來簡單，但要注意一個大原則，那就是對手無法隨便模仿，因為如果輕輕鬆鬆可以被抄襲學習的話，那就稱不上差異化</a:t>
            </a:r>
            <a:r>
              <a:rPr lang="zh-TW" altLang="en-US" sz="1400" b="0" dirty="0" smtClean="0">
                <a:latin typeface="微軟正黑體" panose="020B0604030504040204" pitchFamily="34" charset="-120"/>
                <a:ea typeface="微軟正黑體" panose="020B0604030504040204" pitchFamily="34" charset="-120"/>
              </a:rPr>
              <a:t>了。</a:t>
            </a:r>
            <a:endParaRPr lang="zh-TW" altLang="en-US" sz="1400" b="0" i="0" dirty="0">
              <a:effectLst/>
              <a:latin typeface="微軟正黑體" panose="020B0604030504040204" pitchFamily="34" charset="-120"/>
              <a:ea typeface="微軟正黑體" panose="020B0604030504040204" pitchFamily="34" charset="-120"/>
            </a:endParaRPr>
          </a:p>
        </p:txBody>
      </p:sp>
      <p:sp>
        <p:nvSpPr>
          <p:cNvPr id="3" name="矩形 2"/>
          <p:cNvSpPr/>
          <p:nvPr/>
        </p:nvSpPr>
        <p:spPr>
          <a:xfrm>
            <a:off x="170219" y="2876488"/>
            <a:ext cx="4102443" cy="954107"/>
          </a:xfrm>
          <a:prstGeom prst="rect">
            <a:avLst/>
          </a:prstGeom>
        </p:spPr>
        <p:txBody>
          <a:bodyPr wrap="square">
            <a:spAutoFit/>
          </a:bodyPr>
          <a:lstStyle/>
          <a:p>
            <a:r>
              <a:rPr lang="en-US" altLang="zh-TW" sz="1400" dirty="0" smtClean="0">
                <a:latin typeface="微軟正黑體" panose="020B0604030504040204" pitchFamily="34" charset="-120"/>
                <a:ea typeface="微軟正黑體" panose="020B0604030504040204" pitchFamily="34" charset="-120"/>
              </a:rPr>
              <a:t>1.</a:t>
            </a:r>
            <a:r>
              <a:rPr lang="zh-TW" altLang="en-US" sz="1400" dirty="0" smtClean="0">
                <a:latin typeface="微軟正黑體" panose="020B0604030504040204" pitchFamily="34" charset="-120"/>
                <a:ea typeface="微軟正黑體" panose="020B0604030504040204" pitchFamily="34" charset="-120"/>
              </a:rPr>
              <a:t>差異</a:t>
            </a:r>
            <a:r>
              <a:rPr lang="zh-TW" altLang="en-US" sz="1400" dirty="0">
                <a:latin typeface="微軟正黑體" panose="020B0604030504040204" pitchFamily="34" charset="-120"/>
                <a:ea typeface="微軟正黑體" panose="020B0604030504040204" pitchFamily="34" charset="-120"/>
              </a:rPr>
              <a:t>化策略：命名</a:t>
            </a:r>
            <a:endParaRPr lang="zh-TW" altLang="en-US" sz="1400" b="0" dirty="0">
              <a:latin typeface="微軟正黑體" panose="020B0604030504040204" pitchFamily="34" charset="-120"/>
              <a:ea typeface="微軟正黑體" panose="020B0604030504040204" pitchFamily="34" charset="-120"/>
            </a:endParaRPr>
          </a:p>
          <a:p>
            <a:r>
              <a:rPr lang="zh-TW" altLang="en-US" sz="1400" b="0" dirty="0">
                <a:latin typeface="微軟正黑體" panose="020B0604030504040204" pitchFamily="34" charset="-120"/>
                <a:ea typeface="微軟正黑體" panose="020B0604030504040204" pitchFamily="34" charset="-120"/>
              </a:rPr>
              <a:t>在產品上市時，第一件做的事情就是幫產品命名。如果能夠發揮創意，幫產品取一個有新鮮感、有特色的名字，就是一招有效的作法</a:t>
            </a:r>
            <a:r>
              <a:rPr lang="zh-TW" altLang="en-US" sz="1400" b="0" dirty="0" smtClean="0">
                <a:latin typeface="微軟正黑體" panose="020B0604030504040204" pitchFamily="34" charset="-120"/>
                <a:ea typeface="微軟正黑體" panose="020B0604030504040204" pitchFamily="34" charset="-120"/>
              </a:rPr>
              <a:t>。</a:t>
            </a:r>
            <a:endParaRPr lang="en-US" altLang="zh-TW" sz="1400" b="0" dirty="0" smtClean="0">
              <a:latin typeface="微軟正黑體" panose="020B0604030504040204" pitchFamily="34" charset="-120"/>
              <a:ea typeface="微軟正黑體" panose="020B0604030504040204" pitchFamily="34" charset="-120"/>
            </a:endParaRPr>
          </a:p>
        </p:txBody>
      </p:sp>
      <p:pic>
        <p:nvPicPr>
          <p:cNvPr id="5" name="Picture 2" descr="https://i2.wp.com/images.1111.com.tw/discussPic/60/51578860_51470575.394154.jpg?resize=702%2C433&amp;ssl=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428" y="3830595"/>
            <a:ext cx="4908291" cy="302740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8" descr="https://i0.wp.com/images.1111.com.tw/discussPic/60/51578860_51470699.1443968.jpg?resize=702%2C402&amp;ssl=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29237" y="3830595"/>
            <a:ext cx="5172001" cy="296106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矩形 6"/>
          <p:cNvSpPr/>
          <p:nvPr/>
        </p:nvSpPr>
        <p:spPr>
          <a:xfrm>
            <a:off x="4836726" y="2876488"/>
            <a:ext cx="4949825" cy="738664"/>
          </a:xfrm>
          <a:prstGeom prst="rect">
            <a:avLst/>
          </a:prstGeom>
        </p:spPr>
        <p:txBody>
          <a:bodyPr>
            <a:spAutoFit/>
          </a:bodyPr>
          <a:lstStyle/>
          <a:p>
            <a:r>
              <a:rPr lang="en-US" altLang="zh-TW" sz="1400" dirty="0" smtClean="0">
                <a:latin typeface="微軟正黑體" panose="020B0604030504040204" pitchFamily="34" charset="-120"/>
                <a:ea typeface="微軟正黑體" panose="020B0604030504040204" pitchFamily="34" charset="-120"/>
              </a:rPr>
              <a:t>2.</a:t>
            </a:r>
            <a:r>
              <a:rPr lang="zh-TW" altLang="en-US" sz="1400" dirty="0" smtClean="0">
                <a:latin typeface="微軟正黑體" panose="020B0604030504040204" pitchFamily="34" charset="-120"/>
                <a:ea typeface="微軟正黑體" panose="020B0604030504040204" pitchFamily="34" charset="-120"/>
              </a:rPr>
              <a:t>差異</a:t>
            </a:r>
            <a:r>
              <a:rPr lang="zh-TW" altLang="en-US" sz="1400" dirty="0">
                <a:latin typeface="微軟正黑體" panose="020B0604030504040204" pitchFamily="34" charset="-120"/>
                <a:ea typeface="微軟正黑體" panose="020B0604030504040204" pitchFamily="34" charset="-120"/>
              </a:rPr>
              <a:t>化策略：產品定位與功能</a:t>
            </a:r>
            <a:endParaRPr lang="zh-TW" altLang="en-US" sz="1400" b="0" dirty="0">
              <a:latin typeface="微軟正黑體" panose="020B0604030504040204" pitchFamily="34" charset="-120"/>
              <a:ea typeface="微軟正黑體" panose="020B0604030504040204" pitchFamily="34" charset="-120"/>
            </a:endParaRPr>
          </a:p>
          <a:p>
            <a:r>
              <a:rPr lang="zh-TW" altLang="en-US" sz="1400" b="0" dirty="0" smtClean="0">
                <a:latin typeface="微軟正黑體" panose="020B0604030504040204" pitchFamily="34" charset="-120"/>
                <a:ea typeface="微軟正黑體" panose="020B0604030504040204" pitchFamily="34" charset="-120"/>
              </a:rPr>
              <a:t>從</a:t>
            </a:r>
            <a:r>
              <a:rPr lang="zh-TW" altLang="en-US" sz="1400" b="0" dirty="0">
                <a:latin typeface="微軟正黑體" panose="020B0604030504040204" pitchFamily="34" charset="-120"/>
                <a:ea typeface="微軟正黑體" panose="020B0604030504040204" pitchFamily="34" charset="-120"/>
              </a:rPr>
              <a:t>根源開始思考的作法，如果能找出市場中尚未被滿足的空間，就有可能出奇制勝</a:t>
            </a:r>
            <a:r>
              <a:rPr lang="zh-TW" altLang="en-US" sz="1400" b="0" dirty="0" smtClean="0">
                <a:latin typeface="微軟正黑體" panose="020B0604030504040204" pitchFamily="34" charset="-120"/>
                <a:ea typeface="微軟正黑體" panose="020B0604030504040204" pitchFamily="34" charset="-120"/>
              </a:rPr>
              <a:t>。</a:t>
            </a:r>
            <a:endParaRPr lang="zh-TW" altLang="en-US" sz="1400" b="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499286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4687" y="1428099"/>
            <a:ext cx="5495658" cy="954107"/>
          </a:xfrm>
          <a:prstGeom prst="rect">
            <a:avLst/>
          </a:prstGeom>
        </p:spPr>
        <p:txBody>
          <a:bodyPr wrap="square">
            <a:spAutoFit/>
          </a:bodyPr>
          <a:lstStyle/>
          <a:p>
            <a:r>
              <a:rPr lang="en-US" altLang="zh-TW" sz="1400" dirty="0">
                <a:latin typeface="微軟正黑體" panose="020B0604030504040204" pitchFamily="34" charset="-120"/>
                <a:ea typeface="微軟正黑體" panose="020B0604030504040204" pitchFamily="34" charset="-120"/>
              </a:rPr>
              <a:t>3</a:t>
            </a:r>
            <a:r>
              <a:rPr lang="en-US" altLang="zh-TW" sz="1400" dirty="0" smtClean="0">
                <a:latin typeface="微軟正黑體" panose="020B0604030504040204" pitchFamily="34" charset="-120"/>
                <a:ea typeface="微軟正黑體" panose="020B0604030504040204" pitchFamily="34" charset="-120"/>
              </a:rPr>
              <a:t>.</a:t>
            </a:r>
            <a:r>
              <a:rPr lang="zh-TW" altLang="en-US" sz="1400" dirty="0" smtClean="0">
                <a:latin typeface="微軟正黑體" panose="020B0604030504040204" pitchFamily="34" charset="-120"/>
                <a:ea typeface="微軟正黑體" panose="020B0604030504040204" pitchFamily="34" charset="-120"/>
              </a:rPr>
              <a:t>差異</a:t>
            </a:r>
            <a:r>
              <a:rPr lang="zh-TW" altLang="en-US" sz="1400" dirty="0">
                <a:latin typeface="微軟正黑體" panose="020B0604030504040204" pitchFamily="34" charset="-120"/>
                <a:ea typeface="微軟正黑體" panose="020B0604030504040204" pitchFamily="34" charset="-120"/>
              </a:rPr>
              <a:t>化策略</a:t>
            </a:r>
            <a:r>
              <a:rPr lang="zh-TW" altLang="en-US" sz="1400" dirty="0" smtClean="0">
                <a:latin typeface="微軟正黑體" panose="020B0604030504040204" pitchFamily="34" charset="-120"/>
                <a:ea typeface="微軟正黑體" panose="020B0604030504040204" pitchFamily="34" charset="-120"/>
              </a:rPr>
              <a:t>：平價又有特色</a:t>
            </a:r>
            <a:endParaRPr lang="en-US" altLang="zh-TW" sz="1400" dirty="0" smtClean="0">
              <a:latin typeface="微軟正黑體" panose="020B0604030504040204" pitchFamily="34" charset="-120"/>
              <a:ea typeface="微軟正黑體" panose="020B0604030504040204" pitchFamily="34" charset="-120"/>
            </a:endParaRPr>
          </a:p>
          <a:p>
            <a:r>
              <a:rPr lang="zh-TW" altLang="en-US" sz="1400" b="0" dirty="0" smtClean="0">
                <a:latin typeface="微軟正黑體" panose="020B0604030504040204" pitchFamily="34" charset="-120"/>
                <a:ea typeface="微軟正黑體" panose="020B0604030504040204" pitchFamily="34" charset="-120"/>
              </a:rPr>
              <a:t>為</a:t>
            </a:r>
            <a:r>
              <a:rPr lang="zh-TW" altLang="en-US" sz="1400" b="0" dirty="0">
                <a:latin typeface="微軟正黑體" panose="020B0604030504040204" pitchFamily="34" charset="-120"/>
                <a:ea typeface="微軟正黑體" panose="020B0604030504040204" pitchFamily="34" charset="-120"/>
              </a:rPr>
              <a:t>品牌賦予情感連結</a:t>
            </a:r>
            <a:r>
              <a:rPr lang="zh-TW" altLang="en-US" sz="1400" b="0" dirty="0" smtClean="0">
                <a:latin typeface="微軟正黑體" panose="020B0604030504040204" pitchFamily="34" charset="-120"/>
                <a:ea typeface="微軟正黑體" panose="020B0604030504040204" pitchFamily="34" charset="-120"/>
              </a:rPr>
              <a:t>，一</a:t>
            </a:r>
            <a:r>
              <a:rPr lang="zh-TW" altLang="en-US" sz="1400" b="0" dirty="0">
                <a:latin typeface="微軟正黑體" panose="020B0604030504040204" pitchFamily="34" charset="-120"/>
                <a:ea typeface="微軟正黑體" panose="020B0604030504040204" pitchFamily="34" charset="-120"/>
              </a:rPr>
              <a:t>但成功建立起某種能引起消費者共鳴的價值意義，就形同在既有市場中開拓出全新領域，當你和消費者的某種情感牢繫在一起，就已經占據了別人無法撼動的地位。</a:t>
            </a:r>
          </a:p>
        </p:txBody>
      </p:sp>
      <p:sp>
        <p:nvSpPr>
          <p:cNvPr id="4" name="矩形 3"/>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三、品牌</a:t>
            </a:r>
            <a:r>
              <a:rPr kumimoji="0" lang="zh-TW" altLang="en-US" u="sng" dirty="0">
                <a:solidFill>
                  <a:schemeClr val="bg1"/>
                </a:solidFill>
                <a:latin typeface="微軟正黑體" pitchFamily="34" charset="-120"/>
                <a:ea typeface="微軟正黑體" pitchFamily="34" charset="-120"/>
              </a:rPr>
              <a:t>創新</a:t>
            </a:r>
            <a:r>
              <a:rPr kumimoji="0" lang="zh-TW" altLang="en-US" u="sng" dirty="0" smtClean="0">
                <a:solidFill>
                  <a:schemeClr val="bg1"/>
                </a:solidFill>
                <a:latin typeface="微軟正黑體" pitchFamily="34" charset="-120"/>
                <a:ea typeface="微軟正黑體" pitchFamily="34" charset="-120"/>
              </a:rPr>
              <a:t>的策略</a:t>
            </a:r>
            <a:endParaRPr kumimoji="0" lang="zh-TW" altLang="en-US" u="sng" dirty="0">
              <a:solidFill>
                <a:schemeClr val="bg1"/>
              </a:solidFill>
              <a:latin typeface="微軟正黑體" pitchFamily="34" charset="-120"/>
              <a:ea typeface="微軟正黑體" pitchFamily="34" charset="-120"/>
            </a:endParaRPr>
          </a:p>
        </p:txBody>
      </p:sp>
      <p:sp>
        <p:nvSpPr>
          <p:cNvPr id="5" name="矩形 4"/>
          <p:cNvSpPr/>
          <p:nvPr/>
        </p:nvSpPr>
        <p:spPr>
          <a:xfrm>
            <a:off x="114687" y="966434"/>
            <a:ext cx="9786551" cy="461665"/>
          </a:xfrm>
          <a:prstGeom prst="rect">
            <a:avLst/>
          </a:prstGeom>
        </p:spPr>
        <p:txBody>
          <a:bodyPr wrap="square">
            <a:spAutoFit/>
          </a:bodyPr>
          <a:lstStyle/>
          <a:p>
            <a:r>
              <a:rPr lang="en-US" altLang="zh-TW" sz="2400" u="sng" dirty="0" smtClean="0">
                <a:solidFill>
                  <a:srgbClr val="EE8742"/>
                </a:solidFill>
                <a:latin typeface="微軟正黑體" panose="020B0604030504040204" pitchFamily="34" charset="-120"/>
                <a:ea typeface="微軟正黑體" panose="020B0604030504040204" pitchFamily="34" charset="-120"/>
              </a:rPr>
              <a:t>(</a:t>
            </a:r>
            <a:r>
              <a:rPr lang="zh-TW" altLang="en-US" sz="2400" u="sng" dirty="0" smtClean="0">
                <a:solidFill>
                  <a:srgbClr val="EE8742"/>
                </a:solidFill>
                <a:latin typeface="微軟正黑體" panose="020B0604030504040204" pitchFamily="34" charset="-120"/>
                <a:ea typeface="微軟正黑體" panose="020B0604030504040204" pitchFamily="34" charset="-120"/>
              </a:rPr>
              <a:t>四</a:t>
            </a:r>
            <a:r>
              <a:rPr lang="en-US" altLang="zh-TW" sz="2400" u="sng" dirty="0" smtClean="0">
                <a:solidFill>
                  <a:srgbClr val="EE8742"/>
                </a:solidFill>
                <a:latin typeface="微軟正黑體" panose="020B0604030504040204" pitchFamily="34" charset="-120"/>
                <a:ea typeface="微軟正黑體" panose="020B0604030504040204" pitchFamily="34" charset="-120"/>
              </a:rPr>
              <a:t>)</a:t>
            </a:r>
            <a:r>
              <a:rPr lang="zh-TW" altLang="en-US" sz="2400" u="sng" dirty="0" smtClean="0">
                <a:solidFill>
                  <a:srgbClr val="EE8742"/>
                </a:solidFill>
                <a:latin typeface="微軟正黑體" panose="020B0604030504040204" pitchFamily="34" charset="-120"/>
                <a:ea typeface="微軟正黑體" panose="020B0604030504040204" pitchFamily="34" charset="-120"/>
              </a:rPr>
              <a:t>差異化策略</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sp>
        <p:nvSpPr>
          <p:cNvPr id="6" name="矩形 5"/>
          <p:cNvSpPr/>
          <p:nvPr/>
        </p:nvSpPr>
        <p:spPr>
          <a:xfrm>
            <a:off x="0" y="3221970"/>
            <a:ext cx="5548184" cy="523220"/>
          </a:xfrm>
          <a:prstGeom prst="rect">
            <a:avLst/>
          </a:prstGeom>
        </p:spPr>
        <p:txBody>
          <a:bodyPr wrap="square">
            <a:spAutoFit/>
          </a:bodyPr>
          <a:lstStyle/>
          <a:p>
            <a:r>
              <a:rPr lang="zh-TW" altLang="en-US" sz="1400" b="0" dirty="0">
                <a:solidFill>
                  <a:srgbClr val="FF0000"/>
                </a:solidFill>
                <a:latin typeface="微軟正黑體" panose="020B0604030504040204" pitchFamily="34" charset="-120"/>
                <a:ea typeface="微軟正黑體" panose="020B0604030504040204" pitchFamily="34" charset="-120"/>
              </a:rPr>
              <a:t>在啤酒中加入在地水果的概念而在市場上引發話題</a:t>
            </a:r>
            <a:r>
              <a:rPr lang="zh-TW" altLang="en-US" sz="1400" b="0" dirty="0" smtClean="0">
                <a:solidFill>
                  <a:srgbClr val="FF0000"/>
                </a:solidFill>
                <a:latin typeface="微軟正黑體" panose="020B0604030504040204" pitchFamily="34" charset="-120"/>
                <a:ea typeface="微軟正黑體" panose="020B0604030504040204" pitchFamily="34" charset="-120"/>
              </a:rPr>
              <a:t>，</a:t>
            </a:r>
            <a:endParaRPr lang="en-US" altLang="zh-TW" sz="1400" b="0" dirty="0" smtClean="0">
              <a:solidFill>
                <a:srgbClr val="FF0000"/>
              </a:solidFill>
              <a:latin typeface="微軟正黑體" panose="020B0604030504040204" pitchFamily="34" charset="-120"/>
              <a:ea typeface="微軟正黑體" panose="020B0604030504040204" pitchFamily="34" charset="-120"/>
            </a:endParaRPr>
          </a:p>
          <a:p>
            <a:r>
              <a:rPr lang="zh-TW" altLang="en-US" sz="1400" b="0" dirty="0" smtClean="0">
                <a:solidFill>
                  <a:srgbClr val="FF0000"/>
                </a:solidFill>
                <a:latin typeface="微軟正黑體" panose="020B0604030504040204" pitchFamily="34" charset="-120"/>
                <a:ea typeface="微軟正黑體" panose="020B0604030504040204" pitchFamily="34" charset="-120"/>
              </a:rPr>
              <a:t>也</a:t>
            </a:r>
            <a:r>
              <a:rPr lang="zh-TW" altLang="en-US" sz="1400" b="0" dirty="0">
                <a:solidFill>
                  <a:srgbClr val="FF0000"/>
                </a:solidFill>
                <a:latin typeface="微軟正黑體" panose="020B0604030504040204" pitchFamily="34" charset="-120"/>
                <a:ea typeface="微軟正黑體" panose="020B0604030504040204" pitchFamily="34" charset="-120"/>
              </a:rPr>
              <a:t>成功開拓了女性、年輕人和銀髮長輩</a:t>
            </a:r>
            <a:r>
              <a:rPr lang="en-US" altLang="zh-TW" sz="1400" b="0" dirty="0">
                <a:solidFill>
                  <a:srgbClr val="FF0000"/>
                </a:solidFill>
                <a:latin typeface="微軟正黑體" panose="020B0604030504040204" pitchFamily="34" charset="-120"/>
                <a:ea typeface="微軟正黑體" panose="020B0604030504040204" pitchFamily="34" charset="-120"/>
              </a:rPr>
              <a:t>…</a:t>
            </a:r>
            <a:r>
              <a:rPr lang="zh-TW" altLang="en-US" sz="1400" b="0" dirty="0">
                <a:solidFill>
                  <a:srgbClr val="FF0000"/>
                </a:solidFill>
                <a:latin typeface="微軟正黑體" panose="020B0604030504040204" pitchFamily="34" charset="-120"/>
                <a:ea typeface="微軟正黑體" panose="020B0604030504040204" pitchFamily="34" charset="-120"/>
              </a:rPr>
              <a:t>等原先不喝酒的族群</a:t>
            </a:r>
            <a:endParaRPr lang="zh-TW" altLang="en-US" sz="1400" dirty="0">
              <a:solidFill>
                <a:srgbClr val="FF0000"/>
              </a:solidFill>
              <a:latin typeface="微軟正黑體" panose="020B0604030504040204" pitchFamily="34" charset="-120"/>
              <a:ea typeface="微軟正黑體" panose="020B0604030504040204" pitchFamily="34" charset="-120"/>
            </a:endParaRPr>
          </a:p>
        </p:txBody>
      </p:sp>
      <p:pic>
        <p:nvPicPr>
          <p:cNvPr id="6148" name="Picture 4" descr="「台啤 4季」的圖片搜尋結果"/>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5207" b="10010"/>
          <a:stretch/>
        </p:blipFill>
        <p:spPr bwMode="auto">
          <a:xfrm>
            <a:off x="5134544" y="3852118"/>
            <a:ext cx="4750861" cy="300037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圖片 6"/>
          <p:cNvPicPr>
            <a:picLocks noChangeAspect="1"/>
          </p:cNvPicPr>
          <p:nvPr/>
        </p:nvPicPr>
        <p:blipFill rotWithShape="1">
          <a:blip r:embed="rId4" cstate="print">
            <a:extLst>
              <a:ext uri="{28A0092B-C50C-407E-A947-70E740481C1C}">
                <a14:useLocalDpi xmlns="" xmlns:a14="http://schemas.microsoft.com/office/drawing/2010/main" val="0"/>
              </a:ext>
            </a:extLst>
          </a:blip>
          <a:srcRect l="10424" t="54054" r="10656" b="4324"/>
          <a:stretch/>
        </p:blipFill>
        <p:spPr>
          <a:xfrm>
            <a:off x="5665877" y="1596582"/>
            <a:ext cx="4235361" cy="2233719"/>
          </a:xfrm>
          <a:prstGeom prst="rect">
            <a:avLst/>
          </a:prstGeom>
        </p:spPr>
      </p:pic>
      <p:pic>
        <p:nvPicPr>
          <p:cNvPr id="6150" name="Picture 6" descr="「水果 台啤」的圖片搜尋結果"/>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866137"/>
            <a:ext cx="5134544" cy="29863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1824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700644" y="1864541"/>
            <a:ext cx="8989621" cy="1384995"/>
          </a:xfrm>
          <a:prstGeom prst="rect">
            <a:avLst/>
          </a:prstGeom>
        </p:spPr>
        <p:txBody>
          <a:bodyPr wrap="square">
            <a:spAutoFit/>
          </a:bodyPr>
          <a:lstStyle/>
          <a:p>
            <a:r>
              <a:rPr lang="zh-TW" altLang="en-US" sz="2800" b="0" dirty="0" smtClean="0">
                <a:latin typeface="微軟正黑體" panose="020B0604030504040204" pitchFamily="34" charset="-120"/>
                <a:ea typeface="微軟正黑體" panose="020B0604030504040204" pitchFamily="34" charset="-120"/>
              </a:rPr>
              <a:t>近年來</a:t>
            </a:r>
            <a:r>
              <a:rPr lang="zh-TW" altLang="en-US" sz="2800" b="0" dirty="0">
                <a:latin typeface="微軟正黑體" panose="020B0604030504040204" pitchFamily="34" charset="-120"/>
                <a:ea typeface="微軟正黑體" panose="020B0604030504040204" pitchFamily="34" charset="-120"/>
              </a:rPr>
              <a:t>蔚為風潮的內容行銷手法之一－</a:t>
            </a:r>
            <a:r>
              <a:rPr lang="en-US" altLang="zh-TW" sz="2800" u="sng" dirty="0">
                <a:solidFill>
                  <a:srgbClr val="EE8742"/>
                </a:solidFill>
                <a:latin typeface="微軟正黑體" panose="020B0604030504040204" pitchFamily="34" charset="-120"/>
                <a:ea typeface="微軟正黑體" panose="020B0604030504040204" pitchFamily="34" charset="-120"/>
              </a:rPr>
              <a:t>UGC</a:t>
            </a:r>
            <a:r>
              <a:rPr lang="zh-TW" altLang="en-US" sz="2800" u="sng" dirty="0">
                <a:solidFill>
                  <a:srgbClr val="EE8742"/>
                </a:solidFill>
                <a:latin typeface="微軟正黑體" panose="020B0604030504040204" pitchFamily="34" charset="-120"/>
                <a:ea typeface="微軟正黑體" panose="020B0604030504040204" pitchFamily="34" charset="-120"/>
              </a:rPr>
              <a:t>（</a:t>
            </a:r>
            <a:r>
              <a:rPr lang="en-US" altLang="zh-TW" sz="2800" u="sng" dirty="0">
                <a:solidFill>
                  <a:srgbClr val="EE8742"/>
                </a:solidFill>
                <a:latin typeface="微軟正黑體" panose="020B0604030504040204" pitchFamily="34" charset="-120"/>
                <a:ea typeface="微軟正黑體" panose="020B0604030504040204" pitchFamily="34" charset="-120"/>
              </a:rPr>
              <a:t>user generated content</a:t>
            </a:r>
            <a:r>
              <a:rPr lang="zh-TW" altLang="en-US" sz="2800" u="sng" dirty="0">
                <a:solidFill>
                  <a:srgbClr val="EE8742"/>
                </a:solidFill>
                <a:latin typeface="微軟正黑體" panose="020B0604030504040204" pitchFamily="34" charset="-120"/>
                <a:ea typeface="微軟正黑體" panose="020B0604030504040204" pitchFamily="34" charset="-120"/>
              </a:rPr>
              <a:t>）使用者創作內容</a:t>
            </a:r>
            <a:r>
              <a:rPr lang="zh-TW" altLang="en-US" sz="2800" b="0" dirty="0" smtClean="0">
                <a:latin typeface="微軟正黑體" panose="020B0604030504040204" pitchFamily="34" charset="-120"/>
                <a:ea typeface="微軟正黑體" panose="020B0604030504040204" pitchFamily="34" charset="-120"/>
              </a:rPr>
              <a:t>，被</a:t>
            </a:r>
            <a:r>
              <a:rPr lang="zh-TW" altLang="en-US" sz="2800" b="0" dirty="0">
                <a:latin typeface="微軟正黑體" panose="020B0604030504040204" pitchFamily="34" charset="-120"/>
                <a:ea typeface="微軟正黑體" panose="020B0604030504040204" pitchFamily="34" charset="-120"/>
              </a:rPr>
              <a:t>許多知名的大品牌用以建立或是重塑品牌形象和知名度。</a:t>
            </a:r>
            <a:endParaRPr lang="zh-TW" altLang="en-US" sz="2800" dirty="0">
              <a:latin typeface="微軟正黑體" panose="020B0604030504040204" pitchFamily="34" charset="-120"/>
              <a:ea typeface="微軟正黑體" panose="020B0604030504040204" pitchFamily="34" charset="-120"/>
            </a:endParaRPr>
          </a:p>
        </p:txBody>
      </p:sp>
      <p:sp>
        <p:nvSpPr>
          <p:cNvPr id="4" name="矩形 3"/>
          <p:cNvSpPr/>
          <p:nvPr/>
        </p:nvSpPr>
        <p:spPr>
          <a:xfrm>
            <a:off x="769066" y="3598682"/>
            <a:ext cx="8671817" cy="1815882"/>
          </a:xfrm>
          <a:prstGeom prst="rect">
            <a:avLst/>
          </a:prstGeom>
        </p:spPr>
        <p:txBody>
          <a:bodyPr wrap="square">
            <a:spAutoFit/>
          </a:bodyPr>
          <a:lstStyle/>
          <a:p>
            <a:r>
              <a:rPr lang="zh-TW" altLang="en-US" sz="2800" b="0" dirty="0" smtClean="0">
                <a:latin typeface="微軟正黑體" panose="020B0604030504040204" pitchFamily="34" charset="-120"/>
                <a:ea typeface="微軟正黑體" panose="020B0604030504040204" pitchFamily="34" charset="-120"/>
              </a:rPr>
              <a:t>使用者</a:t>
            </a:r>
            <a:r>
              <a:rPr lang="zh-TW" altLang="en-US" sz="2800" b="0" dirty="0">
                <a:latin typeface="微軟正黑體" panose="020B0604030504040204" pitchFamily="34" charset="-120"/>
                <a:ea typeface="微軟正黑體" panose="020B0604030504040204" pitchFamily="34" charset="-120"/>
              </a:rPr>
              <a:t>生成內容（</a:t>
            </a:r>
            <a:r>
              <a:rPr lang="en-US" altLang="zh-TW" sz="2800" b="0" dirty="0">
                <a:latin typeface="微軟正黑體" panose="020B0604030504040204" pitchFamily="34" charset="-120"/>
                <a:ea typeface="微軟正黑體" panose="020B0604030504040204" pitchFamily="34" charset="-120"/>
              </a:rPr>
              <a:t>User Generated Content, UGC</a:t>
            </a:r>
            <a:r>
              <a:rPr lang="zh-TW" altLang="en-US" sz="2800" b="0" dirty="0">
                <a:latin typeface="微軟正黑體" panose="020B0604030504040204" pitchFamily="34" charset="-120"/>
                <a:ea typeface="微軟正黑體" panose="020B0604030504040204" pitchFamily="34" charset="-120"/>
              </a:rPr>
              <a:t>）的演變過程，從有口皆碑的消費者評論、呷好道相報，到請消費者分享自己的照片、影片，到最後甚至是直播功能，</a:t>
            </a:r>
            <a:r>
              <a:rPr lang="zh-TW" altLang="en-US" sz="2800" b="0" dirty="0" smtClean="0">
                <a:latin typeface="微軟正黑體" panose="020B0604030504040204" pitchFamily="34" charset="-120"/>
                <a:ea typeface="微軟正黑體" panose="020B0604030504040204" pitchFamily="34" charset="-120"/>
              </a:rPr>
              <a:t>都說明</a:t>
            </a:r>
            <a:r>
              <a:rPr lang="zh-TW" altLang="en-US" sz="2800" b="0" dirty="0">
                <a:latin typeface="微軟正黑體" panose="020B0604030504040204" pitchFamily="34" charset="-120"/>
                <a:ea typeface="微軟正黑體" panose="020B0604030504040204" pitchFamily="34" charset="-120"/>
              </a:rPr>
              <a:t>了</a:t>
            </a:r>
            <a:r>
              <a:rPr lang="zh-TW" altLang="en-US" sz="2800" b="0" dirty="0">
                <a:solidFill>
                  <a:srgbClr val="FF0000"/>
                </a:solidFill>
                <a:latin typeface="微軟正黑體" panose="020B0604030504040204" pitchFamily="34" charset="-120"/>
                <a:ea typeface="微軟正黑體" panose="020B0604030504040204" pitchFamily="34" charset="-120"/>
              </a:rPr>
              <a:t>內容行銷</a:t>
            </a:r>
            <a:r>
              <a:rPr lang="zh-TW" altLang="en-US" sz="2800" b="0" dirty="0">
                <a:latin typeface="微軟正黑體" panose="020B0604030504040204" pitchFamily="34" charset="-120"/>
                <a:ea typeface="微軟正黑體" panose="020B0604030504040204" pitchFamily="34" charset="-120"/>
              </a:rPr>
              <a:t>的</a:t>
            </a:r>
            <a:r>
              <a:rPr lang="zh-TW" altLang="en-US" sz="2800" b="0" dirty="0" smtClean="0">
                <a:latin typeface="微軟正黑體" panose="020B0604030504040204" pitchFamily="34" charset="-120"/>
                <a:ea typeface="微軟正黑體" panose="020B0604030504040204" pitchFamily="34" charset="-120"/>
              </a:rPr>
              <a:t>重要性。</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199590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pic>
        <p:nvPicPr>
          <p:cNvPr id="8194" name="Picture 2" descr="Share-a-Coke-with-even-MOR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372592"/>
            <a:ext cx="9670157" cy="348540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0" y="947897"/>
            <a:ext cx="9901238" cy="2800767"/>
          </a:xfrm>
          <a:prstGeom prst="rect">
            <a:avLst/>
          </a:prstGeom>
        </p:spPr>
        <p:txBody>
          <a:bodyPr wrap="square">
            <a:spAutoFit/>
          </a:bodyPr>
          <a:lstStyle/>
          <a:p>
            <a:r>
              <a:rPr lang="zh-TW" altLang="en-US" sz="2000" dirty="0">
                <a:solidFill>
                  <a:srgbClr val="FF0000"/>
                </a:solidFill>
                <a:latin typeface="微軟正黑體" pitchFamily="34" charset="-120"/>
                <a:ea typeface="微軟正黑體" pitchFamily="34" charset="-120"/>
              </a:rPr>
              <a:t>可口可樂　</a:t>
            </a:r>
            <a:r>
              <a:rPr lang="en-US" altLang="zh-TW" sz="2000" dirty="0">
                <a:solidFill>
                  <a:srgbClr val="FF0000"/>
                </a:solidFill>
                <a:latin typeface="微軟正黑體" pitchFamily="34" charset="-120"/>
                <a:ea typeface="微軟正黑體" pitchFamily="34" charset="-120"/>
              </a:rPr>
              <a:t>Share a Coke</a:t>
            </a:r>
          </a:p>
          <a:p>
            <a:r>
              <a:rPr lang="zh-TW" altLang="en-US" sz="2000" b="0" dirty="0">
                <a:solidFill>
                  <a:srgbClr val="FF0000"/>
                </a:solidFill>
                <a:latin typeface="微軟正黑體" pitchFamily="34" charset="-120"/>
                <a:ea typeface="微軟正黑體" pitchFamily="34" charset="-120"/>
              </a:rPr>
              <a:t>你曾經在找有自己英文名字的可口可樂瓶身嗎</a:t>
            </a:r>
            <a:r>
              <a:rPr lang="zh-TW" altLang="en-US" sz="2000" b="0" dirty="0" smtClean="0">
                <a:solidFill>
                  <a:srgbClr val="FF0000"/>
                </a:solidFill>
                <a:latin typeface="微軟正黑體" pitchFamily="34" charset="-120"/>
                <a:ea typeface="微軟正黑體" pitchFamily="34" charset="-120"/>
              </a:rPr>
              <a:t>？</a:t>
            </a:r>
            <a:endParaRPr lang="en-US" altLang="zh-TW" sz="2000" b="0" dirty="0" smtClean="0">
              <a:solidFill>
                <a:srgbClr val="FF0000"/>
              </a:solidFill>
              <a:latin typeface="微軟正黑體" pitchFamily="34" charset="-120"/>
              <a:ea typeface="微軟正黑體" pitchFamily="34" charset="-120"/>
            </a:endParaRPr>
          </a:p>
          <a:p>
            <a:endParaRPr lang="en-US" altLang="zh-TW" sz="2000" b="0" dirty="0" smtClean="0">
              <a:solidFill>
                <a:srgbClr val="FF0000"/>
              </a:solidFill>
              <a:latin typeface="微軟正黑體" pitchFamily="34" charset="-120"/>
              <a:ea typeface="微軟正黑體" pitchFamily="34" charset="-120"/>
            </a:endParaRPr>
          </a:p>
          <a:p>
            <a:r>
              <a:rPr lang="zh-TW" altLang="en-US" sz="1600" b="0" dirty="0" smtClean="0">
                <a:latin typeface="微軟正黑體" pitchFamily="34" charset="-120"/>
                <a:ea typeface="微軟正黑體" pitchFamily="34" charset="-120"/>
              </a:rPr>
              <a:t> </a:t>
            </a:r>
            <a:r>
              <a:rPr lang="en-US" altLang="zh-TW" sz="1600" b="0" dirty="0" smtClean="0">
                <a:latin typeface="微軟正黑體" pitchFamily="34" charset="-120"/>
                <a:ea typeface="微軟正黑體" pitchFamily="34" charset="-120"/>
              </a:rPr>
              <a:t>2011</a:t>
            </a:r>
            <a:r>
              <a:rPr lang="zh-TW" altLang="en-US" sz="1600" b="0" dirty="0" smtClean="0">
                <a:latin typeface="微軟正黑體" pitchFamily="34" charset="-120"/>
                <a:ea typeface="微軟正黑體" pitchFamily="34" charset="-120"/>
              </a:rPr>
              <a:t>年，可口可樂為了搶救在澳洲的市場，他們推出了「</a:t>
            </a:r>
            <a:r>
              <a:rPr lang="en-US" altLang="zh-TW" sz="1600" b="0" dirty="0" smtClean="0">
                <a:latin typeface="微軟正黑體" pitchFamily="34" charset="-120"/>
                <a:ea typeface="微軟正黑體" pitchFamily="34" charset="-120"/>
              </a:rPr>
              <a:t>Share a Coke</a:t>
            </a:r>
            <a:r>
              <a:rPr lang="zh-TW" altLang="en-US" sz="1600" b="0" dirty="0" smtClean="0">
                <a:latin typeface="微軟正黑體" pitchFamily="34" charset="-120"/>
                <a:ea typeface="微軟正黑體" pitchFamily="34" charset="-120"/>
              </a:rPr>
              <a:t>」的活動。除了街上廣告無處不在之外，他們邀請澳洲人票選出最想分享給哪些朋友一起喝可口可樂，最後選擇前</a:t>
            </a:r>
            <a:r>
              <a:rPr lang="en-US" altLang="zh-TW" sz="1600" b="0" dirty="0" smtClean="0">
                <a:latin typeface="微軟正黑體" pitchFamily="34" charset="-120"/>
                <a:ea typeface="微軟正黑體" pitchFamily="34" charset="-120"/>
              </a:rPr>
              <a:t>15</a:t>
            </a:r>
            <a:r>
              <a:rPr lang="zh-TW" altLang="en-US" sz="1600" b="0" dirty="0" smtClean="0">
                <a:latin typeface="微軟正黑體" pitchFamily="34" charset="-120"/>
                <a:ea typeface="微軟正黑體" pitchFamily="34" charset="-120"/>
              </a:rPr>
              <a:t>個人氣人名大量生產，印製在可口可樂的瓶身上，也請消費者在</a:t>
            </a:r>
            <a:r>
              <a:rPr lang="en-US" altLang="zh-TW" sz="1600" b="0" dirty="0" smtClean="0">
                <a:latin typeface="微軟正黑體" pitchFamily="34" charset="-120"/>
                <a:ea typeface="微軟正黑體" pitchFamily="34" charset="-120"/>
              </a:rPr>
              <a:t>Twitter</a:t>
            </a:r>
            <a:r>
              <a:rPr lang="zh-TW" altLang="en-US" sz="1600" b="0" dirty="0" smtClean="0">
                <a:latin typeface="微軟正黑體" pitchFamily="34" charset="-120"/>
                <a:ea typeface="微軟正黑體" pitchFamily="34" charset="-120"/>
              </a:rPr>
              <a:t>等社群媒體分享，以增加可口可樂的曝光率。</a:t>
            </a:r>
            <a:endParaRPr lang="en-US" altLang="zh-TW" sz="1600" b="0" dirty="0" smtClean="0">
              <a:latin typeface="微軟正黑體" pitchFamily="34" charset="-120"/>
              <a:ea typeface="微軟正黑體" pitchFamily="34" charset="-120"/>
            </a:endParaRPr>
          </a:p>
          <a:p>
            <a:r>
              <a:rPr lang="zh-TW" altLang="en-US" sz="1600" b="0" dirty="0" smtClean="0"/>
              <a:t>        在短短幾個月的時間，可口可樂增加</a:t>
            </a:r>
            <a:r>
              <a:rPr lang="en-US" altLang="zh-TW" sz="1600" b="0" dirty="0" smtClean="0">
                <a:solidFill>
                  <a:srgbClr val="FF0000"/>
                </a:solidFill>
              </a:rPr>
              <a:t>7%</a:t>
            </a:r>
            <a:r>
              <a:rPr lang="zh-TW" altLang="en-US" sz="1600" b="0" dirty="0" smtClean="0">
                <a:solidFill>
                  <a:srgbClr val="FF0000"/>
                </a:solidFill>
              </a:rPr>
              <a:t>的青年購買</a:t>
            </a:r>
            <a:r>
              <a:rPr lang="zh-TW" altLang="en-US" sz="1600" b="0" dirty="0" smtClean="0"/>
              <a:t>，人們喝可樂的</a:t>
            </a:r>
            <a:r>
              <a:rPr lang="zh-TW" altLang="en-US" sz="1600" b="0" dirty="0" smtClean="0">
                <a:solidFill>
                  <a:srgbClr val="FF0000"/>
                </a:solidFill>
              </a:rPr>
              <a:t>意願</a:t>
            </a:r>
            <a:r>
              <a:rPr lang="en-US" altLang="zh-TW" sz="1600" b="0" dirty="0" smtClean="0">
                <a:solidFill>
                  <a:srgbClr val="FF0000"/>
                </a:solidFill>
              </a:rPr>
              <a:t>5%</a:t>
            </a:r>
            <a:r>
              <a:rPr lang="zh-TW" altLang="en-US" sz="1600" b="0" dirty="0" smtClean="0">
                <a:solidFill>
                  <a:srgbClr val="FF0000"/>
                </a:solidFill>
              </a:rPr>
              <a:t>，銷售量成長</a:t>
            </a:r>
            <a:r>
              <a:rPr lang="en-US" altLang="zh-TW" sz="1600" b="0" dirty="0" smtClean="0">
                <a:solidFill>
                  <a:srgbClr val="FF0000"/>
                </a:solidFill>
              </a:rPr>
              <a:t>3%</a:t>
            </a:r>
            <a:r>
              <a:rPr lang="zh-TW" altLang="en-US" sz="1600" b="0" dirty="0" smtClean="0"/>
              <a:t>，</a:t>
            </a:r>
            <a:r>
              <a:rPr lang="en-US" altLang="zh-TW" sz="1600" b="0" dirty="0" err="1" smtClean="0"/>
              <a:t>Facebook</a:t>
            </a:r>
            <a:r>
              <a:rPr lang="zh-TW" altLang="en-US" sz="1600" b="0" dirty="0" smtClean="0"/>
              <a:t>的流量亦增長了</a:t>
            </a:r>
            <a:r>
              <a:rPr lang="en-US" altLang="zh-TW" sz="1600" b="0" dirty="0" smtClean="0">
                <a:solidFill>
                  <a:srgbClr val="FF0000"/>
                </a:solidFill>
              </a:rPr>
              <a:t>870%</a:t>
            </a:r>
            <a:r>
              <a:rPr lang="zh-TW" altLang="en-US" sz="1600" b="0" dirty="0" smtClean="0"/>
              <a:t>，並獲得千萬的媒體曝光量；有姓名瓶身分享次數達</a:t>
            </a:r>
            <a:r>
              <a:rPr lang="en-US" altLang="zh-TW" sz="1600" b="0" dirty="0" smtClean="0">
                <a:solidFill>
                  <a:srgbClr val="FF0000"/>
                </a:solidFill>
              </a:rPr>
              <a:t>76,000</a:t>
            </a:r>
            <a:r>
              <a:rPr lang="zh-TW" altLang="en-US" sz="1600" b="0" dirty="0" smtClean="0">
                <a:solidFill>
                  <a:srgbClr val="FF0000"/>
                </a:solidFill>
              </a:rPr>
              <a:t>個</a:t>
            </a:r>
            <a:r>
              <a:rPr lang="zh-TW" altLang="en-US" sz="1600" b="0" dirty="0" smtClean="0"/>
              <a:t>，同時臨櫃客製化印製可口可樂姓名瓶身也增加了近</a:t>
            </a:r>
            <a:r>
              <a:rPr lang="en-US" altLang="zh-TW" sz="1600" b="0" dirty="0" smtClean="0">
                <a:solidFill>
                  <a:srgbClr val="FF0000"/>
                </a:solidFill>
              </a:rPr>
              <a:t>38</a:t>
            </a:r>
            <a:r>
              <a:rPr lang="zh-TW" altLang="en-US" sz="1600" b="0" dirty="0" smtClean="0">
                <a:solidFill>
                  <a:srgbClr val="FF0000"/>
                </a:solidFill>
              </a:rPr>
              <a:t>萬個。</a:t>
            </a:r>
            <a:endParaRPr lang="en-US" altLang="zh-TW" sz="1600" b="0" dirty="0" smtClean="0">
              <a:solidFill>
                <a:srgbClr val="FF0000"/>
              </a:solidFill>
              <a:latin typeface="微軟正黑體" pitchFamily="34" charset="-120"/>
              <a:ea typeface="微軟正黑體" pitchFamily="34" charset="-120"/>
            </a:endParaRPr>
          </a:p>
          <a:p>
            <a:endParaRPr lang="zh-TW" altLang="en-US" sz="2000" b="0" i="0" dirty="0">
              <a:solidFill>
                <a:srgbClr val="FF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199590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5" name="矩形 4"/>
          <p:cNvSpPr/>
          <p:nvPr/>
        </p:nvSpPr>
        <p:spPr>
          <a:xfrm>
            <a:off x="0" y="983520"/>
            <a:ext cx="9737766" cy="1631216"/>
          </a:xfrm>
          <a:prstGeom prst="rect">
            <a:avLst/>
          </a:prstGeom>
        </p:spPr>
        <p:txBody>
          <a:bodyPr wrap="square">
            <a:spAutoFit/>
          </a:bodyPr>
          <a:lstStyle/>
          <a:p>
            <a:r>
              <a:rPr lang="zh-TW" altLang="en-US" sz="2000" dirty="0" smtClean="0">
                <a:latin typeface="微軟正黑體" pitchFamily="34" charset="-120"/>
                <a:ea typeface="微軟正黑體" pitchFamily="34" charset="-120"/>
              </a:rPr>
              <a:t>百事可樂最大　</a:t>
            </a:r>
            <a:r>
              <a:rPr lang="en-US" altLang="zh-TW" sz="2000" dirty="0" smtClean="0">
                <a:latin typeface="微軟正黑體" pitchFamily="34" charset="-120"/>
                <a:ea typeface="微軟正黑體" pitchFamily="34" charset="-120"/>
              </a:rPr>
              <a:t>Pepsi MAX</a:t>
            </a:r>
          </a:p>
          <a:p>
            <a:r>
              <a:rPr lang="zh-TW" altLang="en-US" sz="1600" b="0" dirty="0" smtClean="0">
                <a:latin typeface="微軟正黑體" pitchFamily="34" charset="-120"/>
                <a:ea typeface="微軟正黑體" pitchFamily="34" charset="-120"/>
              </a:rPr>
              <a:t>      </a:t>
            </a:r>
            <a:endParaRPr lang="en-US" altLang="zh-TW" sz="1600" b="0" dirty="0" smtClean="0">
              <a:latin typeface="微軟正黑體" pitchFamily="34" charset="-120"/>
              <a:ea typeface="微軟正黑體" pitchFamily="34" charset="-120"/>
            </a:endParaRPr>
          </a:p>
          <a:p>
            <a:r>
              <a:rPr lang="zh-TW" altLang="en-US" sz="1600" b="0" dirty="0" smtClean="0">
                <a:latin typeface="微軟正黑體" pitchFamily="34" charset="-120"/>
                <a:ea typeface="微軟正黑體" pitchFamily="34" charset="-120"/>
              </a:rPr>
              <a:t>           為了不讓可口可樂獨大，百事可樂推出的</a:t>
            </a:r>
            <a:r>
              <a:rPr lang="en-US" altLang="zh-TW" sz="1600" b="0" dirty="0" smtClean="0">
                <a:latin typeface="微軟正黑體" pitchFamily="34" charset="-120"/>
                <a:ea typeface="微軟正黑體" pitchFamily="34" charset="-120"/>
              </a:rPr>
              <a:t>UGC</a:t>
            </a:r>
            <a:r>
              <a:rPr lang="zh-TW" altLang="en-US" sz="1600" b="0" dirty="0" smtClean="0">
                <a:latin typeface="微軟正黑體" pitchFamily="34" charset="-120"/>
                <a:ea typeface="微軟正黑體" pitchFamily="34" charset="-120"/>
              </a:rPr>
              <a:t>行銷方式，則是邀請品牌的忠實粉絲錄製一段影片，說明喜歡</a:t>
            </a:r>
            <a:r>
              <a:rPr lang="en-US" altLang="zh-TW" sz="1600" b="0" dirty="0" smtClean="0">
                <a:latin typeface="微軟正黑體" pitchFamily="34" charset="-120"/>
                <a:ea typeface="微軟正黑體" pitchFamily="34" charset="-120"/>
              </a:rPr>
              <a:t>Pepsi MAX</a:t>
            </a:r>
            <a:r>
              <a:rPr lang="zh-TW" altLang="en-US" sz="1600" b="0" dirty="0" smtClean="0">
                <a:latin typeface="微軟正黑體" pitchFamily="34" charset="-120"/>
                <a:ea typeface="微軟正黑體" pitchFamily="34" charset="-120"/>
              </a:rPr>
              <a:t>更勝可口可樂</a:t>
            </a:r>
            <a:r>
              <a:rPr lang="en-US" altLang="zh-TW" sz="1600" b="0" dirty="0" smtClean="0">
                <a:latin typeface="微軟正黑體" pitchFamily="34" charset="-120"/>
                <a:ea typeface="微軟正黑體" pitchFamily="34" charset="-120"/>
              </a:rPr>
              <a:t>Zero</a:t>
            </a:r>
            <a:r>
              <a:rPr lang="zh-TW" altLang="en-US" sz="1600" b="0" dirty="0" smtClean="0">
                <a:latin typeface="微軟正黑體" pitchFamily="34" charset="-120"/>
                <a:ea typeface="微軟正黑體" pitchFamily="34" charset="-120"/>
              </a:rPr>
              <a:t>的原因，並在</a:t>
            </a:r>
            <a:r>
              <a:rPr lang="en-US" altLang="zh-TW" sz="1600" b="0" dirty="0" err="1" smtClean="0">
                <a:latin typeface="微軟正黑體" pitchFamily="34" charset="-120"/>
                <a:ea typeface="微軟正黑體" pitchFamily="34" charset="-120"/>
              </a:rPr>
              <a:t>Instagram</a:t>
            </a:r>
            <a:r>
              <a:rPr lang="zh-TW" altLang="en-US" sz="1600" b="0" dirty="0" smtClean="0">
                <a:latin typeface="微軟正黑體" pitchFamily="34" charset="-120"/>
                <a:ea typeface="微軟正黑體" pitchFamily="34" charset="-120"/>
              </a:rPr>
              <a:t>和其他的社群平台分享照片或影片。百事可樂所提供的獎項種類非常多，其中包括一整年免費暢飲百事可樂，藉由顧客的經驗分享為百事可樂打造新的品牌形象。</a:t>
            </a:r>
            <a:endParaRPr lang="zh-TW" altLang="en-US" sz="1600" b="0" i="0" dirty="0">
              <a:solidFill>
                <a:srgbClr val="FF0000"/>
              </a:solidFill>
              <a:effectLst/>
              <a:latin typeface="微軟正黑體" pitchFamily="34" charset="-120"/>
              <a:ea typeface="微軟正黑體" pitchFamily="34" charset="-120"/>
            </a:endParaRPr>
          </a:p>
        </p:txBody>
      </p:sp>
      <p:pic>
        <p:nvPicPr>
          <p:cNvPr id="100354" name="Picture 2" descr="maxresdefault"/>
          <p:cNvPicPr>
            <a:picLocks noChangeAspect="1" noChangeArrowheads="1"/>
          </p:cNvPicPr>
          <p:nvPr/>
        </p:nvPicPr>
        <p:blipFill>
          <a:blip r:embed="rId3" cstate="print"/>
          <a:srcRect t="4993" b="5335"/>
          <a:stretch>
            <a:fillRect/>
          </a:stretch>
        </p:blipFill>
        <p:spPr bwMode="auto">
          <a:xfrm>
            <a:off x="990786" y="2375065"/>
            <a:ext cx="7998835" cy="4482935"/>
          </a:xfrm>
          <a:prstGeom prst="rect">
            <a:avLst/>
          </a:prstGeom>
          <a:noFill/>
        </p:spPr>
      </p:pic>
    </p:spTree>
    <p:extLst>
      <p:ext uri="{BB962C8B-B14F-4D97-AF65-F5344CB8AC3E}">
        <p14:creationId xmlns="" xmlns:p14="http://schemas.microsoft.com/office/powerpoint/2010/main" val="2199590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70016" y="1229534"/>
            <a:ext cx="7897091" cy="5078313"/>
          </a:xfrm>
          <a:prstGeom prst="rect">
            <a:avLst/>
          </a:prstGeom>
        </p:spPr>
        <p:txBody>
          <a:bodyPr wrap="square">
            <a:spAutoFit/>
          </a:bodyPr>
          <a:lstStyle/>
          <a:p>
            <a:pPr algn="ctr"/>
            <a:r>
              <a:rPr lang="zh-TW" altLang="en-US" b="0" u="sng" dirty="0" smtClean="0">
                <a:latin typeface="微軟正黑體" panose="020B0604030504040204" pitchFamily="34" charset="-120"/>
                <a:ea typeface="微軟正黑體" panose="020B0604030504040204" pitchFamily="34" charset="-120"/>
              </a:rPr>
              <a:t>品牌創意行銷及分析</a:t>
            </a:r>
            <a:endParaRPr lang="en-US" altLang="zh-TW" b="0" u="sng" dirty="0" smtClean="0">
              <a:latin typeface="微軟正黑體" panose="020B0604030504040204" pitchFamily="34" charset="-120"/>
              <a:ea typeface="微軟正黑體" panose="020B0604030504040204" pitchFamily="34" charset="-120"/>
            </a:endParaRPr>
          </a:p>
          <a:p>
            <a:pPr algn="ctr"/>
            <a:endParaRPr lang="en-US" altLang="zh-TW" b="0" u="sng" dirty="0" smtClean="0">
              <a:latin typeface="微軟正黑體" panose="020B0604030504040204" pitchFamily="34" charset="-120"/>
              <a:ea typeface="微軟正黑體" panose="020B0604030504040204" pitchFamily="34" charset="-120"/>
            </a:endParaRPr>
          </a:p>
          <a:p>
            <a:endParaRPr lang="en-US" altLang="zh-TW" sz="20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                     NO.1 </a:t>
            </a:r>
            <a:r>
              <a:rPr lang="zh-TW" altLang="en-US" sz="2000" b="0" dirty="0" smtClean="0">
                <a:latin typeface="微軟正黑體" panose="020B0604030504040204" pitchFamily="34" charset="-120"/>
                <a:ea typeface="微軟正黑體" panose="020B0604030504040204" pitchFamily="34" charset="-120"/>
              </a:rPr>
              <a:t>市場品牌創意行銷策略</a:t>
            </a:r>
            <a:r>
              <a:rPr lang="en-US" altLang="zh-TW" sz="2000" b="0" dirty="0" smtClean="0">
                <a:latin typeface="微軟正黑體" panose="020B0604030504040204" pitchFamily="34" charset="-120"/>
                <a:ea typeface="微軟正黑體" panose="020B0604030504040204" pitchFamily="34" charset="-120"/>
              </a:rPr>
              <a:t>&amp;</a:t>
            </a:r>
            <a:r>
              <a:rPr lang="zh-TW" altLang="en-US" sz="2000" b="0" dirty="0" smtClean="0">
                <a:latin typeface="微軟正黑體" panose="020B0604030504040204" pitchFamily="34" charset="-120"/>
                <a:ea typeface="微軟正黑體" panose="020B0604030504040204" pitchFamily="34" charset="-120"/>
              </a:rPr>
              <a:t>學校運用規劃運用 </a:t>
            </a:r>
            <a:endParaRPr lang="en-US" altLang="zh-TW" sz="20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                               </a:t>
            </a:r>
            <a:r>
              <a:rPr lang="zh-TW" altLang="en-US" sz="2000" b="0" dirty="0" smtClean="0">
                <a:latin typeface="微軟正黑體" panose="020B0604030504040204" pitchFamily="34" charset="-120"/>
                <a:ea typeface="微軟正黑體" panose="020B0604030504040204" pitchFamily="34" charset="-120"/>
              </a:rPr>
              <a:t> </a:t>
            </a:r>
            <a:r>
              <a:rPr lang="en-US" altLang="zh-TW" sz="2000" b="0" dirty="0" smtClean="0">
                <a:solidFill>
                  <a:srgbClr val="0964AA"/>
                </a:solidFill>
                <a:latin typeface="微軟正黑體" panose="020B0604030504040204" pitchFamily="34" charset="-120"/>
                <a:ea typeface="微軟正黑體" panose="020B0604030504040204" pitchFamily="34" charset="-120"/>
              </a:rPr>
              <a:t>08:00-10:00</a:t>
            </a:r>
            <a:r>
              <a:rPr lang="en-US" altLang="zh-TW" sz="1200" b="0" dirty="0" smtClean="0">
                <a:solidFill>
                  <a:srgbClr val="0964AA"/>
                </a:solidFill>
                <a:latin typeface="微軟正黑體" panose="020B0604030504040204" pitchFamily="34" charset="-120"/>
                <a:ea typeface="微軟正黑體" panose="020B0604030504040204" pitchFamily="34" charset="-120"/>
              </a:rPr>
              <a:t>AM</a:t>
            </a:r>
          </a:p>
          <a:p>
            <a:endParaRPr lang="en-US" altLang="zh-TW" sz="12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                     NO.2 </a:t>
            </a:r>
            <a:r>
              <a:rPr lang="zh-TW" altLang="en-US" sz="2000" b="0" dirty="0" smtClean="0">
                <a:latin typeface="微軟正黑體" panose="020B0604030504040204" pitchFamily="34" charset="-120"/>
                <a:ea typeface="微軟正黑體" panose="020B0604030504040204" pitchFamily="34" charset="-120"/>
              </a:rPr>
              <a:t>遊樂園品牌創意行銷</a:t>
            </a:r>
            <a:r>
              <a:rPr lang="en-US" altLang="zh-TW" sz="2000" b="0" dirty="0" smtClean="0">
                <a:latin typeface="微軟正黑體" panose="020B0604030504040204" pitchFamily="34" charset="-120"/>
                <a:ea typeface="微軟正黑體" panose="020B0604030504040204" pitchFamily="34" charset="-120"/>
              </a:rPr>
              <a:t>&amp;</a:t>
            </a:r>
            <a:r>
              <a:rPr lang="zh-TW" altLang="en-US" sz="2000" b="0" dirty="0" smtClean="0">
                <a:latin typeface="微軟正黑體" panose="020B0604030504040204" pitchFamily="34" charset="-120"/>
                <a:ea typeface="微軟正黑體" panose="020B0604030504040204" pitchFamily="34" charset="-120"/>
              </a:rPr>
              <a:t>搶救海洋公園大作戰 </a:t>
            </a:r>
            <a:endParaRPr lang="en-US" altLang="zh-TW" sz="20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                               </a:t>
            </a:r>
            <a:r>
              <a:rPr lang="zh-TW" altLang="en-US" sz="2000" b="0" dirty="0" smtClean="0">
                <a:latin typeface="微軟正黑體" panose="020B0604030504040204" pitchFamily="34" charset="-120"/>
                <a:ea typeface="微軟正黑體" panose="020B0604030504040204" pitchFamily="34" charset="-120"/>
              </a:rPr>
              <a:t> </a:t>
            </a:r>
            <a:r>
              <a:rPr lang="en-US" altLang="zh-TW" sz="2000" b="0" dirty="0" smtClean="0">
                <a:solidFill>
                  <a:srgbClr val="006600"/>
                </a:solidFill>
                <a:latin typeface="微軟正黑體" panose="020B0604030504040204" pitchFamily="34" charset="-120"/>
                <a:ea typeface="微軟正黑體" panose="020B0604030504040204" pitchFamily="34" charset="-120"/>
              </a:rPr>
              <a:t>10:00-11:00</a:t>
            </a:r>
            <a:r>
              <a:rPr lang="en-US" altLang="zh-TW" sz="1200" b="0" dirty="0" smtClean="0">
                <a:solidFill>
                  <a:srgbClr val="006600"/>
                </a:solidFill>
                <a:latin typeface="微軟正黑體" panose="020B0604030504040204" pitchFamily="34" charset="-120"/>
                <a:ea typeface="微軟正黑體" panose="020B0604030504040204" pitchFamily="34" charset="-120"/>
              </a:rPr>
              <a:t>AM</a:t>
            </a:r>
          </a:p>
          <a:p>
            <a:endParaRPr lang="en-US" altLang="zh-TW" sz="20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                     NO.3 </a:t>
            </a:r>
            <a:r>
              <a:rPr kumimoji="0" lang="zh-TW" altLang="en-US" sz="2000" b="0" dirty="0" smtClean="0">
                <a:latin typeface="微軟正黑體" pitchFamily="34" charset="-120"/>
                <a:ea typeface="微軟正黑體" pitchFamily="34" charset="-120"/>
              </a:rPr>
              <a:t>創意主題</a:t>
            </a:r>
            <a:r>
              <a:rPr kumimoji="0" lang="en-US" altLang="zh-TW" sz="2000" b="0" dirty="0" smtClean="0">
                <a:latin typeface="微軟正黑體" pitchFamily="34" charset="-120"/>
                <a:ea typeface="微軟正黑體" pitchFamily="34" charset="-120"/>
              </a:rPr>
              <a:t>‧</a:t>
            </a:r>
            <a:r>
              <a:rPr kumimoji="0" lang="zh-TW" altLang="en-US" sz="2000" b="0" dirty="0" smtClean="0">
                <a:latin typeface="微軟正黑體" pitchFamily="34" charset="-120"/>
                <a:ea typeface="微軟正黑體" pitchFamily="34" charset="-120"/>
              </a:rPr>
              <a:t>飯店新趨勢                                        </a:t>
            </a:r>
            <a:endParaRPr kumimoji="0" lang="en-US" altLang="zh-TW" sz="2000" b="0" dirty="0" smtClean="0">
              <a:latin typeface="微軟正黑體" pitchFamily="34" charset="-120"/>
              <a:ea typeface="微軟正黑體" pitchFamily="34" charset="-120"/>
            </a:endParaRPr>
          </a:p>
          <a:p>
            <a:r>
              <a:rPr kumimoji="0" lang="en-US" altLang="zh-TW" sz="2000" b="0" dirty="0" smtClean="0">
                <a:latin typeface="微軟正黑體" pitchFamily="34" charset="-120"/>
                <a:ea typeface="微軟正黑體" pitchFamily="34" charset="-120"/>
              </a:rPr>
              <a:t>                               </a:t>
            </a:r>
            <a:r>
              <a:rPr kumimoji="0" lang="zh-TW" altLang="en-US" sz="2000" b="0" dirty="0" smtClean="0">
                <a:latin typeface="微軟正黑體" pitchFamily="34" charset="-120"/>
                <a:ea typeface="微軟正黑體" pitchFamily="34" charset="-120"/>
              </a:rPr>
              <a:t> </a:t>
            </a:r>
            <a:r>
              <a:rPr kumimoji="0" lang="en-US" altLang="zh-TW" sz="2000" b="0" dirty="0" smtClean="0">
                <a:solidFill>
                  <a:srgbClr val="C00000"/>
                </a:solidFill>
                <a:latin typeface="微軟正黑體" pitchFamily="34" charset="-120"/>
                <a:ea typeface="微軟正黑體" pitchFamily="34" charset="-120"/>
              </a:rPr>
              <a:t>11:00-12:00</a:t>
            </a:r>
            <a:r>
              <a:rPr kumimoji="0" lang="en-US" altLang="zh-TW" sz="1200" b="0" dirty="0" smtClean="0">
                <a:solidFill>
                  <a:srgbClr val="C00000"/>
                </a:solidFill>
                <a:latin typeface="微軟正黑體" pitchFamily="34" charset="-120"/>
                <a:ea typeface="微軟正黑體" pitchFamily="34" charset="-120"/>
              </a:rPr>
              <a:t>PM</a:t>
            </a:r>
            <a:endParaRPr kumimoji="0" lang="en-US" altLang="zh-TW" sz="1200" b="0" u="sng" dirty="0" smtClean="0">
              <a:solidFill>
                <a:srgbClr val="C00000"/>
              </a:solidFill>
              <a:latin typeface="微軟正黑體" pitchFamily="34" charset="-120"/>
              <a:ea typeface="微軟正黑體" pitchFamily="34" charset="-120"/>
            </a:endParaRPr>
          </a:p>
          <a:p>
            <a:endParaRPr lang="en-US" altLang="zh-TW" sz="2000" b="0" dirty="0" smtClean="0">
              <a:latin typeface="微軟正黑體" panose="020B0604030504040204" pitchFamily="34" charset="-120"/>
              <a:ea typeface="微軟正黑體" panose="020B0604030504040204" pitchFamily="34" charset="-120"/>
            </a:endParaRPr>
          </a:p>
          <a:p>
            <a:endParaRPr lang="en-US" altLang="zh-TW" sz="2000" b="0" dirty="0" smtClean="0">
              <a:latin typeface="微軟正黑體" panose="020B0604030504040204" pitchFamily="34" charset="-120"/>
              <a:ea typeface="微軟正黑體" panose="020B0604030504040204" pitchFamily="34" charset="-120"/>
            </a:endParaRPr>
          </a:p>
          <a:p>
            <a:endParaRPr lang="en-US" altLang="zh-TW" sz="2000" b="0" dirty="0" smtClean="0">
              <a:latin typeface="微軟正黑體" panose="020B0604030504040204" pitchFamily="34" charset="-120"/>
              <a:ea typeface="微軟正黑體" panose="020B0604030504040204" pitchFamily="34" charset="-120"/>
            </a:endParaRPr>
          </a:p>
          <a:p>
            <a:endParaRPr lang="en-US" altLang="zh-TW" sz="2000" b="0" dirty="0" smtClean="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5" name="矩形 4"/>
          <p:cNvSpPr/>
          <p:nvPr/>
        </p:nvSpPr>
        <p:spPr>
          <a:xfrm>
            <a:off x="0" y="983520"/>
            <a:ext cx="9737766" cy="1631216"/>
          </a:xfrm>
          <a:prstGeom prst="rect">
            <a:avLst/>
          </a:prstGeom>
        </p:spPr>
        <p:txBody>
          <a:bodyPr wrap="square">
            <a:spAutoFit/>
          </a:bodyPr>
          <a:lstStyle/>
          <a:p>
            <a:r>
              <a:rPr lang="zh-TW" altLang="en-US" sz="2000" dirty="0" smtClean="0">
                <a:solidFill>
                  <a:srgbClr val="006600"/>
                </a:solidFill>
                <a:latin typeface="微軟正黑體" pitchFamily="34" charset="-120"/>
                <a:ea typeface="微軟正黑體" pitchFamily="34" charset="-120"/>
              </a:rPr>
              <a:t>海尼根　</a:t>
            </a:r>
            <a:r>
              <a:rPr lang="en-US" altLang="zh-TW" sz="2000" dirty="0" smtClean="0">
                <a:solidFill>
                  <a:srgbClr val="006600"/>
                </a:solidFill>
                <a:latin typeface="微軟正黑體" pitchFamily="34" charset="-120"/>
                <a:ea typeface="微軟正黑體" pitchFamily="34" charset="-120"/>
              </a:rPr>
              <a:t>Ideas Brewery</a:t>
            </a:r>
            <a:endParaRPr lang="zh-TW" altLang="en-US" sz="2000" dirty="0" smtClean="0">
              <a:solidFill>
                <a:srgbClr val="006600"/>
              </a:solidFill>
              <a:latin typeface="微軟正黑體" pitchFamily="34" charset="-120"/>
              <a:ea typeface="微軟正黑體" pitchFamily="34" charset="-120"/>
            </a:endParaRPr>
          </a:p>
          <a:p>
            <a:r>
              <a:rPr lang="zh-TW" altLang="en-US" sz="1600" b="0" dirty="0" smtClean="0">
                <a:latin typeface="微軟正黑體" pitchFamily="34" charset="-120"/>
                <a:ea typeface="微軟正黑體" pitchFamily="34" charset="-120"/>
              </a:rPr>
              <a:t>海尼根意識到，許多啤酒愛好者不斷地在尋找更純粹的生啤酒。隨著這個熱潮，海尼根將過去</a:t>
            </a:r>
            <a:r>
              <a:rPr lang="en-US" altLang="zh-TW" sz="1600" b="0" dirty="0" smtClean="0">
                <a:latin typeface="微軟正黑體" pitchFamily="34" charset="-120"/>
                <a:ea typeface="微軟正黑體" pitchFamily="34" charset="-120"/>
              </a:rPr>
              <a:t>150</a:t>
            </a:r>
            <a:r>
              <a:rPr lang="zh-TW" altLang="en-US" sz="1600" b="0" dirty="0" smtClean="0">
                <a:latin typeface="微軟正黑體" pitchFamily="34" charset="-120"/>
                <a:ea typeface="微軟正黑體" pitchFamily="34" charset="-120"/>
              </a:rPr>
              <a:t>年來的啤酒配方，融入消費者們的意見，推出「重新發明生啤酒體驗」（</a:t>
            </a:r>
            <a:r>
              <a:rPr lang="en-US" altLang="zh-TW" sz="1600" b="0" dirty="0" smtClean="0">
                <a:latin typeface="微軟正黑體" pitchFamily="34" charset="-120"/>
                <a:ea typeface="微軟正黑體" pitchFamily="34" charset="-120"/>
              </a:rPr>
              <a:t>Reinvent the Draught Beer Experience</a:t>
            </a:r>
            <a:r>
              <a:rPr lang="zh-TW" altLang="en-US" sz="1600" b="0" dirty="0" smtClean="0">
                <a:latin typeface="微軟正黑體" pitchFamily="34" charset="-120"/>
                <a:ea typeface="微軟正黑體" pitchFamily="34" charset="-120"/>
              </a:rPr>
              <a:t>）。讓消費者有機會透過照片、好點子、或是影片分享，幫助海尼根做生啤酒口味上或是整個消費者體驗上的改變。消費者為這個活動帶來了數百個想法，在幫助海尼根提升產品品質的同時，也增加消費者對海尼根這個品牌的興趣。。</a:t>
            </a:r>
            <a:endParaRPr lang="zh-TW" altLang="en-US" sz="1600" b="0" dirty="0">
              <a:latin typeface="微軟正黑體" pitchFamily="34" charset="-120"/>
              <a:ea typeface="微軟正黑體" pitchFamily="34" charset="-120"/>
            </a:endParaRPr>
          </a:p>
        </p:txBody>
      </p:sp>
      <p:pic>
        <p:nvPicPr>
          <p:cNvPr id="104450" name="Picture 2" descr="heineken"/>
          <p:cNvPicPr>
            <a:picLocks noChangeAspect="1" noChangeArrowheads="1"/>
          </p:cNvPicPr>
          <p:nvPr/>
        </p:nvPicPr>
        <p:blipFill>
          <a:blip r:embed="rId3" cstate="print"/>
          <a:srcRect/>
          <a:stretch>
            <a:fillRect/>
          </a:stretch>
        </p:blipFill>
        <p:spPr bwMode="auto">
          <a:xfrm>
            <a:off x="1390607" y="2611871"/>
            <a:ext cx="7527761" cy="4246129"/>
          </a:xfrm>
          <a:prstGeom prst="rect">
            <a:avLst/>
          </a:prstGeom>
          <a:noFill/>
        </p:spPr>
      </p:pic>
    </p:spTree>
    <p:extLst>
      <p:ext uri="{BB962C8B-B14F-4D97-AF65-F5344CB8AC3E}">
        <p14:creationId xmlns="" xmlns:p14="http://schemas.microsoft.com/office/powerpoint/2010/main" val="21995908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5" name="矩形 4"/>
          <p:cNvSpPr/>
          <p:nvPr/>
        </p:nvSpPr>
        <p:spPr>
          <a:xfrm>
            <a:off x="0" y="983520"/>
            <a:ext cx="9737766" cy="1384995"/>
          </a:xfrm>
          <a:prstGeom prst="rect">
            <a:avLst/>
          </a:prstGeom>
        </p:spPr>
        <p:txBody>
          <a:bodyPr wrap="square">
            <a:spAutoFit/>
          </a:bodyPr>
          <a:lstStyle/>
          <a:p>
            <a:r>
              <a:rPr lang="zh-TW" altLang="en-US" sz="2000" dirty="0" smtClean="0">
                <a:solidFill>
                  <a:srgbClr val="FF0000"/>
                </a:solidFill>
                <a:latin typeface="微軟正黑體" pitchFamily="34" charset="-120"/>
                <a:ea typeface="微軟正黑體" pitchFamily="34" charset="-120"/>
              </a:rPr>
              <a:t>超級瑪莉如何破關，你自己決定</a:t>
            </a:r>
          </a:p>
          <a:p>
            <a:r>
              <a:rPr lang="zh-TW" altLang="en-US" sz="1600" b="0" dirty="0" smtClean="0">
                <a:latin typeface="微軟正黑體" pitchFamily="34" charset="-120"/>
                <a:ea typeface="微軟正黑體" pitchFamily="34" charset="-120"/>
              </a:rPr>
              <a:t>很多各式各樣的遊戲直播或是如何破關已經在</a:t>
            </a:r>
            <a:r>
              <a:rPr lang="en-US" altLang="zh-TW" sz="1600" b="0" dirty="0" err="1" smtClean="0">
                <a:latin typeface="微軟正黑體" pitchFamily="34" charset="-120"/>
                <a:ea typeface="微軟正黑體" pitchFamily="34" charset="-120"/>
              </a:rPr>
              <a:t>Youtube</a:t>
            </a:r>
            <a:r>
              <a:rPr lang="zh-TW" altLang="en-US" sz="1600" b="0" dirty="0" smtClean="0">
                <a:latin typeface="微軟正黑體" pitchFamily="34" charset="-120"/>
                <a:ea typeface="微軟正黑體" pitchFamily="34" charset="-120"/>
              </a:rPr>
              <a:t>掀起了炫風，任天堂公司也將基本款遊戲超級瑪莉推出了讓玩家自己設定過關的難易程度，在網路上旋即掀起了一大波使用者生成的內容－大家怎麼自己設定遊戲規則玩超級瑪莉。而下面這個影片就是知名玩家 </a:t>
            </a:r>
            <a:r>
              <a:rPr lang="en-US" altLang="zh-TW" sz="1600" b="0" dirty="0" err="1" smtClean="0">
                <a:latin typeface="微軟正黑體" pitchFamily="34" charset="-120"/>
                <a:ea typeface="微軟正黑體" pitchFamily="34" charset="-120"/>
                <a:hlinkClick r:id="rId3"/>
              </a:rPr>
              <a:t>elrubiusOMG</a:t>
            </a:r>
            <a:r>
              <a:rPr lang="zh-TW" altLang="en-US" sz="1600" b="0" dirty="0" smtClean="0">
                <a:latin typeface="微軟正黑體" pitchFamily="34" charset="-120"/>
                <a:ea typeface="微軟正黑體" pitchFamily="34" charset="-120"/>
              </a:rPr>
              <a:t> 玩超級瑪莉錄製的影片，超過百萬人的點擊率。</a:t>
            </a:r>
            <a:endParaRPr lang="zh-TW" altLang="en-US" sz="1600" b="0" dirty="0">
              <a:latin typeface="微軟正黑體" pitchFamily="34" charset="-120"/>
              <a:ea typeface="微軟正黑體" pitchFamily="34" charset="-120"/>
            </a:endParaRPr>
          </a:p>
        </p:txBody>
      </p:sp>
      <p:pic>
        <p:nvPicPr>
          <p:cNvPr id="105474" name="Picture 2"/>
          <p:cNvPicPr>
            <a:picLocks noChangeAspect="1" noChangeArrowheads="1"/>
          </p:cNvPicPr>
          <p:nvPr/>
        </p:nvPicPr>
        <p:blipFill>
          <a:blip r:embed="rId4" cstate="print"/>
          <a:srcRect l="21818" t="50286" r="45221" b="16329"/>
          <a:stretch>
            <a:fillRect/>
          </a:stretch>
        </p:blipFill>
        <p:spPr bwMode="auto">
          <a:xfrm>
            <a:off x="1021278" y="2453436"/>
            <a:ext cx="7730837" cy="4404564"/>
          </a:xfrm>
          <a:prstGeom prst="rect">
            <a:avLst/>
          </a:prstGeom>
          <a:noFill/>
          <a:ln w="9525">
            <a:noFill/>
            <a:miter lim="800000"/>
            <a:headEnd/>
            <a:tailEnd/>
          </a:ln>
        </p:spPr>
      </p:pic>
    </p:spTree>
    <p:extLst>
      <p:ext uri="{BB962C8B-B14F-4D97-AF65-F5344CB8AC3E}">
        <p14:creationId xmlns="" xmlns:p14="http://schemas.microsoft.com/office/powerpoint/2010/main" val="2199590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4" name="矩形 3"/>
          <p:cNvSpPr/>
          <p:nvPr/>
        </p:nvSpPr>
        <p:spPr>
          <a:xfrm>
            <a:off x="170219" y="1166928"/>
            <a:ext cx="9136908" cy="1446550"/>
          </a:xfrm>
          <a:prstGeom prst="rect">
            <a:avLst/>
          </a:prstGeom>
        </p:spPr>
        <p:txBody>
          <a:bodyPr wrap="square">
            <a:spAutoFit/>
          </a:bodyPr>
          <a:lstStyle/>
          <a:p>
            <a:r>
              <a:rPr lang="zh-TW" altLang="en-US" sz="2400" u="sng" dirty="0" smtClean="0">
                <a:solidFill>
                  <a:srgbClr val="EE8742"/>
                </a:solidFill>
                <a:latin typeface="微軟正黑體" panose="020B0604030504040204" pitchFamily="34" charset="-120"/>
                <a:ea typeface="微軟正黑體" panose="020B0604030504040204" pitchFamily="34" charset="-120"/>
              </a:rPr>
              <a:t>星巴克</a:t>
            </a:r>
            <a:endParaRPr lang="en-US" altLang="zh-TW" sz="2400" u="sng" dirty="0">
              <a:solidFill>
                <a:srgbClr val="EE8742"/>
              </a:solidFill>
              <a:latin typeface="微軟正黑體" panose="020B0604030504040204" pitchFamily="34" charset="-120"/>
              <a:ea typeface="微軟正黑體" panose="020B0604030504040204" pitchFamily="34" charset="-120"/>
            </a:endParaRPr>
          </a:p>
          <a:p>
            <a:r>
              <a:rPr lang="en-US" altLang="zh-TW" sz="1600" b="0" dirty="0" smtClean="0">
                <a:solidFill>
                  <a:srgbClr val="4C5055"/>
                </a:solidFill>
                <a:latin typeface="微軟正黑體" panose="020B0604030504040204" pitchFamily="34" charset="-120"/>
                <a:ea typeface="微軟正黑體" panose="020B0604030504040204" pitchFamily="34" charset="-120"/>
              </a:rPr>
              <a:t>2014</a:t>
            </a:r>
            <a:r>
              <a:rPr lang="zh-TW" altLang="en-US" sz="1600" b="0" dirty="0">
                <a:solidFill>
                  <a:srgbClr val="4C5055"/>
                </a:solidFill>
                <a:latin typeface="微軟正黑體" panose="020B0604030504040204" pitchFamily="34" charset="-120"/>
                <a:ea typeface="微軟正黑體" panose="020B0604030504040204" pitchFamily="34" charset="-120"/>
              </a:rPr>
              <a:t>年星巴克舉辦</a:t>
            </a:r>
            <a:r>
              <a:rPr lang="en-US" altLang="zh-TW" sz="1600" b="0" dirty="0">
                <a:solidFill>
                  <a:srgbClr val="4C5055"/>
                </a:solidFill>
                <a:latin typeface="微軟正黑體" panose="020B0604030504040204" pitchFamily="34" charset="-120"/>
                <a:ea typeface="微軟正黑體" panose="020B0604030504040204" pitchFamily="34" charset="-120"/>
              </a:rPr>
              <a:t>White Cup Contest</a:t>
            </a:r>
            <a:r>
              <a:rPr lang="zh-TW" altLang="en-US" sz="1600" b="0" dirty="0">
                <a:solidFill>
                  <a:srgbClr val="4C5055"/>
                </a:solidFill>
                <a:latin typeface="微軟正黑體" panose="020B0604030504040204" pitchFamily="34" charset="-120"/>
                <a:ea typeface="微軟正黑體" panose="020B0604030504040204" pitchFamily="34" charset="-120"/>
              </a:rPr>
              <a:t>活動，邀請熱愛手繪的消費者在白色紙杯上塗鴉，搭配</a:t>
            </a:r>
            <a:r>
              <a:rPr lang="en-US" altLang="zh-TW" sz="1600" b="0" dirty="0">
                <a:solidFill>
                  <a:srgbClr val="4C5055"/>
                </a:solidFill>
                <a:latin typeface="微軟正黑體" panose="020B0604030504040204" pitchFamily="34" charset="-120"/>
                <a:ea typeface="微軟正黑體" panose="020B0604030504040204" pitchFamily="34" charset="-120"/>
              </a:rPr>
              <a:t>Instagram</a:t>
            </a:r>
            <a:r>
              <a:rPr lang="zh-TW" altLang="en-US" sz="1600" b="0" dirty="0">
                <a:solidFill>
                  <a:srgbClr val="4C5055"/>
                </a:solidFill>
                <a:latin typeface="微軟正黑體" panose="020B0604030504040204" pitchFamily="34" charset="-120"/>
                <a:ea typeface="微軟正黑體" panose="020B0604030504040204" pitchFamily="34" charset="-120"/>
              </a:rPr>
              <a:t>或</a:t>
            </a:r>
            <a:r>
              <a:rPr lang="en-US" altLang="zh-TW" sz="1600" b="0" dirty="0">
                <a:solidFill>
                  <a:srgbClr val="4C5055"/>
                </a:solidFill>
                <a:latin typeface="微軟正黑體" panose="020B0604030504040204" pitchFamily="34" charset="-120"/>
                <a:ea typeface="微軟正黑體" panose="020B0604030504040204" pitchFamily="34" charset="-120"/>
              </a:rPr>
              <a:t>Twitter</a:t>
            </a:r>
            <a:r>
              <a:rPr lang="zh-TW" altLang="en-US" sz="1600" b="0" dirty="0">
                <a:solidFill>
                  <a:srgbClr val="4C5055"/>
                </a:solidFill>
                <a:latin typeface="微軟正黑體" panose="020B0604030504040204" pitchFamily="34" charset="-120"/>
                <a:ea typeface="微軟正黑體" panose="020B0604030504040204" pitchFamily="34" charset="-120"/>
              </a:rPr>
              <a:t>的</a:t>
            </a:r>
            <a:r>
              <a:rPr lang="en-US" altLang="zh-TW" sz="1600" b="0" dirty="0">
                <a:solidFill>
                  <a:srgbClr val="4C5055"/>
                </a:solidFill>
                <a:latin typeface="微軟正黑體" panose="020B0604030504040204" pitchFamily="34" charset="-120"/>
                <a:ea typeface="微軟正黑體" panose="020B0604030504040204" pitchFamily="34" charset="-120"/>
              </a:rPr>
              <a:t>Hashtag</a:t>
            </a:r>
            <a:r>
              <a:rPr lang="zh-TW" altLang="en-US" sz="1600" b="0" dirty="0">
                <a:solidFill>
                  <a:srgbClr val="4C5055"/>
                </a:solidFill>
                <a:latin typeface="微軟正黑體" panose="020B0604030504040204" pitchFamily="34" charset="-120"/>
                <a:ea typeface="微軟正黑體" panose="020B0604030504040204" pitchFamily="34" charset="-120"/>
              </a:rPr>
              <a:t>，即完成活動報名，最後由主辦單位提供一名優勝者獨得誘人的獎賞，讓消費者為星巴克做免費宣傳；就像</a:t>
            </a:r>
            <a:r>
              <a:rPr lang="zh-TW" altLang="en-US" sz="1600" b="0" u="sng" dirty="0">
                <a:solidFill>
                  <a:srgbClr val="C80822"/>
                </a:solidFill>
                <a:latin typeface="微軟正黑體" panose="020B0604030504040204" pitchFamily="34" charset="-120"/>
                <a:ea typeface="微軟正黑體" panose="020B0604030504040204" pitchFamily="34" charset="-120"/>
              </a:rPr>
              <a:t>星巴克故意拼錯顧客的名字</a:t>
            </a:r>
            <a:r>
              <a:rPr lang="zh-TW" altLang="en-US" sz="1600" b="0" dirty="0">
                <a:solidFill>
                  <a:srgbClr val="4C5055"/>
                </a:solidFill>
                <a:latin typeface="微軟正黑體" panose="020B0604030504040204" pitchFamily="34" charset="-120"/>
                <a:ea typeface="微軟正黑體" panose="020B0604030504040204" pitchFamily="34" charset="-120"/>
              </a:rPr>
              <a:t>， 也成為人人口中免錢的超高招行銷術。</a:t>
            </a:r>
            <a:endParaRPr lang="zh-TW" altLang="en-US" sz="1600" dirty="0">
              <a:latin typeface="微軟正黑體" panose="020B0604030504040204" pitchFamily="34" charset="-120"/>
              <a:ea typeface="微軟正黑體" panose="020B0604030504040204" pitchFamily="34" charset="-120"/>
            </a:endParaRPr>
          </a:p>
        </p:txBody>
      </p:sp>
      <p:pic>
        <p:nvPicPr>
          <p:cNvPr id="7172" name="Picture 4" descr="「星巴克 彩繪杯子」的圖片搜尋結果"/>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7863" y="2714624"/>
            <a:ext cx="4143375" cy="4143376"/>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descr="imag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2671375"/>
            <a:ext cx="5972394" cy="42298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7883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4" name="矩形 3"/>
          <p:cNvSpPr/>
          <p:nvPr/>
        </p:nvSpPr>
        <p:spPr>
          <a:xfrm>
            <a:off x="170219" y="1148613"/>
            <a:ext cx="4650121" cy="2062103"/>
          </a:xfrm>
          <a:prstGeom prst="rect">
            <a:avLst/>
          </a:prstGeom>
        </p:spPr>
        <p:txBody>
          <a:bodyPr wrap="square">
            <a:spAutoFit/>
          </a:bodyPr>
          <a:lstStyle/>
          <a:p>
            <a:r>
              <a:rPr lang="en-US" altLang="zh-TW" sz="2400" b="0" u="sng" dirty="0">
                <a:solidFill>
                  <a:srgbClr val="EE8742"/>
                </a:solidFill>
                <a:latin typeface="微軟正黑體" panose="020B0604030504040204" pitchFamily="34" charset="-120"/>
                <a:ea typeface="微軟正黑體" panose="020B0604030504040204" pitchFamily="34" charset="-120"/>
              </a:rPr>
              <a:t>Go </a:t>
            </a:r>
            <a:r>
              <a:rPr lang="en-US" altLang="zh-TW" sz="2400" b="0" u="sng" dirty="0" smtClean="0">
                <a:solidFill>
                  <a:srgbClr val="EE8742"/>
                </a:solidFill>
                <a:latin typeface="微軟正黑體" panose="020B0604030504040204" pitchFamily="34" charset="-120"/>
                <a:ea typeface="微軟正黑體" panose="020B0604030504040204" pitchFamily="34" charset="-120"/>
              </a:rPr>
              <a:t>Pro</a:t>
            </a:r>
          </a:p>
          <a:p>
            <a:endParaRPr lang="en-US" altLang="zh-TW" sz="2400" b="0" u="sng" dirty="0" smtClean="0">
              <a:solidFill>
                <a:srgbClr val="EE8742"/>
              </a:solidFill>
              <a:latin typeface="微軟正黑體" panose="020B0604030504040204" pitchFamily="34" charset="-120"/>
              <a:ea typeface="微軟正黑體" panose="020B0604030504040204" pitchFamily="34" charset="-120"/>
            </a:endParaRPr>
          </a:p>
          <a:p>
            <a:r>
              <a:rPr lang="zh-TW" altLang="en-US" sz="1600" b="0" dirty="0" smtClean="0">
                <a:solidFill>
                  <a:srgbClr val="4C5055"/>
                </a:solidFill>
                <a:latin typeface="微軟正黑體" panose="020B0604030504040204" pitchFamily="34" charset="-120"/>
                <a:ea typeface="微軟正黑體" panose="020B0604030504040204" pitchFamily="34" charset="-120"/>
              </a:rPr>
              <a:t>激發</a:t>
            </a:r>
            <a:r>
              <a:rPr lang="zh-TW" altLang="en-US" sz="1600" b="0" dirty="0">
                <a:solidFill>
                  <a:srgbClr val="4C5055"/>
                </a:solidFill>
                <a:latin typeface="微軟正黑體" panose="020B0604030504040204" pitchFamily="34" charset="-120"/>
                <a:ea typeface="微軟正黑體" panose="020B0604030504040204" pitchFamily="34" charset="-120"/>
              </a:rPr>
              <a:t>了人們想要成為導演的慾望，讓人們能夠秀出自己使用</a:t>
            </a:r>
            <a:r>
              <a:rPr lang="en-US" altLang="zh-TW" sz="1600" b="0" dirty="0">
                <a:solidFill>
                  <a:srgbClr val="4C5055"/>
                </a:solidFill>
                <a:latin typeface="微軟正黑體" panose="020B0604030504040204" pitchFamily="34" charset="-120"/>
                <a:ea typeface="微軟正黑體" panose="020B0604030504040204" pitchFamily="34" charset="-120"/>
              </a:rPr>
              <a:t>Go Pro</a:t>
            </a:r>
            <a:r>
              <a:rPr lang="zh-TW" altLang="en-US" sz="1600" b="0" dirty="0">
                <a:solidFill>
                  <a:srgbClr val="4C5055"/>
                </a:solidFill>
                <a:latin typeface="微軟正黑體" panose="020B0604030504040204" pitchFamily="34" charset="-120"/>
                <a:ea typeface="微軟正黑體" panose="020B0604030504040204" pitchFamily="34" charset="-120"/>
              </a:rPr>
              <a:t>所記錄的點滴，</a:t>
            </a:r>
            <a:r>
              <a:rPr lang="zh-TW" altLang="en-US" sz="1600" b="0" dirty="0" smtClean="0">
                <a:solidFill>
                  <a:srgbClr val="4C5055"/>
                </a:solidFill>
                <a:latin typeface="微軟正黑體" panose="020B0604030504040204" pitchFamily="34" charset="-120"/>
                <a:ea typeface="微軟正黑體" panose="020B0604030504040204" pitchFamily="34" charset="-120"/>
              </a:rPr>
              <a:t>因此在</a:t>
            </a:r>
            <a:r>
              <a:rPr lang="en-US" altLang="zh-TW" sz="1600" b="0" dirty="0">
                <a:solidFill>
                  <a:srgbClr val="4C5055"/>
                </a:solidFill>
                <a:latin typeface="微軟正黑體" panose="020B0604030504040204" pitchFamily="34" charset="-120"/>
                <a:ea typeface="微軟正黑體" panose="020B0604030504040204" pitchFamily="34" charset="-120"/>
              </a:rPr>
              <a:t>GoPro</a:t>
            </a:r>
            <a:r>
              <a:rPr lang="zh-TW" altLang="en-US" sz="1600" b="0" dirty="0">
                <a:solidFill>
                  <a:srgbClr val="4C5055"/>
                </a:solidFill>
                <a:latin typeface="微軟正黑體" panose="020B0604030504040204" pitchFamily="34" charset="-120"/>
                <a:ea typeface="微軟正黑體" panose="020B0604030504040204" pitchFamily="34" charset="-120"/>
              </a:rPr>
              <a:t>官方的</a:t>
            </a:r>
            <a:r>
              <a:rPr lang="en-US" altLang="zh-TW" sz="1600" b="0" dirty="0" err="1">
                <a:solidFill>
                  <a:srgbClr val="4C5055"/>
                </a:solidFill>
                <a:latin typeface="微軟正黑體" panose="020B0604030504040204" pitchFamily="34" charset="-120"/>
                <a:ea typeface="微軟正黑體" panose="020B0604030504040204" pitchFamily="34" charset="-120"/>
              </a:rPr>
              <a:t>Youtube</a:t>
            </a:r>
            <a:r>
              <a:rPr lang="zh-TW" altLang="en-US" sz="1600" b="0" dirty="0">
                <a:solidFill>
                  <a:srgbClr val="4C5055"/>
                </a:solidFill>
                <a:latin typeface="微軟正黑體" panose="020B0604030504040204" pitchFamily="34" charset="-120"/>
                <a:ea typeface="微軟正黑體" panose="020B0604030504040204" pitchFamily="34" charset="-120"/>
              </a:rPr>
              <a:t>頻道中充滿了各種瘋狂的影片</a:t>
            </a:r>
            <a:r>
              <a:rPr lang="zh-TW" altLang="en-US" sz="1600" b="0" dirty="0" smtClean="0">
                <a:solidFill>
                  <a:srgbClr val="4C5055"/>
                </a:solidFill>
                <a:latin typeface="微軟正黑體" panose="020B0604030504040204" pitchFamily="34" charset="-120"/>
                <a:ea typeface="微軟正黑體" panose="020B0604030504040204" pitchFamily="34" charset="-120"/>
              </a:rPr>
              <a:t>，搭配</a:t>
            </a:r>
            <a:r>
              <a:rPr lang="zh-TW" altLang="en-US" sz="1600" b="0" dirty="0">
                <a:solidFill>
                  <a:srgbClr val="4C5055"/>
                </a:solidFill>
                <a:latin typeface="微軟正黑體" panose="020B0604030504040204" pitchFamily="34" charset="-120"/>
                <a:ea typeface="微軟正黑體" panose="020B0604030504040204" pitchFamily="34" charset="-120"/>
              </a:rPr>
              <a:t>社群網站的主題標籤連動讓</a:t>
            </a:r>
            <a:r>
              <a:rPr lang="en-US" altLang="zh-TW" sz="1600" b="0" dirty="0">
                <a:solidFill>
                  <a:srgbClr val="4C5055"/>
                </a:solidFill>
                <a:latin typeface="微軟正黑體" panose="020B0604030504040204" pitchFamily="34" charset="-120"/>
                <a:ea typeface="微軟正黑體" panose="020B0604030504040204" pitchFamily="34" charset="-120"/>
              </a:rPr>
              <a:t>Go Pro </a:t>
            </a:r>
            <a:r>
              <a:rPr lang="en-US" altLang="zh-TW" sz="1600" b="0" dirty="0" err="1">
                <a:solidFill>
                  <a:srgbClr val="4C5055"/>
                </a:solidFill>
                <a:latin typeface="微軟正黑體" panose="020B0604030504040204" pitchFamily="34" charset="-120"/>
                <a:ea typeface="微軟正黑體" panose="020B0604030504040204" pitchFamily="34" charset="-120"/>
              </a:rPr>
              <a:t>Youtube</a:t>
            </a:r>
            <a:r>
              <a:rPr lang="zh-TW" altLang="en-US" sz="1600" b="0" dirty="0">
                <a:solidFill>
                  <a:srgbClr val="4C5055"/>
                </a:solidFill>
                <a:latin typeface="微軟正黑體" panose="020B0604030504040204" pitchFamily="34" charset="-120"/>
                <a:ea typeface="微軟正黑體" panose="020B0604030504040204" pitchFamily="34" charset="-120"/>
              </a:rPr>
              <a:t>的訂閱人數暴增。</a:t>
            </a:r>
            <a:endParaRPr lang="zh-TW" altLang="en-US" sz="1600" dirty="0">
              <a:latin typeface="微軟正黑體" panose="020B0604030504040204" pitchFamily="34" charset="-120"/>
              <a:ea typeface="微軟正黑體" panose="020B0604030504040204" pitchFamily="34" charset="-120"/>
            </a:endParaRPr>
          </a:p>
        </p:txBody>
      </p:sp>
      <p:sp>
        <p:nvSpPr>
          <p:cNvPr id="3" name="標題 2"/>
          <p:cNvSpPr>
            <a:spLocks noGrp="1"/>
          </p:cNvSpPr>
          <p:nvPr>
            <p:ph type="title" idx="4294967295"/>
          </p:nvPr>
        </p:nvSpPr>
        <p:spPr>
          <a:xfrm>
            <a:off x="0" y="274638"/>
            <a:ext cx="8910638" cy="1143000"/>
          </a:xfrm>
          <a:prstGeom prst="rect">
            <a:avLst/>
          </a:prstGeom>
        </p:spPr>
        <p:txBody>
          <a:bodyPr/>
          <a:lstStyle/>
          <a:p>
            <a:r>
              <a:rPr lang="en-US" altLang="zh-TW" dirty="0" smtClean="0"/>
              <a:t/>
            </a:r>
            <a:br>
              <a:rPr lang="en-US" altLang="zh-TW" dirty="0" smtClean="0"/>
            </a:br>
            <a:endParaRPr lang="zh-TW" altLang="en-US" dirty="0"/>
          </a:p>
        </p:txBody>
      </p:sp>
      <p:pic>
        <p:nvPicPr>
          <p:cNvPr id="9218" name="Picture 2" descr="「GoPro 照片」的圖片搜尋結果"/>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3873289"/>
            <a:ext cx="5414129" cy="298471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AutoShape 4" descr="相關圖片"/>
          <p:cNvSpPr>
            <a:spLocks noChangeAspect="1" noChangeArrowheads="1"/>
          </p:cNvSpPr>
          <p:nvPr/>
        </p:nvSpPr>
        <p:spPr bwMode="auto">
          <a:xfrm>
            <a:off x="155575" y="-1439863"/>
            <a:ext cx="4495800" cy="30003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1" name="圖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24171" y="3873289"/>
            <a:ext cx="4477067" cy="2984711"/>
          </a:xfrm>
          <a:prstGeom prst="rect">
            <a:avLst/>
          </a:prstGeom>
        </p:spPr>
      </p:pic>
      <p:pic>
        <p:nvPicPr>
          <p:cNvPr id="9224" name="Picture 8" descr="相關圖片"/>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90690" y="926758"/>
            <a:ext cx="4495798" cy="29465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61318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170219" y="998101"/>
            <a:ext cx="4760127" cy="2185214"/>
          </a:xfrm>
          <a:prstGeom prst="rect">
            <a:avLst/>
          </a:prstGeom>
        </p:spPr>
        <p:txBody>
          <a:bodyPr wrap="squar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孔雀</a:t>
            </a:r>
            <a:r>
              <a:rPr lang="zh-TW" altLang="en-US" sz="2400" u="sng" dirty="0" smtClean="0">
                <a:solidFill>
                  <a:srgbClr val="EE8742"/>
                </a:solidFill>
                <a:latin typeface="微軟正黑體" panose="020B0604030504040204" pitchFamily="34" charset="-120"/>
                <a:ea typeface="微軟正黑體" panose="020B0604030504040204" pitchFamily="34" charset="-120"/>
              </a:rPr>
              <a:t>餅乾你</a:t>
            </a:r>
            <a:r>
              <a:rPr lang="zh-TW" altLang="en-US" sz="2400" u="sng" dirty="0">
                <a:solidFill>
                  <a:srgbClr val="EE8742"/>
                </a:solidFill>
                <a:latin typeface="微軟正黑體" panose="020B0604030504040204" pitchFamily="34" charset="-120"/>
                <a:ea typeface="微軟正黑體" panose="020B0604030504040204" pitchFamily="34" charset="-120"/>
              </a:rPr>
              <a:t>都怎麼吃</a:t>
            </a:r>
            <a:r>
              <a:rPr lang="zh-TW" altLang="en-US" sz="2400" u="sng" dirty="0" smtClean="0">
                <a:solidFill>
                  <a:srgbClr val="EE8742"/>
                </a:solidFill>
                <a:latin typeface="微軟正黑體" panose="020B0604030504040204" pitchFamily="34" charset="-120"/>
                <a:ea typeface="微軟正黑體" panose="020B0604030504040204" pitchFamily="34" charset="-120"/>
              </a:rPr>
              <a:t>？</a:t>
            </a:r>
            <a:endParaRPr lang="en-US" altLang="zh-TW" sz="2400" u="sng" dirty="0" smtClean="0">
              <a:solidFill>
                <a:srgbClr val="EE8742"/>
              </a:solidFill>
              <a:latin typeface="微軟正黑體" panose="020B0604030504040204" pitchFamily="34" charset="-120"/>
              <a:ea typeface="微軟正黑體" panose="020B0604030504040204" pitchFamily="34" charset="-120"/>
            </a:endParaRPr>
          </a:p>
          <a:p>
            <a:endParaRPr lang="zh-TW" altLang="en-US" sz="3200" u="sng" dirty="0">
              <a:solidFill>
                <a:srgbClr val="EE8742"/>
              </a:solidFill>
              <a:latin typeface="微軟正黑體" panose="020B0604030504040204" pitchFamily="34" charset="-120"/>
              <a:ea typeface="微軟正黑體" panose="020B0604030504040204" pitchFamily="34" charset="-120"/>
            </a:endParaRPr>
          </a:p>
          <a:p>
            <a:r>
              <a:rPr lang="zh-TW" altLang="en-US" sz="1600" b="0" dirty="0" smtClean="0">
                <a:solidFill>
                  <a:srgbClr val="4C5055"/>
                </a:solidFill>
                <a:latin typeface="Noto Sans"/>
              </a:rPr>
              <a:t>為了</a:t>
            </a:r>
            <a:r>
              <a:rPr lang="zh-TW" altLang="en-US" sz="1600" b="0" dirty="0">
                <a:solidFill>
                  <a:srgbClr val="4C5055"/>
                </a:solidFill>
                <a:latin typeface="Noto Sans"/>
              </a:rPr>
              <a:t>重拾年輕人族群對孔雀餅乾的喜好，團隊藉由調查後抓住人們對於「怎麼吃孔雀餅乾」的好奇心，透過社群媒體和影音平台讓年輕人分享「你的吃法」</a:t>
            </a:r>
            <a:r>
              <a:rPr lang="zh-TW" altLang="en-US" sz="1600" b="0" dirty="0" smtClean="0">
                <a:solidFill>
                  <a:srgbClr val="4C5055"/>
                </a:solidFill>
                <a:latin typeface="Noto Sans"/>
              </a:rPr>
              <a:t>，使得</a:t>
            </a:r>
            <a:r>
              <a:rPr lang="zh-TW" altLang="en-US" sz="1600" b="0" dirty="0">
                <a:solidFill>
                  <a:srgbClr val="4C5055"/>
                </a:solidFill>
                <a:latin typeface="Noto Sans"/>
              </a:rPr>
              <a:t>網友紛紛效法錄製如何吃孔雀餅乾的</a:t>
            </a:r>
            <a:r>
              <a:rPr lang="en-US" altLang="zh-TW" sz="1600" b="0" dirty="0" err="1">
                <a:solidFill>
                  <a:srgbClr val="4C5055"/>
                </a:solidFill>
                <a:latin typeface="Noto Sans"/>
              </a:rPr>
              <a:t>kuso</a:t>
            </a:r>
            <a:r>
              <a:rPr lang="zh-TW" altLang="en-US" sz="1600" b="0" dirty="0">
                <a:solidFill>
                  <a:srgbClr val="4C5055"/>
                </a:solidFill>
                <a:latin typeface="Noto Sans"/>
              </a:rPr>
              <a:t>影片。</a:t>
            </a:r>
            <a:endParaRPr lang="zh-TW" altLang="en-US" sz="1600" b="0" i="0" dirty="0">
              <a:solidFill>
                <a:srgbClr val="4C5055"/>
              </a:solidFill>
              <a:effectLst/>
              <a:latin typeface="Noto Sans"/>
            </a:endParaRPr>
          </a:p>
        </p:txBody>
      </p:sp>
      <p:pic>
        <p:nvPicPr>
          <p:cNvPr id="10242" name="Picture 2" descr="「孔雀餅乾你都怎麼吃」的圖片搜尋結果"/>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3692353"/>
            <a:ext cx="5152769" cy="316564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descr="「孔雀餅乾 新吃法」的圖片搜尋結果"/>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52768" y="915633"/>
            <a:ext cx="4748471" cy="3038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圖像裡可能有食物"/>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52769" y="3692353"/>
            <a:ext cx="4748470" cy="31656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72313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0" y="1094329"/>
            <a:ext cx="6314303" cy="1846659"/>
          </a:xfrm>
          <a:prstGeom prst="rect">
            <a:avLst/>
          </a:prstGeom>
        </p:spPr>
        <p:txBody>
          <a:bodyPr wrap="square">
            <a:spAutoFit/>
          </a:bodyPr>
          <a:lstStyle/>
          <a:p>
            <a:r>
              <a:rPr lang="en-US" altLang="zh-TW" sz="2000" u="sng" dirty="0">
                <a:solidFill>
                  <a:srgbClr val="EE8742"/>
                </a:solidFill>
                <a:latin typeface="inherit"/>
              </a:rPr>
              <a:t>UGC</a:t>
            </a:r>
            <a:r>
              <a:rPr lang="zh-TW" altLang="en-US" sz="2000" u="sng" dirty="0">
                <a:solidFill>
                  <a:srgbClr val="EE8742"/>
                </a:solidFill>
                <a:latin typeface="inherit"/>
              </a:rPr>
              <a:t>可引領風騷、建立品牌信譽</a:t>
            </a:r>
            <a:endParaRPr lang="zh-TW" altLang="en-US" sz="2000" b="0" u="sng" dirty="0">
              <a:solidFill>
                <a:srgbClr val="EE8742"/>
              </a:solidFill>
              <a:latin typeface="Noto Sans"/>
            </a:endParaRPr>
          </a:p>
          <a:p>
            <a:endParaRPr lang="en-US" altLang="zh-TW" sz="1400" b="0" dirty="0" smtClean="0">
              <a:solidFill>
                <a:srgbClr val="4C5055"/>
              </a:solidFill>
              <a:latin typeface="Noto Sans"/>
            </a:endParaRPr>
          </a:p>
          <a:p>
            <a:r>
              <a:rPr lang="en-US" altLang="zh-TW" sz="1600" b="0" dirty="0" err="1" smtClean="0">
                <a:hlinkClick r:id="rId3"/>
              </a:rPr>
              <a:t>Lululemon</a:t>
            </a:r>
            <a:r>
              <a:rPr lang="en-US" altLang="zh-TW" sz="1600" b="0" dirty="0" smtClean="0">
                <a:hlinkClick r:id="rId3"/>
              </a:rPr>
              <a:t> </a:t>
            </a:r>
            <a:r>
              <a:rPr lang="zh-TW" altLang="en-US" sz="1600" b="0" dirty="0" smtClean="0"/>
              <a:t>是加拿大知名瑜珈服裝品牌，他們的理念是「好好生活」（</a:t>
            </a:r>
            <a:r>
              <a:rPr lang="en-US" altLang="zh-TW" sz="1600" b="0" dirty="0" smtClean="0"/>
              <a:t>living well</a:t>
            </a:r>
            <a:r>
              <a:rPr lang="zh-TW" altLang="en-US" sz="1600" b="0" dirty="0" smtClean="0"/>
              <a:t>）。在品牌的</a:t>
            </a:r>
            <a:r>
              <a:rPr lang="en-US" altLang="zh-TW" sz="1600" b="0" dirty="0" err="1" smtClean="0"/>
              <a:t>Instagram</a:t>
            </a:r>
            <a:r>
              <a:rPr lang="zh-TW" altLang="en-US" sz="1600" b="0" dirty="0" smtClean="0"/>
              <a:t>上，他們張貼令人印象深刻的瑜珈姿勢和宣揚鼓舞人心的宣言，例如，「每天做一件讓自己意想不到的事」，傳遞給人們：「只要你全心全意，就可以做到任何事」的品牌形意象。</a:t>
            </a:r>
            <a:endParaRPr lang="zh-TW" altLang="en-US" sz="1600" b="0" i="0" dirty="0">
              <a:solidFill>
                <a:srgbClr val="4C5055"/>
              </a:solidFill>
              <a:effectLst/>
              <a:latin typeface="Noto Sans"/>
            </a:endParaRPr>
          </a:p>
        </p:txBody>
      </p:sp>
      <p:pic>
        <p:nvPicPr>
          <p:cNvPr id="2050" name="Picture 2" descr="the swetlife-lululemon"/>
          <p:cNvPicPr>
            <a:picLocks noChangeAspect="1" noChangeArrowheads="1"/>
          </p:cNvPicPr>
          <p:nvPr/>
        </p:nvPicPr>
        <p:blipFill>
          <a:blip r:embed="rId4" cstate="print"/>
          <a:srcRect/>
          <a:stretch>
            <a:fillRect/>
          </a:stretch>
        </p:blipFill>
        <p:spPr bwMode="auto">
          <a:xfrm>
            <a:off x="0" y="2808866"/>
            <a:ext cx="9996238" cy="4049134"/>
          </a:xfrm>
          <a:prstGeom prst="rect">
            <a:avLst/>
          </a:prstGeom>
          <a:noFill/>
        </p:spPr>
      </p:pic>
      <p:pic>
        <p:nvPicPr>
          <p:cNvPr id="2052" name="Picture 4" descr="lululemon_manifesto"/>
          <p:cNvPicPr>
            <a:picLocks noChangeAspect="1" noChangeArrowheads="1"/>
          </p:cNvPicPr>
          <p:nvPr/>
        </p:nvPicPr>
        <p:blipFill>
          <a:blip r:embed="rId5" cstate="print"/>
          <a:srcRect/>
          <a:stretch>
            <a:fillRect/>
          </a:stretch>
        </p:blipFill>
        <p:spPr bwMode="auto">
          <a:xfrm>
            <a:off x="6270171" y="938151"/>
            <a:ext cx="3631067" cy="5919850"/>
          </a:xfrm>
          <a:prstGeom prst="rect">
            <a:avLst/>
          </a:prstGeom>
          <a:noFill/>
        </p:spPr>
      </p:pic>
    </p:spTree>
    <p:extLst>
      <p:ext uri="{BB962C8B-B14F-4D97-AF65-F5344CB8AC3E}">
        <p14:creationId xmlns="" xmlns:p14="http://schemas.microsoft.com/office/powerpoint/2010/main" val="3109202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0" y="1094329"/>
            <a:ext cx="9901238" cy="1354217"/>
          </a:xfrm>
          <a:prstGeom prst="rect">
            <a:avLst/>
          </a:prstGeom>
        </p:spPr>
        <p:txBody>
          <a:bodyPr wrap="square">
            <a:spAutoFit/>
          </a:bodyPr>
          <a:lstStyle/>
          <a:p>
            <a:r>
              <a:rPr lang="en-US" altLang="zh-TW" sz="2000" u="sng" dirty="0">
                <a:solidFill>
                  <a:srgbClr val="EE8742"/>
                </a:solidFill>
                <a:latin typeface="inherit"/>
              </a:rPr>
              <a:t>UGC</a:t>
            </a:r>
            <a:r>
              <a:rPr lang="zh-TW" altLang="en-US" sz="2000" u="sng" dirty="0">
                <a:solidFill>
                  <a:srgbClr val="EE8742"/>
                </a:solidFill>
                <a:latin typeface="inherit"/>
              </a:rPr>
              <a:t>可引領風騷、建立品牌信譽</a:t>
            </a:r>
            <a:endParaRPr lang="zh-TW" altLang="en-US" sz="2000" b="0" u="sng" dirty="0">
              <a:solidFill>
                <a:srgbClr val="EE8742"/>
              </a:solidFill>
              <a:latin typeface="Noto Sans"/>
            </a:endParaRPr>
          </a:p>
          <a:p>
            <a:endParaRPr lang="en-US" altLang="zh-TW" sz="1400" b="0" dirty="0" smtClean="0">
              <a:solidFill>
                <a:srgbClr val="4C5055"/>
              </a:solidFill>
              <a:latin typeface="Noto Sans"/>
            </a:endParaRPr>
          </a:p>
          <a:p>
            <a:r>
              <a:rPr lang="en-US" altLang="zh-TW" sz="1600" b="0" dirty="0" err="1" smtClean="0">
                <a:latin typeface="微軟正黑體" pitchFamily="34" charset="-120"/>
                <a:ea typeface="微軟正黑體" pitchFamily="34" charset="-120"/>
              </a:rPr>
              <a:t>Chobani</a:t>
            </a:r>
            <a:r>
              <a:rPr lang="zh-TW" altLang="en-US" sz="1600" b="0" dirty="0" smtClean="0">
                <a:latin typeface="微軟正黑體" pitchFamily="34" charset="-120"/>
                <a:ea typeface="微軟正黑體" pitchFamily="34" charset="-120"/>
              </a:rPr>
              <a:t>是於</a:t>
            </a:r>
            <a:r>
              <a:rPr lang="en-US" altLang="zh-TW" sz="1600" b="0" dirty="0" smtClean="0">
                <a:latin typeface="微軟正黑體" pitchFamily="34" charset="-120"/>
                <a:ea typeface="微軟正黑體" pitchFamily="34" charset="-120"/>
              </a:rPr>
              <a:t>2005</a:t>
            </a:r>
            <a:r>
              <a:rPr lang="zh-TW" altLang="en-US" sz="1600" b="0" dirty="0" smtClean="0">
                <a:latin typeface="微軟正黑體" pitchFamily="34" charset="-120"/>
                <a:ea typeface="微軟正黑體" pitchFamily="34" charset="-120"/>
              </a:rPr>
              <a:t>年成立的希臘優格公司。</a:t>
            </a:r>
            <a:r>
              <a:rPr lang="en-US" altLang="zh-TW" sz="1600" b="0" dirty="0" err="1" smtClean="0">
                <a:latin typeface="微軟正黑體" pitchFamily="34" charset="-120"/>
                <a:ea typeface="微軟正黑體" pitchFamily="34" charset="-120"/>
              </a:rPr>
              <a:t>Chobani</a:t>
            </a:r>
            <a:r>
              <a:rPr lang="zh-TW" altLang="en-US" sz="1600" b="0" dirty="0" smtClean="0">
                <a:latin typeface="微軟正黑體" pitchFamily="34" charset="-120"/>
                <a:ea typeface="微軟正黑體" pitchFamily="34" charset="-120"/>
              </a:rPr>
              <a:t>的</a:t>
            </a:r>
            <a:r>
              <a:rPr lang="en-US" altLang="zh-TW" sz="1600" b="0" dirty="0" smtClean="0">
                <a:latin typeface="微軟正黑體" pitchFamily="34" charset="-120"/>
                <a:ea typeface="微軟正黑體" pitchFamily="34" charset="-120"/>
              </a:rPr>
              <a:t>UGC</a:t>
            </a:r>
            <a:r>
              <a:rPr lang="zh-TW" altLang="en-US" sz="1600" b="0" dirty="0" smtClean="0">
                <a:latin typeface="微軟正黑體" pitchFamily="34" charset="-120"/>
                <a:ea typeface="微軟正黑體" pitchFamily="34" charset="-120"/>
              </a:rPr>
              <a:t>行銷手法為邀請優格的忠實顧客上傳影片和照片來說明他們對</a:t>
            </a:r>
            <a:r>
              <a:rPr lang="en-US" altLang="zh-TW" sz="1600" b="0" dirty="0" err="1" smtClean="0">
                <a:latin typeface="微軟正黑體" pitchFamily="34" charset="-120"/>
                <a:ea typeface="微軟正黑體" pitchFamily="34" charset="-120"/>
              </a:rPr>
              <a:t>Chobani</a:t>
            </a:r>
            <a:r>
              <a:rPr lang="zh-TW" altLang="en-US" sz="1600" b="0" dirty="0" smtClean="0">
                <a:latin typeface="微軟正黑體" pitchFamily="34" charset="-120"/>
                <a:ea typeface="微軟正黑體" pitchFamily="34" charset="-120"/>
              </a:rPr>
              <a:t>的愛，而這些內容將會被放在</a:t>
            </a:r>
            <a:r>
              <a:rPr lang="en-US" altLang="zh-TW" sz="1600" b="0" dirty="0" err="1" smtClean="0">
                <a:latin typeface="微軟正黑體" pitchFamily="34" charset="-120"/>
                <a:ea typeface="微軟正黑體" pitchFamily="34" charset="-120"/>
              </a:rPr>
              <a:t>Chobani</a:t>
            </a:r>
            <a:r>
              <a:rPr lang="zh-TW" altLang="en-US" sz="1600" b="0" dirty="0" smtClean="0">
                <a:latin typeface="微軟正黑體" pitchFamily="34" charset="-120"/>
                <a:ea typeface="微軟正黑體" pitchFamily="34" charset="-120"/>
              </a:rPr>
              <a:t>的官方網站、廣告牆或是在其他的社群媒體上。透過此行銷手法，在</a:t>
            </a:r>
            <a:r>
              <a:rPr lang="en-US" altLang="zh-TW" sz="1600" b="0" dirty="0" smtClean="0">
                <a:latin typeface="微軟正黑體" pitchFamily="34" charset="-120"/>
                <a:ea typeface="微軟正黑體" pitchFamily="34" charset="-120"/>
              </a:rPr>
              <a:t>2009</a:t>
            </a:r>
            <a:r>
              <a:rPr lang="zh-TW" altLang="en-US" sz="1600" b="0" dirty="0" smtClean="0">
                <a:latin typeface="微軟正黑體" pitchFamily="34" charset="-120"/>
                <a:ea typeface="微軟正黑體" pitchFamily="34" charset="-120"/>
              </a:rPr>
              <a:t>到</a:t>
            </a:r>
            <a:r>
              <a:rPr lang="en-US" altLang="zh-TW" sz="1600" b="0" dirty="0" smtClean="0">
                <a:latin typeface="微軟正黑體" pitchFamily="34" charset="-120"/>
                <a:ea typeface="微軟正黑體" pitchFamily="34" charset="-120"/>
              </a:rPr>
              <a:t>2010</a:t>
            </a:r>
            <a:r>
              <a:rPr lang="zh-TW" altLang="en-US" sz="1600" b="0" dirty="0" smtClean="0">
                <a:latin typeface="微軟正黑體" pitchFamily="34" charset="-120"/>
                <a:ea typeface="微軟正黑體" pitchFamily="34" charset="-120"/>
              </a:rPr>
              <a:t>年為</a:t>
            </a:r>
            <a:r>
              <a:rPr lang="en-US" altLang="zh-TW" sz="1600" b="0" dirty="0" err="1" smtClean="0">
                <a:latin typeface="微軟正黑體" pitchFamily="34" charset="-120"/>
                <a:ea typeface="微軟正黑體" pitchFamily="34" charset="-120"/>
              </a:rPr>
              <a:t>Chobani</a:t>
            </a:r>
            <a:r>
              <a:rPr lang="zh-TW" altLang="en-US" sz="1600" b="0" dirty="0" smtClean="0">
                <a:latin typeface="微軟正黑體" pitchFamily="34" charset="-120"/>
                <a:ea typeface="微軟正黑體" pitchFamily="34" charset="-120"/>
              </a:rPr>
              <a:t>的收入增加了</a:t>
            </a:r>
            <a:r>
              <a:rPr lang="en-US" altLang="zh-TW" sz="1600" b="0" dirty="0" smtClean="0">
                <a:latin typeface="微軟正黑體" pitchFamily="34" charset="-120"/>
                <a:ea typeface="微軟正黑體" pitchFamily="34" charset="-120"/>
              </a:rPr>
              <a:t>225.9%</a:t>
            </a:r>
            <a:r>
              <a:rPr lang="zh-TW" altLang="en-US" sz="1600" b="0" dirty="0" smtClean="0">
                <a:latin typeface="微軟正黑體" pitchFamily="34" charset="-120"/>
                <a:ea typeface="微軟正黑體" pitchFamily="34" charset="-120"/>
              </a:rPr>
              <a:t>。</a:t>
            </a:r>
            <a:endParaRPr lang="zh-TW" altLang="en-US" sz="1600" b="0" i="0" dirty="0">
              <a:solidFill>
                <a:srgbClr val="4C5055"/>
              </a:solidFill>
              <a:effectLst/>
              <a:latin typeface="微軟正黑體" pitchFamily="34" charset="-120"/>
              <a:ea typeface="微軟正黑體" pitchFamily="34" charset="-120"/>
            </a:endParaRPr>
          </a:p>
        </p:txBody>
      </p:sp>
      <p:pic>
        <p:nvPicPr>
          <p:cNvPr id="98306" name="Picture 2" descr="chobani"/>
          <p:cNvPicPr>
            <a:picLocks noChangeAspect="1" noChangeArrowheads="1"/>
          </p:cNvPicPr>
          <p:nvPr/>
        </p:nvPicPr>
        <p:blipFill>
          <a:blip r:embed="rId3" cstate="print"/>
          <a:srcRect/>
          <a:stretch>
            <a:fillRect/>
          </a:stretch>
        </p:blipFill>
        <p:spPr bwMode="auto">
          <a:xfrm>
            <a:off x="1555667" y="2599326"/>
            <a:ext cx="6887688" cy="3973666"/>
          </a:xfrm>
          <a:prstGeom prst="rect">
            <a:avLst/>
          </a:prstGeom>
          <a:noFill/>
        </p:spPr>
      </p:pic>
    </p:spTree>
    <p:extLst>
      <p:ext uri="{BB962C8B-B14F-4D97-AF65-F5344CB8AC3E}">
        <p14:creationId xmlns="" xmlns:p14="http://schemas.microsoft.com/office/powerpoint/2010/main" val="3109202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3959738"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四、</a:t>
            </a:r>
            <a:r>
              <a:rPr kumimoji="0" lang="en-US" altLang="zh-TW" u="sng" dirty="0" smtClean="0">
                <a:solidFill>
                  <a:schemeClr val="bg1"/>
                </a:solidFill>
                <a:latin typeface="微軟正黑體" pitchFamily="34" charset="-120"/>
                <a:ea typeface="微軟正黑體" pitchFamily="34" charset="-120"/>
              </a:rPr>
              <a:t>UGC</a:t>
            </a:r>
            <a:r>
              <a:rPr kumimoji="0" lang="zh-TW" altLang="en-US" u="sng" dirty="0" smtClean="0">
                <a:solidFill>
                  <a:schemeClr val="bg1"/>
                </a:solidFill>
                <a:latin typeface="微軟正黑體" pitchFamily="34" charset="-120"/>
                <a:ea typeface="微軟正黑體" pitchFamily="34" charset="-120"/>
              </a:rPr>
              <a:t>行銷手法</a:t>
            </a:r>
            <a:endParaRPr kumimoji="0" lang="zh-TW" altLang="en-US" u="sng" dirty="0">
              <a:solidFill>
                <a:schemeClr val="bg1"/>
              </a:solidFill>
              <a:latin typeface="微軟正黑體" pitchFamily="34" charset="-120"/>
              <a:ea typeface="微軟正黑體" pitchFamily="34" charset="-120"/>
            </a:endParaRPr>
          </a:p>
        </p:txBody>
      </p:sp>
      <p:sp>
        <p:nvSpPr>
          <p:cNvPr id="3" name="矩形 2"/>
          <p:cNvSpPr/>
          <p:nvPr/>
        </p:nvSpPr>
        <p:spPr>
          <a:xfrm>
            <a:off x="0" y="1094329"/>
            <a:ext cx="6314303" cy="2092881"/>
          </a:xfrm>
          <a:prstGeom prst="rect">
            <a:avLst/>
          </a:prstGeom>
        </p:spPr>
        <p:txBody>
          <a:bodyPr wrap="square">
            <a:spAutoFit/>
          </a:bodyPr>
          <a:lstStyle/>
          <a:p>
            <a:r>
              <a:rPr lang="en-US" altLang="zh-TW" sz="2000" u="sng" dirty="0">
                <a:solidFill>
                  <a:srgbClr val="EE8742"/>
                </a:solidFill>
                <a:latin typeface="inherit"/>
              </a:rPr>
              <a:t>UGC</a:t>
            </a:r>
            <a:r>
              <a:rPr lang="zh-TW" altLang="en-US" sz="2000" u="sng" dirty="0">
                <a:solidFill>
                  <a:srgbClr val="EE8742"/>
                </a:solidFill>
                <a:latin typeface="inherit"/>
              </a:rPr>
              <a:t>可引領風騷、建立品牌信譽</a:t>
            </a:r>
            <a:endParaRPr lang="zh-TW" altLang="en-US" sz="2000" b="0" u="sng" dirty="0">
              <a:solidFill>
                <a:srgbClr val="EE8742"/>
              </a:solidFill>
              <a:latin typeface="Noto Sans"/>
            </a:endParaRPr>
          </a:p>
          <a:p>
            <a:endParaRPr lang="en-US" altLang="zh-TW" sz="1400" b="0" dirty="0" smtClean="0">
              <a:solidFill>
                <a:srgbClr val="4C5055"/>
              </a:solidFill>
              <a:latin typeface="Noto Sans"/>
            </a:endParaRPr>
          </a:p>
          <a:p>
            <a:r>
              <a:rPr lang="zh-TW" altLang="en-US" sz="1600" b="0" dirty="0" smtClean="0">
                <a:solidFill>
                  <a:srgbClr val="4C5055"/>
                </a:solidFill>
                <a:latin typeface="Noto Sans"/>
              </a:rPr>
              <a:t>澳洲</a:t>
            </a:r>
            <a:r>
              <a:rPr lang="zh-TW" altLang="en-US" sz="1600" b="0" dirty="0">
                <a:solidFill>
                  <a:srgbClr val="4C5055"/>
                </a:solidFill>
                <a:latin typeface="Noto Sans"/>
              </a:rPr>
              <a:t>昆士蘭旅遊</a:t>
            </a:r>
            <a:r>
              <a:rPr lang="zh-TW" altLang="en-US" sz="1600" b="0" dirty="0" smtClean="0">
                <a:solidFill>
                  <a:srgbClr val="4C5055"/>
                </a:solidFill>
                <a:latin typeface="Noto Sans"/>
              </a:rPr>
              <a:t>局為了</a:t>
            </a:r>
            <a:r>
              <a:rPr lang="zh-TW" altLang="en-US" sz="1600" b="0" dirty="0">
                <a:solidFill>
                  <a:srgbClr val="4C5055"/>
                </a:solidFill>
                <a:latin typeface="Noto Sans"/>
              </a:rPr>
              <a:t>行銷大堡礁</a:t>
            </a:r>
            <a:r>
              <a:rPr lang="zh-TW" altLang="en-US" sz="1600" b="0" dirty="0" smtClean="0">
                <a:solidFill>
                  <a:srgbClr val="4C5055"/>
                </a:solidFill>
                <a:latin typeface="Noto Sans"/>
              </a:rPr>
              <a:t>，</a:t>
            </a:r>
            <a:endParaRPr lang="en-US" altLang="zh-TW" sz="1600" b="0" dirty="0" smtClean="0">
              <a:solidFill>
                <a:srgbClr val="4C5055"/>
              </a:solidFill>
              <a:latin typeface="Noto Sans"/>
            </a:endParaRPr>
          </a:p>
          <a:p>
            <a:r>
              <a:rPr lang="zh-TW" altLang="en-US" sz="1600" b="0" dirty="0" smtClean="0">
                <a:solidFill>
                  <a:srgbClr val="4C5055"/>
                </a:solidFill>
                <a:latin typeface="Noto Sans"/>
              </a:rPr>
              <a:t>以</a:t>
            </a:r>
            <a:r>
              <a:rPr lang="zh-TW" altLang="en-US" sz="1600" b="0" dirty="0">
                <a:solidFill>
                  <a:srgbClr val="DE0925"/>
                </a:solidFill>
                <a:latin typeface="Noto Sans"/>
              </a:rPr>
              <a:t>「世界最好的工作」（</a:t>
            </a:r>
            <a:r>
              <a:rPr lang="en-US" altLang="zh-TW" sz="1600" b="0" dirty="0">
                <a:solidFill>
                  <a:srgbClr val="DE0925"/>
                </a:solidFill>
                <a:latin typeface="Noto Sans"/>
              </a:rPr>
              <a:t>The Best Job in the World</a:t>
            </a:r>
            <a:r>
              <a:rPr lang="zh-TW" altLang="en-US" sz="1600" b="0" dirty="0">
                <a:solidFill>
                  <a:srgbClr val="DE0925"/>
                </a:solidFill>
                <a:latin typeface="Noto Sans"/>
              </a:rPr>
              <a:t>）</a:t>
            </a:r>
            <a:r>
              <a:rPr lang="zh-TW" altLang="en-US" sz="1600" b="0" dirty="0">
                <a:solidFill>
                  <a:srgbClr val="4C5055"/>
                </a:solidFill>
                <a:latin typeface="Noto Sans"/>
              </a:rPr>
              <a:t>作為號召，對外徵求「大堡礁島主」。雀屏中選者只需執行「保育員」的工作，將在那裡的生活拍照、並用英文記錄到部落格上分享</a:t>
            </a:r>
            <a:r>
              <a:rPr lang="zh-TW" altLang="en-US" sz="1600" b="0" dirty="0" smtClean="0">
                <a:solidFill>
                  <a:srgbClr val="4C5055"/>
                </a:solidFill>
                <a:latin typeface="Noto Sans"/>
              </a:rPr>
              <a:t>，在</a:t>
            </a:r>
            <a:r>
              <a:rPr lang="zh-TW" altLang="en-US" sz="1600" b="0" dirty="0">
                <a:solidFill>
                  <a:srgbClr val="4C5055"/>
                </a:solidFill>
                <a:latin typeface="Noto Sans"/>
              </a:rPr>
              <a:t>短短的時間內，吸引了超過</a:t>
            </a:r>
            <a:r>
              <a:rPr lang="en-US" altLang="zh-TW" sz="1600" b="0" dirty="0">
                <a:solidFill>
                  <a:srgbClr val="4C5055"/>
                </a:solidFill>
                <a:latin typeface="Noto Sans"/>
              </a:rPr>
              <a:t>3</a:t>
            </a:r>
            <a:r>
              <a:rPr lang="zh-TW" altLang="en-US" sz="1600" b="0" dirty="0">
                <a:solidFill>
                  <a:srgbClr val="4C5055"/>
                </a:solidFill>
                <a:latin typeface="Noto Sans"/>
              </a:rPr>
              <a:t>萬</a:t>
            </a:r>
            <a:r>
              <a:rPr lang="en-US" altLang="zh-TW" sz="1600" b="0" dirty="0">
                <a:solidFill>
                  <a:srgbClr val="4C5055"/>
                </a:solidFill>
                <a:latin typeface="Noto Sans"/>
              </a:rPr>
              <a:t>4</a:t>
            </a:r>
            <a:r>
              <a:rPr lang="zh-TW" altLang="en-US" sz="1600" b="0" dirty="0">
                <a:solidFill>
                  <a:srgbClr val="4C5055"/>
                </a:solidFill>
                <a:latin typeface="Noto Sans"/>
              </a:rPr>
              <a:t>千位，來自世界</a:t>
            </a:r>
            <a:r>
              <a:rPr lang="en-US" altLang="zh-TW" sz="1600" b="0" dirty="0">
                <a:solidFill>
                  <a:srgbClr val="4C5055"/>
                </a:solidFill>
                <a:latin typeface="Noto Sans"/>
              </a:rPr>
              <a:t>200</a:t>
            </a:r>
            <a:r>
              <a:rPr lang="zh-TW" altLang="en-US" sz="1600" b="0" dirty="0">
                <a:solidFill>
                  <a:srgbClr val="4C5055"/>
                </a:solidFill>
                <a:latin typeface="Noto Sans"/>
              </a:rPr>
              <a:t>多個國家的人報名，光是一天上網瀏覽人次更是高達</a:t>
            </a:r>
            <a:r>
              <a:rPr lang="en-US" altLang="zh-TW" sz="1600" b="0" dirty="0">
                <a:solidFill>
                  <a:srgbClr val="4C5055"/>
                </a:solidFill>
                <a:latin typeface="Noto Sans"/>
              </a:rPr>
              <a:t>30</a:t>
            </a:r>
            <a:r>
              <a:rPr lang="zh-TW" altLang="en-US" sz="1600" b="0" dirty="0">
                <a:solidFill>
                  <a:srgbClr val="4C5055"/>
                </a:solidFill>
                <a:latin typeface="Noto Sans"/>
              </a:rPr>
              <a:t>多萬人。</a:t>
            </a:r>
            <a:endParaRPr lang="zh-TW" altLang="en-US" sz="1600" b="0" i="0" dirty="0">
              <a:solidFill>
                <a:srgbClr val="4C5055"/>
              </a:solidFill>
              <a:effectLst/>
              <a:latin typeface="Noto Sans"/>
            </a:endParaRPr>
          </a:p>
        </p:txBody>
      </p:sp>
      <p:pic>
        <p:nvPicPr>
          <p:cNvPr id="11266" name="Picture 2" descr="the best job in the worl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3719" y="3246709"/>
            <a:ext cx="5477519" cy="361129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世界最好的工作」的圖片搜尋結果"/>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62584" y="926375"/>
            <a:ext cx="3438654" cy="232237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圖片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3248207"/>
            <a:ext cx="4423719" cy="3609793"/>
          </a:xfrm>
          <a:prstGeom prst="rect">
            <a:avLst/>
          </a:prstGeom>
        </p:spPr>
      </p:pic>
    </p:spTree>
    <p:extLst>
      <p:ext uri="{BB962C8B-B14F-4D97-AF65-F5344CB8AC3E}">
        <p14:creationId xmlns="" xmlns:p14="http://schemas.microsoft.com/office/powerpoint/2010/main" val="3109202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pic>
        <p:nvPicPr>
          <p:cNvPr id="1026" name="Picture 2" descr="https://www.brandinlabs.com/wp-content/uploads/2016/05/5-1463542553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4927" y="2086145"/>
            <a:ext cx="7588943" cy="427149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p:nvSpPr>
        <p:spPr>
          <a:xfrm>
            <a:off x="0" y="938154"/>
            <a:ext cx="2108269"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 三星安全卡車</a:t>
            </a:r>
          </a:p>
        </p:txBody>
      </p:sp>
      <p:sp>
        <p:nvSpPr>
          <p:cNvPr id="4" name="矩形 3"/>
          <p:cNvSpPr/>
          <p:nvPr/>
        </p:nvSpPr>
        <p:spPr>
          <a:xfrm>
            <a:off x="0" y="1435204"/>
            <a:ext cx="7595843" cy="307777"/>
          </a:xfrm>
          <a:prstGeom prst="rect">
            <a:avLst/>
          </a:prstGeom>
        </p:spPr>
        <p:txBody>
          <a:bodyPr wrap="square">
            <a:spAutoFit/>
          </a:bodyPr>
          <a:lstStyle/>
          <a:p>
            <a:r>
              <a:rPr lang="zh-TW" altLang="en-US" sz="1400" b="0" dirty="0">
                <a:latin typeface="微軟正黑體" panose="020B0604030504040204" pitchFamily="34" charset="-120"/>
                <a:ea typeface="微軟正黑體" panose="020B0604030504040204" pitchFamily="34" charset="-120"/>
              </a:rPr>
              <a:t>卡車後方安裝了三星的超大液晶電視屏幕，實時播放攝像機拍攝到的前方路況。</a:t>
            </a:r>
            <a:endParaRPr lang="zh-TW" altLang="en-US" sz="1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97075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968337"/>
            <a:ext cx="2954655"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麥當勞巨無霸生活館</a:t>
            </a:r>
          </a:p>
        </p:txBody>
      </p:sp>
      <p:pic>
        <p:nvPicPr>
          <p:cNvPr id="2050" name="Picture 2" descr="http://img.socialbeta.com/upload/5-1463540068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7062" y="2177334"/>
            <a:ext cx="8129229" cy="45175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sp>
        <p:nvSpPr>
          <p:cNvPr id="2" name="矩形 1"/>
          <p:cNvSpPr/>
          <p:nvPr/>
        </p:nvSpPr>
        <p:spPr>
          <a:xfrm>
            <a:off x="0" y="1430002"/>
            <a:ext cx="7262212" cy="523220"/>
          </a:xfrm>
          <a:prstGeom prst="rect">
            <a:avLst/>
          </a:prstGeom>
        </p:spPr>
        <p:txBody>
          <a:bodyPr wrap="square">
            <a:spAutoFit/>
          </a:bodyPr>
          <a:lstStyle/>
          <a:p>
            <a:r>
              <a:rPr lang="zh-TW" altLang="en-US" sz="1400" b="0" dirty="0">
                <a:latin typeface="微軟正黑體" panose="020B0604030504040204" pitchFamily="34" charset="-120"/>
                <a:ea typeface="微軟正黑體" panose="020B0604030504040204" pitchFamily="34" charset="-120"/>
              </a:rPr>
              <a:t>產品創新並不一定需要加入最新最尖端的科技產品。有時候將品牌最為人所熟知的產品回爐再造，以另一種新的形勢呈現出來，也是產品創新。</a:t>
            </a:r>
            <a:endParaRPr lang="zh-TW" altLang="en-US" sz="1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026413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1"/>
          <p:cNvSpPr>
            <a:spLocks noChangeArrowheads="1"/>
          </p:cNvSpPr>
          <p:nvPr/>
        </p:nvSpPr>
        <p:spPr bwMode="auto">
          <a:xfrm>
            <a:off x="55783" y="227517"/>
            <a:ext cx="2334293" cy="523220"/>
          </a:xfrm>
          <a:prstGeom prst="rect">
            <a:avLst/>
          </a:prstGeom>
          <a:noFill/>
          <a:ln w="9525">
            <a:noFill/>
            <a:miter lim="800000"/>
            <a:headEnd/>
            <a:tailEnd/>
          </a:ln>
        </p:spPr>
        <p:txBody>
          <a:bodyPr wrap="none">
            <a:spAutoFit/>
          </a:bodyPr>
          <a:lstStyle/>
          <a:p>
            <a:pPr marL="285750" indent="-285750">
              <a:buFont typeface="Wingdings" pitchFamily="2" charset="2"/>
              <a:buChar char="u"/>
            </a:pPr>
            <a:r>
              <a:rPr lang="zh-TW" altLang="en-US" sz="2800" dirty="0" smtClean="0">
                <a:solidFill>
                  <a:schemeClr val="bg1"/>
                </a:solidFill>
                <a:latin typeface="微軟正黑體" pitchFamily="34" charset="-120"/>
                <a:ea typeface="微軟正黑體" pitchFamily="34" charset="-120"/>
              </a:rPr>
              <a:t>課程大綱</a:t>
            </a:r>
            <a:r>
              <a:rPr lang="zh-TW" altLang="en-US" sz="2800" dirty="0">
                <a:solidFill>
                  <a:schemeClr val="bg1"/>
                </a:solidFill>
                <a:latin typeface="微軟正黑體" pitchFamily="34" charset="-120"/>
                <a:ea typeface="微軟正黑體" pitchFamily="34" charset="-120"/>
              </a:rPr>
              <a:t>：</a:t>
            </a:r>
          </a:p>
        </p:txBody>
      </p:sp>
      <p:sp>
        <p:nvSpPr>
          <p:cNvPr id="7171" name="矩形 2"/>
          <p:cNvSpPr>
            <a:spLocks noChangeArrowheads="1"/>
          </p:cNvSpPr>
          <p:nvPr/>
        </p:nvSpPr>
        <p:spPr bwMode="auto">
          <a:xfrm>
            <a:off x="207594" y="1261143"/>
            <a:ext cx="8008938" cy="3170099"/>
          </a:xfrm>
          <a:prstGeom prst="rect">
            <a:avLst/>
          </a:prstGeom>
          <a:noFill/>
          <a:ln w="9525">
            <a:noFill/>
            <a:miter lim="800000"/>
            <a:headEnd/>
            <a:tailEnd/>
          </a:ln>
        </p:spPr>
        <p:txBody>
          <a:bodyPr>
            <a:spAutoFit/>
          </a:bodyPr>
          <a:lstStyle/>
          <a:p>
            <a:r>
              <a:rPr lang="zh-TW" altLang="en-US" sz="2000" b="0" dirty="0" smtClean="0">
                <a:latin typeface="微軟正黑體" panose="020B0604030504040204" pitchFamily="34" charset="-120"/>
                <a:ea typeface="微軟正黑體" panose="020B0604030504040204" pitchFamily="34" charset="-120"/>
              </a:rPr>
              <a:t>品牌</a:t>
            </a:r>
            <a:r>
              <a:rPr lang="zh-TW" altLang="en-US" sz="2000" b="0" dirty="0">
                <a:latin typeface="微軟正黑體" panose="020B0604030504040204" pitchFamily="34" charset="-120"/>
                <a:ea typeface="微軟正黑體" panose="020B0604030504040204" pitchFamily="34" charset="-120"/>
              </a:rPr>
              <a:t>創意行銷及</a:t>
            </a:r>
            <a:r>
              <a:rPr lang="zh-TW" altLang="en-US" sz="2000" b="0" dirty="0" smtClean="0">
                <a:latin typeface="微軟正黑體" panose="020B0604030504040204" pitchFamily="34" charset="-120"/>
                <a:ea typeface="微軟正黑體" panose="020B0604030504040204" pitchFamily="34" charset="-120"/>
              </a:rPr>
              <a:t>分析</a:t>
            </a:r>
            <a:endParaRPr lang="en-US" altLang="zh-TW" sz="2000" b="0" dirty="0" smtClean="0">
              <a:latin typeface="微軟正黑體" panose="020B0604030504040204" pitchFamily="34" charset="-120"/>
              <a:ea typeface="微軟正黑體" panose="020B0604030504040204" pitchFamily="34" charset="-120"/>
            </a:endParaRPr>
          </a:p>
          <a:p>
            <a:endParaRPr lang="zh-TW" altLang="en-US" sz="2000" b="0" dirty="0">
              <a:latin typeface="微軟正黑體" panose="020B0604030504040204" pitchFamily="34" charset="-120"/>
              <a:ea typeface="微軟正黑體" panose="020B0604030504040204" pitchFamily="34" charset="-120"/>
            </a:endParaRPr>
          </a:p>
          <a:p>
            <a:r>
              <a:rPr lang="en-US" altLang="zh-TW" sz="2000" b="0" dirty="0">
                <a:latin typeface="微軟正黑體" panose="020B0604030504040204" pitchFamily="34" charset="-120"/>
                <a:ea typeface="微軟正黑體" panose="020B0604030504040204" pitchFamily="34" charset="-120"/>
              </a:rPr>
              <a:t>1.</a:t>
            </a:r>
            <a:r>
              <a:rPr lang="zh-TW" altLang="en-US" sz="2000" b="0" dirty="0">
                <a:latin typeface="微軟正黑體" panose="020B0604030504040204" pitchFamily="34" charset="-120"/>
                <a:ea typeface="微軟正黑體" panose="020B0604030504040204" pitchFamily="34" charset="-120"/>
              </a:rPr>
              <a:t>  品牌創新的概述</a:t>
            </a:r>
          </a:p>
          <a:p>
            <a:r>
              <a:rPr lang="en-US" altLang="zh-TW" sz="2000" b="0" dirty="0">
                <a:latin typeface="微軟正黑體" panose="020B0604030504040204" pitchFamily="34" charset="-120"/>
                <a:ea typeface="微軟正黑體" panose="020B0604030504040204" pitchFamily="34" charset="-120"/>
              </a:rPr>
              <a:t>2.</a:t>
            </a:r>
            <a:r>
              <a:rPr lang="zh-TW" altLang="en-US" sz="2000" b="0" dirty="0">
                <a:latin typeface="微軟正黑體" panose="020B0604030504040204" pitchFamily="34" charset="-120"/>
                <a:ea typeface="微軟正黑體" panose="020B0604030504040204" pitchFamily="34" charset="-120"/>
              </a:rPr>
              <a:t>  品牌創新的動因</a:t>
            </a:r>
          </a:p>
          <a:p>
            <a:r>
              <a:rPr lang="en-US" altLang="zh-TW" sz="2000" b="0" dirty="0">
                <a:latin typeface="微軟正黑體" panose="020B0604030504040204" pitchFamily="34" charset="-120"/>
                <a:ea typeface="微軟正黑體" panose="020B0604030504040204" pitchFamily="34" charset="-120"/>
              </a:rPr>
              <a:t>3.</a:t>
            </a:r>
            <a:r>
              <a:rPr lang="zh-TW" altLang="en-US" sz="2000" b="0" dirty="0">
                <a:latin typeface="微軟正黑體" panose="020B0604030504040204" pitchFamily="34" charset="-120"/>
                <a:ea typeface="微軟正黑體" panose="020B0604030504040204" pitchFamily="34" charset="-120"/>
              </a:rPr>
              <a:t>  品牌創新的</a:t>
            </a:r>
            <a:r>
              <a:rPr lang="zh-TW" altLang="en-US" sz="2000" b="0" dirty="0" smtClean="0">
                <a:latin typeface="微軟正黑體" panose="020B0604030504040204" pitchFamily="34" charset="-120"/>
                <a:ea typeface="微軟正黑體" panose="020B0604030504040204" pitchFamily="34" charset="-120"/>
              </a:rPr>
              <a:t>策略</a:t>
            </a:r>
            <a:endParaRPr lang="en-US" altLang="zh-TW" sz="2000" b="0" dirty="0" smtClean="0">
              <a:latin typeface="微軟正黑體" panose="020B0604030504040204" pitchFamily="34" charset="-120"/>
              <a:ea typeface="微軟正黑體" panose="020B0604030504040204" pitchFamily="34" charset="-120"/>
            </a:endParaRPr>
          </a:p>
          <a:p>
            <a:r>
              <a:rPr lang="en-US" altLang="zh-TW" sz="2000" b="0" dirty="0" smtClean="0">
                <a:latin typeface="微軟正黑體" panose="020B0604030504040204" pitchFamily="34" charset="-120"/>
                <a:ea typeface="微軟正黑體" panose="020B0604030504040204" pitchFamily="34" charset="-120"/>
              </a:rPr>
              <a:t>4.</a:t>
            </a:r>
            <a:r>
              <a:rPr lang="en-US" altLang="zh-TW" sz="2000" b="0" dirty="0">
                <a:latin typeface="微軟正黑體" panose="020B0604030504040204" pitchFamily="34" charset="-120"/>
                <a:ea typeface="微軟正黑體" panose="020B0604030504040204" pitchFamily="34" charset="-120"/>
              </a:rPr>
              <a:t> </a:t>
            </a:r>
            <a:r>
              <a:rPr lang="zh-TW" altLang="en-US" sz="2000" b="0" dirty="0" smtClean="0">
                <a:latin typeface="微軟正黑體" panose="020B0604030504040204" pitchFamily="34" charset="-120"/>
                <a:ea typeface="微軟正黑體" panose="020B0604030504040204" pitchFamily="34" charset="-120"/>
              </a:rPr>
              <a:t> </a:t>
            </a:r>
            <a:r>
              <a:rPr lang="en-US" altLang="zh-TW" sz="2000" b="0" dirty="0" smtClean="0">
                <a:latin typeface="微軟正黑體" panose="020B0604030504040204" pitchFamily="34" charset="-120"/>
                <a:ea typeface="微軟正黑體" panose="020B0604030504040204" pitchFamily="34" charset="-120"/>
              </a:rPr>
              <a:t>UGC</a:t>
            </a:r>
            <a:r>
              <a:rPr lang="zh-TW" altLang="en-US" sz="2000" b="0" dirty="0" smtClean="0">
                <a:latin typeface="微軟正黑體" panose="020B0604030504040204" pitchFamily="34" charset="-120"/>
                <a:ea typeface="微軟正黑體" panose="020B0604030504040204" pitchFamily="34" charset="-120"/>
              </a:rPr>
              <a:t>行銷</a:t>
            </a:r>
            <a:endParaRPr lang="zh-TW" altLang="en-US" sz="2000" b="0" dirty="0">
              <a:latin typeface="微軟正黑體" panose="020B0604030504040204" pitchFamily="34" charset="-120"/>
              <a:ea typeface="微軟正黑體" panose="020B0604030504040204" pitchFamily="34" charset="-120"/>
            </a:endParaRPr>
          </a:p>
          <a:p>
            <a:r>
              <a:rPr lang="en-US" altLang="zh-TW" sz="2000" b="0" dirty="0">
                <a:latin typeface="微軟正黑體" panose="020B0604030504040204" pitchFamily="34" charset="-120"/>
                <a:ea typeface="微軟正黑體" panose="020B0604030504040204" pitchFamily="34" charset="-120"/>
              </a:rPr>
              <a:t>5</a:t>
            </a:r>
            <a:r>
              <a:rPr lang="en-US" altLang="zh-TW" sz="2000" b="0" dirty="0" smtClean="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品牌創新的案例</a:t>
            </a:r>
            <a:r>
              <a:rPr lang="zh-TW" altLang="en-US" sz="2000" b="0" dirty="0" smtClean="0">
                <a:latin typeface="微軟正黑體" panose="020B0604030504040204" pitchFamily="34" charset="-120"/>
                <a:ea typeface="微軟正黑體" panose="020B0604030504040204" pitchFamily="34" charset="-120"/>
              </a:rPr>
              <a:t>分享</a:t>
            </a:r>
            <a:endParaRPr lang="zh-TW" altLang="en-US" sz="2000" b="0" dirty="0">
              <a:latin typeface="微軟正黑體" panose="020B0604030504040204" pitchFamily="34" charset="-120"/>
              <a:ea typeface="微軟正黑體" panose="020B0604030504040204" pitchFamily="34" charset="-120"/>
            </a:endParaRPr>
          </a:p>
          <a:p>
            <a:r>
              <a:rPr lang="en-US" altLang="zh-TW" sz="2000" b="0" dirty="0">
                <a:latin typeface="微軟正黑體" panose="020B0604030504040204" pitchFamily="34" charset="-120"/>
                <a:ea typeface="微軟正黑體" panose="020B0604030504040204" pitchFamily="34" charset="-120"/>
              </a:rPr>
              <a:t>6</a:t>
            </a:r>
            <a:r>
              <a:rPr lang="en-US" altLang="zh-TW" sz="2000" b="0" dirty="0" smtClean="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品牌創意行銷規劃操作</a:t>
            </a:r>
          </a:p>
          <a:p>
            <a:r>
              <a:rPr lang="en-US" altLang="zh-TW" sz="2000" b="0" dirty="0">
                <a:latin typeface="微軟正黑體" panose="020B0604030504040204" pitchFamily="34" charset="-120"/>
                <a:ea typeface="微軟正黑體" panose="020B0604030504040204" pitchFamily="34" charset="-120"/>
              </a:rPr>
              <a:t>7</a:t>
            </a:r>
            <a:r>
              <a:rPr lang="en-US" altLang="zh-TW" sz="2000" b="0" dirty="0" smtClean="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  品牌創意行銷討論及</a:t>
            </a:r>
            <a:r>
              <a:rPr lang="zh-TW" altLang="en-US" sz="2000" b="0" dirty="0" smtClean="0">
                <a:latin typeface="微軟正黑體" panose="020B0604030504040204" pitchFamily="34" charset="-120"/>
                <a:ea typeface="微軟正黑體" panose="020B0604030504040204" pitchFamily="34" charset="-120"/>
              </a:rPr>
              <a:t>分析</a:t>
            </a:r>
            <a:endParaRPr lang="en-US" altLang="zh-TW" sz="2000" b="0" dirty="0" smtClean="0">
              <a:latin typeface="微軟正黑體" panose="020B0604030504040204" pitchFamily="34" charset="-120"/>
              <a:ea typeface="微軟正黑體" panose="020B0604030504040204" pitchFamily="34" charset="-120"/>
            </a:endParaRPr>
          </a:p>
          <a:p>
            <a:endParaRPr lang="zh-TW" altLang="en-US" sz="2000" b="0" dirty="0">
              <a:latin typeface="微軟正黑體" panose="020B0604030504040204" pitchFamily="34" charset="-120"/>
              <a:ea typeface="微軟正黑體" panose="020B0604030504040204" pitchFamily="34" charset="-120"/>
            </a:endParaRPr>
          </a:p>
        </p:txBody>
      </p:sp>
      <p:pic>
        <p:nvPicPr>
          <p:cNvPr id="5" name="圖片 4" descr="DSC_5039.jpg"/>
          <p:cNvPicPr>
            <a:picLocks noChangeAspect="1"/>
          </p:cNvPicPr>
          <p:nvPr/>
        </p:nvPicPr>
        <p:blipFill>
          <a:blip r:embed="rId3" cstate="screen"/>
          <a:stretch>
            <a:fillRect/>
          </a:stretch>
        </p:blipFill>
        <p:spPr>
          <a:xfrm>
            <a:off x="-119641" y="4570544"/>
            <a:ext cx="2685143" cy="1787189"/>
          </a:xfrm>
          <a:prstGeom prst="rect">
            <a:avLst/>
          </a:prstGeom>
        </p:spPr>
      </p:pic>
      <p:pic>
        <p:nvPicPr>
          <p:cNvPr id="7" name="圖片 6" descr="DSC_5045.jpg"/>
          <p:cNvPicPr>
            <a:picLocks noChangeAspect="1"/>
          </p:cNvPicPr>
          <p:nvPr/>
        </p:nvPicPr>
        <p:blipFill>
          <a:blip r:embed="rId4" cstate="print"/>
          <a:srcRect l="16053"/>
          <a:stretch>
            <a:fillRect/>
          </a:stretch>
        </p:blipFill>
        <p:spPr>
          <a:xfrm>
            <a:off x="9119609" y="4563853"/>
            <a:ext cx="1001047" cy="1791611"/>
          </a:xfrm>
          <a:prstGeom prst="rect">
            <a:avLst/>
          </a:prstGeom>
        </p:spPr>
      </p:pic>
      <p:pic>
        <p:nvPicPr>
          <p:cNvPr id="8" name="圖片 7" descr="S__184492036.jpg"/>
          <p:cNvPicPr>
            <a:picLocks noChangeAspect="1"/>
          </p:cNvPicPr>
          <p:nvPr/>
        </p:nvPicPr>
        <p:blipFill>
          <a:blip r:embed="rId5" cstate="print"/>
          <a:stretch>
            <a:fillRect/>
          </a:stretch>
        </p:blipFill>
        <p:spPr>
          <a:xfrm>
            <a:off x="2566409" y="4566525"/>
            <a:ext cx="2683060" cy="1790299"/>
          </a:xfrm>
          <a:prstGeom prst="rect">
            <a:avLst/>
          </a:prstGeom>
        </p:spPr>
      </p:pic>
      <p:pic>
        <p:nvPicPr>
          <p:cNvPr id="9" name="圖片 8" descr="S__133144588.jpg"/>
          <p:cNvPicPr>
            <a:picLocks noChangeAspect="1"/>
          </p:cNvPicPr>
          <p:nvPr/>
        </p:nvPicPr>
        <p:blipFill>
          <a:blip r:embed="rId6" cstate="print"/>
          <a:stretch>
            <a:fillRect/>
          </a:stretch>
        </p:blipFill>
        <p:spPr>
          <a:xfrm>
            <a:off x="5252459" y="4566125"/>
            <a:ext cx="2682000" cy="1791158"/>
          </a:xfrm>
          <a:prstGeom prst="rect">
            <a:avLst/>
          </a:prstGeom>
        </p:spPr>
      </p:pic>
      <p:pic>
        <p:nvPicPr>
          <p:cNvPr id="10" name="圖片 9" descr="DSC_5052.jpg"/>
          <p:cNvPicPr>
            <a:picLocks noChangeAspect="1"/>
          </p:cNvPicPr>
          <p:nvPr/>
        </p:nvPicPr>
        <p:blipFill>
          <a:blip r:embed="rId7" cstate="print"/>
          <a:stretch>
            <a:fillRect/>
          </a:stretch>
        </p:blipFill>
        <p:spPr>
          <a:xfrm>
            <a:off x="7930315" y="4566125"/>
            <a:ext cx="1193260" cy="17928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948575"/>
            <a:ext cx="2973571" cy="461665"/>
          </a:xfrm>
          <a:prstGeom prst="rect">
            <a:avLst/>
          </a:prstGeom>
        </p:spPr>
        <p:txBody>
          <a:bodyPr wrap="none">
            <a:spAutoFit/>
          </a:bodyPr>
          <a:lstStyle/>
          <a:p>
            <a:r>
              <a:rPr lang="en-US" altLang="zh-TW" sz="2400" u="sng" dirty="0" err="1">
                <a:solidFill>
                  <a:srgbClr val="EE8742"/>
                </a:solidFill>
                <a:latin typeface="微軟正黑體" panose="020B0604030504040204" pitchFamily="34" charset="-120"/>
                <a:ea typeface="微軟正黑體" panose="020B0604030504040204" pitchFamily="34" charset="-120"/>
              </a:rPr>
              <a:t>Quiksilver</a:t>
            </a:r>
            <a:r>
              <a:rPr lang="en-US" altLang="zh-TW" sz="2400" u="sng" dirty="0">
                <a:solidFill>
                  <a:srgbClr val="EE8742"/>
                </a:solidFill>
                <a:latin typeface="微軟正黑體" panose="020B0604030504040204" pitchFamily="34" charset="-120"/>
                <a:ea typeface="微軟正黑體" panose="020B0604030504040204" pitchFamily="34" charset="-120"/>
              </a:rPr>
              <a:t> </a:t>
            </a:r>
            <a:r>
              <a:rPr lang="zh-TW" altLang="en-US" sz="2400" u="sng" dirty="0">
                <a:solidFill>
                  <a:srgbClr val="EE8742"/>
                </a:solidFill>
                <a:latin typeface="微軟正黑體" panose="020B0604030504040204" pitchFamily="34" charset="-120"/>
                <a:ea typeface="微軟正黑體" panose="020B0604030504040204" pitchFamily="34" charset="-120"/>
              </a:rPr>
              <a:t>衝浪西裝</a:t>
            </a:r>
          </a:p>
        </p:txBody>
      </p:sp>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pic>
        <p:nvPicPr>
          <p:cNvPr id="4098" name="Picture 2" descr="https://www.brandinlabs.com/wp-content/uploads/2016/05/5-1463543353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27781" y="2148505"/>
            <a:ext cx="7907300" cy="443938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0" y="1410240"/>
            <a:ext cx="4949825" cy="338554"/>
          </a:xfrm>
          <a:prstGeom prst="rect">
            <a:avLst/>
          </a:prstGeom>
        </p:spPr>
        <p:txBody>
          <a:bodyPr>
            <a:spAutoFit/>
          </a:bodyPr>
          <a:lstStyle/>
          <a:p>
            <a:r>
              <a:rPr lang="zh-TW" altLang="en-US" sz="1600" b="0" dirty="0">
                <a:latin typeface="微軟正黑體" panose="020B0604030504040204" pitchFamily="34" charset="-120"/>
                <a:ea typeface="微軟正黑體" panose="020B0604030504040204" pitchFamily="34" charset="-120"/>
              </a:rPr>
              <a:t>穿著「正裝」 衝浪，一定非常帥氣！</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6709122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sp>
        <p:nvSpPr>
          <p:cNvPr id="2" name="矩形 1"/>
          <p:cNvSpPr/>
          <p:nvPr/>
        </p:nvSpPr>
        <p:spPr>
          <a:xfrm>
            <a:off x="0" y="953869"/>
            <a:ext cx="7146739" cy="461665"/>
          </a:xfrm>
          <a:prstGeom prst="rect">
            <a:avLst/>
          </a:prstGeom>
        </p:spPr>
        <p:txBody>
          <a:bodyPr wrap="square">
            <a:spAutoFit/>
          </a:bodyPr>
          <a:lstStyle/>
          <a:p>
            <a:r>
              <a:rPr lang="zh-TW" altLang="en-US" sz="2400" u="sng" smtClean="0">
                <a:solidFill>
                  <a:srgbClr val="EE8742"/>
                </a:solidFill>
                <a:latin typeface="微軟正黑體" panose="020B0604030504040204" pitchFamily="34" charset="-120"/>
                <a:ea typeface="微軟正黑體" panose="020B0604030504040204" pitchFamily="34" charset="-120"/>
              </a:rPr>
              <a:t>紐西蘭乳腺癌基金會胸部按摩霜</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pic>
        <p:nvPicPr>
          <p:cNvPr id="3074" name="Picture 2" descr="https://www.brandinlabs.com/wp-content/uploads/2016/05/5-1463540714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92418" y="2410009"/>
            <a:ext cx="7642663" cy="413795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矩形 2"/>
          <p:cNvSpPr/>
          <p:nvPr/>
        </p:nvSpPr>
        <p:spPr>
          <a:xfrm>
            <a:off x="0" y="1415534"/>
            <a:ext cx="9798908" cy="338554"/>
          </a:xfrm>
          <a:prstGeom prst="rect">
            <a:avLst/>
          </a:prstGeom>
        </p:spPr>
        <p:txBody>
          <a:bodyPr wrap="square">
            <a:spAutoFit/>
          </a:bodyPr>
          <a:lstStyle/>
          <a:p>
            <a:r>
              <a:rPr lang="zh-TW" altLang="en-US" sz="1600" b="0" dirty="0">
                <a:latin typeface="微軟正黑體" panose="020B0604030504040204" pitchFamily="34" charset="-120"/>
                <a:ea typeface="微軟正黑體" panose="020B0604030504040204" pitchFamily="34" charset="-120"/>
              </a:rPr>
              <a:t>這款潤膚霜其實沒有什麼特殊作用，但可以促使女士們定期給胸部按摩，有異常也可以及早發現。</a:t>
            </a:r>
            <a:endParaRPr lang="zh-TW" alt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9260931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sp>
        <p:nvSpPr>
          <p:cNvPr id="2" name="矩形 1"/>
          <p:cNvSpPr/>
          <p:nvPr/>
        </p:nvSpPr>
        <p:spPr>
          <a:xfrm>
            <a:off x="0" y="953869"/>
            <a:ext cx="7146739" cy="461665"/>
          </a:xfrm>
          <a:prstGeom prst="rect">
            <a:avLst/>
          </a:prstGeom>
        </p:spPr>
        <p:txBody>
          <a:bodyPr wrap="square">
            <a:spAutoFit/>
          </a:bodyPr>
          <a:lstStyle/>
          <a:p>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的想像力，讓</a:t>
            </a:r>
            <a:r>
              <a:rPr lang="en-US" altLang="zh-TW" sz="2400" u="sng" dirty="0">
                <a:solidFill>
                  <a:srgbClr val="EE8742"/>
                </a:solidFill>
                <a:latin typeface="微軟正黑體" panose="020B0604030504040204" pitchFamily="34" charset="-120"/>
                <a:ea typeface="微軟正黑體" panose="020B0604030504040204" pitchFamily="34" charset="-120"/>
              </a:rPr>
              <a:t>93</a:t>
            </a:r>
            <a:r>
              <a:rPr lang="zh-TW" altLang="en-US" sz="2400" u="sng" dirty="0">
                <a:solidFill>
                  <a:srgbClr val="EE8742"/>
                </a:solidFill>
                <a:latin typeface="微軟正黑體" panose="020B0604030504040204" pitchFamily="34" charset="-120"/>
                <a:ea typeface="微軟正黑體" panose="020B0604030504040204" pitchFamily="34" charset="-120"/>
              </a:rPr>
              <a:t>歲的迪士尼返老還童</a:t>
            </a:r>
          </a:p>
        </p:txBody>
      </p:sp>
      <p:sp>
        <p:nvSpPr>
          <p:cNvPr id="4" name="矩形 3"/>
          <p:cNvSpPr/>
          <p:nvPr/>
        </p:nvSpPr>
        <p:spPr>
          <a:xfrm>
            <a:off x="0" y="1484805"/>
            <a:ext cx="4949825" cy="369332"/>
          </a:xfrm>
          <a:prstGeom prst="rect">
            <a:avLst/>
          </a:prstGeom>
        </p:spPr>
        <p:txBody>
          <a:bodyPr>
            <a:spAutoFit/>
          </a:bodyPr>
          <a:lstStyle/>
          <a:p>
            <a:r>
              <a:rPr lang="en-US" altLang="zh-TW" sz="1800" dirty="0">
                <a:solidFill>
                  <a:srgbClr val="FF0000"/>
                </a:solidFill>
                <a:latin typeface="Noto Sans"/>
              </a:rPr>
              <a:t>1.</a:t>
            </a:r>
            <a:r>
              <a:rPr lang="zh-TW" altLang="en-US" sz="1800" dirty="0">
                <a:solidFill>
                  <a:srgbClr val="FF0000"/>
                </a:solidFill>
                <a:latin typeface="Noto Sans"/>
              </a:rPr>
              <a:t>迪士尼公司的創新</a:t>
            </a:r>
            <a:r>
              <a:rPr lang="en-US" altLang="zh-TW" sz="1800" dirty="0">
                <a:solidFill>
                  <a:srgbClr val="FF0000"/>
                </a:solidFill>
                <a:latin typeface="Noto Sans"/>
              </a:rPr>
              <a:t>DNA</a:t>
            </a:r>
            <a:endParaRPr lang="zh-TW" altLang="en-US" sz="1800" b="0" dirty="0">
              <a:solidFill>
                <a:srgbClr val="FF0000"/>
              </a:solidFill>
              <a:latin typeface="Noto Sans"/>
            </a:endParaRPr>
          </a:p>
        </p:txBody>
      </p:sp>
      <p:sp>
        <p:nvSpPr>
          <p:cNvPr id="6" name="矩形 5"/>
          <p:cNvSpPr/>
          <p:nvPr/>
        </p:nvSpPr>
        <p:spPr>
          <a:xfrm>
            <a:off x="160166" y="1923408"/>
            <a:ext cx="5758720" cy="584775"/>
          </a:xfrm>
          <a:prstGeom prst="rect">
            <a:avLst/>
          </a:prstGeom>
        </p:spPr>
        <p:txBody>
          <a:bodyPr wrap="square">
            <a:spAutoFit/>
          </a:bodyPr>
          <a:lstStyle/>
          <a:p>
            <a:r>
              <a:rPr lang="zh-TW" altLang="en-US" sz="1600" b="0" dirty="0">
                <a:solidFill>
                  <a:srgbClr val="424242"/>
                </a:solidFill>
                <a:latin typeface="wt011"/>
              </a:rPr>
              <a:t>為了讓影迷可以真實體驗潘朵拉星球豐富多元的景色，在迪士尼動物世界中建造潘朵拉整個星球，這是迪士尼的創新</a:t>
            </a:r>
            <a:r>
              <a:rPr lang="zh-TW" altLang="en-US" sz="1600" b="0" dirty="0" smtClean="0">
                <a:solidFill>
                  <a:srgbClr val="424242"/>
                </a:solidFill>
                <a:latin typeface="wt011"/>
              </a:rPr>
              <a:t>展現。</a:t>
            </a:r>
            <a:endParaRPr lang="zh-TW" altLang="en-US" sz="1600" dirty="0"/>
          </a:p>
        </p:txBody>
      </p:sp>
      <p:pic>
        <p:nvPicPr>
          <p:cNvPr id="14338" name="Picture 2" descr="https://startuplatte.com/wp-content/uploads/2016/05/maxresdefault-2-1-1080x608.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730" r="27260"/>
          <a:stretch/>
        </p:blipFill>
        <p:spPr bwMode="auto">
          <a:xfrm>
            <a:off x="6911867" y="3290833"/>
            <a:ext cx="3002692" cy="359581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圖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294069"/>
            <a:ext cx="6911867" cy="3563931"/>
          </a:xfrm>
          <a:prstGeom prst="rect">
            <a:avLst/>
          </a:prstGeom>
        </p:spPr>
      </p:pic>
      <p:pic>
        <p:nvPicPr>
          <p:cNvPr id="8" name="圖片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477742" y="953869"/>
            <a:ext cx="3423496" cy="2336964"/>
          </a:xfrm>
          <a:prstGeom prst="rect">
            <a:avLst/>
          </a:prstGeom>
        </p:spPr>
      </p:pic>
    </p:spTree>
    <p:extLst>
      <p:ext uri="{BB962C8B-B14F-4D97-AF65-F5344CB8AC3E}">
        <p14:creationId xmlns="" xmlns:p14="http://schemas.microsoft.com/office/powerpoint/2010/main" val="2415419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sp>
        <p:nvSpPr>
          <p:cNvPr id="2" name="矩形 1"/>
          <p:cNvSpPr/>
          <p:nvPr/>
        </p:nvSpPr>
        <p:spPr>
          <a:xfrm>
            <a:off x="0" y="953869"/>
            <a:ext cx="7146739" cy="461665"/>
          </a:xfrm>
          <a:prstGeom prst="rect">
            <a:avLst/>
          </a:prstGeom>
        </p:spPr>
        <p:txBody>
          <a:bodyPr wrap="square">
            <a:spAutoFit/>
          </a:bodyPr>
          <a:lstStyle/>
          <a:p>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的想像力，讓</a:t>
            </a:r>
            <a:r>
              <a:rPr lang="en-US" altLang="zh-TW" sz="2400" u="sng" dirty="0">
                <a:solidFill>
                  <a:srgbClr val="EE8742"/>
                </a:solidFill>
                <a:latin typeface="微軟正黑體" panose="020B0604030504040204" pitchFamily="34" charset="-120"/>
                <a:ea typeface="微軟正黑體" panose="020B0604030504040204" pitchFamily="34" charset="-120"/>
              </a:rPr>
              <a:t>93</a:t>
            </a:r>
            <a:r>
              <a:rPr lang="zh-TW" altLang="en-US" sz="2400" u="sng" dirty="0">
                <a:solidFill>
                  <a:srgbClr val="EE8742"/>
                </a:solidFill>
                <a:latin typeface="微軟正黑體" panose="020B0604030504040204" pitchFamily="34" charset="-120"/>
                <a:ea typeface="微軟正黑體" panose="020B0604030504040204" pitchFamily="34" charset="-120"/>
              </a:rPr>
              <a:t>歲的迪士尼返老還童</a:t>
            </a:r>
          </a:p>
        </p:txBody>
      </p:sp>
      <p:sp>
        <p:nvSpPr>
          <p:cNvPr id="4" name="矩形 3"/>
          <p:cNvSpPr/>
          <p:nvPr/>
        </p:nvSpPr>
        <p:spPr>
          <a:xfrm>
            <a:off x="0" y="1461181"/>
            <a:ext cx="4949825" cy="369332"/>
          </a:xfrm>
          <a:prstGeom prst="rect">
            <a:avLst/>
          </a:prstGeom>
        </p:spPr>
        <p:txBody>
          <a:bodyPr>
            <a:spAutoFit/>
          </a:bodyPr>
          <a:lstStyle/>
          <a:p>
            <a:r>
              <a:rPr lang="en-US" altLang="zh-TW" sz="1800" dirty="0">
                <a:solidFill>
                  <a:srgbClr val="FF0000"/>
                </a:solidFill>
                <a:latin typeface="微軟正黑體" panose="020B0604030504040204" pitchFamily="34" charset="-120"/>
                <a:ea typeface="微軟正黑體" panose="020B0604030504040204" pitchFamily="34" charset="-120"/>
              </a:rPr>
              <a:t>2. Disney</a:t>
            </a:r>
            <a:r>
              <a:rPr lang="zh-TW" altLang="en-US" sz="1800" dirty="0">
                <a:solidFill>
                  <a:srgbClr val="FF0000"/>
                </a:solidFill>
                <a:latin typeface="微軟正黑體" panose="020B0604030504040204" pitchFamily="34" charset="-120"/>
                <a:ea typeface="微軟正黑體" panose="020B0604030504040204" pitchFamily="34" charset="-120"/>
              </a:rPr>
              <a:t>創新的三元素</a:t>
            </a:r>
            <a:endParaRPr lang="zh-TW" altLang="en-US" sz="1800" b="0" dirty="0">
              <a:solidFill>
                <a:srgbClr val="FF0000"/>
              </a:solidFill>
              <a:latin typeface="微軟正黑體" panose="020B0604030504040204" pitchFamily="34" charset="-120"/>
              <a:ea typeface="微軟正黑體" panose="020B0604030504040204" pitchFamily="34" charset="-120"/>
            </a:endParaRPr>
          </a:p>
        </p:txBody>
      </p:sp>
      <p:sp>
        <p:nvSpPr>
          <p:cNvPr id="3" name="矩形 2"/>
          <p:cNvSpPr/>
          <p:nvPr/>
        </p:nvSpPr>
        <p:spPr>
          <a:xfrm>
            <a:off x="160164" y="2062800"/>
            <a:ext cx="1005403" cy="1323439"/>
          </a:xfrm>
          <a:prstGeom prst="rect">
            <a:avLst/>
          </a:prstGeom>
        </p:spPr>
        <p:txBody>
          <a:bodyPr wrap="none">
            <a:spAutoFit/>
          </a:bodyPr>
          <a:lstStyle/>
          <a:p>
            <a:r>
              <a:rPr lang="zh-TW" altLang="en-US" sz="1600" b="0" dirty="0">
                <a:solidFill>
                  <a:srgbClr val="424242"/>
                </a:solidFill>
                <a:latin typeface="微軟正黑體" panose="020B0604030504040204" pitchFamily="34" charset="-120"/>
                <a:ea typeface="微軟正黑體" panose="020B0604030504040204" pitchFamily="34" charset="-120"/>
              </a:rPr>
              <a:t>組織對</a:t>
            </a:r>
            <a:r>
              <a:rPr lang="zh-TW" altLang="en-US" sz="1600" b="0" dirty="0" smtClean="0">
                <a:solidFill>
                  <a:srgbClr val="424242"/>
                </a:solidFill>
                <a:latin typeface="微軟正黑體" panose="020B0604030504040204" pitchFamily="34" charset="-120"/>
                <a:ea typeface="微軟正黑體" panose="020B0604030504040204" pitchFamily="34" charset="-120"/>
              </a:rPr>
              <a:t>焦</a:t>
            </a:r>
            <a:endParaRPr lang="en-US" altLang="zh-TW" sz="1600" b="0" dirty="0" smtClean="0">
              <a:solidFill>
                <a:srgbClr val="424242"/>
              </a:solidFill>
              <a:latin typeface="微軟正黑體" panose="020B0604030504040204" pitchFamily="34" charset="-120"/>
              <a:ea typeface="微軟正黑體" panose="020B0604030504040204" pitchFamily="34" charset="-120"/>
            </a:endParaRPr>
          </a:p>
          <a:p>
            <a:endParaRPr lang="en-US" altLang="zh-TW" sz="1600" b="0" dirty="0" smtClean="0">
              <a:solidFill>
                <a:srgbClr val="424242"/>
              </a:solidFill>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商業價值</a:t>
            </a:r>
            <a:endParaRPr lang="en-US" altLang="zh-TW" sz="1600" b="0" dirty="0" smtClean="0">
              <a:latin typeface="微軟正黑體" panose="020B0604030504040204" pitchFamily="34" charset="-120"/>
              <a:ea typeface="微軟正黑體" panose="020B0604030504040204" pitchFamily="34" charset="-120"/>
            </a:endParaRPr>
          </a:p>
          <a:p>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創意</a:t>
            </a:r>
            <a:r>
              <a:rPr lang="zh-TW" altLang="en-US" sz="1600" b="0" dirty="0">
                <a:latin typeface="微軟正黑體" panose="020B0604030504040204" pitchFamily="34" charset="-120"/>
                <a:ea typeface="微軟正黑體" panose="020B0604030504040204" pitchFamily="34" charset="-120"/>
              </a:rPr>
              <a:t>溝通</a:t>
            </a:r>
            <a:endParaRPr lang="zh-TW" altLang="en-US" sz="1600" dirty="0">
              <a:latin typeface="微軟正黑體" panose="020B0604030504040204" pitchFamily="34" charset="-120"/>
              <a:ea typeface="微軟正黑體" panose="020B0604030504040204" pitchFamily="34" charset="-120"/>
            </a:endParaRPr>
          </a:p>
        </p:txBody>
      </p:sp>
      <p:sp>
        <p:nvSpPr>
          <p:cNvPr id="7" name="矩形 6"/>
          <p:cNvSpPr/>
          <p:nvPr/>
        </p:nvSpPr>
        <p:spPr>
          <a:xfrm>
            <a:off x="1165567" y="2036878"/>
            <a:ext cx="5185806" cy="523220"/>
          </a:xfrm>
          <a:prstGeom prst="rect">
            <a:avLst/>
          </a:prstGeom>
        </p:spPr>
        <p:txBody>
          <a:bodyPr wrap="square">
            <a:spAutoFit/>
          </a:bodyPr>
          <a:lstStyle/>
          <a:p>
            <a:r>
              <a:rPr lang="zh-TW" altLang="en-US" sz="1400" b="0" dirty="0">
                <a:solidFill>
                  <a:srgbClr val="424242"/>
                </a:solidFill>
                <a:latin typeface="微軟正黑體" panose="020B0604030504040204" pitchFamily="34" charset="-120"/>
                <a:ea typeface="微軟正黑體" panose="020B0604030504040204" pitchFamily="34" charset="-120"/>
              </a:rPr>
              <a:t>開發出一套旅客管理</a:t>
            </a:r>
            <a:r>
              <a:rPr lang="zh-TW" altLang="en-US" sz="1400" b="0" dirty="0" smtClean="0">
                <a:solidFill>
                  <a:srgbClr val="424242"/>
                </a:solidFill>
                <a:latin typeface="微軟正黑體" panose="020B0604030504040204" pitchFamily="34" charset="-120"/>
                <a:ea typeface="微軟正黑體" panose="020B0604030504040204" pitchFamily="34" charset="-120"/>
              </a:rPr>
              <a:t>系統，</a:t>
            </a:r>
            <a:r>
              <a:rPr lang="zh-TW" altLang="en-US" sz="1400" b="0" dirty="0">
                <a:solidFill>
                  <a:srgbClr val="424242"/>
                </a:solidFill>
                <a:latin typeface="微軟正黑體" panose="020B0604030504040204" pitchFamily="34" charset="-120"/>
                <a:ea typeface="微軟正黑體" panose="020B0604030504040204" pitchFamily="34" charset="-120"/>
              </a:rPr>
              <a:t>這套系統藉由資訊的整合，讓旅客可以更有效地利用在迪士尼樂園的時間</a:t>
            </a:r>
            <a:endParaRPr lang="zh-TW" altLang="en-US" sz="1400" dirty="0">
              <a:latin typeface="微軟正黑體" panose="020B0604030504040204" pitchFamily="34" charset="-120"/>
              <a:ea typeface="微軟正黑體" panose="020B0604030504040204" pitchFamily="34" charset="-120"/>
            </a:endParaRPr>
          </a:p>
        </p:txBody>
      </p:sp>
      <p:sp>
        <p:nvSpPr>
          <p:cNvPr id="8" name="矩形 7"/>
          <p:cNvSpPr/>
          <p:nvPr/>
        </p:nvSpPr>
        <p:spPr>
          <a:xfrm>
            <a:off x="1165566" y="2609160"/>
            <a:ext cx="5853072" cy="307777"/>
          </a:xfrm>
          <a:prstGeom prst="rect">
            <a:avLst/>
          </a:prstGeom>
        </p:spPr>
        <p:txBody>
          <a:bodyPr wrap="square">
            <a:spAutoFit/>
          </a:bodyPr>
          <a:lstStyle/>
          <a:p>
            <a:r>
              <a:rPr lang="zh-TW" altLang="en-US" sz="1400" b="0" dirty="0">
                <a:solidFill>
                  <a:srgbClr val="424242"/>
                </a:solidFill>
                <a:latin typeface="微軟正黑體" panose="020B0604030504040204" pitchFamily="34" charset="-120"/>
                <a:ea typeface="微軟正黑體" panose="020B0604030504040204" pitchFamily="34" charset="-120"/>
              </a:rPr>
              <a:t>將所有景點飯店的通行及錢幣都整合至</a:t>
            </a:r>
            <a:r>
              <a:rPr lang="en-US" altLang="zh-TW" sz="1400" b="0" dirty="0" err="1">
                <a:solidFill>
                  <a:srgbClr val="424242"/>
                </a:solidFill>
                <a:latin typeface="微軟正黑體" panose="020B0604030504040204" pitchFamily="34" charset="-120"/>
                <a:ea typeface="微軟正黑體" panose="020B0604030504040204" pitchFamily="34" charset="-120"/>
              </a:rPr>
              <a:t>MagicBands</a:t>
            </a:r>
            <a:r>
              <a:rPr lang="zh-TW" altLang="en-US" sz="1400" b="0" dirty="0">
                <a:solidFill>
                  <a:srgbClr val="424242"/>
                </a:solidFill>
                <a:latin typeface="微軟正黑體" panose="020B0604030504040204" pitchFamily="34" charset="-120"/>
                <a:ea typeface="微軟正黑體" panose="020B0604030504040204" pitchFamily="34" charset="-120"/>
              </a:rPr>
              <a:t>的手環當中</a:t>
            </a:r>
            <a:endParaRPr lang="zh-TW" altLang="en-US" sz="1400" dirty="0">
              <a:latin typeface="微軟正黑體" panose="020B0604030504040204" pitchFamily="34" charset="-120"/>
              <a:ea typeface="微軟正黑體" panose="020B0604030504040204" pitchFamily="34" charset="-120"/>
            </a:endParaRPr>
          </a:p>
        </p:txBody>
      </p:sp>
      <p:sp>
        <p:nvSpPr>
          <p:cNvPr id="9" name="矩形 8"/>
          <p:cNvSpPr/>
          <p:nvPr/>
        </p:nvSpPr>
        <p:spPr>
          <a:xfrm>
            <a:off x="1165566" y="3024139"/>
            <a:ext cx="5185807" cy="523220"/>
          </a:xfrm>
          <a:prstGeom prst="rect">
            <a:avLst/>
          </a:prstGeom>
        </p:spPr>
        <p:txBody>
          <a:bodyPr wrap="square">
            <a:spAutoFit/>
          </a:bodyPr>
          <a:lstStyle/>
          <a:p>
            <a:r>
              <a:rPr lang="zh-TW" altLang="en-US" sz="1400" b="0" dirty="0">
                <a:solidFill>
                  <a:srgbClr val="424242"/>
                </a:solidFill>
                <a:latin typeface="微軟正黑體" panose="020B0604030504040204" pitchFamily="34" charset="-120"/>
                <a:ea typeface="微軟正黑體" panose="020B0604030504040204" pitchFamily="34" charset="-120"/>
              </a:rPr>
              <a:t>花了很多時間和精力去與顧客溝通這樣的改變，並運用不同各式創意的機制，讓顧客體驗到創新後的價值</a:t>
            </a:r>
            <a:endParaRPr lang="zh-TW" altLang="en-US" sz="1400" dirty="0">
              <a:latin typeface="微軟正黑體" panose="020B0604030504040204" pitchFamily="34" charset="-120"/>
              <a:ea typeface="微軟正黑體" panose="020B0604030504040204" pitchFamily="34" charset="-120"/>
            </a:endParaRPr>
          </a:p>
        </p:txBody>
      </p:sp>
      <p:pic>
        <p:nvPicPr>
          <p:cNvPr id="13316" name="Picture 4" descr="「迪士尼 手環」的圖片搜尋結果"/>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654561"/>
            <a:ext cx="4930820" cy="3673624"/>
          </a:xfrm>
          <a:prstGeom prst="rect">
            <a:avLst/>
          </a:prstGeom>
          <a:noFill/>
          <a:extLst>
            <a:ext uri="{909E8E84-426E-40DD-AFC4-6F175D3DCCD1}">
              <a14:hiddenFill xmlns="" xmlns:a14="http://schemas.microsoft.com/office/drawing/2010/main">
                <a:solidFill>
                  <a:srgbClr val="FFFFFF"/>
                </a:solidFill>
              </a14:hiddenFill>
            </a:ext>
          </a:extLst>
        </p:spPr>
      </p:pic>
      <p:pic>
        <p:nvPicPr>
          <p:cNvPr id="13318" name="Picture 6" descr="「迪士尼 系統」的圖片搜尋結果"/>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30820" y="3654561"/>
            <a:ext cx="4970418" cy="3238501"/>
          </a:xfrm>
          <a:prstGeom prst="rect">
            <a:avLst/>
          </a:prstGeom>
          <a:noFill/>
          <a:extLst>
            <a:ext uri="{909E8E84-426E-40DD-AFC4-6F175D3DCCD1}">
              <a14:hiddenFill xmlns="" xmlns:a14="http://schemas.microsoft.com/office/drawing/2010/main">
                <a:solidFill>
                  <a:srgbClr val="FFFFFF"/>
                </a:solidFill>
              </a14:hiddenFill>
            </a:ext>
          </a:extLst>
        </p:spPr>
      </p:pic>
      <p:pic>
        <p:nvPicPr>
          <p:cNvPr id="13320" name="Picture 8" descr="「迪士尼 系統」的圖片搜尋結果"/>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0773" r="4307"/>
          <a:stretch/>
        </p:blipFill>
        <p:spPr bwMode="auto">
          <a:xfrm>
            <a:off x="6845643" y="953869"/>
            <a:ext cx="3027405" cy="269730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2211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相關圖片"/>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18638" y="941512"/>
            <a:ext cx="2882600" cy="230837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anose="020B0604030504040204" pitchFamily="34" charset="-120"/>
                <a:ea typeface="微軟正黑體" panose="020B0604030504040204"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 name="矩形 1"/>
          <p:cNvSpPr/>
          <p:nvPr/>
        </p:nvSpPr>
        <p:spPr>
          <a:xfrm>
            <a:off x="0" y="953869"/>
            <a:ext cx="7146739" cy="461665"/>
          </a:xfrm>
          <a:prstGeom prst="rect">
            <a:avLst/>
          </a:prstGeom>
        </p:spPr>
        <p:txBody>
          <a:bodyPr wrap="square">
            <a:spAutoFit/>
          </a:bodyPr>
          <a:lstStyle/>
          <a:p>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的想像力，讓</a:t>
            </a:r>
            <a:r>
              <a:rPr lang="en-US" altLang="zh-TW" sz="2400" u="sng" dirty="0">
                <a:solidFill>
                  <a:srgbClr val="EE8742"/>
                </a:solidFill>
                <a:latin typeface="微軟正黑體" panose="020B0604030504040204" pitchFamily="34" charset="-120"/>
                <a:ea typeface="微軟正黑體" panose="020B0604030504040204" pitchFamily="34" charset="-120"/>
              </a:rPr>
              <a:t>93</a:t>
            </a:r>
            <a:r>
              <a:rPr lang="zh-TW" altLang="en-US" sz="2400" u="sng" dirty="0">
                <a:solidFill>
                  <a:srgbClr val="EE8742"/>
                </a:solidFill>
                <a:latin typeface="微軟正黑體" panose="020B0604030504040204" pitchFamily="34" charset="-120"/>
                <a:ea typeface="微軟正黑體" panose="020B0604030504040204" pitchFamily="34" charset="-120"/>
              </a:rPr>
              <a:t>歲的迪士尼返老還童</a:t>
            </a:r>
          </a:p>
        </p:txBody>
      </p:sp>
      <p:sp>
        <p:nvSpPr>
          <p:cNvPr id="4" name="矩形 3"/>
          <p:cNvSpPr/>
          <p:nvPr/>
        </p:nvSpPr>
        <p:spPr>
          <a:xfrm>
            <a:off x="160166" y="1579011"/>
            <a:ext cx="6425985" cy="369332"/>
          </a:xfrm>
          <a:prstGeom prst="rect">
            <a:avLst/>
          </a:prstGeom>
        </p:spPr>
        <p:txBody>
          <a:bodyPr wrap="square">
            <a:spAutoFit/>
          </a:bodyPr>
          <a:lstStyle/>
          <a:p>
            <a:r>
              <a:rPr lang="en-US" altLang="zh-TW" sz="1800" dirty="0">
                <a:solidFill>
                  <a:srgbClr val="FF0000"/>
                </a:solidFill>
                <a:latin typeface="微軟正黑體" panose="020B0604030504040204" pitchFamily="34" charset="-120"/>
                <a:ea typeface="微軟正黑體" panose="020B0604030504040204" pitchFamily="34" charset="-120"/>
              </a:rPr>
              <a:t>3.</a:t>
            </a:r>
            <a:r>
              <a:rPr lang="zh-TW" altLang="en-US" sz="1800" dirty="0">
                <a:solidFill>
                  <a:srgbClr val="FF0000"/>
                </a:solidFill>
                <a:latin typeface="微軟正黑體" panose="020B0604030504040204" pitchFamily="34" charset="-120"/>
                <a:ea typeface="微軟正黑體" panose="020B0604030504040204" pitchFamily="34" charset="-120"/>
              </a:rPr>
              <a:t>創新秘密的源頭：右腦的活化</a:t>
            </a:r>
            <a:r>
              <a:rPr lang="zh-TW" altLang="en-US" sz="1800" dirty="0" smtClean="0">
                <a:solidFill>
                  <a:srgbClr val="FF0000"/>
                </a:solidFill>
                <a:latin typeface="微軟正黑體" panose="020B0604030504040204" pitchFamily="34" charset="-120"/>
                <a:ea typeface="微軟正黑體" panose="020B0604030504040204" pitchFamily="34" charset="-120"/>
              </a:rPr>
              <a:t>遊戲</a:t>
            </a:r>
            <a:endParaRPr lang="zh-TW" altLang="en-US" sz="1800" b="0" dirty="0">
              <a:solidFill>
                <a:srgbClr val="FF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16742" y="2045425"/>
            <a:ext cx="4949825" cy="584775"/>
          </a:xfrm>
          <a:prstGeom prst="rect">
            <a:avLst/>
          </a:prstGeom>
        </p:spPr>
        <p:txBody>
          <a:bodyPr>
            <a:spAutoFit/>
          </a:bodyPr>
          <a:lstStyle/>
          <a:p>
            <a:r>
              <a:rPr lang="zh-TW" altLang="en-US" sz="1600" b="0" dirty="0">
                <a:latin typeface="微軟正黑體" panose="020B0604030504040204" pitchFamily="34" charset="-120"/>
                <a:ea typeface="微軟正黑體" panose="020B0604030504040204" pitchFamily="34" charset="-120"/>
              </a:rPr>
              <a:t>當迪士尼團隊陷入思考上的瓶頸時，會停下思考來玩遊戲，讓右腦重新啟動。</a:t>
            </a:r>
            <a:endParaRPr lang="zh-TW" altLang="en-US" sz="1600" dirty="0">
              <a:latin typeface="微軟正黑體" panose="020B0604030504040204" pitchFamily="34" charset="-120"/>
              <a:ea typeface="微軟正黑體" panose="020B0604030504040204" pitchFamily="34" charset="-120"/>
            </a:endParaRPr>
          </a:p>
        </p:txBody>
      </p:sp>
      <p:pic>
        <p:nvPicPr>
          <p:cNvPr id="12290" name="Picture 2" descr="https://lfccworkforce.com/wp-content/uploads/2015/02/2015-02-12-14.17.53-1024x76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51266" y="3139697"/>
            <a:ext cx="5149972" cy="3718303"/>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迪士尼團隊」的圖片搜尋結果"/>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154677"/>
            <a:ext cx="4937762" cy="37033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04851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0166" y="144061"/>
            <a:ext cx="5262979" cy="646331"/>
          </a:xfrm>
          <a:prstGeom prst="rect">
            <a:avLst/>
          </a:prstGeom>
        </p:spPr>
        <p:txBody>
          <a:bodyPr wrap="none">
            <a:spAutoFit/>
          </a:bodyPr>
          <a:lstStyle/>
          <a:p>
            <a:r>
              <a:rPr kumimoji="0" lang="zh-TW" altLang="en-US" u="sng" dirty="0" smtClean="0">
                <a:solidFill>
                  <a:schemeClr val="bg1"/>
                </a:solidFill>
                <a:latin typeface="微軟正黑體" pitchFamily="34" charset="-120"/>
                <a:ea typeface="微軟正黑體" pitchFamily="34" charset="-120"/>
              </a:rPr>
              <a:t>五、品牌</a:t>
            </a:r>
            <a:r>
              <a:rPr kumimoji="0" lang="zh-TW" altLang="en-US" u="sng" dirty="0">
                <a:solidFill>
                  <a:schemeClr val="bg1"/>
                </a:solidFill>
                <a:latin typeface="微軟正黑體" pitchFamily="34" charset="-120"/>
                <a:ea typeface="微軟正黑體" pitchFamily="34" charset="-120"/>
              </a:rPr>
              <a:t>創新的案例分享</a:t>
            </a:r>
            <a:endParaRPr lang="zh-TW" altLang="en-US" dirty="0">
              <a:solidFill>
                <a:schemeClr val="bg1"/>
              </a:solidFill>
            </a:endParaRPr>
          </a:p>
        </p:txBody>
      </p:sp>
      <p:sp>
        <p:nvSpPr>
          <p:cNvPr id="3" name="矩形 2"/>
          <p:cNvSpPr/>
          <p:nvPr/>
        </p:nvSpPr>
        <p:spPr>
          <a:xfrm>
            <a:off x="296090" y="1760468"/>
            <a:ext cx="4547286" cy="4031873"/>
          </a:xfrm>
          <a:prstGeom prst="rect">
            <a:avLst/>
          </a:prstGeom>
        </p:spPr>
        <p:txBody>
          <a:bodyPr wrap="square">
            <a:spAutoFit/>
          </a:bodyPr>
          <a:lstStyle/>
          <a:p>
            <a:r>
              <a:rPr lang="zh-TW" altLang="en-US" sz="1600" b="0" dirty="0">
                <a:solidFill>
                  <a:srgbClr val="414141"/>
                </a:solidFill>
                <a:latin typeface="微軟正黑體" panose="020B0604030504040204" pitchFamily="34" charset="-120"/>
                <a:ea typeface="微軟正黑體" panose="020B0604030504040204" pitchFamily="34" charset="-120"/>
              </a:rPr>
              <a:t>策劃以上這些案例行銷團隊和廣告代理都有一個共同優點</a:t>
            </a:r>
            <a:r>
              <a:rPr lang="zh-TW" altLang="en-US" sz="1600" b="0" dirty="0" smtClean="0">
                <a:solidFill>
                  <a:srgbClr val="414141"/>
                </a:solidFill>
                <a:latin typeface="微軟正黑體" panose="020B0604030504040204" pitchFamily="34" charset="-120"/>
                <a:ea typeface="微軟正黑體" panose="020B0604030504040204" pitchFamily="34" charset="-120"/>
              </a:rPr>
              <a:t>，</a:t>
            </a:r>
            <a:r>
              <a:rPr lang="zh-TW" altLang="en-US" sz="1600" b="0" dirty="0" smtClean="0">
                <a:solidFill>
                  <a:srgbClr val="EE8742"/>
                </a:solidFill>
                <a:latin typeface="微軟正黑體" panose="020B0604030504040204" pitchFamily="34" charset="-120"/>
                <a:ea typeface="微軟正黑體" panose="020B0604030504040204" pitchFamily="34" charset="-120"/>
              </a:rPr>
              <a:t>懂得</a:t>
            </a:r>
            <a:r>
              <a:rPr lang="zh-TW" altLang="en-US" sz="1600" b="0" dirty="0">
                <a:solidFill>
                  <a:srgbClr val="EE8742"/>
                </a:solidFill>
                <a:latin typeface="微軟正黑體" panose="020B0604030504040204" pitchFamily="34" charset="-120"/>
                <a:ea typeface="微軟正黑體" panose="020B0604030504040204" pitchFamily="34" charset="-120"/>
              </a:rPr>
              <a:t>如何用實物展現創新</a:t>
            </a:r>
            <a:r>
              <a:rPr lang="zh-TW" altLang="en-US" sz="1600" b="0" dirty="0">
                <a:solidFill>
                  <a:srgbClr val="414141"/>
                </a:solidFill>
                <a:latin typeface="微軟正黑體" panose="020B0604030504040204" pitchFamily="34" charset="-120"/>
                <a:ea typeface="微軟正黑體" panose="020B0604030504040204" pitchFamily="34" charset="-120"/>
              </a:rPr>
              <a:t>，這些創新點看得見摸得著，對消費者俱有強大的說服力，比光憑一張嘴有用的多</a:t>
            </a:r>
            <a:r>
              <a:rPr lang="zh-TW" altLang="en-US" sz="1600" b="0" dirty="0" smtClean="0">
                <a:solidFill>
                  <a:srgbClr val="414141"/>
                </a:solidFill>
                <a:latin typeface="微軟正黑體" panose="020B0604030504040204" pitchFamily="34" charset="-120"/>
                <a:ea typeface="微軟正黑體" panose="020B0604030504040204" pitchFamily="34" charset="-120"/>
              </a:rPr>
              <a:t>。</a:t>
            </a:r>
            <a:endParaRPr lang="en-US" altLang="zh-TW" sz="1600" b="0" dirty="0" smtClean="0">
              <a:solidFill>
                <a:srgbClr val="414141"/>
              </a:solidFill>
              <a:latin typeface="微軟正黑體" panose="020B0604030504040204" pitchFamily="34" charset="-120"/>
              <a:ea typeface="微軟正黑體" panose="020B0604030504040204" pitchFamily="34" charset="-120"/>
            </a:endParaRPr>
          </a:p>
          <a:p>
            <a:r>
              <a:rPr lang="zh-TW" altLang="en-US" sz="1600" b="0" dirty="0" smtClean="0">
                <a:solidFill>
                  <a:srgbClr val="FF0000"/>
                </a:solidFill>
                <a:latin typeface="微軟正黑體" panose="020B0604030504040204" pitchFamily="34" charset="-120"/>
                <a:ea typeface="微軟正黑體" panose="020B0604030504040204" pitchFamily="34" charset="-120"/>
              </a:rPr>
              <a:t>品牌</a:t>
            </a:r>
            <a:r>
              <a:rPr lang="zh-TW" altLang="en-US" sz="1600" b="0" dirty="0">
                <a:solidFill>
                  <a:srgbClr val="FF0000"/>
                </a:solidFill>
                <a:latin typeface="微軟正黑體" panose="020B0604030504040204" pitchFamily="34" charset="-120"/>
                <a:ea typeface="微軟正黑體" panose="020B0604030504040204" pitchFamily="34" charset="-120"/>
              </a:rPr>
              <a:t>用實際行動來證明他們的創新能力，就是最有效的行銷。</a:t>
            </a:r>
          </a:p>
          <a:p>
            <a:endParaRPr lang="zh-TW" altLang="en-US" sz="1600" b="0" dirty="0">
              <a:solidFill>
                <a:srgbClr val="414141"/>
              </a:solidFill>
              <a:latin typeface="微軟正黑體" panose="020B0604030504040204" pitchFamily="34" charset="-120"/>
              <a:ea typeface="微軟正黑體" panose="020B0604030504040204" pitchFamily="34" charset="-120"/>
            </a:endParaRPr>
          </a:p>
          <a:p>
            <a:r>
              <a:rPr lang="zh-TW" altLang="en-US" sz="1600" dirty="0" smtClean="0">
                <a:solidFill>
                  <a:srgbClr val="414141"/>
                </a:solidFill>
                <a:latin typeface="微軟正黑體" panose="020B0604030504040204" pitchFamily="34" charset="-120"/>
                <a:ea typeface="微軟正黑體" panose="020B0604030504040204" pitchFamily="34" charset="-120"/>
              </a:rPr>
              <a:t>我們</a:t>
            </a:r>
            <a:r>
              <a:rPr lang="zh-TW" altLang="en-US" sz="1600" dirty="0">
                <a:solidFill>
                  <a:srgbClr val="414141"/>
                </a:solidFill>
                <a:latin typeface="微軟正黑體" panose="020B0604030504040204" pitchFamily="34" charset="-120"/>
                <a:ea typeface="微軟正黑體" panose="020B0604030504040204" pitchFamily="34" charset="-120"/>
              </a:rPr>
              <a:t>要克服恐懼，勇於創新。</a:t>
            </a:r>
            <a:endParaRPr lang="zh-TW" altLang="en-US" sz="1600" b="0" dirty="0">
              <a:solidFill>
                <a:srgbClr val="414141"/>
              </a:solidFill>
              <a:latin typeface="微軟正黑體" panose="020B0604030504040204" pitchFamily="34" charset="-120"/>
              <a:ea typeface="微軟正黑體" panose="020B0604030504040204" pitchFamily="34" charset="-120"/>
            </a:endParaRPr>
          </a:p>
          <a:p>
            <a:r>
              <a:rPr lang="zh-TW" altLang="en-US" sz="1600" b="0" dirty="0" smtClean="0">
                <a:solidFill>
                  <a:srgbClr val="414141"/>
                </a:solidFill>
                <a:latin typeface="微軟正黑體" panose="020B0604030504040204" pitchFamily="34" charset="-120"/>
                <a:ea typeface="微軟正黑體" panose="020B0604030504040204" pitchFamily="34" charset="-120"/>
              </a:rPr>
              <a:t>消費者願意</a:t>
            </a:r>
            <a:r>
              <a:rPr lang="zh-TW" altLang="en-US" sz="1600" b="0" dirty="0">
                <a:solidFill>
                  <a:srgbClr val="414141"/>
                </a:solidFill>
                <a:latin typeface="微軟正黑體" panose="020B0604030504040204" pitchFamily="34" charset="-120"/>
                <a:ea typeface="微軟正黑體" panose="020B0604030504040204" pitchFamily="34" charset="-120"/>
              </a:rPr>
              <a:t>為創新</a:t>
            </a:r>
            <a:r>
              <a:rPr lang="zh-TW" altLang="en-US" sz="1600" b="0" dirty="0" smtClean="0">
                <a:solidFill>
                  <a:srgbClr val="414141"/>
                </a:solidFill>
                <a:latin typeface="微軟正黑體" panose="020B0604030504040204" pitchFamily="34" charset="-120"/>
                <a:ea typeface="微軟正黑體" panose="020B0604030504040204" pitchFamily="34" charset="-120"/>
              </a:rPr>
              <a:t>掏錢</a:t>
            </a:r>
            <a:endParaRPr lang="en-US" altLang="zh-TW" sz="1600" b="0" dirty="0" smtClean="0">
              <a:solidFill>
                <a:srgbClr val="414141"/>
              </a:solidFill>
              <a:latin typeface="微軟正黑體" panose="020B0604030504040204" pitchFamily="34" charset="-120"/>
              <a:ea typeface="微軟正黑體" panose="020B0604030504040204" pitchFamily="34" charset="-120"/>
            </a:endParaRPr>
          </a:p>
          <a:p>
            <a:r>
              <a:rPr lang="zh-TW" altLang="en-US" sz="1600" b="0" dirty="0" smtClean="0">
                <a:solidFill>
                  <a:srgbClr val="414141"/>
                </a:solidFill>
                <a:latin typeface="微軟正黑體" panose="020B0604030504040204" pitchFamily="34" charset="-120"/>
                <a:ea typeface="微軟正黑體" panose="020B0604030504040204" pitchFamily="34" charset="-120"/>
              </a:rPr>
              <a:t>創新</a:t>
            </a:r>
            <a:r>
              <a:rPr lang="zh-TW" altLang="en-US" sz="1600" b="0" dirty="0">
                <a:solidFill>
                  <a:srgbClr val="414141"/>
                </a:solidFill>
                <a:latin typeface="微軟正黑體" panose="020B0604030504040204" pitchFamily="34" charset="-120"/>
                <a:ea typeface="微軟正黑體" panose="020B0604030504040204" pitchFamily="34" charset="-120"/>
              </a:rPr>
              <a:t>都是有風險的，但是熬過了風險</a:t>
            </a:r>
            <a:r>
              <a:rPr lang="zh-TW" altLang="en-US" sz="1600" b="0" dirty="0" smtClean="0">
                <a:solidFill>
                  <a:srgbClr val="414141"/>
                </a:solidFill>
                <a:latin typeface="微軟正黑體" panose="020B0604030504040204" pitchFamily="34" charset="-120"/>
                <a:ea typeface="微軟正黑體" panose="020B0604030504040204" pitchFamily="34" charset="-120"/>
              </a:rPr>
              <a:t>期、修正</a:t>
            </a:r>
            <a:r>
              <a:rPr lang="zh-TW" altLang="en-US" sz="1600" b="0" dirty="0">
                <a:solidFill>
                  <a:srgbClr val="414141"/>
                </a:solidFill>
                <a:latin typeface="微軟正黑體" panose="020B0604030504040204" pitchFamily="34" charset="-120"/>
                <a:ea typeface="微軟正黑體" panose="020B0604030504040204" pitchFamily="34" charset="-120"/>
              </a:rPr>
              <a:t>了錯誤，品牌就能實現自身的突破。</a:t>
            </a:r>
          </a:p>
          <a:p>
            <a:endParaRPr lang="en-US" altLang="zh-TW" sz="1600" dirty="0" smtClean="0">
              <a:solidFill>
                <a:srgbClr val="414141"/>
              </a:solidFill>
              <a:latin typeface="微軟正黑體" panose="020B0604030504040204" pitchFamily="34" charset="-120"/>
              <a:ea typeface="微軟正黑體" panose="020B0604030504040204" pitchFamily="34" charset="-120"/>
            </a:endParaRPr>
          </a:p>
          <a:p>
            <a:r>
              <a:rPr lang="zh-TW" altLang="en-US" sz="1600" dirty="0" smtClean="0">
                <a:solidFill>
                  <a:srgbClr val="414141"/>
                </a:solidFill>
                <a:latin typeface="微軟正黑體" panose="020B0604030504040204" pitchFamily="34" charset="-120"/>
                <a:ea typeface="微軟正黑體" panose="020B0604030504040204" pitchFamily="34" charset="-120"/>
              </a:rPr>
              <a:t>重點</a:t>
            </a:r>
            <a:r>
              <a:rPr lang="zh-TW" altLang="en-US" sz="1600" dirty="0">
                <a:solidFill>
                  <a:srgbClr val="414141"/>
                </a:solidFill>
                <a:latin typeface="微軟正黑體" panose="020B0604030504040204" pitchFamily="34" charset="-120"/>
                <a:ea typeface="微軟正黑體" panose="020B0604030504040204" pitchFamily="34" charset="-120"/>
              </a:rPr>
              <a:t>培養創新人才。</a:t>
            </a:r>
            <a:endParaRPr lang="zh-TW" altLang="en-US" sz="1600" b="0" dirty="0">
              <a:solidFill>
                <a:srgbClr val="414141"/>
              </a:solidFill>
              <a:latin typeface="微軟正黑體" panose="020B0604030504040204" pitchFamily="34" charset="-120"/>
              <a:ea typeface="微軟正黑體" panose="020B0604030504040204" pitchFamily="34" charset="-120"/>
            </a:endParaRPr>
          </a:p>
          <a:p>
            <a:r>
              <a:rPr lang="zh-TW" altLang="en-US" sz="1600" b="0" dirty="0" smtClean="0">
                <a:solidFill>
                  <a:srgbClr val="414141"/>
                </a:solidFill>
                <a:latin typeface="微軟正黑體" panose="020B0604030504040204" pitchFamily="34" charset="-120"/>
                <a:ea typeface="微軟正黑體" panose="020B0604030504040204" pitchFamily="34" charset="-120"/>
              </a:rPr>
              <a:t>創新</a:t>
            </a:r>
            <a:r>
              <a:rPr lang="zh-TW" altLang="en-US" sz="1600" b="0" dirty="0">
                <a:solidFill>
                  <a:srgbClr val="414141"/>
                </a:solidFill>
                <a:latin typeface="微軟正黑體" panose="020B0604030504040204" pitchFamily="34" charset="-120"/>
                <a:ea typeface="微軟正黑體" panose="020B0604030504040204" pitchFamily="34" charset="-120"/>
              </a:rPr>
              <a:t>其實並不是什麼特殊技能，每個人動用自己的本領，總會有電光火石的一瞬間產生了奇妙的新想法</a:t>
            </a:r>
            <a:r>
              <a:rPr lang="zh-TW" altLang="en-US" sz="1600" b="0" dirty="0" smtClean="0">
                <a:solidFill>
                  <a:srgbClr val="414141"/>
                </a:solidFill>
                <a:latin typeface="微軟正黑體" panose="020B0604030504040204" pitchFamily="34" charset="-120"/>
                <a:ea typeface="微軟正黑體" panose="020B0604030504040204" pitchFamily="34" charset="-120"/>
              </a:rPr>
              <a:t>。</a:t>
            </a:r>
            <a:endParaRPr lang="zh-TW" altLang="en-US" sz="1600" b="0" i="0" dirty="0">
              <a:solidFill>
                <a:srgbClr val="414141"/>
              </a:solidFill>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65895" y="1013254"/>
            <a:ext cx="4535343" cy="2763151"/>
          </a:xfrm>
          <a:prstGeom prst="rect">
            <a:avLst/>
          </a:prstGeom>
        </p:spPr>
      </p:pic>
      <p:pic>
        <p:nvPicPr>
          <p:cNvPr id="2" name="圖片 1"/>
          <p:cNvPicPr>
            <a:picLocks noChangeAspect="1"/>
          </p:cNvPicPr>
          <p:nvPr/>
        </p:nvPicPr>
        <p:blipFill rotWithShape="1">
          <a:blip r:embed="rId4" cstate="print">
            <a:extLst>
              <a:ext uri="{28A0092B-C50C-407E-A947-70E740481C1C}">
                <a14:useLocalDpi xmlns="" xmlns:a14="http://schemas.microsoft.com/office/drawing/2010/main" val="0"/>
              </a:ext>
            </a:extLst>
          </a:blip>
          <a:srcRect l="19495" r="6273"/>
          <a:stretch/>
        </p:blipFill>
        <p:spPr>
          <a:xfrm>
            <a:off x="5365895" y="3460077"/>
            <a:ext cx="4535343" cy="3320026"/>
          </a:xfrm>
          <a:prstGeom prst="rect">
            <a:avLst/>
          </a:prstGeom>
        </p:spPr>
      </p:pic>
    </p:spTree>
    <p:extLst>
      <p:ext uri="{BB962C8B-B14F-4D97-AF65-F5344CB8AC3E}">
        <p14:creationId xmlns="" xmlns:p14="http://schemas.microsoft.com/office/powerpoint/2010/main" val="3319302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979" y="123353"/>
            <a:ext cx="5724644"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六、品牌</a:t>
            </a:r>
            <a:r>
              <a:rPr kumimoji="0" lang="zh-TW" altLang="en-US" u="sng" dirty="0">
                <a:solidFill>
                  <a:schemeClr val="bg1"/>
                </a:solidFill>
                <a:latin typeface="微軟正黑體" pitchFamily="34" charset="-120"/>
                <a:ea typeface="微軟正黑體" pitchFamily="34" charset="-120"/>
              </a:rPr>
              <a:t>創意行銷規劃操作</a:t>
            </a:r>
          </a:p>
        </p:txBody>
      </p:sp>
      <p:sp>
        <p:nvSpPr>
          <p:cNvPr id="5" name="矩形 4"/>
          <p:cNvSpPr/>
          <p:nvPr/>
        </p:nvSpPr>
        <p:spPr>
          <a:xfrm>
            <a:off x="0" y="2819909"/>
            <a:ext cx="9901238" cy="1323439"/>
          </a:xfrm>
          <a:prstGeom prst="rect">
            <a:avLst/>
          </a:prstGeom>
        </p:spPr>
        <p:txBody>
          <a:bodyPr wrap="square">
            <a:spAutoFit/>
          </a:bodyPr>
          <a:lstStyle/>
          <a:p>
            <a:pPr lvl="0"/>
            <a:endParaRPr lang="en-US" altLang="zh-TW" sz="2000" u="sng" dirty="0" smtClean="0">
              <a:solidFill>
                <a:srgbClr val="000000"/>
              </a:solidFill>
              <a:latin typeface="微軟正黑體" panose="020B0604030504040204" pitchFamily="34" charset="-120"/>
              <a:ea typeface="微軟正黑體" panose="020B0604030504040204" pitchFamily="34" charset="-120"/>
            </a:endParaRPr>
          </a:p>
          <a:p>
            <a:pPr lvl="0" algn="ctr"/>
            <a:r>
              <a:rPr lang="zh-TW" altLang="en-US" sz="2000" b="0" dirty="0" smtClean="0">
                <a:solidFill>
                  <a:srgbClr val="000000"/>
                </a:solidFill>
                <a:latin typeface="微軟正黑體" panose="020B0604030504040204" pitchFamily="34" charset="-120"/>
                <a:ea typeface="微軟正黑體" panose="020B0604030504040204" pitchFamily="34" charset="-120"/>
              </a:rPr>
              <a:t>隨著</a:t>
            </a:r>
            <a:r>
              <a:rPr lang="zh-TW" altLang="en-US" sz="2000" u="sng" dirty="0" smtClean="0">
                <a:solidFill>
                  <a:srgbClr val="C00000"/>
                </a:solidFill>
                <a:latin typeface="微軟正黑體" panose="020B0604030504040204" pitchFamily="34" charset="-120"/>
                <a:ea typeface="微軟正黑體" panose="020B0604030504040204" pitchFamily="34" charset="-120"/>
              </a:rPr>
              <a:t>台灣高中學生人數逐年降低的變化</a:t>
            </a:r>
            <a:r>
              <a:rPr lang="zh-TW" altLang="en-US" sz="2000" b="0" dirty="0" smtClean="0">
                <a:solidFill>
                  <a:srgbClr val="000000"/>
                </a:solidFill>
                <a:latin typeface="微軟正黑體" panose="020B0604030504040204" pitchFamily="34" charset="-120"/>
                <a:ea typeface="微軟正黑體" panose="020B0604030504040204" pitchFamily="34" charset="-120"/>
              </a:rPr>
              <a:t>和</a:t>
            </a:r>
            <a:r>
              <a:rPr lang="zh-TW" altLang="en-US" sz="2000" u="sng" dirty="0" smtClean="0">
                <a:solidFill>
                  <a:srgbClr val="C00000"/>
                </a:solidFill>
                <a:latin typeface="微軟正黑體" panose="020B0604030504040204" pitchFamily="34" charset="-120"/>
                <a:ea typeface="微軟正黑體" panose="020B0604030504040204" pitchFamily="34" charset="-120"/>
              </a:rPr>
              <a:t>高中學校招生競爭極為激烈</a:t>
            </a:r>
            <a:endParaRPr lang="en-US" altLang="zh-TW" sz="2000" u="sng" dirty="0" smtClean="0">
              <a:solidFill>
                <a:srgbClr val="C00000"/>
              </a:solidFill>
              <a:latin typeface="微軟正黑體" panose="020B0604030504040204" pitchFamily="34" charset="-120"/>
              <a:ea typeface="微軟正黑體" panose="020B0604030504040204" pitchFamily="34" charset="-120"/>
            </a:endParaRPr>
          </a:p>
          <a:p>
            <a:pPr lvl="0" algn="ctr"/>
            <a:r>
              <a:rPr lang="zh-TW" altLang="en-US" sz="2000" b="0" dirty="0" smtClean="0">
                <a:solidFill>
                  <a:srgbClr val="000000"/>
                </a:solidFill>
                <a:latin typeface="微軟正黑體" panose="020B0604030504040204" pitchFamily="34" charset="-120"/>
                <a:ea typeface="微軟正黑體" panose="020B0604030504040204" pitchFamily="34" charset="-120"/>
              </a:rPr>
              <a:t>學校品牌的內涵和特色表現形式也要不斷變化發展</a:t>
            </a:r>
            <a:endParaRPr lang="en-US" altLang="zh-TW" sz="2000" b="0" dirty="0" smtClean="0">
              <a:solidFill>
                <a:srgbClr val="000000"/>
              </a:solidFill>
              <a:latin typeface="微軟正黑體" panose="020B0604030504040204" pitchFamily="34" charset="-120"/>
              <a:ea typeface="微軟正黑體" panose="020B0604030504040204" pitchFamily="34" charset="-120"/>
            </a:endParaRPr>
          </a:p>
          <a:p>
            <a:pPr lvl="0" algn="ctr"/>
            <a:r>
              <a:rPr lang="zh-TW" altLang="en-US" sz="2000" b="0" dirty="0" smtClean="0">
                <a:solidFill>
                  <a:srgbClr val="000000"/>
                </a:solidFill>
                <a:latin typeface="微軟正黑體" panose="020B0604030504040204" pitchFamily="34" charset="-120"/>
                <a:ea typeface="微軟正黑體" panose="020B0604030504040204" pitchFamily="34" charset="-120"/>
              </a:rPr>
              <a:t>持續為學校創造競爭力與優勢</a:t>
            </a:r>
            <a:endParaRPr lang="en-US" altLang="zh-TW" sz="2000" b="0" dirty="0" smtClean="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371774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979" y="123353"/>
            <a:ext cx="5724644"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六、品牌</a:t>
            </a:r>
            <a:r>
              <a:rPr kumimoji="0" lang="zh-TW" altLang="en-US" u="sng" dirty="0">
                <a:solidFill>
                  <a:schemeClr val="bg1"/>
                </a:solidFill>
                <a:latin typeface="微軟正黑體" pitchFamily="34" charset="-120"/>
                <a:ea typeface="微軟正黑體" pitchFamily="34" charset="-120"/>
              </a:rPr>
              <a:t>創意行銷規劃操作</a:t>
            </a:r>
          </a:p>
        </p:txBody>
      </p:sp>
      <p:sp>
        <p:nvSpPr>
          <p:cNvPr id="3" name="矩形 2"/>
          <p:cNvSpPr/>
          <p:nvPr/>
        </p:nvSpPr>
        <p:spPr>
          <a:xfrm>
            <a:off x="0" y="1799803"/>
            <a:ext cx="9901238" cy="2339102"/>
          </a:xfrm>
          <a:prstGeom prst="rect">
            <a:avLst/>
          </a:prstGeom>
        </p:spPr>
        <p:txBody>
          <a:bodyPr wrap="square">
            <a:spAutoFit/>
          </a:bodyPr>
          <a:lstStyle/>
          <a:p>
            <a:endParaRPr lang="en-US" altLang="zh-TW" sz="2400" u="sng" dirty="0" smtClean="0">
              <a:solidFill>
                <a:srgbClr val="EE8742"/>
              </a:solidFill>
              <a:latin typeface="微軟正黑體" panose="020B0604030504040204" pitchFamily="34" charset="-120"/>
              <a:ea typeface="微軟正黑體" panose="020B0604030504040204" pitchFamily="34" charset="-120"/>
            </a:endParaRPr>
          </a:p>
          <a:p>
            <a:pPr algn="ctr"/>
            <a:r>
              <a:rPr lang="zh-TW" altLang="en-US" sz="2800" b="0" dirty="0" smtClean="0">
                <a:solidFill>
                  <a:schemeClr val="tx2"/>
                </a:solidFill>
                <a:latin typeface="微軟正黑體" panose="020B0604030504040204" pitchFamily="34" charset="-120"/>
                <a:ea typeface="微軟正黑體" panose="020B0604030504040204" pitchFamily="34" charset="-120"/>
              </a:rPr>
              <a:t>飯店</a:t>
            </a:r>
            <a:r>
              <a:rPr kumimoji="0" lang="zh-TW" altLang="en-US" sz="2800" b="0" dirty="0" smtClean="0">
                <a:latin typeface="微軟正黑體" pitchFamily="34" charset="-120"/>
                <a:ea typeface="微軟正黑體" pitchFamily="34" charset="-120"/>
              </a:rPr>
              <a:t>品牌</a:t>
            </a:r>
            <a:r>
              <a:rPr kumimoji="0" lang="zh-TW" altLang="en-US" sz="2800" b="0" dirty="0" smtClean="0">
                <a:latin typeface="微軟正黑體" pitchFamily="34" charset="-120"/>
                <a:ea typeface="微軟正黑體" pitchFamily="34" charset="-120"/>
              </a:rPr>
              <a:t>創意行銷</a:t>
            </a:r>
            <a:endParaRPr lang="en-US" altLang="zh-TW" sz="2800" dirty="0" smtClean="0">
              <a:solidFill>
                <a:srgbClr val="0964AA"/>
              </a:solidFill>
              <a:latin typeface="微軟正黑體" panose="020B0604030504040204" pitchFamily="34" charset="-120"/>
              <a:ea typeface="微軟正黑體" panose="020B0604030504040204" pitchFamily="34" charset="-120"/>
            </a:endParaRPr>
          </a:p>
          <a:p>
            <a:pPr algn="ctr"/>
            <a:r>
              <a:rPr lang="en-US" altLang="zh-TW" sz="3200" b="0" dirty="0" smtClean="0">
                <a:solidFill>
                  <a:schemeClr val="tx2"/>
                </a:solidFill>
                <a:latin typeface="微軟正黑體" panose="020B0604030504040204" pitchFamily="34" charset="-120"/>
                <a:ea typeface="微軟正黑體" panose="020B0604030504040204" pitchFamily="34" charset="-120"/>
              </a:rPr>
              <a:t>VS</a:t>
            </a:r>
            <a:r>
              <a:rPr lang="en-US" altLang="zh-TW" sz="1800" b="0" dirty="0" smtClean="0">
                <a:solidFill>
                  <a:schemeClr val="tx2"/>
                </a:solidFill>
                <a:latin typeface="微軟正黑體" panose="020B0604030504040204" pitchFamily="34" charset="-120"/>
                <a:ea typeface="微軟正黑體" panose="020B0604030504040204" pitchFamily="34" charset="-120"/>
              </a:rPr>
              <a:t> </a:t>
            </a:r>
          </a:p>
          <a:p>
            <a:pPr algn="ctr"/>
            <a:r>
              <a:rPr lang="zh-TW" altLang="en-US" sz="2800" b="0" dirty="0" smtClean="0">
                <a:solidFill>
                  <a:srgbClr val="FF0000"/>
                </a:solidFill>
                <a:latin typeface="微軟正黑體" panose="020B0604030504040204" pitchFamily="34" charset="-120"/>
                <a:ea typeface="微軟正黑體" panose="020B0604030504040204" pitchFamily="34" charset="-120"/>
              </a:rPr>
              <a:t>成為</a:t>
            </a:r>
            <a:r>
              <a:rPr lang="zh-TW" altLang="en-US" sz="2800" b="0" dirty="0" smtClean="0">
                <a:solidFill>
                  <a:srgbClr val="FF0000"/>
                </a:solidFill>
                <a:latin typeface="微軟正黑體" panose="020B0604030504040204" pitchFamily="34" charset="-120"/>
                <a:ea typeface="微軟正黑體" panose="020B0604030504040204" pitchFamily="34" charset="-120"/>
              </a:rPr>
              <a:t>消費者</a:t>
            </a:r>
            <a:r>
              <a:rPr lang="zh-TW" altLang="en-US" sz="2800" b="0" dirty="0" smtClean="0">
                <a:solidFill>
                  <a:srgbClr val="FF0000"/>
                </a:solidFill>
                <a:latin typeface="微軟正黑體" panose="020B0604030504040204" pitchFamily="34" charset="-120"/>
                <a:ea typeface="微軟正黑體" panose="020B0604030504040204" pitchFamily="34" charset="-120"/>
              </a:rPr>
              <a:t>首</a:t>
            </a:r>
            <a:r>
              <a:rPr lang="zh-TW" altLang="en-US" sz="2800" b="0" dirty="0" smtClean="0">
                <a:solidFill>
                  <a:srgbClr val="FF0000"/>
                </a:solidFill>
                <a:latin typeface="微軟正黑體" panose="020B0604030504040204" pitchFamily="34" charset="-120"/>
                <a:ea typeface="微軟正黑體" panose="020B0604030504040204" pitchFamily="34" charset="-120"/>
              </a:rPr>
              <a:t>選</a:t>
            </a:r>
            <a:r>
              <a:rPr lang="zh-TW" altLang="en-US" sz="2800" b="0" dirty="0" smtClean="0">
                <a:solidFill>
                  <a:srgbClr val="FF0000"/>
                </a:solidFill>
                <a:latin typeface="微軟正黑體" panose="020B0604030504040204" pitchFamily="34" charset="-120"/>
                <a:ea typeface="微軟正黑體" panose="020B0604030504040204" pitchFamily="34" charset="-120"/>
              </a:rPr>
              <a:t>之</a:t>
            </a:r>
            <a:r>
              <a:rPr lang="zh-TW" altLang="en-US" sz="2800" b="0" dirty="0" smtClean="0">
                <a:solidFill>
                  <a:srgbClr val="FF0000"/>
                </a:solidFill>
                <a:latin typeface="微軟正黑體" panose="020B0604030504040204" pitchFamily="34" charset="-120"/>
                <a:ea typeface="微軟正黑體" panose="020B0604030504040204" pitchFamily="34" charset="-120"/>
              </a:rPr>
              <a:t>入住飯店</a:t>
            </a:r>
            <a:endParaRPr lang="en-US" altLang="zh-TW" sz="2800" b="0" dirty="0" smtClean="0">
              <a:solidFill>
                <a:srgbClr val="FF0000"/>
              </a:solidFill>
              <a:latin typeface="微軟正黑體" panose="020B0604030504040204" pitchFamily="34" charset="-120"/>
              <a:ea typeface="微軟正黑體" panose="020B0604030504040204" pitchFamily="34" charset="-120"/>
            </a:endParaRPr>
          </a:p>
          <a:p>
            <a:endParaRPr lang="en-US" altLang="zh-TW" sz="1800" u="sng" dirty="0" smtClean="0">
              <a:solidFill>
                <a:srgbClr val="006600"/>
              </a:solidFill>
              <a:latin typeface="微軟正黑體" panose="020B0604030504040204" pitchFamily="34" charset="-120"/>
              <a:ea typeface="微軟正黑體" panose="020B0604030504040204" pitchFamily="34" charset="-120"/>
            </a:endParaRPr>
          </a:p>
          <a:p>
            <a:r>
              <a:rPr lang="zh-TW" altLang="en-US" sz="1600" b="0" dirty="0" smtClean="0">
                <a:solidFill>
                  <a:schemeClr val="tx2"/>
                </a:solidFill>
                <a:latin typeface="微軟正黑體" panose="020B0604030504040204" pitchFamily="34" charset="-120"/>
                <a:ea typeface="微軟正黑體" panose="020B0604030504040204" pitchFamily="34" charset="-120"/>
              </a:rPr>
              <a:t>　　</a:t>
            </a:r>
            <a:endParaRPr lang="en-US" altLang="zh-TW" sz="1600" b="0" dirty="0">
              <a:solidFill>
                <a:schemeClr val="tx2"/>
              </a:solidFill>
              <a:latin typeface="微軟正黑體" panose="020B0604030504040204" pitchFamily="34" charset="-120"/>
              <a:ea typeface="微軟正黑體" panose="020B0604030504040204" pitchFamily="34" charset="-120"/>
            </a:endParaRPr>
          </a:p>
        </p:txBody>
      </p:sp>
      <p:sp>
        <p:nvSpPr>
          <p:cNvPr id="6" name="矩形 5"/>
          <p:cNvSpPr/>
          <p:nvPr/>
        </p:nvSpPr>
        <p:spPr>
          <a:xfrm>
            <a:off x="261257" y="5116908"/>
            <a:ext cx="9343097" cy="923330"/>
          </a:xfrm>
          <a:prstGeom prst="rect">
            <a:avLst/>
          </a:prstGeom>
        </p:spPr>
        <p:txBody>
          <a:bodyPr wrap="square">
            <a:spAutoFit/>
          </a:bodyPr>
          <a:lstStyle/>
          <a:p>
            <a:r>
              <a:rPr kumimoji="0" lang="en-US" altLang="zh-TW" sz="1800" b="0" dirty="0" smtClean="0">
                <a:latin typeface="微軟正黑體" pitchFamily="34" charset="-120"/>
                <a:ea typeface="微軟正黑體" pitchFamily="34" charset="-120"/>
              </a:rPr>
              <a:t>1.</a:t>
            </a:r>
            <a:r>
              <a:rPr lang="zh-TW" altLang="en-US" sz="1800" b="0" dirty="0" smtClean="0">
                <a:latin typeface="微軟正黑體" panose="020B0604030504040204" pitchFamily="34" charset="-120"/>
                <a:ea typeface="微軟正黑體" panose="020B0604030504040204" pitchFamily="34" charset="-120"/>
              </a:rPr>
              <a:t>品牌創新四基石</a:t>
            </a:r>
            <a:r>
              <a:rPr lang="zh-TW" altLang="en-US" sz="1800" b="0" dirty="0" smtClean="0">
                <a:latin typeface="微軟正黑體" panose="020B0604030504040204" pitchFamily="34" charset="-120"/>
                <a:ea typeface="微軟正黑體" panose="020B0604030504040204" pitchFamily="34" charset="-120"/>
                <a:sym typeface="Wingdings" pitchFamily="2" charset="2"/>
              </a:rPr>
              <a:t>：</a:t>
            </a:r>
            <a:r>
              <a:rPr lang="en-US" altLang="zh-TW" sz="1800" b="0" dirty="0" smtClean="0">
                <a:latin typeface="微軟正黑體" panose="020B0604030504040204" pitchFamily="34" charset="-120"/>
                <a:ea typeface="微軟正黑體" panose="020B0604030504040204" pitchFamily="34" charset="-120"/>
                <a:sym typeface="Wingdings" pitchFamily="2" charset="2"/>
              </a:rPr>
              <a:t>(1)</a:t>
            </a:r>
            <a:r>
              <a:rPr lang="zh-TW" altLang="en-US" sz="1800" b="0" dirty="0" smtClean="0">
                <a:latin typeface="微軟正黑體" panose="020B0604030504040204" pitchFamily="34" charset="-120"/>
                <a:ea typeface="微軟正黑體" panose="020B0604030504040204" pitchFamily="34" charset="-120"/>
              </a:rPr>
              <a:t>產品、</a:t>
            </a:r>
            <a:r>
              <a:rPr lang="en-US" altLang="zh-TW" sz="1800" b="0" dirty="0" smtClean="0">
                <a:latin typeface="微軟正黑體" panose="020B0604030504040204" pitchFamily="34" charset="-120"/>
                <a:ea typeface="微軟正黑體" panose="020B0604030504040204" pitchFamily="34" charset="-120"/>
              </a:rPr>
              <a:t>(2)</a:t>
            </a:r>
            <a:r>
              <a:rPr lang="zh-TW" altLang="en-US" sz="1800" b="0" dirty="0" smtClean="0">
                <a:latin typeface="微軟正黑體" panose="020B0604030504040204" pitchFamily="34" charset="-120"/>
                <a:ea typeface="微軟正黑體" panose="020B0604030504040204" pitchFamily="34" charset="-120"/>
              </a:rPr>
              <a:t>形象、</a:t>
            </a:r>
            <a:r>
              <a:rPr lang="en-US" altLang="zh-TW" sz="1800" b="0" dirty="0" smtClean="0">
                <a:latin typeface="微軟正黑體" panose="020B0604030504040204" pitchFamily="34" charset="-120"/>
                <a:ea typeface="微軟正黑體" panose="020B0604030504040204" pitchFamily="34" charset="-120"/>
              </a:rPr>
              <a:t>(3)</a:t>
            </a:r>
            <a:r>
              <a:rPr lang="zh-TW" altLang="en-US" sz="1800" b="0" dirty="0" smtClean="0">
                <a:latin typeface="微軟正黑體" panose="020B0604030504040204" pitchFamily="34" charset="-120"/>
                <a:ea typeface="微軟正黑體" panose="020B0604030504040204" pitchFamily="34" charset="-120"/>
              </a:rPr>
              <a:t>技術、</a:t>
            </a:r>
            <a:r>
              <a:rPr lang="en-US" altLang="zh-TW" sz="1800" b="0" dirty="0" smtClean="0">
                <a:latin typeface="微軟正黑體" panose="020B0604030504040204" pitchFamily="34" charset="-120"/>
                <a:ea typeface="微軟正黑體" panose="020B0604030504040204" pitchFamily="34" charset="-120"/>
              </a:rPr>
              <a:t>(4)</a:t>
            </a:r>
            <a:r>
              <a:rPr lang="zh-TW" altLang="en-US" sz="1800" b="0" dirty="0" smtClean="0">
                <a:latin typeface="微軟正黑體" panose="020B0604030504040204" pitchFamily="34" charset="-120"/>
                <a:ea typeface="微軟正黑體" panose="020B0604030504040204" pitchFamily="34" charset="-120"/>
              </a:rPr>
              <a:t>管理</a:t>
            </a:r>
            <a:endParaRPr kumimoji="0" lang="en-US" altLang="zh-TW" sz="1800" b="0" dirty="0" smtClean="0">
              <a:latin typeface="微軟正黑體" pitchFamily="34" charset="-120"/>
              <a:ea typeface="微軟正黑體" pitchFamily="34" charset="-120"/>
            </a:endParaRPr>
          </a:p>
          <a:p>
            <a:r>
              <a:rPr kumimoji="0" lang="en-US" altLang="zh-TW" sz="1800" b="0" dirty="0" smtClean="0">
                <a:latin typeface="微軟正黑體" pitchFamily="34" charset="-120"/>
                <a:ea typeface="微軟正黑體" pitchFamily="34" charset="-120"/>
              </a:rPr>
              <a:t>2.</a:t>
            </a:r>
            <a:r>
              <a:rPr kumimoji="0" lang="zh-TW" altLang="en-US" sz="1800" b="0" dirty="0" smtClean="0">
                <a:latin typeface="微軟正黑體" pitchFamily="34" charset="-120"/>
                <a:ea typeface="微軟正黑體" pitchFamily="34" charset="-120"/>
              </a:rPr>
              <a:t>品牌創新的策略：</a:t>
            </a:r>
            <a:r>
              <a:rPr kumimoji="0" lang="en-US" altLang="zh-TW" sz="1800" b="0" dirty="0" smtClean="0">
                <a:latin typeface="微軟正黑體" pitchFamily="34" charset="-120"/>
                <a:ea typeface="微軟正黑體" pitchFamily="34" charset="-120"/>
                <a:sym typeface="Wingdings" pitchFamily="2" charset="2"/>
              </a:rPr>
              <a:t>(1)</a:t>
            </a:r>
            <a:r>
              <a:rPr lang="zh-TW" altLang="en-US" sz="1800" b="0" dirty="0" smtClean="0">
                <a:latin typeface="微軟正黑體" panose="020B0604030504040204" pitchFamily="34" charset="-120"/>
                <a:ea typeface="微軟正黑體" panose="020B0604030504040204" pitchFamily="34" charset="-120"/>
              </a:rPr>
              <a:t>持續的產品創新和技術創新、</a:t>
            </a:r>
            <a:r>
              <a:rPr lang="en-US" altLang="zh-TW" sz="1800" b="0" dirty="0" smtClean="0">
                <a:latin typeface="微軟正黑體" panose="020B0604030504040204" pitchFamily="34" charset="-120"/>
                <a:ea typeface="微軟正黑體" panose="020B0604030504040204" pitchFamily="34" charset="-120"/>
              </a:rPr>
              <a:t>(2)</a:t>
            </a:r>
            <a:r>
              <a:rPr lang="zh-TW" altLang="en-US" sz="1800" b="0" dirty="0" smtClean="0">
                <a:latin typeface="微軟正黑體" panose="020B0604030504040204" pitchFamily="34" charset="-120"/>
                <a:ea typeface="微軟正黑體" panose="020B0604030504040204" pitchFamily="34" charset="-120"/>
              </a:rPr>
              <a:t>品牌策略的運用、</a:t>
            </a:r>
            <a:r>
              <a:rPr lang="en-US" altLang="zh-TW" sz="1800" b="0" dirty="0" smtClean="0">
                <a:latin typeface="微軟正黑體" panose="020B0604030504040204" pitchFamily="34" charset="-120"/>
                <a:ea typeface="微軟正黑體" panose="020B0604030504040204" pitchFamily="34" charset="-120"/>
              </a:rPr>
              <a:t>(3)</a:t>
            </a:r>
            <a:r>
              <a:rPr lang="zh-TW" altLang="en-US" sz="1800" b="0" dirty="0" smtClean="0">
                <a:latin typeface="微軟正黑體" panose="020B0604030504040204" pitchFamily="34" charset="-120"/>
                <a:ea typeface="微軟正黑體" panose="020B0604030504040204" pitchFamily="34" charset="-120"/>
              </a:rPr>
              <a:t>更新品牌形象</a:t>
            </a:r>
            <a:endParaRPr lang="en-US" altLang="zh-TW" sz="1800" b="0" dirty="0" smtClean="0">
              <a:latin typeface="微軟正黑體" panose="020B0604030504040204" pitchFamily="34" charset="-120"/>
              <a:ea typeface="微軟正黑體" panose="020B0604030504040204" pitchFamily="34" charset="-120"/>
            </a:endParaRPr>
          </a:p>
          <a:p>
            <a:r>
              <a:rPr lang="en-US" altLang="zh-TW" sz="1800" b="0" dirty="0" smtClean="0">
                <a:latin typeface="微軟正黑體" panose="020B0604030504040204" pitchFamily="34" charset="-120"/>
                <a:ea typeface="微軟正黑體" panose="020B0604030504040204" pitchFamily="34" charset="-120"/>
              </a:rPr>
              <a:t>3.UGC</a:t>
            </a:r>
            <a:r>
              <a:rPr lang="zh-TW" altLang="en-US" sz="1800" b="0" dirty="0" smtClean="0">
                <a:latin typeface="微軟正黑體" panose="020B0604030504040204" pitchFamily="34" charset="-120"/>
                <a:ea typeface="微軟正黑體" panose="020B0604030504040204" pitchFamily="34" charset="-120"/>
              </a:rPr>
              <a:t>（</a:t>
            </a:r>
            <a:r>
              <a:rPr lang="en-US" altLang="zh-TW" sz="1800" b="0" dirty="0" smtClean="0">
                <a:latin typeface="微軟正黑體" panose="020B0604030504040204" pitchFamily="34" charset="-120"/>
                <a:ea typeface="微軟正黑體" panose="020B0604030504040204" pitchFamily="34" charset="-120"/>
              </a:rPr>
              <a:t>user generated content</a:t>
            </a:r>
            <a:r>
              <a:rPr lang="zh-TW" altLang="en-US" sz="1800" b="0" dirty="0" smtClean="0">
                <a:latin typeface="微軟正黑體" panose="020B0604030504040204" pitchFamily="34" charset="-120"/>
                <a:ea typeface="微軟正黑體" panose="020B0604030504040204" pitchFamily="34" charset="-120"/>
              </a:rPr>
              <a:t>）使用者創作內容行銷</a:t>
            </a:r>
            <a:endParaRPr lang="en-US" altLang="zh-TW" sz="1800" b="0"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371774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365" y="162548"/>
            <a:ext cx="6532355" cy="646331"/>
          </a:xfrm>
          <a:prstGeom prst="rect">
            <a:avLst/>
          </a:prstGeom>
        </p:spPr>
        <p:txBody>
          <a:bodyPr wrap="squar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七、品牌</a:t>
            </a:r>
            <a:r>
              <a:rPr kumimoji="0" lang="zh-TW" altLang="en-US" u="sng" dirty="0">
                <a:solidFill>
                  <a:schemeClr val="bg1"/>
                </a:solidFill>
                <a:latin typeface="微軟正黑體" pitchFamily="34" charset="-120"/>
                <a:ea typeface="微軟正黑體" pitchFamily="34" charset="-120"/>
              </a:rPr>
              <a:t>創意行銷分享及分析</a:t>
            </a:r>
          </a:p>
        </p:txBody>
      </p:sp>
      <p:sp>
        <p:nvSpPr>
          <p:cNvPr id="3" name="矩形 2"/>
          <p:cNvSpPr/>
          <p:nvPr/>
        </p:nvSpPr>
        <p:spPr>
          <a:xfrm>
            <a:off x="0" y="2310443"/>
            <a:ext cx="9901238" cy="2000548"/>
          </a:xfrm>
          <a:prstGeom prst="rect">
            <a:avLst/>
          </a:prstGeom>
        </p:spPr>
        <p:txBody>
          <a:bodyPr wrap="square">
            <a:spAutoFit/>
          </a:bodyPr>
          <a:lstStyle/>
          <a:p>
            <a:endParaRPr lang="en-US" altLang="zh-TW" sz="2400" u="sng" dirty="0" smtClean="0">
              <a:solidFill>
                <a:srgbClr val="EE8742"/>
              </a:solidFill>
              <a:latin typeface="微軟正黑體" panose="020B0604030504040204" pitchFamily="34" charset="-120"/>
              <a:ea typeface="微軟正黑體" panose="020B0604030504040204" pitchFamily="34" charset="-120"/>
            </a:endParaRPr>
          </a:p>
          <a:p>
            <a:pPr algn="ctr"/>
            <a:endParaRPr lang="en-US" altLang="zh-TW" sz="1800" b="0" dirty="0" smtClean="0">
              <a:solidFill>
                <a:schemeClr val="tx2"/>
              </a:solidFill>
              <a:latin typeface="微軟正黑體" panose="020B0604030504040204" pitchFamily="34" charset="-120"/>
              <a:ea typeface="微軟正黑體" panose="020B0604030504040204" pitchFamily="34" charset="-120"/>
            </a:endParaRPr>
          </a:p>
          <a:p>
            <a:pPr algn="ctr"/>
            <a:r>
              <a:rPr lang="zh-TW" altLang="en-US" sz="4800" b="0" dirty="0" smtClean="0">
                <a:solidFill>
                  <a:srgbClr val="FF0000"/>
                </a:solidFill>
                <a:latin typeface="微軟正黑體" panose="020B0604030504040204" pitchFamily="34" charset="-120"/>
                <a:ea typeface="微軟正黑體" panose="020B0604030504040204" pitchFamily="34" charset="-120"/>
              </a:rPr>
              <a:t>各組品牌創意行銷分享</a:t>
            </a:r>
            <a:endParaRPr lang="en-US" altLang="zh-TW" sz="4800" b="0" dirty="0" smtClean="0">
              <a:solidFill>
                <a:srgbClr val="FF0000"/>
              </a:solidFill>
              <a:latin typeface="微軟正黑體" panose="020B0604030504040204" pitchFamily="34" charset="-120"/>
              <a:ea typeface="微軟正黑體" panose="020B0604030504040204" pitchFamily="34" charset="-120"/>
            </a:endParaRPr>
          </a:p>
          <a:p>
            <a:endParaRPr lang="en-US" altLang="zh-TW" sz="1800" u="sng" dirty="0" smtClean="0">
              <a:solidFill>
                <a:srgbClr val="006600"/>
              </a:solidFill>
              <a:latin typeface="微軟正黑體" panose="020B0604030504040204" pitchFamily="34" charset="-120"/>
              <a:ea typeface="微軟正黑體" panose="020B0604030504040204" pitchFamily="34" charset="-120"/>
            </a:endParaRPr>
          </a:p>
          <a:p>
            <a:r>
              <a:rPr lang="zh-TW" altLang="en-US" sz="1600" b="0" dirty="0" smtClean="0">
                <a:solidFill>
                  <a:schemeClr val="tx2"/>
                </a:solidFill>
                <a:latin typeface="微軟正黑體" panose="020B0604030504040204" pitchFamily="34" charset="-120"/>
                <a:ea typeface="微軟正黑體" panose="020B0604030504040204" pitchFamily="34" charset="-120"/>
              </a:rPr>
              <a:t>　　</a:t>
            </a:r>
            <a:endParaRPr lang="en-US" altLang="zh-TW" sz="1600" b="0"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1699988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2"/>
          <p:cNvSpPr>
            <a:spLocks noEditPoints="1"/>
          </p:cNvSpPr>
          <p:nvPr/>
        </p:nvSpPr>
        <p:spPr bwMode="auto">
          <a:xfrm>
            <a:off x="3462727" y="4639904"/>
            <a:ext cx="598488" cy="446088"/>
          </a:xfrm>
          <a:custGeom>
            <a:avLst/>
            <a:gdLst>
              <a:gd name="T0" fmla="*/ 122376 w 983"/>
              <a:gd name="T1" fmla="*/ 235554 h 731"/>
              <a:gd name="T2" fmla="*/ 218573 w 983"/>
              <a:gd name="T3" fmla="*/ 67127 h 731"/>
              <a:gd name="T4" fmla="*/ 242318 w 983"/>
              <a:gd name="T5" fmla="*/ 39056 h 731"/>
              <a:gd name="T6" fmla="*/ 462108 w 983"/>
              <a:gd name="T7" fmla="*/ 56753 h 731"/>
              <a:gd name="T8" fmla="*/ 449323 w 983"/>
              <a:gd name="T9" fmla="*/ 29902 h 731"/>
              <a:gd name="T10" fmla="*/ 499856 w 983"/>
              <a:gd name="T11" fmla="*/ 14646 h 731"/>
              <a:gd name="T12" fmla="*/ 533951 w 983"/>
              <a:gd name="T13" fmla="*/ 16477 h 731"/>
              <a:gd name="T14" fmla="*/ 522992 w 983"/>
              <a:gd name="T15" fmla="*/ 66517 h 731"/>
              <a:gd name="T16" fmla="*/ 505336 w 983"/>
              <a:gd name="T17" fmla="*/ 93977 h 731"/>
              <a:gd name="T18" fmla="*/ 379306 w 983"/>
              <a:gd name="T19" fmla="*/ 209924 h 731"/>
              <a:gd name="T20" fmla="*/ 378697 w 983"/>
              <a:gd name="T21" fmla="*/ 210534 h 731"/>
              <a:gd name="T22" fmla="*/ 579614 w 983"/>
              <a:gd name="T23" fmla="*/ 408863 h 731"/>
              <a:gd name="T24" fmla="*/ 579614 w 983"/>
              <a:gd name="T25" fmla="*/ 446088 h 731"/>
              <a:gd name="T26" fmla="*/ 464544 w 983"/>
              <a:gd name="T27" fmla="*/ 446088 h 731"/>
              <a:gd name="T28" fmla="*/ 339732 w 983"/>
              <a:gd name="T29" fmla="*/ 446088 h 731"/>
              <a:gd name="T30" fmla="*/ 214920 w 983"/>
              <a:gd name="T31" fmla="*/ 446088 h 731"/>
              <a:gd name="T32" fmla="*/ 90108 w 983"/>
              <a:gd name="T33" fmla="*/ 446088 h 731"/>
              <a:gd name="T34" fmla="*/ 0 w 983"/>
              <a:gd name="T35" fmla="*/ 427781 h 731"/>
              <a:gd name="T36" fmla="*/ 18874 w 983"/>
              <a:gd name="T37" fmla="*/ 0 h 731"/>
              <a:gd name="T38" fmla="*/ 37748 w 983"/>
              <a:gd name="T39" fmla="*/ 408863 h 731"/>
              <a:gd name="T40" fmla="*/ 90108 w 983"/>
              <a:gd name="T41" fmla="*/ 323429 h 731"/>
              <a:gd name="T42" fmla="*/ 143686 w 983"/>
              <a:gd name="T43" fmla="*/ 304512 h 731"/>
              <a:gd name="T44" fmla="*/ 162560 w 983"/>
              <a:gd name="T45" fmla="*/ 408863 h 731"/>
              <a:gd name="T46" fmla="*/ 214920 w 983"/>
              <a:gd name="T47" fmla="*/ 192837 h 731"/>
              <a:gd name="T48" fmla="*/ 268498 w 983"/>
              <a:gd name="T49" fmla="*/ 174530 h 731"/>
              <a:gd name="T50" fmla="*/ 287372 w 983"/>
              <a:gd name="T51" fmla="*/ 408863 h 731"/>
              <a:gd name="T52" fmla="*/ 339732 w 983"/>
              <a:gd name="T53" fmla="*/ 256913 h 731"/>
              <a:gd name="T54" fmla="*/ 393310 w 983"/>
              <a:gd name="T55" fmla="*/ 237995 h 731"/>
              <a:gd name="T56" fmla="*/ 412183 w 983"/>
              <a:gd name="T57" fmla="*/ 408863 h 731"/>
              <a:gd name="T58" fmla="*/ 464544 w 983"/>
              <a:gd name="T59" fmla="*/ 149510 h 731"/>
              <a:gd name="T60" fmla="*/ 518121 w 983"/>
              <a:gd name="T61" fmla="*/ 130592 h 731"/>
              <a:gd name="T62" fmla="*/ 536386 w 983"/>
              <a:gd name="T63" fmla="*/ 408863 h 7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3" h="731">
                <a:moveTo>
                  <a:pt x="404" y="154"/>
                </a:moveTo>
                <a:lnTo>
                  <a:pt x="201" y="386"/>
                </a:lnTo>
                <a:lnTo>
                  <a:pt x="153" y="345"/>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kumimoji="0" lang="zh-CN" altLang="en-US" sz="1800" b="0" kern="0">
              <a:solidFill>
                <a:srgbClr val="294A5A"/>
              </a:solidFill>
              <a:ea typeface="宋体" panose="02010600030101010101" pitchFamily="2" charset="-122"/>
            </a:endParaRPr>
          </a:p>
        </p:txBody>
      </p:sp>
      <p:sp>
        <p:nvSpPr>
          <p:cNvPr id="34" name="Freeform 13"/>
          <p:cNvSpPr>
            <a:spLocks noEditPoints="1"/>
          </p:cNvSpPr>
          <p:nvPr/>
        </p:nvSpPr>
        <p:spPr bwMode="auto">
          <a:xfrm>
            <a:off x="3438915" y="2115779"/>
            <a:ext cx="612775" cy="604838"/>
          </a:xfrm>
          <a:custGeom>
            <a:avLst/>
            <a:gdLst>
              <a:gd name="T0" fmla="*/ 553690 w 1006"/>
              <a:gd name="T1" fmla="*/ 521559 h 995"/>
              <a:gd name="T2" fmla="*/ 490342 w 1006"/>
              <a:gd name="T3" fmla="*/ 521559 h 995"/>
              <a:gd name="T4" fmla="*/ 590238 w 1006"/>
              <a:gd name="T5" fmla="*/ 58964 h 995"/>
              <a:gd name="T6" fmla="*/ 508006 w 1006"/>
              <a:gd name="T7" fmla="*/ 0 h 995"/>
              <a:gd name="T8" fmla="*/ 287505 w 1006"/>
              <a:gd name="T9" fmla="*/ 196344 h 995"/>
              <a:gd name="T10" fmla="*/ 256440 w 1006"/>
              <a:gd name="T11" fmla="*/ 241327 h 995"/>
              <a:gd name="T12" fmla="*/ 229029 w 1006"/>
              <a:gd name="T13" fmla="*/ 254701 h 995"/>
              <a:gd name="T14" fmla="*/ 232075 w 1006"/>
              <a:gd name="T15" fmla="*/ 337980 h 995"/>
              <a:gd name="T16" fmla="*/ 54212 w 1006"/>
              <a:gd name="T17" fmla="*/ 492381 h 995"/>
              <a:gd name="T18" fmla="*/ 34720 w 1006"/>
              <a:gd name="T19" fmla="*/ 604838 h 995"/>
              <a:gd name="T20" fmla="*/ 126697 w 1006"/>
              <a:gd name="T21" fmla="*/ 513049 h 995"/>
              <a:gd name="T22" fmla="*/ 271059 w 1006"/>
              <a:gd name="T23" fmla="*/ 377492 h 995"/>
              <a:gd name="T24" fmla="*/ 352072 w 1006"/>
              <a:gd name="T25" fmla="*/ 377492 h 995"/>
              <a:gd name="T26" fmla="*/ 375218 w 1006"/>
              <a:gd name="T27" fmla="*/ 326430 h 995"/>
              <a:gd name="T28" fmla="*/ 410547 w 1006"/>
              <a:gd name="T29" fmla="*/ 319136 h 995"/>
              <a:gd name="T30" fmla="*/ 590238 w 1006"/>
              <a:gd name="T31" fmla="*/ 58964 h 995"/>
              <a:gd name="T32" fmla="*/ 238775 w 1006"/>
              <a:gd name="T33" fmla="*/ 197560 h 995"/>
              <a:gd name="T34" fmla="*/ 246085 w 1006"/>
              <a:gd name="T35" fmla="*/ 189658 h 995"/>
              <a:gd name="T36" fmla="*/ 265576 w 1006"/>
              <a:gd name="T37" fmla="*/ 170814 h 995"/>
              <a:gd name="T38" fmla="*/ 130961 w 1006"/>
              <a:gd name="T39" fmla="*/ 608 h 995"/>
              <a:gd name="T40" fmla="*/ 170554 w 1006"/>
              <a:gd name="T41" fmla="*/ 97260 h 995"/>
              <a:gd name="T42" fmla="*/ 12792 w 1006"/>
              <a:gd name="T43" fmla="*/ 118536 h 995"/>
              <a:gd name="T44" fmla="*/ 141316 w 1006"/>
              <a:gd name="T45" fmla="*/ 271721 h 995"/>
              <a:gd name="T46" fmla="*/ 184563 w 1006"/>
              <a:gd name="T47" fmla="*/ 263211 h 995"/>
              <a:gd name="T48" fmla="*/ 221111 w 1006"/>
              <a:gd name="T49" fmla="*/ 215189 h 995"/>
              <a:gd name="T50" fmla="*/ 409329 w 1006"/>
              <a:gd name="T51" fmla="*/ 368374 h 995"/>
              <a:gd name="T52" fmla="*/ 375827 w 1006"/>
              <a:gd name="T53" fmla="*/ 401199 h 995"/>
              <a:gd name="T54" fmla="*/ 451358 w 1006"/>
              <a:gd name="T55" fmla="*/ 529461 h 995"/>
              <a:gd name="T56" fmla="*/ 529326 w 1006"/>
              <a:gd name="T57" fmla="*/ 604838 h 995"/>
              <a:gd name="T58" fmla="*/ 596938 w 1006"/>
              <a:gd name="T59" fmla="*/ 501499 h 995"/>
              <a:gd name="T60" fmla="*/ 427602 w 1006"/>
              <a:gd name="T61" fmla="*/ 350137 h 995"/>
              <a:gd name="T62" fmla="*/ 400801 w 1006"/>
              <a:gd name="T63" fmla="*/ 351961 h 9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kumimoji="0" lang="zh-CN" altLang="en-US" sz="1800" b="0" kern="0">
              <a:solidFill>
                <a:srgbClr val="294A5A"/>
              </a:solidFill>
              <a:ea typeface="宋体" panose="02010600030101010101" pitchFamily="2" charset="-122"/>
            </a:endParaRPr>
          </a:p>
        </p:txBody>
      </p:sp>
      <p:grpSp>
        <p:nvGrpSpPr>
          <p:cNvPr id="5" name="组合 37"/>
          <p:cNvGrpSpPr>
            <a:grpSpLocks noChangeAspect="1"/>
          </p:cNvGrpSpPr>
          <p:nvPr/>
        </p:nvGrpSpPr>
        <p:grpSpPr>
          <a:xfrm>
            <a:off x="2600592" y="3358442"/>
            <a:ext cx="863844" cy="597600"/>
            <a:chOff x="9794875" y="1273175"/>
            <a:chExt cx="2127250" cy="1471613"/>
          </a:xfrm>
          <a:solidFill>
            <a:schemeClr val="bg1"/>
          </a:solidFill>
        </p:grpSpPr>
        <p:sp>
          <p:nvSpPr>
            <p:cNvPr id="62" name="Freeform 8"/>
            <p:cNvSpPr>
              <a:spLocks noEditPoints="1"/>
            </p:cNvSpPr>
            <p:nvPr/>
          </p:nvSpPr>
          <p:spPr bwMode="auto">
            <a:xfrm>
              <a:off x="9794875" y="1273175"/>
              <a:ext cx="1643062" cy="1282700"/>
            </a:xfrm>
            <a:custGeom>
              <a:avLst/>
              <a:gdLst>
                <a:gd name="T0" fmla="*/ 969 w 1035"/>
                <a:gd name="T1" fmla="*/ 25 h 808"/>
                <a:gd name="T2" fmla="*/ 969 w 1035"/>
                <a:gd name="T3" fmla="*/ 25 h 808"/>
                <a:gd name="T4" fmla="*/ 967 w 1035"/>
                <a:gd name="T5" fmla="*/ 19 h 808"/>
                <a:gd name="T6" fmla="*/ 963 w 1035"/>
                <a:gd name="T7" fmla="*/ 13 h 808"/>
                <a:gd name="T8" fmla="*/ 957 w 1035"/>
                <a:gd name="T9" fmla="*/ 9 h 808"/>
                <a:gd name="T10" fmla="*/ 951 w 1035"/>
                <a:gd name="T11" fmla="*/ 5 h 808"/>
                <a:gd name="T12" fmla="*/ 944 w 1035"/>
                <a:gd name="T13" fmla="*/ 3 h 808"/>
                <a:gd name="T14" fmla="*/ 938 w 1035"/>
                <a:gd name="T15" fmla="*/ 0 h 808"/>
                <a:gd name="T16" fmla="*/ 932 w 1035"/>
                <a:gd name="T17" fmla="*/ 0 h 808"/>
                <a:gd name="T18" fmla="*/ 924 w 1035"/>
                <a:gd name="T19" fmla="*/ 3 h 808"/>
                <a:gd name="T20" fmla="*/ 244 w 1035"/>
                <a:gd name="T21" fmla="*/ 228 h 808"/>
                <a:gd name="T22" fmla="*/ 444 w 1035"/>
                <a:gd name="T23" fmla="*/ 228 h 808"/>
                <a:gd name="T24" fmla="*/ 826 w 1035"/>
                <a:gd name="T25" fmla="*/ 101 h 808"/>
                <a:gd name="T26" fmla="*/ 826 w 1035"/>
                <a:gd name="T27" fmla="*/ 101 h 808"/>
                <a:gd name="T28" fmla="*/ 836 w 1035"/>
                <a:gd name="T29" fmla="*/ 117 h 808"/>
                <a:gd name="T30" fmla="*/ 848 w 1035"/>
                <a:gd name="T31" fmla="*/ 132 h 808"/>
                <a:gd name="T32" fmla="*/ 863 w 1035"/>
                <a:gd name="T33" fmla="*/ 144 h 808"/>
                <a:gd name="T34" fmla="*/ 877 w 1035"/>
                <a:gd name="T35" fmla="*/ 152 h 808"/>
                <a:gd name="T36" fmla="*/ 893 w 1035"/>
                <a:gd name="T37" fmla="*/ 160 h 808"/>
                <a:gd name="T38" fmla="*/ 912 w 1035"/>
                <a:gd name="T39" fmla="*/ 164 h 808"/>
                <a:gd name="T40" fmla="*/ 930 w 1035"/>
                <a:gd name="T41" fmla="*/ 167 h 808"/>
                <a:gd name="T42" fmla="*/ 949 w 1035"/>
                <a:gd name="T43" fmla="*/ 164 h 808"/>
                <a:gd name="T44" fmla="*/ 969 w 1035"/>
                <a:gd name="T45" fmla="*/ 228 h 808"/>
                <a:gd name="T46" fmla="*/ 1035 w 1035"/>
                <a:gd name="T47" fmla="*/ 228 h 808"/>
                <a:gd name="T48" fmla="*/ 969 w 1035"/>
                <a:gd name="T49" fmla="*/ 25 h 808"/>
                <a:gd name="T50" fmla="*/ 2 w 1035"/>
                <a:gd name="T51" fmla="*/ 345 h 808"/>
                <a:gd name="T52" fmla="*/ 155 w 1035"/>
                <a:gd name="T53" fmla="*/ 808 h 808"/>
                <a:gd name="T54" fmla="*/ 155 w 1035"/>
                <a:gd name="T55" fmla="*/ 607 h 808"/>
                <a:gd name="T56" fmla="*/ 100 w 1035"/>
                <a:gd name="T57" fmla="*/ 445 h 808"/>
                <a:gd name="T58" fmla="*/ 100 w 1035"/>
                <a:gd name="T59" fmla="*/ 445 h 808"/>
                <a:gd name="T60" fmla="*/ 119 w 1035"/>
                <a:gd name="T61" fmla="*/ 433 h 808"/>
                <a:gd name="T62" fmla="*/ 133 w 1035"/>
                <a:gd name="T63" fmla="*/ 417 h 808"/>
                <a:gd name="T64" fmla="*/ 145 w 1035"/>
                <a:gd name="T65" fmla="*/ 400 h 808"/>
                <a:gd name="T66" fmla="*/ 155 w 1035"/>
                <a:gd name="T67" fmla="*/ 382 h 808"/>
                <a:gd name="T68" fmla="*/ 155 w 1035"/>
                <a:gd name="T69" fmla="*/ 302 h 808"/>
                <a:gd name="T70" fmla="*/ 155 w 1035"/>
                <a:gd name="T71" fmla="*/ 302 h 808"/>
                <a:gd name="T72" fmla="*/ 155 w 1035"/>
                <a:gd name="T73" fmla="*/ 287 h 808"/>
                <a:gd name="T74" fmla="*/ 160 w 1035"/>
                <a:gd name="T75" fmla="*/ 273 h 808"/>
                <a:gd name="T76" fmla="*/ 168 w 1035"/>
                <a:gd name="T77" fmla="*/ 261 h 808"/>
                <a:gd name="T78" fmla="*/ 176 w 1035"/>
                <a:gd name="T79" fmla="*/ 251 h 808"/>
                <a:gd name="T80" fmla="*/ 24 w 1035"/>
                <a:gd name="T81" fmla="*/ 300 h 808"/>
                <a:gd name="T82" fmla="*/ 24 w 1035"/>
                <a:gd name="T83" fmla="*/ 300 h 808"/>
                <a:gd name="T84" fmla="*/ 18 w 1035"/>
                <a:gd name="T85" fmla="*/ 302 h 808"/>
                <a:gd name="T86" fmla="*/ 12 w 1035"/>
                <a:gd name="T87" fmla="*/ 306 h 808"/>
                <a:gd name="T88" fmla="*/ 8 w 1035"/>
                <a:gd name="T89" fmla="*/ 312 h 808"/>
                <a:gd name="T90" fmla="*/ 4 w 1035"/>
                <a:gd name="T91" fmla="*/ 318 h 808"/>
                <a:gd name="T92" fmla="*/ 2 w 1035"/>
                <a:gd name="T93" fmla="*/ 324 h 808"/>
                <a:gd name="T94" fmla="*/ 0 w 1035"/>
                <a:gd name="T95" fmla="*/ 330 h 808"/>
                <a:gd name="T96" fmla="*/ 0 w 1035"/>
                <a:gd name="T97" fmla="*/ 337 h 808"/>
                <a:gd name="T98" fmla="*/ 2 w 1035"/>
                <a:gd name="T99" fmla="*/ 345 h 808"/>
                <a:gd name="T100" fmla="*/ 2 w 1035"/>
                <a:gd name="T101" fmla="*/ 34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5" h="808">
                  <a:moveTo>
                    <a:pt x="969" y="25"/>
                  </a:moveTo>
                  <a:lnTo>
                    <a:pt x="969" y="25"/>
                  </a:lnTo>
                  <a:lnTo>
                    <a:pt x="967" y="19"/>
                  </a:lnTo>
                  <a:lnTo>
                    <a:pt x="963" y="13"/>
                  </a:lnTo>
                  <a:lnTo>
                    <a:pt x="957" y="9"/>
                  </a:lnTo>
                  <a:lnTo>
                    <a:pt x="951" y="5"/>
                  </a:lnTo>
                  <a:lnTo>
                    <a:pt x="944" y="3"/>
                  </a:lnTo>
                  <a:lnTo>
                    <a:pt x="938" y="0"/>
                  </a:lnTo>
                  <a:lnTo>
                    <a:pt x="932" y="0"/>
                  </a:lnTo>
                  <a:lnTo>
                    <a:pt x="924" y="3"/>
                  </a:lnTo>
                  <a:lnTo>
                    <a:pt x="244" y="228"/>
                  </a:lnTo>
                  <a:lnTo>
                    <a:pt x="444" y="228"/>
                  </a:lnTo>
                  <a:lnTo>
                    <a:pt x="826" y="101"/>
                  </a:lnTo>
                  <a:lnTo>
                    <a:pt x="826" y="101"/>
                  </a:lnTo>
                  <a:lnTo>
                    <a:pt x="836" y="117"/>
                  </a:lnTo>
                  <a:lnTo>
                    <a:pt x="848" y="132"/>
                  </a:lnTo>
                  <a:lnTo>
                    <a:pt x="863" y="144"/>
                  </a:lnTo>
                  <a:lnTo>
                    <a:pt x="877" y="152"/>
                  </a:lnTo>
                  <a:lnTo>
                    <a:pt x="893" y="160"/>
                  </a:lnTo>
                  <a:lnTo>
                    <a:pt x="912" y="164"/>
                  </a:lnTo>
                  <a:lnTo>
                    <a:pt x="930" y="167"/>
                  </a:lnTo>
                  <a:lnTo>
                    <a:pt x="949" y="164"/>
                  </a:lnTo>
                  <a:lnTo>
                    <a:pt x="969" y="228"/>
                  </a:lnTo>
                  <a:lnTo>
                    <a:pt x="1035" y="228"/>
                  </a:lnTo>
                  <a:lnTo>
                    <a:pt x="969" y="25"/>
                  </a:lnTo>
                  <a:close/>
                  <a:moveTo>
                    <a:pt x="2" y="345"/>
                  </a:moveTo>
                  <a:lnTo>
                    <a:pt x="155" y="808"/>
                  </a:lnTo>
                  <a:lnTo>
                    <a:pt x="155" y="607"/>
                  </a:lnTo>
                  <a:lnTo>
                    <a:pt x="100" y="445"/>
                  </a:lnTo>
                  <a:lnTo>
                    <a:pt x="100" y="445"/>
                  </a:lnTo>
                  <a:lnTo>
                    <a:pt x="119" y="433"/>
                  </a:lnTo>
                  <a:lnTo>
                    <a:pt x="133" y="417"/>
                  </a:lnTo>
                  <a:lnTo>
                    <a:pt x="145" y="400"/>
                  </a:lnTo>
                  <a:lnTo>
                    <a:pt x="155" y="382"/>
                  </a:lnTo>
                  <a:lnTo>
                    <a:pt x="155" y="302"/>
                  </a:lnTo>
                  <a:lnTo>
                    <a:pt x="155" y="302"/>
                  </a:lnTo>
                  <a:lnTo>
                    <a:pt x="155" y="287"/>
                  </a:lnTo>
                  <a:lnTo>
                    <a:pt x="160" y="273"/>
                  </a:lnTo>
                  <a:lnTo>
                    <a:pt x="168" y="261"/>
                  </a:lnTo>
                  <a:lnTo>
                    <a:pt x="176" y="251"/>
                  </a:lnTo>
                  <a:lnTo>
                    <a:pt x="24" y="300"/>
                  </a:lnTo>
                  <a:lnTo>
                    <a:pt x="24" y="300"/>
                  </a:lnTo>
                  <a:lnTo>
                    <a:pt x="18" y="302"/>
                  </a:lnTo>
                  <a:lnTo>
                    <a:pt x="12" y="306"/>
                  </a:lnTo>
                  <a:lnTo>
                    <a:pt x="8" y="312"/>
                  </a:lnTo>
                  <a:lnTo>
                    <a:pt x="4" y="318"/>
                  </a:lnTo>
                  <a:lnTo>
                    <a:pt x="2" y="324"/>
                  </a:lnTo>
                  <a:lnTo>
                    <a:pt x="0" y="330"/>
                  </a:lnTo>
                  <a:lnTo>
                    <a:pt x="0" y="337"/>
                  </a:lnTo>
                  <a:lnTo>
                    <a:pt x="2" y="345"/>
                  </a:lnTo>
                  <a:lnTo>
                    <a:pt x="2" y="3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3" name="Freeform 9"/>
            <p:cNvSpPr>
              <a:spLocks noEditPoints="1"/>
            </p:cNvSpPr>
            <p:nvPr/>
          </p:nvSpPr>
          <p:spPr bwMode="auto">
            <a:xfrm>
              <a:off x="10325100" y="1870075"/>
              <a:ext cx="1174750" cy="682625"/>
            </a:xfrm>
            <a:custGeom>
              <a:avLst/>
              <a:gdLst>
                <a:gd name="T0" fmla="*/ 658 w 740"/>
                <a:gd name="T1" fmla="*/ 162 h 430"/>
                <a:gd name="T2" fmla="*/ 627 w 740"/>
                <a:gd name="T3" fmla="*/ 192 h 430"/>
                <a:gd name="T4" fmla="*/ 625 w 740"/>
                <a:gd name="T5" fmla="*/ 227 h 430"/>
                <a:gd name="T6" fmla="*/ 647 w 740"/>
                <a:gd name="T7" fmla="*/ 264 h 430"/>
                <a:gd name="T8" fmla="*/ 680 w 740"/>
                <a:gd name="T9" fmla="*/ 272 h 430"/>
                <a:gd name="T10" fmla="*/ 721 w 740"/>
                <a:gd name="T11" fmla="*/ 256 h 430"/>
                <a:gd name="T12" fmla="*/ 740 w 740"/>
                <a:gd name="T13" fmla="*/ 215 h 430"/>
                <a:gd name="T14" fmla="*/ 729 w 740"/>
                <a:gd name="T15" fmla="*/ 182 h 430"/>
                <a:gd name="T16" fmla="*/ 692 w 740"/>
                <a:gd name="T17" fmla="*/ 157 h 430"/>
                <a:gd name="T18" fmla="*/ 57 w 740"/>
                <a:gd name="T19" fmla="*/ 157 h 430"/>
                <a:gd name="T20" fmla="*/ 16 w 740"/>
                <a:gd name="T21" fmla="*/ 174 h 430"/>
                <a:gd name="T22" fmla="*/ 0 w 740"/>
                <a:gd name="T23" fmla="*/ 215 h 430"/>
                <a:gd name="T24" fmla="*/ 10 w 740"/>
                <a:gd name="T25" fmla="*/ 248 h 430"/>
                <a:gd name="T26" fmla="*/ 47 w 740"/>
                <a:gd name="T27" fmla="*/ 272 h 430"/>
                <a:gd name="T28" fmla="*/ 80 w 740"/>
                <a:gd name="T29" fmla="*/ 268 h 430"/>
                <a:gd name="T30" fmla="*/ 110 w 740"/>
                <a:gd name="T31" fmla="*/ 237 h 430"/>
                <a:gd name="T32" fmla="*/ 115 w 740"/>
                <a:gd name="T33" fmla="*/ 203 h 430"/>
                <a:gd name="T34" fmla="*/ 90 w 740"/>
                <a:gd name="T35" fmla="*/ 168 h 430"/>
                <a:gd name="T36" fmla="*/ 57 w 740"/>
                <a:gd name="T37" fmla="*/ 157 h 430"/>
                <a:gd name="T38" fmla="*/ 332 w 740"/>
                <a:gd name="T39" fmla="*/ 4 h 430"/>
                <a:gd name="T40" fmla="*/ 262 w 740"/>
                <a:gd name="T41" fmla="*/ 36 h 430"/>
                <a:gd name="T42" fmla="*/ 211 w 740"/>
                <a:gd name="T43" fmla="*/ 94 h 430"/>
                <a:gd name="T44" fmla="*/ 182 w 740"/>
                <a:gd name="T45" fmla="*/ 172 h 430"/>
                <a:gd name="T46" fmla="*/ 180 w 740"/>
                <a:gd name="T47" fmla="*/ 237 h 430"/>
                <a:gd name="T48" fmla="*/ 201 w 740"/>
                <a:gd name="T49" fmla="*/ 317 h 430"/>
                <a:gd name="T50" fmla="*/ 248 w 740"/>
                <a:gd name="T51" fmla="*/ 381 h 430"/>
                <a:gd name="T52" fmla="*/ 313 w 740"/>
                <a:gd name="T53" fmla="*/ 420 h 430"/>
                <a:gd name="T54" fmla="*/ 369 w 740"/>
                <a:gd name="T55" fmla="*/ 430 h 430"/>
                <a:gd name="T56" fmla="*/ 444 w 740"/>
                <a:gd name="T57" fmla="*/ 414 h 430"/>
                <a:gd name="T58" fmla="*/ 504 w 740"/>
                <a:gd name="T59" fmla="*/ 366 h 430"/>
                <a:gd name="T60" fmla="*/ 545 w 740"/>
                <a:gd name="T61" fmla="*/ 299 h 430"/>
                <a:gd name="T62" fmla="*/ 561 w 740"/>
                <a:gd name="T63" fmla="*/ 215 h 430"/>
                <a:gd name="T64" fmla="*/ 551 w 740"/>
                <a:gd name="T65" fmla="*/ 151 h 430"/>
                <a:gd name="T66" fmla="*/ 516 w 740"/>
                <a:gd name="T67" fmla="*/ 77 h 430"/>
                <a:gd name="T68" fmla="*/ 461 w 740"/>
                <a:gd name="T69" fmla="*/ 26 h 430"/>
                <a:gd name="T70" fmla="*/ 389 w 740"/>
                <a:gd name="T71" fmla="*/ 0 h 430"/>
                <a:gd name="T72" fmla="*/ 387 w 740"/>
                <a:gd name="T73" fmla="*/ 344 h 430"/>
                <a:gd name="T74" fmla="*/ 328 w 740"/>
                <a:gd name="T75" fmla="*/ 313 h 430"/>
                <a:gd name="T76" fmla="*/ 295 w 740"/>
                <a:gd name="T77" fmla="*/ 258 h 430"/>
                <a:gd name="T78" fmla="*/ 340 w 740"/>
                <a:gd name="T79" fmla="*/ 270 h 430"/>
                <a:gd name="T80" fmla="*/ 379 w 740"/>
                <a:gd name="T81" fmla="*/ 268 h 430"/>
                <a:gd name="T82" fmla="*/ 389 w 740"/>
                <a:gd name="T83" fmla="*/ 256 h 430"/>
                <a:gd name="T84" fmla="*/ 352 w 740"/>
                <a:gd name="T85" fmla="*/ 233 h 430"/>
                <a:gd name="T86" fmla="*/ 305 w 740"/>
                <a:gd name="T87" fmla="*/ 213 h 430"/>
                <a:gd name="T88" fmla="*/ 287 w 740"/>
                <a:gd name="T89" fmla="*/ 174 h 430"/>
                <a:gd name="T90" fmla="*/ 295 w 740"/>
                <a:gd name="T91" fmla="*/ 145 h 430"/>
                <a:gd name="T92" fmla="*/ 334 w 740"/>
                <a:gd name="T93" fmla="*/ 118 h 430"/>
                <a:gd name="T94" fmla="*/ 389 w 740"/>
                <a:gd name="T95" fmla="*/ 112 h 430"/>
                <a:gd name="T96" fmla="*/ 442 w 740"/>
                <a:gd name="T97" fmla="*/ 123 h 430"/>
                <a:gd name="T98" fmla="*/ 395 w 740"/>
                <a:gd name="T99" fmla="*/ 155 h 430"/>
                <a:gd name="T100" fmla="*/ 356 w 740"/>
                <a:gd name="T101" fmla="*/ 159 h 430"/>
                <a:gd name="T102" fmla="*/ 352 w 740"/>
                <a:gd name="T103" fmla="*/ 174 h 430"/>
                <a:gd name="T104" fmla="*/ 391 w 740"/>
                <a:gd name="T105" fmla="*/ 190 h 430"/>
                <a:gd name="T106" fmla="*/ 438 w 740"/>
                <a:gd name="T107" fmla="*/ 215 h 430"/>
                <a:gd name="T108" fmla="*/ 453 w 740"/>
                <a:gd name="T109" fmla="*/ 252 h 430"/>
                <a:gd name="T110" fmla="*/ 442 w 740"/>
                <a:gd name="T111" fmla="*/ 282 h 430"/>
                <a:gd name="T112" fmla="*/ 401 w 740"/>
                <a:gd name="T113" fmla="*/ 30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0" h="430">
                  <a:moveTo>
                    <a:pt x="680" y="157"/>
                  </a:moveTo>
                  <a:lnTo>
                    <a:pt x="680" y="157"/>
                  </a:lnTo>
                  <a:lnTo>
                    <a:pt x="670" y="157"/>
                  </a:lnTo>
                  <a:lnTo>
                    <a:pt x="658" y="162"/>
                  </a:lnTo>
                  <a:lnTo>
                    <a:pt x="647" y="168"/>
                  </a:lnTo>
                  <a:lnTo>
                    <a:pt x="639" y="174"/>
                  </a:lnTo>
                  <a:lnTo>
                    <a:pt x="633" y="182"/>
                  </a:lnTo>
                  <a:lnTo>
                    <a:pt x="627" y="192"/>
                  </a:lnTo>
                  <a:lnTo>
                    <a:pt x="625" y="203"/>
                  </a:lnTo>
                  <a:lnTo>
                    <a:pt x="623" y="215"/>
                  </a:lnTo>
                  <a:lnTo>
                    <a:pt x="623" y="215"/>
                  </a:lnTo>
                  <a:lnTo>
                    <a:pt x="625" y="227"/>
                  </a:lnTo>
                  <a:lnTo>
                    <a:pt x="627" y="237"/>
                  </a:lnTo>
                  <a:lnTo>
                    <a:pt x="633" y="248"/>
                  </a:lnTo>
                  <a:lnTo>
                    <a:pt x="639" y="256"/>
                  </a:lnTo>
                  <a:lnTo>
                    <a:pt x="647" y="264"/>
                  </a:lnTo>
                  <a:lnTo>
                    <a:pt x="658" y="268"/>
                  </a:lnTo>
                  <a:lnTo>
                    <a:pt x="670" y="272"/>
                  </a:lnTo>
                  <a:lnTo>
                    <a:pt x="680" y="272"/>
                  </a:lnTo>
                  <a:lnTo>
                    <a:pt x="680" y="272"/>
                  </a:lnTo>
                  <a:lnTo>
                    <a:pt x="692" y="272"/>
                  </a:lnTo>
                  <a:lnTo>
                    <a:pt x="703" y="268"/>
                  </a:lnTo>
                  <a:lnTo>
                    <a:pt x="713" y="264"/>
                  </a:lnTo>
                  <a:lnTo>
                    <a:pt x="721" y="256"/>
                  </a:lnTo>
                  <a:lnTo>
                    <a:pt x="729" y="248"/>
                  </a:lnTo>
                  <a:lnTo>
                    <a:pt x="733" y="237"/>
                  </a:lnTo>
                  <a:lnTo>
                    <a:pt x="738" y="227"/>
                  </a:lnTo>
                  <a:lnTo>
                    <a:pt x="740" y="215"/>
                  </a:lnTo>
                  <a:lnTo>
                    <a:pt x="740" y="215"/>
                  </a:lnTo>
                  <a:lnTo>
                    <a:pt x="738" y="203"/>
                  </a:lnTo>
                  <a:lnTo>
                    <a:pt x="733" y="192"/>
                  </a:lnTo>
                  <a:lnTo>
                    <a:pt x="729" y="182"/>
                  </a:lnTo>
                  <a:lnTo>
                    <a:pt x="721" y="174"/>
                  </a:lnTo>
                  <a:lnTo>
                    <a:pt x="713" y="168"/>
                  </a:lnTo>
                  <a:lnTo>
                    <a:pt x="703" y="162"/>
                  </a:lnTo>
                  <a:lnTo>
                    <a:pt x="692" y="157"/>
                  </a:lnTo>
                  <a:lnTo>
                    <a:pt x="680" y="157"/>
                  </a:lnTo>
                  <a:lnTo>
                    <a:pt x="680" y="157"/>
                  </a:lnTo>
                  <a:close/>
                  <a:moveTo>
                    <a:pt x="57" y="157"/>
                  </a:moveTo>
                  <a:lnTo>
                    <a:pt x="57" y="157"/>
                  </a:lnTo>
                  <a:lnTo>
                    <a:pt x="47" y="157"/>
                  </a:lnTo>
                  <a:lnTo>
                    <a:pt x="35" y="162"/>
                  </a:lnTo>
                  <a:lnTo>
                    <a:pt x="24" y="168"/>
                  </a:lnTo>
                  <a:lnTo>
                    <a:pt x="16" y="174"/>
                  </a:lnTo>
                  <a:lnTo>
                    <a:pt x="10" y="182"/>
                  </a:lnTo>
                  <a:lnTo>
                    <a:pt x="4" y="192"/>
                  </a:lnTo>
                  <a:lnTo>
                    <a:pt x="2" y="203"/>
                  </a:lnTo>
                  <a:lnTo>
                    <a:pt x="0" y="215"/>
                  </a:lnTo>
                  <a:lnTo>
                    <a:pt x="0" y="215"/>
                  </a:lnTo>
                  <a:lnTo>
                    <a:pt x="2" y="227"/>
                  </a:lnTo>
                  <a:lnTo>
                    <a:pt x="4" y="237"/>
                  </a:lnTo>
                  <a:lnTo>
                    <a:pt x="10" y="248"/>
                  </a:lnTo>
                  <a:lnTo>
                    <a:pt x="16" y="256"/>
                  </a:lnTo>
                  <a:lnTo>
                    <a:pt x="24" y="264"/>
                  </a:lnTo>
                  <a:lnTo>
                    <a:pt x="35" y="268"/>
                  </a:lnTo>
                  <a:lnTo>
                    <a:pt x="47" y="272"/>
                  </a:lnTo>
                  <a:lnTo>
                    <a:pt x="57" y="272"/>
                  </a:lnTo>
                  <a:lnTo>
                    <a:pt x="57" y="272"/>
                  </a:lnTo>
                  <a:lnTo>
                    <a:pt x="69" y="272"/>
                  </a:lnTo>
                  <a:lnTo>
                    <a:pt x="80" y="268"/>
                  </a:lnTo>
                  <a:lnTo>
                    <a:pt x="90" y="264"/>
                  </a:lnTo>
                  <a:lnTo>
                    <a:pt x="98" y="256"/>
                  </a:lnTo>
                  <a:lnTo>
                    <a:pt x="106" y="248"/>
                  </a:lnTo>
                  <a:lnTo>
                    <a:pt x="110" y="237"/>
                  </a:lnTo>
                  <a:lnTo>
                    <a:pt x="115" y="227"/>
                  </a:lnTo>
                  <a:lnTo>
                    <a:pt x="117" y="215"/>
                  </a:lnTo>
                  <a:lnTo>
                    <a:pt x="117" y="215"/>
                  </a:lnTo>
                  <a:lnTo>
                    <a:pt x="115" y="203"/>
                  </a:lnTo>
                  <a:lnTo>
                    <a:pt x="110" y="192"/>
                  </a:lnTo>
                  <a:lnTo>
                    <a:pt x="106" y="182"/>
                  </a:lnTo>
                  <a:lnTo>
                    <a:pt x="98" y="174"/>
                  </a:lnTo>
                  <a:lnTo>
                    <a:pt x="90" y="168"/>
                  </a:lnTo>
                  <a:lnTo>
                    <a:pt x="80" y="162"/>
                  </a:lnTo>
                  <a:lnTo>
                    <a:pt x="69" y="157"/>
                  </a:lnTo>
                  <a:lnTo>
                    <a:pt x="57" y="157"/>
                  </a:lnTo>
                  <a:lnTo>
                    <a:pt x="57" y="157"/>
                  </a:lnTo>
                  <a:close/>
                  <a:moveTo>
                    <a:pt x="369" y="0"/>
                  </a:moveTo>
                  <a:lnTo>
                    <a:pt x="369" y="0"/>
                  </a:lnTo>
                  <a:lnTo>
                    <a:pt x="350" y="0"/>
                  </a:lnTo>
                  <a:lnTo>
                    <a:pt x="332" y="4"/>
                  </a:lnTo>
                  <a:lnTo>
                    <a:pt x="313" y="10"/>
                  </a:lnTo>
                  <a:lnTo>
                    <a:pt x="295" y="16"/>
                  </a:lnTo>
                  <a:lnTo>
                    <a:pt x="278" y="26"/>
                  </a:lnTo>
                  <a:lnTo>
                    <a:pt x="262" y="36"/>
                  </a:lnTo>
                  <a:lnTo>
                    <a:pt x="248" y="49"/>
                  </a:lnTo>
                  <a:lnTo>
                    <a:pt x="233" y="63"/>
                  </a:lnTo>
                  <a:lnTo>
                    <a:pt x="221" y="77"/>
                  </a:lnTo>
                  <a:lnTo>
                    <a:pt x="211" y="94"/>
                  </a:lnTo>
                  <a:lnTo>
                    <a:pt x="201" y="112"/>
                  </a:lnTo>
                  <a:lnTo>
                    <a:pt x="192" y="131"/>
                  </a:lnTo>
                  <a:lnTo>
                    <a:pt x="186" y="151"/>
                  </a:lnTo>
                  <a:lnTo>
                    <a:pt x="182" y="172"/>
                  </a:lnTo>
                  <a:lnTo>
                    <a:pt x="180" y="192"/>
                  </a:lnTo>
                  <a:lnTo>
                    <a:pt x="178" y="215"/>
                  </a:lnTo>
                  <a:lnTo>
                    <a:pt x="178" y="215"/>
                  </a:lnTo>
                  <a:lnTo>
                    <a:pt x="180" y="237"/>
                  </a:lnTo>
                  <a:lnTo>
                    <a:pt x="182" y="258"/>
                  </a:lnTo>
                  <a:lnTo>
                    <a:pt x="186" y="278"/>
                  </a:lnTo>
                  <a:lnTo>
                    <a:pt x="192" y="299"/>
                  </a:lnTo>
                  <a:lnTo>
                    <a:pt x="201" y="317"/>
                  </a:lnTo>
                  <a:lnTo>
                    <a:pt x="211" y="336"/>
                  </a:lnTo>
                  <a:lnTo>
                    <a:pt x="221" y="352"/>
                  </a:lnTo>
                  <a:lnTo>
                    <a:pt x="233" y="366"/>
                  </a:lnTo>
                  <a:lnTo>
                    <a:pt x="248" y="381"/>
                  </a:lnTo>
                  <a:lnTo>
                    <a:pt x="262" y="393"/>
                  </a:lnTo>
                  <a:lnTo>
                    <a:pt x="278" y="405"/>
                  </a:lnTo>
                  <a:lnTo>
                    <a:pt x="295" y="414"/>
                  </a:lnTo>
                  <a:lnTo>
                    <a:pt x="313" y="420"/>
                  </a:lnTo>
                  <a:lnTo>
                    <a:pt x="332" y="426"/>
                  </a:lnTo>
                  <a:lnTo>
                    <a:pt x="350" y="430"/>
                  </a:lnTo>
                  <a:lnTo>
                    <a:pt x="369" y="430"/>
                  </a:lnTo>
                  <a:lnTo>
                    <a:pt x="369" y="430"/>
                  </a:lnTo>
                  <a:lnTo>
                    <a:pt x="389" y="430"/>
                  </a:lnTo>
                  <a:lnTo>
                    <a:pt x="408" y="426"/>
                  </a:lnTo>
                  <a:lnTo>
                    <a:pt x="426" y="420"/>
                  </a:lnTo>
                  <a:lnTo>
                    <a:pt x="444" y="414"/>
                  </a:lnTo>
                  <a:lnTo>
                    <a:pt x="461" y="405"/>
                  </a:lnTo>
                  <a:lnTo>
                    <a:pt x="475" y="393"/>
                  </a:lnTo>
                  <a:lnTo>
                    <a:pt x="492" y="381"/>
                  </a:lnTo>
                  <a:lnTo>
                    <a:pt x="504" y="366"/>
                  </a:lnTo>
                  <a:lnTo>
                    <a:pt x="516" y="352"/>
                  </a:lnTo>
                  <a:lnTo>
                    <a:pt x="529" y="336"/>
                  </a:lnTo>
                  <a:lnTo>
                    <a:pt x="537" y="317"/>
                  </a:lnTo>
                  <a:lnTo>
                    <a:pt x="545" y="299"/>
                  </a:lnTo>
                  <a:lnTo>
                    <a:pt x="551" y="278"/>
                  </a:lnTo>
                  <a:lnTo>
                    <a:pt x="557" y="258"/>
                  </a:lnTo>
                  <a:lnTo>
                    <a:pt x="559" y="237"/>
                  </a:lnTo>
                  <a:lnTo>
                    <a:pt x="561" y="215"/>
                  </a:lnTo>
                  <a:lnTo>
                    <a:pt x="561" y="215"/>
                  </a:lnTo>
                  <a:lnTo>
                    <a:pt x="559" y="192"/>
                  </a:lnTo>
                  <a:lnTo>
                    <a:pt x="557" y="172"/>
                  </a:lnTo>
                  <a:lnTo>
                    <a:pt x="551" y="151"/>
                  </a:lnTo>
                  <a:lnTo>
                    <a:pt x="545" y="131"/>
                  </a:lnTo>
                  <a:lnTo>
                    <a:pt x="537" y="112"/>
                  </a:lnTo>
                  <a:lnTo>
                    <a:pt x="529" y="94"/>
                  </a:lnTo>
                  <a:lnTo>
                    <a:pt x="516" y="77"/>
                  </a:lnTo>
                  <a:lnTo>
                    <a:pt x="504" y="63"/>
                  </a:lnTo>
                  <a:lnTo>
                    <a:pt x="492" y="49"/>
                  </a:lnTo>
                  <a:lnTo>
                    <a:pt x="475" y="36"/>
                  </a:lnTo>
                  <a:lnTo>
                    <a:pt x="461" y="26"/>
                  </a:lnTo>
                  <a:lnTo>
                    <a:pt x="444" y="16"/>
                  </a:lnTo>
                  <a:lnTo>
                    <a:pt x="426" y="10"/>
                  </a:lnTo>
                  <a:lnTo>
                    <a:pt x="408" y="4"/>
                  </a:lnTo>
                  <a:lnTo>
                    <a:pt x="389" y="0"/>
                  </a:lnTo>
                  <a:lnTo>
                    <a:pt x="369" y="0"/>
                  </a:lnTo>
                  <a:lnTo>
                    <a:pt x="369" y="0"/>
                  </a:lnTo>
                  <a:close/>
                  <a:moveTo>
                    <a:pt x="387" y="311"/>
                  </a:moveTo>
                  <a:lnTo>
                    <a:pt x="387" y="344"/>
                  </a:lnTo>
                  <a:lnTo>
                    <a:pt x="346" y="344"/>
                  </a:lnTo>
                  <a:lnTo>
                    <a:pt x="346" y="315"/>
                  </a:lnTo>
                  <a:lnTo>
                    <a:pt x="346" y="315"/>
                  </a:lnTo>
                  <a:lnTo>
                    <a:pt x="328" y="313"/>
                  </a:lnTo>
                  <a:lnTo>
                    <a:pt x="311" y="309"/>
                  </a:lnTo>
                  <a:lnTo>
                    <a:pt x="297" y="305"/>
                  </a:lnTo>
                  <a:lnTo>
                    <a:pt x="285" y="301"/>
                  </a:lnTo>
                  <a:lnTo>
                    <a:pt x="295" y="258"/>
                  </a:lnTo>
                  <a:lnTo>
                    <a:pt x="295" y="258"/>
                  </a:lnTo>
                  <a:lnTo>
                    <a:pt x="309" y="262"/>
                  </a:lnTo>
                  <a:lnTo>
                    <a:pt x="324" y="266"/>
                  </a:lnTo>
                  <a:lnTo>
                    <a:pt x="340" y="270"/>
                  </a:lnTo>
                  <a:lnTo>
                    <a:pt x="358" y="272"/>
                  </a:lnTo>
                  <a:lnTo>
                    <a:pt x="358" y="272"/>
                  </a:lnTo>
                  <a:lnTo>
                    <a:pt x="371" y="270"/>
                  </a:lnTo>
                  <a:lnTo>
                    <a:pt x="379" y="268"/>
                  </a:lnTo>
                  <a:lnTo>
                    <a:pt x="385" y="264"/>
                  </a:lnTo>
                  <a:lnTo>
                    <a:pt x="387" y="260"/>
                  </a:lnTo>
                  <a:lnTo>
                    <a:pt x="389" y="256"/>
                  </a:lnTo>
                  <a:lnTo>
                    <a:pt x="389" y="256"/>
                  </a:lnTo>
                  <a:lnTo>
                    <a:pt x="387" y="250"/>
                  </a:lnTo>
                  <a:lnTo>
                    <a:pt x="379" y="243"/>
                  </a:lnTo>
                  <a:lnTo>
                    <a:pt x="369" y="239"/>
                  </a:lnTo>
                  <a:lnTo>
                    <a:pt x="352" y="233"/>
                  </a:lnTo>
                  <a:lnTo>
                    <a:pt x="352" y="233"/>
                  </a:lnTo>
                  <a:lnTo>
                    <a:pt x="326" y="225"/>
                  </a:lnTo>
                  <a:lnTo>
                    <a:pt x="313" y="219"/>
                  </a:lnTo>
                  <a:lnTo>
                    <a:pt x="305" y="213"/>
                  </a:lnTo>
                  <a:lnTo>
                    <a:pt x="297" y="205"/>
                  </a:lnTo>
                  <a:lnTo>
                    <a:pt x="291" y="196"/>
                  </a:lnTo>
                  <a:lnTo>
                    <a:pt x="287" y="186"/>
                  </a:lnTo>
                  <a:lnTo>
                    <a:pt x="287" y="174"/>
                  </a:lnTo>
                  <a:lnTo>
                    <a:pt x="287" y="174"/>
                  </a:lnTo>
                  <a:lnTo>
                    <a:pt x="287" y="164"/>
                  </a:lnTo>
                  <a:lnTo>
                    <a:pt x="291" y="153"/>
                  </a:lnTo>
                  <a:lnTo>
                    <a:pt x="295" y="145"/>
                  </a:lnTo>
                  <a:lnTo>
                    <a:pt x="303" y="137"/>
                  </a:lnTo>
                  <a:lnTo>
                    <a:pt x="311" y="129"/>
                  </a:lnTo>
                  <a:lnTo>
                    <a:pt x="322" y="125"/>
                  </a:lnTo>
                  <a:lnTo>
                    <a:pt x="334" y="118"/>
                  </a:lnTo>
                  <a:lnTo>
                    <a:pt x="348" y="116"/>
                  </a:lnTo>
                  <a:lnTo>
                    <a:pt x="348" y="86"/>
                  </a:lnTo>
                  <a:lnTo>
                    <a:pt x="389" y="86"/>
                  </a:lnTo>
                  <a:lnTo>
                    <a:pt x="389" y="112"/>
                  </a:lnTo>
                  <a:lnTo>
                    <a:pt x="389" y="112"/>
                  </a:lnTo>
                  <a:lnTo>
                    <a:pt x="406" y="114"/>
                  </a:lnTo>
                  <a:lnTo>
                    <a:pt x="420" y="116"/>
                  </a:lnTo>
                  <a:lnTo>
                    <a:pt x="442" y="123"/>
                  </a:lnTo>
                  <a:lnTo>
                    <a:pt x="430" y="166"/>
                  </a:lnTo>
                  <a:lnTo>
                    <a:pt x="430" y="166"/>
                  </a:lnTo>
                  <a:lnTo>
                    <a:pt x="410" y="159"/>
                  </a:lnTo>
                  <a:lnTo>
                    <a:pt x="395" y="155"/>
                  </a:lnTo>
                  <a:lnTo>
                    <a:pt x="377" y="155"/>
                  </a:lnTo>
                  <a:lnTo>
                    <a:pt x="377" y="155"/>
                  </a:lnTo>
                  <a:lnTo>
                    <a:pt x="365" y="155"/>
                  </a:lnTo>
                  <a:lnTo>
                    <a:pt x="356" y="159"/>
                  </a:lnTo>
                  <a:lnTo>
                    <a:pt x="352" y="164"/>
                  </a:lnTo>
                  <a:lnTo>
                    <a:pt x="350" y="168"/>
                  </a:lnTo>
                  <a:lnTo>
                    <a:pt x="350" y="168"/>
                  </a:lnTo>
                  <a:lnTo>
                    <a:pt x="352" y="174"/>
                  </a:lnTo>
                  <a:lnTo>
                    <a:pt x="360" y="180"/>
                  </a:lnTo>
                  <a:lnTo>
                    <a:pt x="373" y="184"/>
                  </a:lnTo>
                  <a:lnTo>
                    <a:pt x="391" y="190"/>
                  </a:lnTo>
                  <a:lnTo>
                    <a:pt x="391" y="190"/>
                  </a:lnTo>
                  <a:lnTo>
                    <a:pt x="408" y="196"/>
                  </a:lnTo>
                  <a:lnTo>
                    <a:pt x="420" y="203"/>
                  </a:lnTo>
                  <a:lnTo>
                    <a:pt x="430" y="209"/>
                  </a:lnTo>
                  <a:lnTo>
                    <a:pt x="438" y="215"/>
                  </a:lnTo>
                  <a:lnTo>
                    <a:pt x="444" y="223"/>
                  </a:lnTo>
                  <a:lnTo>
                    <a:pt x="449" y="231"/>
                  </a:lnTo>
                  <a:lnTo>
                    <a:pt x="453" y="241"/>
                  </a:lnTo>
                  <a:lnTo>
                    <a:pt x="453" y="252"/>
                  </a:lnTo>
                  <a:lnTo>
                    <a:pt x="453" y="252"/>
                  </a:lnTo>
                  <a:lnTo>
                    <a:pt x="451" y="262"/>
                  </a:lnTo>
                  <a:lnTo>
                    <a:pt x="449" y="272"/>
                  </a:lnTo>
                  <a:lnTo>
                    <a:pt x="442" y="282"/>
                  </a:lnTo>
                  <a:lnTo>
                    <a:pt x="436" y="291"/>
                  </a:lnTo>
                  <a:lnTo>
                    <a:pt x="426" y="297"/>
                  </a:lnTo>
                  <a:lnTo>
                    <a:pt x="416" y="303"/>
                  </a:lnTo>
                  <a:lnTo>
                    <a:pt x="401" y="309"/>
                  </a:lnTo>
                  <a:lnTo>
                    <a:pt x="387" y="311"/>
                  </a:lnTo>
                  <a:lnTo>
                    <a:pt x="387" y="3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4" name="Freeform 10"/>
            <p:cNvSpPr>
              <a:spLocks/>
            </p:cNvSpPr>
            <p:nvPr/>
          </p:nvSpPr>
          <p:spPr bwMode="auto">
            <a:xfrm>
              <a:off x="10102850" y="1697038"/>
              <a:ext cx="1617662" cy="1038225"/>
            </a:xfrm>
            <a:custGeom>
              <a:avLst/>
              <a:gdLst>
                <a:gd name="T0" fmla="*/ 738 w 1019"/>
                <a:gd name="T1" fmla="*/ 629 h 654"/>
                <a:gd name="T2" fmla="*/ 740 w 1019"/>
                <a:gd name="T3" fmla="*/ 609 h 654"/>
                <a:gd name="T4" fmla="*/ 748 w 1019"/>
                <a:gd name="T5" fmla="*/ 592 h 654"/>
                <a:gd name="T6" fmla="*/ 160 w 1019"/>
                <a:gd name="T7" fmla="*/ 592 h 654"/>
                <a:gd name="T8" fmla="*/ 148 w 1019"/>
                <a:gd name="T9" fmla="*/ 557 h 654"/>
                <a:gd name="T10" fmla="*/ 125 w 1019"/>
                <a:gd name="T11" fmla="*/ 529 h 654"/>
                <a:gd name="T12" fmla="*/ 97 w 1019"/>
                <a:gd name="T13" fmla="*/ 508 h 654"/>
                <a:gd name="T14" fmla="*/ 64 w 1019"/>
                <a:gd name="T15" fmla="*/ 496 h 654"/>
                <a:gd name="T16" fmla="*/ 64 w 1019"/>
                <a:gd name="T17" fmla="*/ 162 h 654"/>
                <a:gd name="T18" fmla="*/ 97 w 1019"/>
                <a:gd name="T19" fmla="*/ 150 h 654"/>
                <a:gd name="T20" fmla="*/ 125 w 1019"/>
                <a:gd name="T21" fmla="*/ 127 h 654"/>
                <a:gd name="T22" fmla="*/ 148 w 1019"/>
                <a:gd name="T23" fmla="*/ 98 h 654"/>
                <a:gd name="T24" fmla="*/ 160 w 1019"/>
                <a:gd name="T25" fmla="*/ 63 h 654"/>
                <a:gd name="T26" fmla="*/ 857 w 1019"/>
                <a:gd name="T27" fmla="*/ 63 h 654"/>
                <a:gd name="T28" fmla="*/ 869 w 1019"/>
                <a:gd name="T29" fmla="*/ 98 h 654"/>
                <a:gd name="T30" fmla="*/ 892 w 1019"/>
                <a:gd name="T31" fmla="*/ 127 h 654"/>
                <a:gd name="T32" fmla="*/ 921 w 1019"/>
                <a:gd name="T33" fmla="*/ 150 h 654"/>
                <a:gd name="T34" fmla="*/ 955 w 1019"/>
                <a:gd name="T35" fmla="*/ 162 h 654"/>
                <a:gd name="T36" fmla="*/ 1019 w 1019"/>
                <a:gd name="T37" fmla="*/ 385 h 654"/>
                <a:gd name="T38" fmla="*/ 1019 w 1019"/>
                <a:gd name="T39" fmla="*/ 35 h 654"/>
                <a:gd name="T40" fmla="*/ 1015 w 1019"/>
                <a:gd name="T41" fmla="*/ 20 h 654"/>
                <a:gd name="T42" fmla="*/ 1009 w 1019"/>
                <a:gd name="T43" fmla="*/ 10 h 654"/>
                <a:gd name="T44" fmla="*/ 996 w 1019"/>
                <a:gd name="T45" fmla="*/ 2 h 654"/>
                <a:gd name="T46" fmla="*/ 984 w 1019"/>
                <a:gd name="T47" fmla="*/ 0 h 654"/>
                <a:gd name="T48" fmla="*/ 35 w 1019"/>
                <a:gd name="T49" fmla="*/ 0 h 654"/>
                <a:gd name="T50" fmla="*/ 21 w 1019"/>
                <a:gd name="T51" fmla="*/ 2 h 654"/>
                <a:gd name="T52" fmla="*/ 11 w 1019"/>
                <a:gd name="T53" fmla="*/ 10 h 654"/>
                <a:gd name="T54" fmla="*/ 2 w 1019"/>
                <a:gd name="T55" fmla="*/ 20 h 654"/>
                <a:gd name="T56" fmla="*/ 0 w 1019"/>
                <a:gd name="T57" fmla="*/ 35 h 654"/>
                <a:gd name="T58" fmla="*/ 0 w 1019"/>
                <a:gd name="T59" fmla="*/ 619 h 654"/>
                <a:gd name="T60" fmla="*/ 2 w 1019"/>
                <a:gd name="T61" fmla="*/ 633 h 654"/>
                <a:gd name="T62" fmla="*/ 11 w 1019"/>
                <a:gd name="T63" fmla="*/ 644 h 654"/>
                <a:gd name="T64" fmla="*/ 21 w 1019"/>
                <a:gd name="T65" fmla="*/ 652 h 654"/>
                <a:gd name="T66" fmla="*/ 35 w 1019"/>
                <a:gd name="T67" fmla="*/ 654 h 654"/>
                <a:gd name="T68" fmla="*/ 742 w 1019"/>
                <a:gd name="T69" fmla="*/ 654 h 654"/>
                <a:gd name="T70" fmla="*/ 738 w 1019"/>
                <a:gd name="T71" fmla="*/ 62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9" h="654">
                  <a:moveTo>
                    <a:pt x="738" y="629"/>
                  </a:moveTo>
                  <a:lnTo>
                    <a:pt x="738" y="629"/>
                  </a:lnTo>
                  <a:lnTo>
                    <a:pt x="738" y="619"/>
                  </a:lnTo>
                  <a:lnTo>
                    <a:pt x="740" y="609"/>
                  </a:lnTo>
                  <a:lnTo>
                    <a:pt x="744" y="601"/>
                  </a:lnTo>
                  <a:lnTo>
                    <a:pt x="748" y="592"/>
                  </a:lnTo>
                  <a:lnTo>
                    <a:pt x="160" y="592"/>
                  </a:lnTo>
                  <a:lnTo>
                    <a:pt x="160" y="592"/>
                  </a:lnTo>
                  <a:lnTo>
                    <a:pt x="154" y="574"/>
                  </a:lnTo>
                  <a:lnTo>
                    <a:pt x="148" y="557"/>
                  </a:lnTo>
                  <a:lnTo>
                    <a:pt x="138" y="543"/>
                  </a:lnTo>
                  <a:lnTo>
                    <a:pt x="125" y="529"/>
                  </a:lnTo>
                  <a:lnTo>
                    <a:pt x="113" y="516"/>
                  </a:lnTo>
                  <a:lnTo>
                    <a:pt x="97" y="508"/>
                  </a:lnTo>
                  <a:lnTo>
                    <a:pt x="80" y="500"/>
                  </a:lnTo>
                  <a:lnTo>
                    <a:pt x="64" y="496"/>
                  </a:lnTo>
                  <a:lnTo>
                    <a:pt x="64" y="162"/>
                  </a:lnTo>
                  <a:lnTo>
                    <a:pt x="64" y="162"/>
                  </a:lnTo>
                  <a:lnTo>
                    <a:pt x="80" y="156"/>
                  </a:lnTo>
                  <a:lnTo>
                    <a:pt x="97" y="150"/>
                  </a:lnTo>
                  <a:lnTo>
                    <a:pt x="113" y="139"/>
                  </a:lnTo>
                  <a:lnTo>
                    <a:pt x="125" y="127"/>
                  </a:lnTo>
                  <a:lnTo>
                    <a:pt x="138" y="113"/>
                  </a:lnTo>
                  <a:lnTo>
                    <a:pt x="148" y="98"/>
                  </a:lnTo>
                  <a:lnTo>
                    <a:pt x="154" y="80"/>
                  </a:lnTo>
                  <a:lnTo>
                    <a:pt x="160" y="63"/>
                  </a:lnTo>
                  <a:lnTo>
                    <a:pt x="857" y="63"/>
                  </a:lnTo>
                  <a:lnTo>
                    <a:pt x="857" y="63"/>
                  </a:lnTo>
                  <a:lnTo>
                    <a:pt x="863" y="80"/>
                  </a:lnTo>
                  <a:lnTo>
                    <a:pt x="869" y="98"/>
                  </a:lnTo>
                  <a:lnTo>
                    <a:pt x="880" y="113"/>
                  </a:lnTo>
                  <a:lnTo>
                    <a:pt x="892" y="127"/>
                  </a:lnTo>
                  <a:lnTo>
                    <a:pt x="904" y="139"/>
                  </a:lnTo>
                  <a:lnTo>
                    <a:pt x="921" y="150"/>
                  </a:lnTo>
                  <a:lnTo>
                    <a:pt x="937" y="158"/>
                  </a:lnTo>
                  <a:lnTo>
                    <a:pt x="955" y="162"/>
                  </a:lnTo>
                  <a:lnTo>
                    <a:pt x="955" y="385"/>
                  </a:lnTo>
                  <a:lnTo>
                    <a:pt x="1019" y="385"/>
                  </a:lnTo>
                  <a:lnTo>
                    <a:pt x="1019" y="35"/>
                  </a:lnTo>
                  <a:lnTo>
                    <a:pt x="1019" y="35"/>
                  </a:lnTo>
                  <a:lnTo>
                    <a:pt x="1017" y="29"/>
                  </a:lnTo>
                  <a:lnTo>
                    <a:pt x="1015" y="20"/>
                  </a:lnTo>
                  <a:lnTo>
                    <a:pt x="1013" y="14"/>
                  </a:lnTo>
                  <a:lnTo>
                    <a:pt x="1009" y="10"/>
                  </a:lnTo>
                  <a:lnTo>
                    <a:pt x="1003" y="6"/>
                  </a:lnTo>
                  <a:lnTo>
                    <a:pt x="996" y="2"/>
                  </a:lnTo>
                  <a:lnTo>
                    <a:pt x="990" y="0"/>
                  </a:lnTo>
                  <a:lnTo>
                    <a:pt x="984" y="0"/>
                  </a:lnTo>
                  <a:lnTo>
                    <a:pt x="35" y="0"/>
                  </a:lnTo>
                  <a:lnTo>
                    <a:pt x="35" y="0"/>
                  </a:lnTo>
                  <a:lnTo>
                    <a:pt x="29" y="0"/>
                  </a:lnTo>
                  <a:lnTo>
                    <a:pt x="21" y="2"/>
                  </a:lnTo>
                  <a:lnTo>
                    <a:pt x="15" y="6"/>
                  </a:lnTo>
                  <a:lnTo>
                    <a:pt x="11" y="10"/>
                  </a:lnTo>
                  <a:lnTo>
                    <a:pt x="7" y="14"/>
                  </a:lnTo>
                  <a:lnTo>
                    <a:pt x="2" y="20"/>
                  </a:lnTo>
                  <a:lnTo>
                    <a:pt x="0" y="29"/>
                  </a:lnTo>
                  <a:lnTo>
                    <a:pt x="0" y="35"/>
                  </a:lnTo>
                  <a:lnTo>
                    <a:pt x="0" y="619"/>
                  </a:lnTo>
                  <a:lnTo>
                    <a:pt x="0" y="619"/>
                  </a:lnTo>
                  <a:lnTo>
                    <a:pt x="0" y="627"/>
                  </a:lnTo>
                  <a:lnTo>
                    <a:pt x="2" y="633"/>
                  </a:lnTo>
                  <a:lnTo>
                    <a:pt x="7" y="639"/>
                  </a:lnTo>
                  <a:lnTo>
                    <a:pt x="11" y="644"/>
                  </a:lnTo>
                  <a:lnTo>
                    <a:pt x="15" y="648"/>
                  </a:lnTo>
                  <a:lnTo>
                    <a:pt x="21" y="652"/>
                  </a:lnTo>
                  <a:lnTo>
                    <a:pt x="29" y="654"/>
                  </a:lnTo>
                  <a:lnTo>
                    <a:pt x="35" y="654"/>
                  </a:lnTo>
                  <a:lnTo>
                    <a:pt x="742" y="654"/>
                  </a:lnTo>
                  <a:lnTo>
                    <a:pt x="742" y="654"/>
                  </a:lnTo>
                  <a:lnTo>
                    <a:pt x="740" y="641"/>
                  </a:lnTo>
                  <a:lnTo>
                    <a:pt x="738" y="629"/>
                  </a:lnTo>
                  <a:lnTo>
                    <a:pt x="738" y="6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5" name="Freeform 11"/>
            <p:cNvSpPr>
              <a:spLocks/>
            </p:cNvSpPr>
            <p:nvPr/>
          </p:nvSpPr>
          <p:spPr bwMode="auto">
            <a:xfrm>
              <a:off x="11342688" y="2366963"/>
              <a:ext cx="579437" cy="98425"/>
            </a:xfrm>
            <a:custGeom>
              <a:avLst/>
              <a:gdLst>
                <a:gd name="T0" fmla="*/ 31 w 365"/>
                <a:gd name="T1" fmla="*/ 62 h 62"/>
                <a:gd name="T2" fmla="*/ 31 w 365"/>
                <a:gd name="T3" fmla="*/ 62 h 62"/>
                <a:gd name="T4" fmla="*/ 25 w 365"/>
                <a:gd name="T5" fmla="*/ 62 h 62"/>
                <a:gd name="T6" fmla="*/ 19 w 365"/>
                <a:gd name="T7" fmla="*/ 60 h 62"/>
                <a:gd name="T8" fmla="*/ 8 w 365"/>
                <a:gd name="T9" fmla="*/ 53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21 h 62"/>
                <a:gd name="T24" fmla="*/ 8 w 365"/>
                <a:gd name="T25" fmla="*/ 10 h 62"/>
                <a:gd name="T26" fmla="*/ 19 w 365"/>
                <a:gd name="T27" fmla="*/ 4 h 62"/>
                <a:gd name="T28" fmla="*/ 25 w 365"/>
                <a:gd name="T29" fmla="*/ 2 h 62"/>
                <a:gd name="T30" fmla="*/ 31 w 365"/>
                <a:gd name="T31" fmla="*/ 0 h 62"/>
                <a:gd name="T32" fmla="*/ 31 w 365"/>
                <a:gd name="T33" fmla="*/ 0 h 62"/>
                <a:gd name="T34" fmla="*/ 334 w 365"/>
                <a:gd name="T35" fmla="*/ 0 h 62"/>
                <a:gd name="T36" fmla="*/ 334 w 365"/>
                <a:gd name="T37" fmla="*/ 0 h 62"/>
                <a:gd name="T38" fmla="*/ 340 w 365"/>
                <a:gd name="T39" fmla="*/ 2 h 62"/>
                <a:gd name="T40" fmla="*/ 347 w 365"/>
                <a:gd name="T41" fmla="*/ 4 h 62"/>
                <a:gd name="T42" fmla="*/ 357 w 365"/>
                <a:gd name="T43" fmla="*/ 10 h 62"/>
                <a:gd name="T44" fmla="*/ 363 w 365"/>
                <a:gd name="T45" fmla="*/ 21 h 62"/>
                <a:gd name="T46" fmla="*/ 365 w 365"/>
                <a:gd name="T47" fmla="*/ 25 h 62"/>
                <a:gd name="T48" fmla="*/ 365 w 365"/>
                <a:gd name="T49" fmla="*/ 31 h 62"/>
                <a:gd name="T50" fmla="*/ 365 w 365"/>
                <a:gd name="T51" fmla="*/ 31 h 62"/>
                <a:gd name="T52" fmla="*/ 365 w 365"/>
                <a:gd name="T53" fmla="*/ 31 h 62"/>
                <a:gd name="T54" fmla="*/ 365 w 365"/>
                <a:gd name="T55" fmla="*/ 37 h 62"/>
                <a:gd name="T56" fmla="*/ 363 w 365"/>
                <a:gd name="T57" fmla="*/ 43 h 62"/>
                <a:gd name="T58" fmla="*/ 357 w 365"/>
                <a:gd name="T59" fmla="*/ 53 h 62"/>
                <a:gd name="T60" fmla="*/ 347 w 365"/>
                <a:gd name="T61" fmla="*/ 60 h 62"/>
                <a:gd name="T62" fmla="*/ 340 w 365"/>
                <a:gd name="T63" fmla="*/ 62 h 62"/>
                <a:gd name="T64" fmla="*/ 334 w 365"/>
                <a:gd name="T65" fmla="*/ 62 h 62"/>
                <a:gd name="T66" fmla="*/ 334 w 365"/>
                <a:gd name="T67" fmla="*/ 62 h 62"/>
                <a:gd name="T68" fmla="*/ 31 w 365"/>
                <a:gd name="T69" fmla="*/ 62 h 62"/>
                <a:gd name="T70" fmla="*/ 31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31" y="62"/>
                  </a:moveTo>
                  <a:lnTo>
                    <a:pt x="31" y="62"/>
                  </a:lnTo>
                  <a:lnTo>
                    <a:pt x="25" y="62"/>
                  </a:lnTo>
                  <a:lnTo>
                    <a:pt x="19" y="60"/>
                  </a:lnTo>
                  <a:lnTo>
                    <a:pt x="8" y="53"/>
                  </a:lnTo>
                  <a:lnTo>
                    <a:pt x="2" y="43"/>
                  </a:lnTo>
                  <a:lnTo>
                    <a:pt x="0" y="37"/>
                  </a:lnTo>
                  <a:lnTo>
                    <a:pt x="0" y="31"/>
                  </a:lnTo>
                  <a:lnTo>
                    <a:pt x="0" y="31"/>
                  </a:lnTo>
                  <a:lnTo>
                    <a:pt x="0" y="31"/>
                  </a:lnTo>
                  <a:lnTo>
                    <a:pt x="0" y="25"/>
                  </a:lnTo>
                  <a:lnTo>
                    <a:pt x="2" y="21"/>
                  </a:lnTo>
                  <a:lnTo>
                    <a:pt x="8" y="10"/>
                  </a:lnTo>
                  <a:lnTo>
                    <a:pt x="19" y="4"/>
                  </a:lnTo>
                  <a:lnTo>
                    <a:pt x="25" y="2"/>
                  </a:lnTo>
                  <a:lnTo>
                    <a:pt x="31" y="0"/>
                  </a:lnTo>
                  <a:lnTo>
                    <a:pt x="31" y="0"/>
                  </a:lnTo>
                  <a:lnTo>
                    <a:pt x="334" y="0"/>
                  </a:lnTo>
                  <a:lnTo>
                    <a:pt x="334" y="0"/>
                  </a:lnTo>
                  <a:lnTo>
                    <a:pt x="340" y="2"/>
                  </a:lnTo>
                  <a:lnTo>
                    <a:pt x="347" y="4"/>
                  </a:lnTo>
                  <a:lnTo>
                    <a:pt x="357" y="10"/>
                  </a:lnTo>
                  <a:lnTo>
                    <a:pt x="363" y="21"/>
                  </a:lnTo>
                  <a:lnTo>
                    <a:pt x="365" y="25"/>
                  </a:lnTo>
                  <a:lnTo>
                    <a:pt x="365" y="31"/>
                  </a:lnTo>
                  <a:lnTo>
                    <a:pt x="365" y="31"/>
                  </a:lnTo>
                  <a:lnTo>
                    <a:pt x="365" y="31"/>
                  </a:lnTo>
                  <a:lnTo>
                    <a:pt x="365" y="37"/>
                  </a:lnTo>
                  <a:lnTo>
                    <a:pt x="363" y="43"/>
                  </a:lnTo>
                  <a:lnTo>
                    <a:pt x="357" y="53"/>
                  </a:lnTo>
                  <a:lnTo>
                    <a:pt x="347" y="60"/>
                  </a:lnTo>
                  <a:lnTo>
                    <a:pt x="340" y="62"/>
                  </a:lnTo>
                  <a:lnTo>
                    <a:pt x="334" y="62"/>
                  </a:lnTo>
                  <a:lnTo>
                    <a:pt x="334" y="62"/>
                  </a:lnTo>
                  <a:lnTo>
                    <a:pt x="31" y="62"/>
                  </a:lnTo>
                  <a:lnTo>
                    <a:pt x="31"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6" name="Freeform 12"/>
            <p:cNvSpPr>
              <a:spLocks/>
            </p:cNvSpPr>
            <p:nvPr/>
          </p:nvSpPr>
          <p:spPr bwMode="auto">
            <a:xfrm>
              <a:off x="11323638" y="2506663"/>
              <a:ext cx="579437" cy="98425"/>
            </a:xfrm>
            <a:custGeom>
              <a:avLst/>
              <a:gdLst>
                <a:gd name="T0" fmla="*/ 31 w 365"/>
                <a:gd name="T1" fmla="*/ 62 h 62"/>
                <a:gd name="T2" fmla="*/ 31 w 365"/>
                <a:gd name="T3" fmla="*/ 62 h 62"/>
                <a:gd name="T4" fmla="*/ 25 w 365"/>
                <a:gd name="T5" fmla="*/ 62 h 62"/>
                <a:gd name="T6" fmla="*/ 18 w 365"/>
                <a:gd name="T7" fmla="*/ 60 h 62"/>
                <a:gd name="T8" fmla="*/ 8 w 365"/>
                <a:gd name="T9" fmla="*/ 54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19 h 62"/>
                <a:gd name="T24" fmla="*/ 8 w 365"/>
                <a:gd name="T25" fmla="*/ 9 h 62"/>
                <a:gd name="T26" fmla="*/ 18 w 365"/>
                <a:gd name="T27" fmla="*/ 2 h 62"/>
                <a:gd name="T28" fmla="*/ 25 w 365"/>
                <a:gd name="T29" fmla="*/ 0 h 62"/>
                <a:gd name="T30" fmla="*/ 31 w 365"/>
                <a:gd name="T31" fmla="*/ 0 h 62"/>
                <a:gd name="T32" fmla="*/ 31 w 365"/>
                <a:gd name="T33" fmla="*/ 0 h 62"/>
                <a:gd name="T34" fmla="*/ 334 w 365"/>
                <a:gd name="T35" fmla="*/ 0 h 62"/>
                <a:gd name="T36" fmla="*/ 334 w 365"/>
                <a:gd name="T37" fmla="*/ 0 h 62"/>
                <a:gd name="T38" fmla="*/ 340 w 365"/>
                <a:gd name="T39" fmla="*/ 0 h 62"/>
                <a:gd name="T40" fmla="*/ 346 w 365"/>
                <a:gd name="T41" fmla="*/ 2 h 62"/>
                <a:gd name="T42" fmla="*/ 354 w 365"/>
                <a:gd name="T43" fmla="*/ 9 h 62"/>
                <a:gd name="T44" fmla="*/ 363 w 365"/>
                <a:gd name="T45" fmla="*/ 19 h 62"/>
                <a:gd name="T46" fmla="*/ 363 w 365"/>
                <a:gd name="T47" fmla="*/ 25 h 62"/>
                <a:gd name="T48" fmla="*/ 365 w 365"/>
                <a:gd name="T49" fmla="*/ 31 h 62"/>
                <a:gd name="T50" fmla="*/ 365 w 365"/>
                <a:gd name="T51" fmla="*/ 31 h 62"/>
                <a:gd name="T52" fmla="*/ 365 w 365"/>
                <a:gd name="T53" fmla="*/ 31 h 62"/>
                <a:gd name="T54" fmla="*/ 363 w 365"/>
                <a:gd name="T55" fmla="*/ 37 h 62"/>
                <a:gd name="T56" fmla="*/ 363 w 365"/>
                <a:gd name="T57" fmla="*/ 43 h 62"/>
                <a:gd name="T58" fmla="*/ 354 w 365"/>
                <a:gd name="T59" fmla="*/ 54 h 62"/>
                <a:gd name="T60" fmla="*/ 346 w 365"/>
                <a:gd name="T61" fmla="*/ 60 h 62"/>
                <a:gd name="T62" fmla="*/ 340 w 365"/>
                <a:gd name="T63" fmla="*/ 62 h 62"/>
                <a:gd name="T64" fmla="*/ 334 w 365"/>
                <a:gd name="T65" fmla="*/ 62 h 62"/>
                <a:gd name="T66" fmla="*/ 334 w 365"/>
                <a:gd name="T67" fmla="*/ 62 h 62"/>
                <a:gd name="T68" fmla="*/ 31 w 365"/>
                <a:gd name="T69" fmla="*/ 62 h 62"/>
                <a:gd name="T70" fmla="*/ 31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31" y="62"/>
                  </a:moveTo>
                  <a:lnTo>
                    <a:pt x="31" y="62"/>
                  </a:lnTo>
                  <a:lnTo>
                    <a:pt x="25" y="62"/>
                  </a:lnTo>
                  <a:lnTo>
                    <a:pt x="18" y="60"/>
                  </a:lnTo>
                  <a:lnTo>
                    <a:pt x="8" y="54"/>
                  </a:lnTo>
                  <a:lnTo>
                    <a:pt x="2" y="43"/>
                  </a:lnTo>
                  <a:lnTo>
                    <a:pt x="0" y="37"/>
                  </a:lnTo>
                  <a:lnTo>
                    <a:pt x="0" y="31"/>
                  </a:lnTo>
                  <a:lnTo>
                    <a:pt x="0" y="31"/>
                  </a:lnTo>
                  <a:lnTo>
                    <a:pt x="0" y="31"/>
                  </a:lnTo>
                  <a:lnTo>
                    <a:pt x="0" y="25"/>
                  </a:lnTo>
                  <a:lnTo>
                    <a:pt x="2" y="19"/>
                  </a:lnTo>
                  <a:lnTo>
                    <a:pt x="8" y="9"/>
                  </a:lnTo>
                  <a:lnTo>
                    <a:pt x="18" y="2"/>
                  </a:lnTo>
                  <a:lnTo>
                    <a:pt x="25" y="0"/>
                  </a:lnTo>
                  <a:lnTo>
                    <a:pt x="31" y="0"/>
                  </a:lnTo>
                  <a:lnTo>
                    <a:pt x="31" y="0"/>
                  </a:lnTo>
                  <a:lnTo>
                    <a:pt x="334" y="0"/>
                  </a:lnTo>
                  <a:lnTo>
                    <a:pt x="334" y="0"/>
                  </a:lnTo>
                  <a:lnTo>
                    <a:pt x="340" y="0"/>
                  </a:lnTo>
                  <a:lnTo>
                    <a:pt x="346" y="2"/>
                  </a:lnTo>
                  <a:lnTo>
                    <a:pt x="354" y="9"/>
                  </a:lnTo>
                  <a:lnTo>
                    <a:pt x="363" y="19"/>
                  </a:lnTo>
                  <a:lnTo>
                    <a:pt x="363" y="25"/>
                  </a:lnTo>
                  <a:lnTo>
                    <a:pt x="365" y="31"/>
                  </a:lnTo>
                  <a:lnTo>
                    <a:pt x="365" y="31"/>
                  </a:lnTo>
                  <a:lnTo>
                    <a:pt x="365" y="31"/>
                  </a:lnTo>
                  <a:lnTo>
                    <a:pt x="363" y="37"/>
                  </a:lnTo>
                  <a:lnTo>
                    <a:pt x="363" y="43"/>
                  </a:lnTo>
                  <a:lnTo>
                    <a:pt x="354" y="54"/>
                  </a:lnTo>
                  <a:lnTo>
                    <a:pt x="346" y="60"/>
                  </a:lnTo>
                  <a:lnTo>
                    <a:pt x="340" y="62"/>
                  </a:lnTo>
                  <a:lnTo>
                    <a:pt x="334" y="62"/>
                  </a:lnTo>
                  <a:lnTo>
                    <a:pt x="334" y="62"/>
                  </a:lnTo>
                  <a:lnTo>
                    <a:pt x="31" y="62"/>
                  </a:lnTo>
                  <a:lnTo>
                    <a:pt x="31"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67" name="Freeform 13"/>
            <p:cNvSpPr>
              <a:spLocks/>
            </p:cNvSpPr>
            <p:nvPr/>
          </p:nvSpPr>
          <p:spPr bwMode="auto">
            <a:xfrm>
              <a:off x="11336338" y="2646363"/>
              <a:ext cx="579437" cy="98425"/>
            </a:xfrm>
            <a:custGeom>
              <a:avLst/>
              <a:gdLst>
                <a:gd name="T0" fmla="*/ 29 w 365"/>
                <a:gd name="T1" fmla="*/ 62 h 62"/>
                <a:gd name="T2" fmla="*/ 29 w 365"/>
                <a:gd name="T3" fmla="*/ 62 h 62"/>
                <a:gd name="T4" fmla="*/ 23 w 365"/>
                <a:gd name="T5" fmla="*/ 60 h 62"/>
                <a:gd name="T6" fmla="*/ 19 w 365"/>
                <a:gd name="T7" fmla="*/ 60 h 62"/>
                <a:gd name="T8" fmla="*/ 8 w 365"/>
                <a:gd name="T9" fmla="*/ 52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19 h 62"/>
                <a:gd name="T24" fmla="*/ 8 w 365"/>
                <a:gd name="T25" fmla="*/ 9 h 62"/>
                <a:gd name="T26" fmla="*/ 19 w 365"/>
                <a:gd name="T27" fmla="*/ 3 h 62"/>
                <a:gd name="T28" fmla="*/ 23 w 365"/>
                <a:gd name="T29" fmla="*/ 0 h 62"/>
                <a:gd name="T30" fmla="*/ 29 w 365"/>
                <a:gd name="T31" fmla="*/ 0 h 62"/>
                <a:gd name="T32" fmla="*/ 29 w 365"/>
                <a:gd name="T33" fmla="*/ 0 h 62"/>
                <a:gd name="T34" fmla="*/ 334 w 365"/>
                <a:gd name="T35" fmla="*/ 0 h 62"/>
                <a:gd name="T36" fmla="*/ 334 w 365"/>
                <a:gd name="T37" fmla="*/ 0 h 62"/>
                <a:gd name="T38" fmla="*/ 340 w 365"/>
                <a:gd name="T39" fmla="*/ 0 h 62"/>
                <a:gd name="T40" fmla="*/ 346 w 365"/>
                <a:gd name="T41" fmla="*/ 3 h 62"/>
                <a:gd name="T42" fmla="*/ 355 w 365"/>
                <a:gd name="T43" fmla="*/ 9 h 62"/>
                <a:gd name="T44" fmla="*/ 361 w 365"/>
                <a:gd name="T45" fmla="*/ 19 h 62"/>
                <a:gd name="T46" fmla="*/ 363 w 365"/>
                <a:gd name="T47" fmla="*/ 25 h 62"/>
                <a:gd name="T48" fmla="*/ 365 w 365"/>
                <a:gd name="T49" fmla="*/ 31 h 62"/>
                <a:gd name="T50" fmla="*/ 365 w 365"/>
                <a:gd name="T51" fmla="*/ 31 h 62"/>
                <a:gd name="T52" fmla="*/ 365 w 365"/>
                <a:gd name="T53" fmla="*/ 31 h 62"/>
                <a:gd name="T54" fmla="*/ 363 w 365"/>
                <a:gd name="T55" fmla="*/ 37 h 62"/>
                <a:gd name="T56" fmla="*/ 361 w 365"/>
                <a:gd name="T57" fmla="*/ 43 h 62"/>
                <a:gd name="T58" fmla="*/ 355 w 365"/>
                <a:gd name="T59" fmla="*/ 52 h 62"/>
                <a:gd name="T60" fmla="*/ 346 w 365"/>
                <a:gd name="T61" fmla="*/ 60 h 62"/>
                <a:gd name="T62" fmla="*/ 340 w 365"/>
                <a:gd name="T63" fmla="*/ 60 h 62"/>
                <a:gd name="T64" fmla="*/ 334 w 365"/>
                <a:gd name="T65" fmla="*/ 62 h 62"/>
                <a:gd name="T66" fmla="*/ 334 w 365"/>
                <a:gd name="T67" fmla="*/ 62 h 62"/>
                <a:gd name="T68" fmla="*/ 29 w 365"/>
                <a:gd name="T69" fmla="*/ 62 h 62"/>
                <a:gd name="T70" fmla="*/ 29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29" y="62"/>
                  </a:moveTo>
                  <a:lnTo>
                    <a:pt x="29" y="62"/>
                  </a:lnTo>
                  <a:lnTo>
                    <a:pt x="23" y="60"/>
                  </a:lnTo>
                  <a:lnTo>
                    <a:pt x="19" y="60"/>
                  </a:lnTo>
                  <a:lnTo>
                    <a:pt x="8" y="52"/>
                  </a:lnTo>
                  <a:lnTo>
                    <a:pt x="2" y="43"/>
                  </a:lnTo>
                  <a:lnTo>
                    <a:pt x="0" y="37"/>
                  </a:lnTo>
                  <a:lnTo>
                    <a:pt x="0" y="31"/>
                  </a:lnTo>
                  <a:lnTo>
                    <a:pt x="0" y="31"/>
                  </a:lnTo>
                  <a:lnTo>
                    <a:pt x="0" y="31"/>
                  </a:lnTo>
                  <a:lnTo>
                    <a:pt x="0" y="25"/>
                  </a:lnTo>
                  <a:lnTo>
                    <a:pt x="2" y="19"/>
                  </a:lnTo>
                  <a:lnTo>
                    <a:pt x="8" y="9"/>
                  </a:lnTo>
                  <a:lnTo>
                    <a:pt x="19" y="3"/>
                  </a:lnTo>
                  <a:lnTo>
                    <a:pt x="23" y="0"/>
                  </a:lnTo>
                  <a:lnTo>
                    <a:pt x="29" y="0"/>
                  </a:lnTo>
                  <a:lnTo>
                    <a:pt x="29" y="0"/>
                  </a:lnTo>
                  <a:lnTo>
                    <a:pt x="334" y="0"/>
                  </a:lnTo>
                  <a:lnTo>
                    <a:pt x="334" y="0"/>
                  </a:lnTo>
                  <a:lnTo>
                    <a:pt x="340" y="0"/>
                  </a:lnTo>
                  <a:lnTo>
                    <a:pt x="346" y="3"/>
                  </a:lnTo>
                  <a:lnTo>
                    <a:pt x="355" y="9"/>
                  </a:lnTo>
                  <a:lnTo>
                    <a:pt x="361" y="19"/>
                  </a:lnTo>
                  <a:lnTo>
                    <a:pt x="363" y="25"/>
                  </a:lnTo>
                  <a:lnTo>
                    <a:pt x="365" y="31"/>
                  </a:lnTo>
                  <a:lnTo>
                    <a:pt x="365" y="31"/>
                  </a:lnTo>
                  <a:lnTo>
                    <a:pt x="365" y="31"/>
                  </a:lnTo>
                  <a:lnTo>
                    <a:pt x="363" y="37"/>
                  </a:lnTo>
                  <a:lnTo>
                    <a:pt x="361" y="43"/>
                  </a:lnTo>
                  <a:lnTo>
                    <a:pt x="355" y="52"/>
                  </a:lnTo>
                  <a:lnTo>
                    <a:pt x="346" y="60"/>
                  </a:lnTo>
                  <a:lnTo>
                    <a:pt x="340" y="60"/>
                  </a:lnTo>
                  <a:lnTo>
                    <a:pt x="334" y="62"/>
                  </a:lnTo>
                  <a:lnTo>
                    <a:pt x="334" y="62"/>
                  </a:lnTo>
                  <a:lnTo>
                    <a:pt x="29" y="62"/>
                  </a:lnTo>
                  <a:lnTo>
                    <a:pt x="29"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
        <p:nvSpPr>
          <p:cNvPr id="3" name="矩形 2"/>
          <p:cNvSpPr/>
          <p:nvPr/>
        </p:nvSpPr>
        <p:spPr>
          <a:xfrm>
            <a:off x="2447796" y="161698"/>
            <a:ext cx="4339650" cy="646331"/>
          </a:xfrm>
          <a:prstGeom prst="rect">
            <a:avLst/>
          </a:prstGeom>
        </p:spPr>
        <p:txBody>
          <a:bodyPr wrap="none">
            <a:spAutoFit/>
          </a:bodyPr>
          <a:lstStyle/>
          <a:p>
            <a:pPr eaLnBrk="1" hangingPunct="1"/>
            <a:r>
              <a:rPr lang="zh-TW" altLang="en-US" dirty="0">
                <a:solidFill>
                  <a:srgbClr val="FFFFFF"/>
                </a:solidFill>
                <a:latin typeface="微軟正黑體" panose="020B0604030504040204" pitchFamily="34" charset="-120"/>
                <a:ea typeface="微軟正黑體" panose="020B0604030504040204" pitchFamily="34" charset="-120"/>
                <a:cs typeface="Times New Roman" panose="02020603050405020304" pitchFamily="18" charset="0"/>
              </a:rPr>
              <a:t>品牌創意行銷及分析</a:t>
            </a:r>
          </a:p>
        </p:txBody>
      </p:sp>
      <p:sp>
        <p:nvSpPr>
          <p:cNvPr id="57" name="Freeform 61"/>
          <p:cNvSpPr>
            <a:spLocks noEditPoints="1"/>
          </p:cNvSpPr>
          <p:nvPr/>
        </p:nvSpPr>
        <p:spPr bwMode="auto">
          <a:xfrm>
            <a:off x="4677330" y="4536518"/>
            <a:ext cx="1001712" cy="730251"/>
          </a:xfrm>
          <a:custGeom>
            <a:avLst/>
            <a:gdLst>
              <a:gd name="T0" fmla="*/ 176 w 264"/>
              <a:gd name="T1" fmla="*/ 8 h 192"/>
              <a:gd name="T2" fmla="*/ 176 w 264"/>
              <a:gd name="T3" fmla="*/ 170 h 192"/>
              <a:gd name="T4" fmla="*/ 165 w 264"/>
              <a:gd name="T5" fmla="*/ 173 h 192"/>
              <a:gd name="T6" fmla="*/ 66 w 264"/>
              <a:gd name="T7" fmla="*/ 127 h 192"/>
              <a:gd name="T8" fmla="*/ 86 w 264"/>
              <a:gd name="T9" fmla="*/ 192 h 192"/>
              <a:gd name="T10" fmla="*/ 56 w 264"/>
              <a:gd name="T11" fmla="*/ 192 h 192"/>
              <a:gd name="T12" fmla="*/ 36 w 264"/>
              <a:gd name="T13" fmla="*/ 126 h 192"/>
              <a:gd name="T14" fmla="*/ 0 w 264"/>
              <a:gd name="T15" fmla="*/ 89 h 192"/>
              <a:gd name="T16" fmla="*/ 37 w 264"/>
              <a:gd name="T17" fmla="*/ 52 h 192"/>
              <a:gd name="T18" fmla="*/ 165 w 264"/>
              <a:gd name="T19" fmla="*/ 5 h 192"/>
              <a:gd name="T20" fmla="*/ 176 w 264"/>
              <a:gd name="T21" fmla="*/ 8 h 192"/>
              <a:gd name="T22" fmla="*/ 227 w 264"/>
              <a:gd name="T23" fmla="*/ 97 h 192"/>
              <a:gd name="T24" fmla="*/ 214 w 264"/>
              <a:gd name="T25" fmla="*/ 138 h 192"/>
              <a:gd name="T26" fmla="*/ 206 w 264"/>
              <a:gd name="T27" fmla="*/ 142 h 192"/>
              <a:gd name="T28" fmla="*/ 196 w 264"/>
              <a:gd name="T29" fmla="*/ 132 h 192"/>
              <a:gd name="T30" fmla="*/ 198 w 264"/>
              <a:gd name="T31" fmla="*/ 126 h 192"/>
              <a:gd name="T32" fmla="*/ 207 w 264"/>
              <a:gd name="T33" fmla="*/ 97 h 192"/>
              <a:gd name="T34" fmla="*/ 198 w 264"/>
              <a:gd name="T35" fmla="*/ 68 h 192"/>
              <a:gd name="T36" fmla="*/ 196 w 264"/>
              <a:gd name="T37" fmla="*/ 62 h 192"/>
              <a:gd name="T38" fmla="*/ 206 w 264"/>
              <a:gd name="T39" fmla="*/ 52 h 192"/>
              <a:gd name="T40" fmla="*/ 214 w 264"/>
              <a:gd name="T41" fmla="*/ 56 h 192"/>
              <a:gd name="T42" fmla="*/ 227 w 264"/>
              <a:gd name="T43" fmla="*/ 97 h 192"/>
              <a:gd name="T44" fmla="*/ 220 w 264"/>
              <a:gd name="T45" fmla="*/ 38 h 192"/>
              <a:gd name="T46" fmla="*/ 215 w 264"/>
              <a:gd name="T47" fmla="*/ 30 h 192"/>
              <a:gd name="T48" fmla="*/ 225 w 264"/>
              <a:gd name="T49" fmla="*/ 19 h 192"/>
              <a:gd name="T50" fmla="*/ 232 w 264"/>
              <a:gd name="T51" fmla="*/ 22 h 192"/>
              <a:gd name="T52" fmla="*/ 264 w 264"/>
              <a:gd name="T53" fmla="*/ 97 h 192"/>
              <a:gd name="T54" fmla="*/ 232 w 264"/>
              <a:gd name="T55" fmla="*/ 172 h 192"/>
              <a:gd name="T56" fmla="*/ 225 w 264"/>
              <a:gd name="T57" fmla="*/ 174 h 192"/>
              <a:gd name="T58" fmla="*/ 215 w 264"/>
              <a:gd name="T59" fmla="*/ 164 h 192"/>
              <a:gd name="T60" fmla="*/ 220 w 264"/>
              <a:gd name="T61" fmla="*/ 156 h 192"/>
              <a:gd name="T62" fmla="*/ 244 w 264"/>
              <a:gd name="T63" fmla="*/ 97 h 192"/>
              <a:gd name="T64" fmla="*/ 220 w 264"/>
              <a:gd name="T65" fmla="*/ 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92">
                <a:moveTo>
                  <a:pt x="176" y="8"/>
                </a:moveTo>
                <a:cubicBezTo>
                  <a:pt x="176" y="170"/>
                  <a:pt x="176" y="170"/>
                  <a:pt x="176" y="170"/>
                </a:cubicBezTo>
                <a:cubicBezTo>
                  <a:pt x="176" y="176"/>
                  <a:pt x="168" y="178"/>
                  <a:pt x="165" y="173"/>
                </a:cubicBezTo>
                <a:cubicBezTo>
                  <a:pt x="147" y="145"/>
                  <a:pt x="129" y="130"/>
                  <a:pt x="66" y="127"/>
                </a:cubicBezTo>
                <a:cubicBezTo>
                  <a:pt x="86" y="192"/>
                  <a:pt x="86" y="192"/>
                  <a:pt x="86" y="192"/>
                </a:cubicBezTo>
                <a:cubicBezTo>
                  <a:pt x="56" y="192"/>
                  <a:pt x="56" y="192"/>
                  <a:pt x="56" y="192"/>
                </a:cubicBezTo>
                <a:cubicBezTo>
                  <a:pt x="36" y="126"/>
                  <a:pt x="36" y="126"/>
                  <a:pt x="36" y="126"/>
                </a:cubicBezTo>
                <a:cubicBezTo>
                  <a:pt x="16" y="125"/>
                  <a:pt x="0" y="109"/>
                  <a:pt x="0" y="89"/>
                </a:cubicBezTo>
                <a:cubicBezTo>
                  <a:pt x="0" y="69"/>
                  <a:pt x="17" y="52"/>
                  <a:pt x="37" y="52"/>
                </a:cubicBezTo>
                <a:cubicBezTo>
                  <a:pt x="124" y="52"/>
                  <a:pt x="144" y="37"/>
                  <a:pt x="165" y="5"/>
                </a:cubicBezTo>
                <a:cubicBezTo>
                  <a:pt x="168" y="0"/>
                  <a:pt x="176" y="2"/>
                  <a:pt x="176" y="8"/>
                </a:cubicBezTo>
                <a:close/>
                <a:moveTo>
                  <a:pt x="227" y="97"/>
                </a:moveTo>
                <a:cubicBezTo>
                  <a:pt x="227" y="112"/>
                  <a:pt x="222" y="127"/>
                  <a:pt x="214" y="138"/>
                </a:cubicBezTo>
                <a:cubicBezTo>
                  <a:pt x="214" y="138"/>
                  <a:pt x="211" y="142"/>
                  <a:pt x="206" y="142"/>
                </a:cubicBezTo>
                <a:cubicBezTo>
                  <a:pt x="200" y="142"/>
                  <a:pt x="196" y="137"/>
                  <a:pt x="196" y="132"/>
                </a:cubicBezTo>
                <a:cubicBezTo>
                  <a:pt x="196" y="128"/>
                  <a:pt x="198" y="126"/>
                  <a:pt x="198" y="126"/>
                </a:cubicBezTo>
                <a:cubicBezTo>
                  <a:pt x="201" y="120"/>
                  <a:pt x="207" y="112"/>
                  <a:pt x="207" y="97"/>
                </a:cubicBezTo>
                <a:cubicBezTo>
                  <a:pt x="207" y="82"/>
                  <a:pt x="201" y="74"/>
                  <a:pt x="198" y="68"/>
                </a:cubicBezTo>
                <a:cubicBezTo>
                  <a:pt x="198" y="68"/>
                  <a:pt x="196" y="66"/>
                  <a:pt x="196" y="62"/>
                </a:cubicBezTo>
                <a:cubicBezTo>
                  <a:pt x="196" y="57"/>
                  <a:pt x="200" y="52"/>
                  <a:pt x="206" y="52"/>
                </a:cubicBezTo>
                <a:cubicBezTo>
                  <a:pt x="211" y="52"/>
                  <a:pt x="214" y="56"/>
                  <a:pt x="214" y="56"/>
                </a:cubicBezTo>
                <a:cubicBezTo>
                  <a:pt x="222" y="67"/>
                  <a:pt x="227" y="81"/>
                  <a:pt x="227" y="97"/>
                </a:cubicBezTo>
                <a:close/>
                <a:moveTo>
                  <a:pt x="220" y="38"/>
                </a:moveTo>
                <a:cubicBezTo>
                  <a:pt x="220" y="38"/>
                  <a:pt x="215" y="35"/>
                  <a:pt x="215" y="30"/>
                </a:cubicBezTo>
                <a:cubicBezTo>
                  <a:pt x="215" y="24"/>
                  <a:pt x="220" y="19"/>
                  <a:pt x="225" y="19"/>
                </a:cubicBezTo>
                <a:cubicBezTo>
                  <a:pt x="229" y="19"/>
                  <a:pt x="232" y="22"/>
                  <a:pt x="232" y="22"/>
                </a:cubicBezTo>
                <a:cubicBezTo>
                  <a:pt x="244" y="31"/>
                  <a:pt x="264" y="55"/>
                  <a:pt x="264" y="97"/>
                </a:cubicBezTo>
                <a:cubicBezTo>
                  <a:pt x="264" y="139"/>
                  <a:pt x="244" y="163"/>
                  <a:pt x="232" y="172"/>
                </a:cubicBezTo>
                <a:cubicBezTo>
                  <a:pt x="232" y="172"/>
                  <a:pt x="229" y="174"/>
                  <a:pt x="225" y="174"/>
                </a:cubicBezTo>
                <a:cubicBezTo>
                  <a:pt x="220" y="174"/>
                  <a:pt x="215" y="170"/>
                  <a:pt x="215" y="164"/>
                </a:cubicBezTo>
                <a:cubicBezTo>
                  <a:pt x="215" y="159"/>
                  <a:pt x="220" y="156"/>
                  <a:pt x="220" y="156"/>
                </a:cubicBezTo>
                <a:cubicBezTo>
                  <a:pt x="234" y="145"/>
                  <a:pt x="244" y="124"/>
                  <a:pt x="244" y="97"/>
                </a:cubicBezTo>
                <a:cubicBezTo>
                  <a:pt x="244" y="70"/>
                  <a:pt x="234" y="49"/>
                  <a:pt x="220"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pic>
        <p:nvPicPr>
          <p:cNvPr id="52" name="圖片 51" descr="PPT-1-20180604.png"/>
          <p:cNvPicPr>
            <a:picLocks noChangeAspect="1"/>
          </p:cNvPicPr>
          <p:nvPr/>
        </p:nvPicPr>
        <p:blipFill>
          <a:blip r:embed="rId2" cstate="screen"/>
          <a:stretch>
            <a:fillRect/>
          </a:stretch>
        </p:blipFill>
        <p:spPr>
          <a:xfrm>
            <a:off x="184162" y="1269991"/>
            <a:ext cx="4938889" cy="4938889"/>
          </a:xfrm>
          <a:prstGeom prst="rect">
            <a:avLst/>
          </a:prstGeom>
        </p:spPr>
      </p:pic>
      <p:sp>
        <p:nvSpPr>
          <p:cNvPr id="73" name="矩形 72"/>
          <p:cNvSpPr/>
          <p:nvPr/>
        </p:nvSpPr>
        <p:spPr>
          <a:xfrm>
            <a:off x="1901392" y="3344040"/>
            <a:ext cx="1508689" cy="707886"/>
          </a:xfrm>
          <a:prstGeom prst="rect">
            <a:avLst/>
          </a:prstGeom>
        </p:spPr>
        <p:txBody>
          <a:bodyPr wrap="square">
            <a:spAutoFit/>
          </a:bodyPr>
          <a:lstStyle/>
          <a:p>
            <a:pPr algn="ctr"/>
            <a:r>
              <a:rPr kumimoji="0" lang="zh-TW" altLang="en-US" sz="20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品牌</a:t>
            </a:r>
            <a:r>
              <a:rPr kumimoji="0" lang="zh-TW" altLang="en-US" sz="2000" dirty="0" smtClean="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創意</a:t>
            </a:r>
            <a:endParaRPr kumimoji="0" lang="en-US" altLang="zh-TW" sz="2000" dirty="0" smtClean="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kumimoji="0" lang="zh-TW" altLang="en-US" sz="2000" dirty="0" smtClean="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行銷</a:t>
            </a:r>
            <a:r>
              <a:rPr kumimoji="0" lang="zh-TW" altLang="en-US" sz="2000" dirty="0">
                <a:solidFill>
                  <a:schemeClr val="bg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及分析</a:t>
            </a:r>
          </a:p>
        </p:txBody>
      </p:sp>
      <p:sp>
        <p:nvSpPr>
          <p:cNvPr id="74" name="TextBox 19"/>
          <p:cNvSpPr txBox="1">
            <a:spLocks noChangeArrowheads="1"/>
          </p:cNvSpPr>
          <p:nvPr/>
        </p:nvSpPr>
        <p:spPr bwMode="auto">
          <a:xfrm>
            <a:off x="1677845" y="1715669"/>
            <a:ext cx="14496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kumimoji="0" lang="en-US" altLang="zh-TW" dirty="0" smtClean="0">
                <a:solidFill>
                  <a:srgbClr val="484849"/>
                </a:solidFill>
                <a:latin typeface="微软雅黑" panose="020B0503020204020204" pitchFamily="34" charset="-122"/>
              </a:rPr>
              <a:t>1.</a:t>
            </a:r>
            <a:r>
              <a:rPr kumimoji="0" lang="zh-TW" altLang="en-US" dirty="0">
                <a:solidFill>
                  <a:srgbClr val="484849"/>
                </a:solidFill>
                <a:latin typeface="微软雅黑" panose="020B0503020204020204" pitchFamily="34" charset="-122"/>
              </a:rPr>
              <a:t>概述</a:t>
            </a:r>
          </a:p>
        </p:txBody>
      </p:sp>
      <p:sp>
        <p:nvSpPr>
          <p:cNvPr id="75" name="TextBox 21"/>
          <p:cNvSpPr txBox="1">
            <a:spLocks noChangeArrowheads="1"/>
          </p:cNvSpPr>
          <p:nvPr/>
        </p:nvSpPr>
        <p:spPr bwMode="auto">
          <a:xfrm>
            <a:off x="3172284" y="2520191"/>
            <a:ext cx="168482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0" lang="en-US" altLang="zh-TW" dirty="0" smtClean="0">
                <a:solidFill>
                  <a:srgbClr val="484849"/>
                </a:solidFill>
                <a:latin typeface="微软雅黑" panose="020B0503020204020204" pitchFamily="34" charset="-122"/>
              </a:rPr>
              <a:t>2.</a:t>
            </a:r>
            <a:r>
              <a:rPr kumimoji="0" lang="zh-TW" altLang="en-US" dirty="0">
                <a:solidFill>
                  <a:srgbClr val="484849"/>
                </a:solidFill>
                <a:latin typeface="微软雅黑" panose="020B0503020204020204" pitchFamily="34" charset="-122"/>
              </a:rPr>
              <a:t>動因</a:t>
            </a:r>
          </a:p>
        </p:txBody>
      </p:sp>
      <p:sp>
        <p:nvSpPr>
          <p:cNvPr id="76" name="TextBox 21"/>
          <p:cNvSpPr txBox="1">
            <a:spLocks noChangeArrowheads="1"/>
          </p:cNvSpPr>
          <p:nvPr/>
        </p:nvSpPr>
        <p:spPr bwMode="auto">
          <a:xfrm>
            <a:off x="3464436" y="3893067"/>
            <a:ext cx="17956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0" lang="en-US" altLang="zh-TW" dirty="0" smtClean="0">
                <a:solidFill>
                  <a:srgbClr val="484849"/>
                </a:solidFill>
                <a:latin typeface="微软雅黑" panose="020B0503020204020204" pitchFamily="34" charset="-122"/>
              </a:rPr>
              <a:t>3.</a:t>
            </a:r>
            <a:r>
              <a:rPr kumimoji="0" lang="zh-TW" altLang="en-US" dirty="0">
                <a:solidFill>
                  <a:srgbClr val="484849"/>
                </a:solidFill>
                <a:latin typeface="微软雅黑" panose="020B0503020204020204" pitchFamily="34" charset="-122"/>
              </a:rPr>
              <a:t>策略</a:t>
            </a:r>
          </a:p>
        </p:txBody>
      </p:sp>
      <p:sp>
        <p:nvSpPr>
          <p:cNvPr id="77" name="TextBox 29"/>
          <p:cNvSpPr txBox="1">
            <a:spLocks noChangeArrowheads="1"/>
          </p:cNvSpPr>
          <p:nvPr/>
        </p:nvSpPr>
        <p:spPr bwMode="auto">
          <a:xfrm>
            <a:off x="523762" y="5085992"/>
            <a:ext cx="1997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kumimoji="0" lang="en-US" altLang="zh-TW" dirty="0">
                <a:solidFill>
                  <a:srgbClr val="484849"/>
                </a:solidFill>
                <a:latin typeface="微软雅黑" panose="020B0503020204020204" pitchFamily="34" charset="-122"/>
              </a:rPr>
              <a:t>5</a:t>
            </a:r>
            <a:r>
              <a:rPr kumimoji="0" lang="en-US" altLang="zh-TW" dirty="0" smtClean="0">
                <a:solidFill>
                  <a:srgbClr val="484849"/>
                </a:solidFill>
                <a:latin typeface="微软雅黑" panose="020B0503020204020204" pitchFamily="34" charset="-122"/>
              </a:rPr>
              <a:t>.</a:t>
            </a:r>
            <a:r>
              <a:rPr kumimoji="0" lang="zh-TW" altLang="en-US" dirty="0">
                <a:solidFill>
                  <a:srgbClr val="484849"/>
                </a:solidFill>
                <a:latin typeface="微软雅黑" panose="020B0503020204020204" pitchFamily="34" charset="-122"/>
              </a:rPr>
              <a:t>案例分享</a:t>
            </a:r>
          </a:p>
        </p:txBody>
      </p:sp>
      <p:sp>
        <p:nvSpPr>
          <p:cNvPr id="78" name="TextBox 27"/>
          <p:cNvSpPr txBox="1">
            <a:spLocks noChangeArrowheads="1"/>
          </p:cNvSpPr>
          <p:nvPr/>
        </p:nvSpPr>
        <p:spPr bwMode="auto">
          <a:xfrm>
            <a:off x="-352189" y="3859343"/>
            <a:ext cx="1997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kumimoji="0" lang="en-US" altLang="zh-TW" dirty="0" smtClean="0">
                <a:solidFill>
                  <a:srgbClr val="484849"/>
                </a:solidFill>
                <a:latin typeface="微软雅黑" panose="020B0503020204020204" pitchFamily="34" charset="-122"/>
              </a:rPr>
              <a:t>6.</a:t>
            </a:r>
            <a:r>
              <a:rPr kumimoji="0" lang="zh-TW" altLang="en-US" dirty="0">
                <a:solidFill>
                  <a:srgbClr val="484849"/>
                </a:solidFill>
                <a:latin typeface="微软雅黑" panose="020B0503020204020204" pitchFamily="34" charset="-122"/>
              </a:rPr>
              <a:t>規劃操作</a:t>
            </a:r>
          </a:p>
        </p:txBody>
      </p:sp>
      <p:sp>
        <p:nvSpPr>
          <p:cNvPr id="79" name="TextBox 29"/>
          <p:cNvSpPr txBox="1">
            <a:spLocks noChangeArrowheads="1"/>
          </p:cNvSpPr>
          <p:nvPr/>
        </p:nvSpPr>
        <p:spPr bwMode="auto">
          <a:xfrm>
            <a:off x="116469" y="2523630"/>
            <a:ext cx="1997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FontTx/>
              <a:buNone/>
            </a:pPr>
            <a:r>
              <a:rPr kumimoji="0" lang="en-US" altLang="zh-TW" dirty="0">
                <a:solidFill>
                  <a:srgbClr val="484849"/>
                </a:solidFill>
                <a:latin typeface="微软雅黑" panose="020B0503020204020204" pitchFamily="34" charset="-122"/>
              </a:rPr>
              <a:t>7</a:t>
            </a:r>
            <a:r>
              <a:rPr kumimoji="0" lang="en-US" altLang="zh-TW" dirty="0" smtClean="0">
                <a:solidFill>
                  <a:srgbClr val="484849"/>
                </a:solidFill>
                <a:latin typeface="微软雅黑" panose="020B0503020204020204" pitchFamily="34" charset="-122"/>
              </a:rPr>
              <a:t>.</a:t>
            </a:r>
            <a:r>
              <a:rPr kumimoji="0" lang="zh-TW" altLang="en-US" dirty="0" smtClean="0">
                <a:solidFill>
                  <a:srgbClr val="484849"/>
                </a:solidFill>
                <a:latin typeface="微软雅黑" panose="020B0503020204020204" pitchFamily="34" charset="-122"/>
              </a:rPr>
              <a:t>分</a:t>
            </a:r>
            <a:r>
              <a:rPr kumimoji="0" lang="zh-TW" altLang="en-US" dirty="0">
                <a:solidFill>
                  <a:srgbClr val="484849"/>
                </a:solidFill>
                <a:latin typeface="微软雅黑" panose="020B0503020204020204" pitchFamily="34" charset="-122"/>
              </a:rPr>
              <a:t>享</a:t>
            </a:r>
            <a:r>
              <a:rPr kumimoji="0" lang="zh-TW" altLang="en-US" dirty="0" smtClean="0">
                <a:solidFill>
                  <a:srgbClr val="484849"/>
                </a:solidFill>
                <a:latin typeface="微软雅黑" panose="020B0503020204020204" pitchFamily="34" charset="-122"/>
              </a:rPr>
              <a:t>及</a:t>
            </a:r>
            <a:r>
              <a:rPr kumimoji="0" lang="zh-TW" altLang="en-US" dirty="0">
                <a:solidFill>
                  <a:srgbClr val="484849"/>
                </a:solidFill>
                <a:latin typeface="微软雅黑" panose="020B0503020204020204" pitchFamily="34" charset="-122"/>
              </a:rPr>
              <a:t>分析</a:t>
            </a:r>
          </a:p>
        </p:txBody>
      </p:sp>
      <p:sp>
        <p:nvSpPr>
          <p:cNvPr id="81" name="TextBox 25"/>
          <p:cNvSpPr txBox="1">
            <a:spLocks noChangeArrowheads="1"/>
          </p:cNvSpPr>
          <p:nvPr/>
        </p:nvSpPr>
        <p:spPr bwMode="auto">
          <a:xfrm>
            <a:off x="2679570" y="5090170"/>
            <a:ext cx="19970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484849"/>
                </a:solidFill>
                <a:latin typeface="微软雅黑" panose="020B0503020204020204" pitchFamily="34" charset="-122"/>
              </a:rPr>
              <a:t>4. </a:t>
            </a:r>
            <a:r>
              <a:rPr kumimoji="0" lang="en-US" altLang="zh-TW" dirty="0">
                <a:solidFill>
                  <a:srgbClr val="484849"/>
                </a:solidFill>
                <a:latin typeface="微软雅黑" panose="020B0503020204020204" pitchFamily="34" charset="-122"/>
              </a:rPr>
              <a:t>UGC</a:t>
            </a:r>
            <a:r>
              <a:rPr kumimoji="0" lang="zh-TW" altLang="en-US" dirty="0">
                <a:solidFill>
                  <a:srgbClr val="484849"/>
                </a:solidFill>
                <a:latin typeface="微软雅黑" panose="020B0503020204020204" pitchFamily="34" charset="-122"/>
              </a:rPr>
              <a:t>行銷</a:t>
            </a:r>
            <a:endParaRPr kumimoji="0" lang="zh-CN" altLang="en-US" dirty="0">
              <a:solidFill>
                <a:srgbClr val="484849"/>
              </a:solidFill>
              <a:latin typeface="微软雅黑" panose="020B0503020204020204" pitchFamily="34" charset="-122"/>
            </a:endParaRPr>
          </a:p>
        </p:txBody>
      </p:sp>
      <p:grpSp>
        <p:nvGrpSpPr>
          <p:cNvPr id="93" name="群組 92"/>
          <p:cNvGrpSpPr/>
          <p:nvPr/>
        </p:nvGrpSpPr>
        <p:grpSpPr>
          <a:xfrm>
            <a:off x="5225864" y="973656"/>
            <a:ext cx="4632122" cy="902959"/>
            <a:chOff x="5302983" y="1017724"/>
            <a:chExt cx="4632122" cy="902959"/>
          </a:xfrm>
        </p:grpSpPr>
        <p:sp>
          <p:nvSpPr>
            <p:cNvPr id="40" name="TextBox 20"/>
            <p:cNvSpPr txBox="1">
              <a:spLocks noChangeArrowheads="1"/>
            </p:cNvSpPr>
            <p:nvPr/>
          </p:nvSpPr>
          <p:spPr bwMode="auto">
            <a:xfrm>
              <a:off x="5719644" y="1397463"/>
              <a:ext cx="421546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TW" altLang="en-US" sz="1400" b="0" dirty="0">
                  <a:solidFill>
                    <a:schemeClr val="bg2">
                      <a:lumMod val="50000"/>
                    </a:schemeClr>
                  </a:solidFill>
                  <a:latin typeface="微軟正黑體" panose="020B0604030504040204" pitchFamily="34" charset="-120"/>
                  <a:ea typeface="微軟正黑體" panose="020B0604030504040204" pitchFamily="34" charset="-120"/>
                </a:rPr>
                <a:t>品牌創新是品牌自我發展的必然要求</a:t>
              </a:r>
              <a:r>
                <a:rPr lang="zh-TW" altLang="en-US" sz="1400" b="0" dirty="0" smtClean="0">
                  <a:solidFill>
                    <a:schemeClr val="bg2">
                      <a:lumMod val="50000"/>
                    </a:schemeClr>
                  </a:solidFill>
                  <a:latin typeface="微軟正黑體" panose="020B0604030504040204" pitchFamily="34" charset="-120"/>
                  <a:ea typeface="微軟正黑體" panose="020B0604030504040204" pitchFamily="34" charset="-120"/>
                </a:rPr>
                <a:t>，因應品牌老化，促使</a:t>
              </a:r>
              <a:r>
                <a:rPr lang="zh-TW" altLang="en-US" sz="1400" b="0" dirty="0">
                  <a:solidFill>
                    <a:schemeClr val="bg2">
                      <a:lumMod val="50000"/>
                    </a:schemeClr>
                  </a:solidFill>
                  <a:latin typeface="微軟正黑體" panose="020B0604030504040204" pitchFamily="34" charset="-120"/>
                  <a:ea typeface="微軟正黑體" panose="020B0604030504040204" pitchFamily="34" charset="-120"/>
                </a:rPr>
                <a:t>品牌</a:t>
              </a:r>
              <a:r>
                <a:rPr lang="zh-TW" altLang="en-US" sz="1400" b="0" dirty="0" smtClean="0">
                  <a:solidFill>
                    <a:schemeClr val="bg2">
                      <a:lumMod val="50000"/>
                    </a:schemeClr>
                  </a:solidFill>
                  <a:latin typeface="微軟正黑體" panose="020B0604030504040204" pitchFamily="34" charset="-120"/>
                  <a:ea typeface="微軟正黑體" panose="020B0604030504040204" pitchFamily="34" charset="-120"/>
                </a:rPr>
                <a:t>生命得以</a:t>
              </a:r>
              <a:r>
                <a:rPr lang="zh-TW" altLang="en-US" sz="1400" b="0" dirty="0">
                  <a:solidFill>
                    <a:schemeClr val="bg2">
                      <a:lumMod val="50000"/>
                    </a:schemeClr>
                  </a:solidFill>
                  <a:latin typeface="微軟正黑體" panose="020B0604030504040204" pitchFamily="34" charset="-120"/>
                  <a:ea typeface="微軟正黑體" panose="020B0604030504040204" pitchFamily="34" charset="-120"/>
                </a:rPr>
                <a:t>延長的唯一途徑。</a:t>
              </a:r>
              <a:endParaRPr kumimoji="0" lang="en-US" altLang="zh-TW" sz="1400" b="0" dirty="0" smtClean="0">
                <a:solidFill>
                  <a:schemeClr val="bg2">
                    <a:lumMod val="50000"/>
                  </a:schemeClr>
                </a:solidFill>
                <a:latin typeface="微軟正黑體" panose="020B0604030504040204" pitchFamily="34" charset="-120"/>
                <a:ea typeface="微軟正黑體" panose="020B0604030504040204" pitchFamily="34" charset="-120"/>
              </a:endParaRPr>
            </a:p>
          </p:txBody>
        </p:sp>
        <p:pic>
          <p:nvPicPr>
            <p:cNvPr id="58" name="圖片 57" descr="PPT-2-20180604.png"/>
            <p:cNvPicPr>
              <a:picLocks noChangeAspect="1"/>
            </p:cNvPicPr>
            <p:nvPr/>
          </p:nvPicPr>
          <p:blipFill>
            <a:blip r:embed="rId3" cstate="screen"/>
            <a:stretch>
              <a:fillRect/>
            </a:stretch>
          </p:blipFill>
          <p:spPr>
            <a:xfrm>
              <a:off x="5302983" y="1017724"/>
              <a:ext cx="488220" cy="488220"/>
            </a:xfrm>
            <a:prstGeom prst="rect">
              <a:avLst/>
            </a:prstGeom>
          </p:spPr>
        </p:pic>
        <p:sp>
          <p:nvSpPr>
            <p:cNvPr id="83" name="TextBox 19"/>
            <p:cNvSpPr txBox="1">
              <a:spLocks noChangeArrowheads="1"/>
            </p:cNvSpPr>
            <p:nvPr/>
          </p:nvSpPr>
          <p:spPr bwMode="auto">
            <a:xfrm>
              <a:off x="5729922" y="1051281"/>
              <a:ext cx="26734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1.</a:t>
              </a:r>
              <a:r>
                <a:rPr kumimoji="0" lang="zh-TW" altLang="en-US" u="sng" dirty="0">
                  <a:solidFill>
                    <a:srgbClr val="FF6600"/>
                  </a:solidFill>
                  <a:latin typeface="微軟正黑體" pitchFamily="34" charset="-120"/>
                  <a:ea typeface="微軟正黑體" pitchFamily="34" charset="-120"/>
                </a:rPr>
                <a:t>品牌創新的概述</a:t>
              </a:r>
            </a:p>
          </p:txBody>
        </p:sp>
      </p:grpSp>
      <p:grpSp>
        <p:nvGrpSpPr>
          <p:cNvPr id="131" name="群組 130"/>
          <p:cNvGrpSpPr/>
          <p:nvPr/>
        </p:nvGrpSpPr>
        <p:grpSpPr>
          <a:xfrm>
            <a:off x="5229221" y="1812424"/>
            <a:ext cx="4672017" cy="894351"/>
            <a:chOff x="5306339" y="1735411"/>
            <a:chExt cx="4672017" cy="894351"/>
          </a:xfrm>
        </p:grpSpPr>
        <p:sp>
          <p:nvSpPr>
            <p:cNvPr id="41" name="TextBox 21"/>
            <p:cNvSpPr txBox="1">
              <a:spLocks noChangeArrowheads="1"/>
            </p:cNvSpPr>
            <p:nvPr/>
          </p:nvSpPr>
          <p:spPr bwMode="auto">
            <a:xfrm>
              <a:off x="5718988" y="1777514"/>
              <a:ext cx="30060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2.</a:t>
              </a:r>
              <a:r>
                <a:rPr kumimoji="0" lang="zh-TW" altLang="en-US" u="sng" dirty="0">
                  <a:solidFill>
                    <a:srgbClr val="FF6600"/>
                  </a:solidFill>
                  <a:latin typeface="微軟正黑體" pitchFamily="34" charset="-120"/>
                  <a:ea typeface="微軟正黑體" pitchFamily="34" charset="-120"/>
                </a:rPr>
                <a:t>品牌創新的動因</a:t>
              </a:r>
            </a:p>
          </p:txBody>
        </p:sp>
        <p:sp>
          <p:nvSpPr>
            <p:cNvPr id="42" name="TextBox 22"/>
            <p:cNvSpPr txBox="1">
              <a:spLocks noChangeArrowheads="1"/>
            </p:cNvSpPr>
            <p:nvPr/>
          </p:nvSpPr>
          <p:spPr bwMode="auto">
            <a:xfrm>
              <a:off x="5799119" y="2106542"/>
              <a:ext cx="417923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indent="-342900" eaLnBrk="1" hangingPunct="1">
                <a:spcBef>
                  <a:spcPct val="0"/>
                </a:spcBef>
                <a:buNone/>
              </a:pP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消費者習性改變，新</a:t>
              </a:r>
              <a:r>
                <a:rPr kumimoji="0" lang="zh-TW" altLang="en-US" sz="1400" b="0" dirty="0">
                  <a:solidFill>
                    <a:srgbClr val="484849"/>
                  </a:solidFill>
                  <a:latin typeface="微軟正黑體" pitchFamily="34" charset="-120"/>
                  <a:ea typeface="微軟正黑體" pitchFamily="34" charset="-120"/>
                  <a:cs typeface="Times New Roman" panose="02020603050405020304" pitchFamily="18" charset="0"/>
                </a:rPr>
                <a:t>的競爭</a:t>
              </a: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環境需要</a:t>
              </a:r>
              <a:r>
                <a:rPr kumimoji="0" lang="zh-TW" altLang="en-US" sz="1400" b="0" dirty="0">
                  <a:solidFill>
                    <a:srgbClr val="484849"/>
                  </a:solidFill>
                  <a:latin typeface="微軟正黑體" pitchFamily="34" charset="-120"/>
                  <a:ea typeface="微軟正黑體" pitchFamily="34" charset="-120"/>
                  <a:cs typeface="Times New Roman" panose="02020603050405020304" pitchFamily="18" charset="0"/>
                </a:rPr>
                <a:t>品牌定位</a:t>
              </a: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的</a:t>
              </a:r>
              <a:endParaRPr kumimoji="0" lang="en-US" altLang="zh-TW" sz="1400" b="0" dirty="0" smtClean="0">
                <a:solidFill>
                  <a:srgbClr val="484849"/>
                </a:solidFill>
                <a:latin typeface="微軟正黑體" pitchFamily="34" charset="-120"/>
                <a:ea typeface="微軟正黑體" pitchFamily="34" charset="-120"/>
                <a:cs typeface="Times New Roman" panose="02020603050405020304" pitchFamily="18" charset="0"/>
              </a:endParaRPr>
            </a:p>
            <a:p>
              <a:pPr marL="342900" indent="-342900" eaLnBrk="1" hangingPunct="1">
                <a:spcBef>
                  <a:spcPct val="0"/>
                </a:spcBef>
                <a:buNone/>
              </a:pP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改</a:t>
              </a:r>
              <a:r>
                <a:rPr kumimoji="0" lang="zh-TW" altLang="en-US" sz="1400" b="0" dirty="0">
                  <a:solidFill>
                    <a:srgbClr val="484849"/>
                  </a:solidFill>
                  <a:latin typeface="微軟正黑體" pitchFamily="34" charset="-120"/>
                  <a:ea typeface="微軟正黑體" pitchFamily="34" charset="-120"/>
                  <a:cs typeface="Times New Roman" panose="02020603050405020304" pitchFamily="18" charset="0"/>
                </a:rPr>
                <a:t>變</a:t>
              </a: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與</a:t>
              </a:r>
              <a:r>
                <a:rPr kumimoji="0" lang="zh-TW" altLang="en-US" sz="1400" b="0" dirty="0">
                  <a:solidFill>
                    <a:srgbClr val="484849"/>
                  </a:solidFill>
                  <a:latin typeface="微軟正黑體" pitchFamily="34" charset="-120"/>
                  <a:ea typeface="微軟正黑體" pitchFamily="34" charset="-120"/>
                  <a:cs typeface="Times New Roman" panose="02020603050405020304" pitchFamily="18" charset="0"/>
                </a:rPr>
                <a:t>形象的</a:t>
              </a: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更新。</a:t>
              </a:r>
              <a:endParaRPr kumimoji="0" lang="en-US" altLang="zh-TW" sz="1400" b="0" dirty="0" smtClean="0">
                <a:solidFill>
                  <a:srgbClr val="484849"/>
                </a:solidFill>
                <a:latin typeface="微軟正黑體" pitchFamily="34" charset="-120"/>
                <a:ea typeface="微軟正黑體" pitchFamily="34" charset="-120"/>
                <a:cs typeface="Times New Roman" panose="02020603050405020304" pitchFamily="18" charset="0"/>
              </a:endParaRPr>
            </a:p>
          </p:txBody>
        </p:sp>
        <p:pic>
          <p:nvPicPr>
            <p:cNvPr id="60" name="圖片 59" descr="PPT-4-20180604.png"/>
            <p:cNvPicPr>
              <a:picLocks noChangeAspect="1"/>
            </p:cNvPicPr>
            <p:nvPr/>
          </p:nvPicPr>
          <p:blipFill>
            <a:blip r:embed="rId4" cstate="screen"/>
            <a:stretch>
              <a:fillRect/>
            </a:stretch>
          </p:blipFill>
          <p:spPr>
            <a:xfrm>
              <a:off x="5306339" y="1735411"/>
              <a:ext cx="489600" cy="489600"/>
            </a:xfrm>
            <a:prstGeom prst="rect">
              <a:avLst/>
            </a:prstGeom>
          </p:spPr>
        </p:pic>
      </p:grpSp>
      <p:grpSp>
        <p:nvGrpSpPr>
          <p:cNvPr id="91" name="群組 90"/>
          <p:cNvGrpSpPr/>
          <p:nvPr/>
        </p:nvGrpSpPr>
        <p:grpSpPr>
          <a:xfrm>
            <a:off x="5224517" y="2588858"/>
            <a:ext cx="4464347" cy="890859"/>
            <a:chOff x="5278845" y="2890122"/>
            <a:chExt cx="4464347" cy="890859"/>
          </a:xfrm>
        </p:grpSpPr>
        <p:pic>
          <p:nvPicPr>
            <p:cNvPr id="61" name="圖片 60" descr="PPT-5-20180604.png"/>
            <p:cNvPicPr>
              <a:picLocks noChangeAspect="1"/>
            </p:cNvPicPr>
            <p:nvPr/>
          </p:nvPicPr>
          <p:blipFill>
            <a:blip r:embed="rId5" cstate="screen"/>
            <a:stretch>
              <a:fillRect/>
            </a:stretch>
          </p:blipFill>
          <p:spPr>
            <a:xfrm>
              <a:off x="5278845" y="2890122"/>
              <a:ext cx="489600" cy="489600"/>
            </a:xfrm>
            <a:prstGeom prst="rect">
              <a:avLst/>
            </a:prstGeom>
          </p:spPr>
        </p:pic>
        <p:sp>
          <p:nvSpPr>
            <p:cNvPr id="84" name="TextBox 21"/>
            <p:cNvSpPr txBox="1">
              <a:spLocks noChangeArrowheads="1"/>
            </p:cNvSpPr>
            <p:nvPr/>
          </p:nvSpPr>
          <p:spPr bwMode="auto">
            <a:xfrm>
              <a:off x="5690762" y="2922521"/>
              <a:ext cx="256463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3.</a:t>
              </a:r>
              <a:r>
                <a:rPr kumimoji="0" lang="zh-TW" altLang="en-US" u="sng" dirty="0">
                  <a:solidFill>
                    <a:srgbClr val="FF6600"/>
                  </a:solidFill>
                  <a:latin typeface="微軟正黑體" pitchFamily="34" charset="-120"/>
                  <a:ea typeface="微軟正黑體" pitchFamily="34" charset="-120"/>
                </a:rPr>
                <a:t>品牌創新的策略</a:t>
              </a:r>
            </a:p>
          </p:txBody>
        </p:sp>
        <p:sp>
          <p:nvSpPr>
            <p:cNvPr id="88" name="矩形 87"/>
            <p:cNvSpPr/>
            <p:nvPr/>
          </p:nvSpPr>
          <p:spPr>
            <a:xfrm>
              <a:off x="5624511" y="3257761"/>
              <a:ext cx="4118681" cy="523220"/>
            </a:xfrm>
            <a:prstGeom prst="rect">
              <a:avLst/>
            </a:prstGeom>
          </p:spPr>
          <p:txBody>
            <a:bodyPr wrap="square">
              <a:spAutoFit/>
            </a:bodyPr>
            <a:lstStyle/>
            <a:p>
              <a:pPr eaLnBrk="1" hangingPunct="1"/>
              <a:r>
                <a:rPr kumimoji="0" lang="zh-TW" altLang="en-US" sz="1400" b="0" dirty="0">
                  <a:solidFill>
                    <a:srgbClr val="484849"/>
                  </a:solidFill>
                  <a:latin typeface="微軟正黑體" pitchFamily="34" charset="-120"/>
                  <a:ea typeface="微軟正黑體" pitchFamily="34" charset="-120"/>
                  <a:cs typeface="Times New Roman" panose="02020603050405020304" pitchFamily="18" charset="0"/>
                </a:rPr>
                <a:t>打造差異化行銷，發揮</a:t>
              </a:r>
              <a:r>
                <a:rPr kumimoji="0" lang="zh-TW" altLang="en-US" sz="1400" b="0" dirty="0" smtClean="0">
                  <a:solidFill>
                    <a:srgbClr val="484849"/>
                  </a:solidFill>
                  <a:latin typeface="微軟正黑體" pitchFamily="34" charset="-120"/>
                  <a:ea typeface="微軟正黑體" pitchFamily="34" charset="-120"/>
                  <a:cs typeface="Times New Roman" panose="02020603050405020304" pitchFamily="18" charset="0"/>
                </a:rPr>
                <a:t>創意達到舊品牌新思維的改變。</a:t>
              </a:r>
              <a:endParaRPr kumimoji="0" lang="en-US" altLang="zh-TW" sz="1400" b="0" dirty="0" smtClean="0">
                <a:solidFill>
                  <a:srgbClr val="484849"/>
                </a:solidFill>
                <a:latin typeface="微軟正黑體" pitchFamily="34" charset="-120"/>
                <a:ea typeface="微軟正黑體" pitchFamily="34" charset="-120"/>
                <a:cs typeface="Times New Roman" panose="02020603050405020304" pitchFamily="18" charset="0"/>
              </a:endParaRPr>
            </a:p>
          </p:txBody>
        </p:sp>
      </p:grpSp>
      <p:grpSp>
        <p:nvGrpSpPr>
          <p:cNvPr id="94" name="群組 93"/>
          <p:cNvGrpSpPr/>
          <p:nvPr/>
        </p:nvGrpSpPr>
        <p:grpSpPr>
          <a:xfrm>
            <a:off x="5222728" y="3386149"/>
            <a:ext cx="4712753" cy="896244"/>
            <a:chOff x="5256219" y="3849515"/>
            <a:chExt cx="4712753" cy="896244"/>
          </a:xfrm>
        </p:grpSpPr>
        <p:pic>
          <p:nvPicPr>
            <p:cNvPr id="59" name="圖片 58" descr="PPT-3-20180604.png"/>
            <p:cNvPicPr>
              <a:picLocks noChangeAspect="1"/>
            </p:cNvPicPr>
            <p:nvPr/>
          </p:nvPicPr>
          <p:blipFill>
            <a:blip r:embed="rId6" cstate="screen"/>
            <a:stretch>
              <a:fillRect/>
            </a:stretch>
          </p:blipFill>
          <p:spPr>
            <a:xfrm>
              <a:off x="5256219" y="3849515"/>
              <a:ext cx="489600" cy="489600"/>
            </a:xfrm>
            <a:prstGeom prst="rect">
              <a:avLst/>
            </a:prstGeom>
          </p:spPr>
        </p:pic>
        <p:sp>
          <p:nvSpPr>
            <p:cNvPr id="89" name="TextBox 29"/>
            <p:cNvSpPr txBox="1">
              <a:spLocks noChangeArrowheads="1"/>
            </p:cNvSpPr>
            <p:nvPr/>
          </p:nvSpPr>
          <p:spPr bwMode="auto">
            <a:xfrm>
              <a:off x="5702987" y="3893719"/>
              <a:ext cx="28057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4.</a:t>
              </a:r>
              <a:r>
                <a:rPr kumimoji="0" lang="en-US" altLang="zh-TW" u="sng" dirty="0">
                  <a:solidFill>
                    <a:srgbClr val="FF6600"/>
                  </a:solidFill>
                  <a:latin typeface="微軟正黑體" pitchFamily="34" charset="-120"/>
                  <a:ea typeface="微軟正黑體" pitchFamily="34" charset="-120"/>
                </a:rPr>
                <a:t> UGC</a:t>
              </a:r>
              <a:r>
                <a:rPr kumimoji="0" lang="zh-TW" altLang="en-US" u="sng" dirty="0">
                  <a:solidFill>
                    <a:srgbClr val="FF6600"/>
                  </a:solidFill>
                  <a:latin typeface="微軟正黑體" pitchFamily="34" charset="-120"/>
                  <a:ea typeface="微軟正黑體" pitchFamily="34" charset="-120"/>
                </a:rPr>
                <a:t>行銷手法</a:t>
              </a:r>
              <a:endParaRPr kumimoji="0" lang="zh-CN" altLang="en-US" u="sng" dirty="0">
                <a:solidFill>
                  <a:srgbClr val="FF6600"/>
                </a:solidFill>
                <a:latin typeface="微軟正黑體" pitchFamily="34" charset="-120"/>
                <a:ea typeface="微軟正黑體" pitchFamily="34" charset="-120"/>
              </a:endParaRPr>
            </a:p>
          </p:txBody>
        </p:sp>
        <p:sp>
          <p:nvSpPr>
            <p:cNvPr id="90" name="矩形 89"/>
            <p:cNvSpPr/>
            <p:nvPr/>
          </p:nvSpPr>
          <p:spPr>
            <a:xfrm>
              <a:off x="5680959" y="4222539"/>
              <a:ext cx="4288013" cy="523220"/>
            </a:xfrm>
            <a:prstGeom prst="rect">
              <a:avLst/>
            </a:prstGeom>
          </p:spPr>
          <p:txBody>
            <a:bodyPr wrap="square">
              <a:spAutoFit/>
            </a:bodyPr>
            <a:lstStyle/>
            <a:p>
              <a:pPr eaLnBrk="1" hangingPunct="1"/>
              <a:r>
                <a:rPr kumimoji="0" lang="zh-TW" altLang="en-US"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「使用者</a:t>
              </a:r>
              <a:r>
                <a:rPr kumimoji="0" lang="zh-TW" altLang="en-US" sz="1400" b="0" dirty="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創作</a:t>
              </a:r>
              <a:r>
                <a:rPr kumimoji="0" lang="zh-TW" altLang="en-US"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內容」，</a:t>
              </a:r>
              <a:r>
                <a:rPr kumimoji="0" lang="zh-TW" altLang="en-US" sz="1400" b="0" dirty="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更是被許多知名的大品牌用以建立或是重塑品牌形象和知名度。</a:t>
              </a:r>
            </a:p>
          </p:txBody>
        </p:sp>
      </p:grpSp>
      <p:grpSp>
        <p:nvGrpSpPr>
          <p:cNvPr id="138" name="群組 137"/>
          <p:cNvGrpSpPr/>
          <p:nvPr/>
        </p:nvGrpSpPr>
        <p:grpSpPr>
          <a:xfrm>
            <a:off x="5229221" y="4256186"/>
            <a:ext cx="4313852" cy="879116"/>
            <a:chOff x="5226890" y="4334933"/>
            <a:chExt cx="4313852" cy="879116"/>
          </a:xfrm>
        </p:grpSpPr>
        <p:sp>
          <p:nvSpPr>
            <p:cNvPr id="102" name="橢圓 101"/>
            <p:cNvSpPr/>
            <p:nvPr/>
          </p:nvSpPr>
          <p:spPr bwMode="auto">
            <a:xfrm>
              <a:off x="5260623" y="4334933"/>
              <a:ext cx="489600" cy="489600"/>
            </a:xfrm>
            <a:prstGeom prst="ellipse">
              <a:avLst/>
            </a:prstGeom>
            <a:solidFill>
              <a:srgbClr val="FF6600"/>
            </a:solidFill>
            <a:ln>
              <a:noFill/>
              <a:headEnd type="none" w="med" len="med"/>
              <a:tailEnd type="none" w="med" len="med"/>
            </a:ln>
            <a:extLs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sp>
          <p:nvSpPr>
            <p:cNvPr id="47" name="TextBox 27"/>
            <p:cNvSpPr txBox="1">
              <a:spLocks noChangeArrowheads="1"/>
            </p:cNvSpPr>
            <p:nvPr/>
          </p:nvSpPr>
          <p:spPr bwMode="auto">
            <a:xfrm>
              <a:off x="5671038" y="4349654"/>
              <a:ext cx="28272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5.</a:t>
              </a:r>
              <a:r>
                <a:rPr kumimoji="0" lang="zh-TW" altLang="en-US" u="sng" dirty="0">
                  <a:solidFill>
                    <a:srgbClr val="FF6600"/>
                  </a:solidFill>
                  <a:latin typeface="微軟正黑體" pitchFamily="34" charset="-120"/>
                  <a:ea typeface="微軟正黑體" pitchFamily="34" charset="-120"/>
                </a:rPr>
                <a:t>品牌創新的案例分享</a:t>
              </a:r>
              <a:endParaRPr kumimoji="0" lang="zh-CN" altLang="en-US" u="sng" dirty="0">
                <a:solidFill>
                  <a:srgbClr val="FF6600"/>
                </a:solidFill>
                <a:latin typeface="微軟正黑體" pitchFamily="34" charset="-120"/>
                <a:ea typeface="微軟正黑體" pitchFamily="34" charset="-120"/>
              </a:endParaRPr>
            </a:p>
          </p:txBody>
        </p:sp>
        <p:sp>
          <p:nvSpPr>
            <p:cNvPr id="48" name="TextBox 28"/>
            <p:cNvSpPr txBox="1">
              <a:spLocks noChangeArrowheads="1"/>
            </p:cNvSpPr>
            <p:nvPr/>
          </p:nvSpPr>
          <p:spPr bwMode="auto">
            <a:xfrm>
              <a:off x="5613532" y="4690829"/>
              <a:ext cx="39272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zh-TW" altLang="en-US" sz="1400" b="0" dirty="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成功之人必有可學習之處</a:t>
              </a:r>
              <a:r>
                <a:rPr kumimoji="0" lang="zh-TW" altLang="en-US"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，透過成功案例，</a:t>
              </a:r>
              <a:r>
                <a:rPr kumimoji="0" lang="zh-TW" altLang="en-US" sz="1400" b="0" dirty="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學習</a:t>
              </a:r>
              <a:r>
                <a:rPr kumimoji="0" lang="zh-TW" altLang="en-US"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品牌創</a:t>
              </a:r>
              <a:r>
                <a:rPr kumimoji="0" lang="zh-TW" altLang="en-US" sz="1400" b="0" dirty="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新</a:t>
              </a:r>
              <a:r>
                <a:rPr kumimoji="0" lang="zh-TW" altLang="en-US"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rPr>
                <a:t>之術。</a:t>
              </a:r>
              <a:endParaRPr kumimoji="0" lang="en-US" altLang="zh-TW" sz="1400" b="0" dirty="0" smtClean="0">
                <a:solidFill>
                  <a:srgbClr val="484849"/>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03" name="组合 37"/>
            <p:cNvGrpSpPr>
              <a:grpSpLocks noChangeAspect="1"/>
            </p:cNvGrpSpPr>
            <p:nvPr/>
          </p:nvGrpSpPr>
          <p:grpSpPr>
            <a:xfrm>
              <a:off x="5226890" y="4369344"/>
              <a:ext cx="440595" cy="304800"/>
              <a:chOff x="9794875" y="1273175"/>
              <a:chExt cx="2127250" cy="1471613"/>
            </a:xfrm>
            <a:solidFill>
              <a:schemeClr val="bg1"/>
            </a:solidFill>
          </p:grpSpPr>
          <p:sp>
            <p:nvSpPr>
              <p:cNvPr id="104" name="Freeform 8"/>
              <p:cNvSpPr>
                <a:spLocks noEditPoints="1"/>
              </p:cNvSpPr>
              <p:nvPr/>
            </p:nvSpPr>
            <p:spPr bwMode="auto">
              <a:xfrm>
                <a:off x="9794875" y="1273175"/>
                <a:ext cx="1643062" cy="1282700"/>
              </a:xfrm>
              <a:custGeom>
                <a:avLst/>
                <a:gdLst>
                  <a:gd name="T0" fmla="*/ 969 w 1035"/>
                  <a:gd name="T1" fmla="*/ 25 h 808"/>
                  <a:gd name="T2" fmla="*/ 969 w 1035"/>
                  <a:gd name="T3" fmla="*/ 25 h 808"/>
                  <a:gd name="T4" fmla="*/ 967 w 1035"/>
                  <a:gd name="T5" fmla="*/ 19 h 808"/>
                  <a:gd name="T6" fmla="*/ 963 w 1035"/>
                  <a:gd name="T7" fmla="*/ 13 h 808"/>
                  <a:gd name="T8" fmla="*/ 957 w 1035"/>
                  <a:gd name="T9" fmla="*/ 9 h 808"/>
                  <a:gd name="T10" fmla="*/ 951 w 1035"/>
                  <a:gd name="T11" fmla="*/ 5 h 808"/>
                  <a:gd name="T12" fmla="*/ 944 w 1035"/>
                  <a:gd name="T13" fmla="*/ 3 h 808"/>
                  <a:gd name="T14" fmla="*/ 938 w 1035"/>
                  <a:gd name="T15" fmla="*/ 0 h 808"/>
                  <a:gd name="T16" fmla="*/ 932 w 1035"/>
                  <a:gd name="T17" fmla="*/ 0 h 808"/>
                  <a:gd name="T18" fmla="*/ 924 w 1035"/>
                  <a:gd name="T19" fmla="*/ 3 h 808"/>
                  <a:gd name="T20" fmla="*/ 244 w 1035"/>
                  <a:gd name="T21" fmla="*/ 228 h 808"/>
                  <a:gd name="T22" fmla="*/ 444 w 1035"/>
                  <a:gd name="T23" fmla="*/ 228 h 808"/>
                  <a:gd name="T24" fmla="*/ 826 w 1035"/>
                  <a:gd name="T25" fmla="*/ 101 h 808"/>
                  <a:gd name="T26" fmla="*/ 826 w 1035"/>
                  <a:gd name="T27" fmla="*/ 101 h 808"/>
                  <a:gd name="T28" fmla="*/ 836 w 1035"/>
                  <a:gd name="T29" fmla="*/ 117 h 808"/>
                  <a:gd name="T30" fmla="*/ 848 w 1035"/>
                  <a:gd name="T31" fmla="*/ 132 h 808"/>
                  <a:gd name="T32" fmla="*/ 863 w 1035"/>
                  <a:gd name="T33" fmla="*/ 144 h 808"/>
                  <a:gd name="T34" fmla="*/ 877 w 1035"/>
                  <a:gd name="T35" fmla="*/ 152 h 808"/>
                  <a:gd name="T36" fmla="*/ 893 w 1035"/>
                  <a:gd name="T37" fmla="*/ 160 h 808"/>
                  <a:gd name="T38" fmla="*/ 912 w 1035"/>
                  <a:gd name="T39" fmla="*/ 164 h 808"/>
                  <a:gd name="T40" fmla="*/ 930 w 1035"/>
                  <a:gd name="T41" fmla="*/ 167 h 808"/>
                  <a:gd name="T42" fmla="*/ 949 w 1035"/>
                  <a:gd name="T43" fmla="*/ 164 h 808"/>
                  <a:gd name="T44" fmla="*/ 969 w 1035"/>
                  <a:gd name="T45" fmla="*/ 228 h 808"/>
                  <a:gd name="T46" fmla="*/ 1035 w 1035"/>
                  <a:gd name="T47" fmla="*/ 228 h 808"/>
                  <a:gd name="T48" fmla="*/ 969 w 1035"/>
                  <a:gd name="T49" fmla="*/ 25 h 808"/>
                  <a:gd name="T50" fmla="*/ 2 w 1035"/>
                  <a:gd name="T51" fmla="*/ 345 h 808"/>
                  <a:gd name="T52" fmla="*/ 155 w 1035"/>
                  <a:gd name="T53" fmla="*/ 808 h 808"/>
                  <a:gd name="T54" fmla="*/ 155 w 1035"/>
                  <a:gd name="T55" fmla="*/ 607 h 808"/>
                  <a:gd name="T56" fmla="*/ 100 w 1035"/>
                  <a:gd name="T57" fmla="*/ 445 h 808"/>
                  <a:gd name="T58" fmla="*/ 100 w 1035"/>
                  <a:gd name="T59" fmla="*/ 445 h 808"/>
                  <a:gd name="T60" fmla="*/ 119 w 1035"/>
                  <a:gd name="T61" fmla="*/ 433 h 808"/>
                  <a:gd name="T62" fmla="*/ 133 w 1035"/>
                  <a:gd name="T63" fmla="*/ 417 h 808"/>
                  <a:gd name="T64" fmla="*/ 145 w 1035"/>
                  <a:gd name="T65" fmla="*/ 400 h 808"/>
                  <a:gd name="T66" fmla="*/ 155 w 1035"/>
                  <a:gd name="T67" fmla="*/ 382 h 808"/>
                  <a:gd name="T68" fmla="*/ 155 w 1035"/>
                  <a:gd name="T69" fmla="*/ 302 h 808"/>
                  <a:gd name="T70" fmla="*/ 155 w 1035"/>
                  <a:gd name="T71" fmla="*/ 302 h 808"/>
                  <a:gd name="T72" fmla="*/ 155 w 1035"/>
                  <a:gd name="T73" fmla="*/ 287 h 808"/>
                  <a:gd name="T74" fmla="*/ 160 w 1035"/>
                  <a:gd name="T75" fmla="*/ 273 h 808"/>
                  <a:gd name="T76" fmla="*/ 168 w 1035"/>
                  <a:gd name="T77" fmla="*/ 261 h 808"/>
                  <a:gd name="T78" fmla="*/ 176 w 1035"/>
                  <a:gd name="T79" fmla="*/ 251 h 808"/>
                  <a:gd name="T80" fmla="*/ 24 w 1035"/>
                  <a:gd name="T81" fmla="*/ 300 h 808"/>
                  <a:gd name="T82" fmla="*/ 24 w 1035"/>
                  <a:gd name="T83" fmla="*/ 300 h 808"/>
                  <a:gd name="T84" fmla="*/ 18 w 1035"/>
                  <a:gd name="T85" fmla="*/ 302 h 808"/>
                  <a:gd name="T86" fmla="*/ 12 w 1035"/>
                  <a:gd name="T87" fmla="*/ 306 h 808"/>
                  <a:gd name="T88" fmla="*/ 8 w 1035"/>
                  <a:gd name="T89" fmla="*/ 312 h 808"/>
                  <a:gd name="T90" fmla="*/ 4 w 1035"/>
                  <a:gd name="T91" fmla="*/ 318 h 808"/>
                  <a:gd name="T92" fmla="*/ 2 w 1035"/>
                  <a:gd name="T93" fmla="*/ 324 h 808"/>
                  <a:gd name="T94" fmla="*/ 0 w 1035"/>
                  <a:gd name="T95" fmla="*/ 330 h 808"/>
                  <a:gd name="T96" fmla="*/ 0 w 1035"/>
                  <a:gd name="T97" fmla="*/ 337 h 808"/>
                  <a:gd name="T98" fmla="*/ 2 w 1035"/>
                  <a:gd name="T99" fmla="*/ 345 h 808"/>
                  <a:gd name="T100" fmla="*/ 2 w 1035"/>
                  <a:gd name="T101" fmla="*/ 345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5" h="808">
                    <a:moveTo>
                      <a:pt x="969" y="25"/>
                    </a:moveTo>
                    <a:lnTo>
                      <a:pt x="969" y="25"/>
                    </a:lnTo>
                    <a:lnTo>
                      <a:pt x="967" y="19"/>
                    </a:lnTo>
                    <a:lnTo>
                      <a:pt x="963" y="13"/>
                    </a:lnTo>
                    <a:lnTo>
                      <a:pt x="957" y="9"/>
                    </a:lnTo>
                    <a:lnTo>
                      <a:pt x="951" y="5"/>
                    </a:lnTo>
                    <a:lnTo>
                      <a:pt x="944" y="3"/>
                    </a:lnTo>
                    <a:lnTo>
                      <a:pt x="938" y="0"/>
                    </a:lnTo>
                    <a:lnTo>
                      <a:pt x="932" y="0"/>
                    </a:lnTo>
                    <a:lnTo>
                      <a:pt x="924" y="3"/>
                    </a:lnTo>
                    <a:lnTo>
                      <a:pt x="244" y="228"/>
                    </a:lnTo>
                    <a:lnTo>
                      <a:pt x="444" y="228"/>
                    </a:lnTo>
                    <a:lnTo>
                      <a:pt x="826" y="101"/>
                    </a:lnTo>
                    <a:lnTo>
                      <a:pt x="826" y="101"/>
                    </a:lnTo>
                    <a:lnTo>
                      <a:pt x="836" y="117"/>
                    </a:lnTo>
                    <a:lnTo>
                      <a:pt x="848" y="132"/>
                    </a:lnTo>
                    <a:lnTo>
                      <a:pt x="863" y="144"/>
                    </a:lnTo>
                    <a:lnTo>
                      <a:pt x="877" y="152"/>
                    </a:lnTo>
                    <a:lnTo>
                      <a:pt x="893" y="160"/>
                    </a:lnTo>
                    <a:lnTo>
                      <a:pt x="912" y="164"/>
                    </a:lnTo>
                    <a:lnTo>
                      <a:pt x="930" y="167"/>
                    </a:lnTo>
                    <a:lnTo>
                      <a:pt x="949" y="164"/>
                    </a:lnTo>
                    <a:lnTo>
                      <a:pt x="969" y="228"/>
                    </a:lnTo>
                    <a:lnTo>
                      <a:pt x="1035" y="228"/>
                    </a:lnTo>
                    <a:lnTo>
                      <a:pt x="969" y="25"/>
                    </a:lnTo>
                    <a:close/>
                    <a:moveTo>
                      <a:pt x="2" y="345"/>
                    </a:moveTo>
                    <a:lnTo>
                      <a:pt x="155" y="808"/>
                    </a:lnTo>
                    <a:lnTo>
                      <a:pt x="155" y="607"/>
                    </a:lnTo>
                    <a:lnTo>
                      <a:pt x="100" y="445"/>
                    </a:lnTo>
                    <a:lnTo>
                      <a:pt x="100" y="445"/>
                    </a:lnTo>
                    <a:lnTo>
                      <a:pt x="119" y="433"/>
                    </a:lnTo>
                    <a:lnTo>
                      <a:pt x="133" y="417"/>
                    </a:lnTo>
                    <a:lnTo>
                      <a:pt x="145" y="400"/>
                    </a:lnTo>
                    <a:lnTo>
                      <a:pt x="155" y="382"/>
                    </a:lnTo>
                    <a:lnTo>
                      <a:pt x="155" y="302"/>
                    </a:lnTo>
                    <a:lnTo>
                      <a:pt x="155" y="302"/>
                    </a:lnTo>
                    <a:lnTo>
                      <a:pt x="155" y="287"/>
                    </a:lnTo>
                    <a:lnTo>
                      <a:pt x="160" y="273"/>
                    </a:lnTo>
                    <a:lnTo>
                      <a:pt x="168" y="261"/>
                    </a:lnTo>
                    <a:lnTo>
                      <a:pt x="176" y="251"/>
                    </a:lnTo>
                    <a:lnTo>
                      <a:pt x="24" y="300"/>
                    </a:lnTo>
                    <a:lnTo>
                      <a:pt x="24" y="300"/>
                    </a:lnTo>
                    <a:lnTo>
                      <a:pt x="18" y="302"/>
                    </a:lnTo>
                    <a:lnTo>
                      <a:pt x="12" y="306"/>
                    </a:lnTo>
                    <a:lnTo>
                      <a:pt x="8" y="312"/>
                    </a:lnTo>
                    <a:lnTo>
                      <a:pt x="4" y="318"/>
                    </a:lnTo>
                    <a:lnTo>
                      <a:pt x="2" y="324"/>
                    </a:lnTo>
                    <a:lnTo>
                      <a:pt x="0" y="330"/>
                    </a:lnTo>
                    <a:lnTo>
                      <a:pt x="0" y="337"/>
                    </a:lnTo>
                    <a:lnTo>
                      <a:pt x="2" y="345"/>
                    </a:lnTo>
                    <a:lnTo>
                      <a:pt x="2" y="3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5" name="Freeform 9"/>
              <p:cNvSpPr>
                <a:spLocks noEditPoints="1"/>
              </p:cNvSpPr>
              <p:nvPr/>
            </p:nvSpPr>
            <p:spPr bwMode="auto">
              <a:xfrm>
                <a:off x="10325100" y="1870075"/>
                <a:ext cx="1174750" cy="682625"/>
              </a:xfrm>
              <a:custGeom>
                <a:avLst/>
                <a:gdLst>
                  <a:gd name="T0" fmla="*/ 658 w 740"/>
                  <a:gd name="T1" fmla="*/ 162 h 430"/>
                  <a:gd name="T2" fmla="*/ 627 w 740"/>
                  <a:gd name="T3" fmla="*/ 192 h 430"/>
                  <a:gd name="T4" fmla="*/ 625 w 740"/>
                  <a:gd name="T5" fmla="*/ 227 h 430"/>
                  <a:gd name="T6" fmla="*/ 647 w 740"/>
                  <a:gd name="T7" fmla="*/ 264 h 430"/>
                  <a:gd name="T8" fmla="*/ 680 w 740"/>
                  <a:gd name="T9" fmla="*/ 272 h 430"/>
                  <a:gd name="T10" fmla="*/ 721 w 740"/>
                  <a:gd name="T11" fmla="*/ 256 h 430"/>
                  <a:gd name="T12" fmla="*/ 740 w 740"/>
                  <a:gd name="T13" fmla="*/ 215 h 430"/>
                  <a:gd name="T14" fmla="*/ 729 w 740"/>
                  <a:gd name="T15" fmla="*/ 182 h 430"/>
                  <a:gd name="T16" fmla="*/ 692 w 740"/>
                  <a:gd name="T17" fmla="*/ 157 h 430"/>
                  <a:gd name="T18" fmla="*/ 57 w 740"/>
                  <a:gd name="T19" fmla="*/ 157 h 430"/>
                  <a:gd name="T20" fmla="*/ 16 w 740"/>
                  <a:gd name="T21" fmla="*/ 174 h 430"/>
                  <a:gd name="T22" fmla="*/ 0 w 740"/>
                  <a:gd name="T23" fmla="*/ 215 h 430"/>
                  <a:gd name="T24" fmla="*/ 10 w 740"/>
                  <a:gd name="T25" fmla="*/ 248 h 430"/>
                  <a:gd name="T26" fmla="*/ 47 w 740"/>
                  <a:gd name="T27" fmla="*/ 272 h 430"/>
                  <a:gd name="T28" fmla="*/ 80 w 740"/>
                  <a:gd name="T29" fmla="*/ 268 h 430"/>
                  <a:gd name="T30" fmla="*/ 110 w 740"/>
                  <a:gd name="T31" fmla="*/ 237 h 430"/>
                  <a:gd name="T32" fmla="*/ 115 w 740"/>
                  <a:gd name="T33" fmla="*/ 203 h 430"/>
                  <a:gd name="T34" fmla="*/ 90 w 740"/>
                  <a:gd name="T35" fmla="*/ 168 h 430"/>
                  <a:gd name="T36" fmla="*/ 57 w 740"/>
                  <a:gd name="T37" fmla="*/ 157 h 430"/>
                  <a:gd name="T38" fmla="*/ 332 w 740"/>
                  <a:gd name="T39" fmla="*/ 4 h 430"/>
                  <a:gd name="T40" fmla="*/ 262 w 740"/>
                  <a:gd name="T41" fmla="*/ 36 h 430"/>
                  <a:gd name="T42" fmla="*/ 211 w 740"/>
                  <a:gd name="T43" fmla="*/ 94 h 430"/>
                  <a:gd name="T44" fmla="*/ 182 w 740"/>
                  <a:gd name="T45" fmla="*/ 172 h 430"/>
                  <a:gd name="T46" fmla="*/ 180 w 740"/>
                  <a:gd name="T47" fmla="*/ 237 h 430"/>
                  <a:gd name="T48" fmla="*/ 201 w 740"/>
                  <a:gd name="T49" fmla="*/ 317 h 430"/>
                  <a:gd name="T50" fmla="*/ 248 w 740"/>
                  <a:gd name="T51" fmla="*/ 381 h 430"/>
                  <a:gd name="T52" fmla="*/ 313 w 740"/>
                  <a:gd name="T53" fmla="*/ 420 h 430"/>
                  <a:gd name="T54" fmla="*/ 369 w 740"/>
                  <a:gd name="T55" fmla="*/ 430 h 430"/>
                  <a:gd name="T56" fmla="*/ 444 w 740"/>
                  <a:gd name="T57" fmla="*/ 414 h 430"/>
                  <a:gd name="T58" fmla="*/ 504 w 740"/>
                  <a:gd name="T59" fmla="*/ 366 h 430"/>
                  <a:gd name="T60" fmla="*/ 545 w 740"/>
                  <a:gd name="T61" fmla="*/ 299 h 430"/>
                  <a:gd name="T62" fmla="*/ 561 w 740"/>
                  <a:gd name="T63" fmla="*/ 215 h 430"/>
                  <a:gd name="T64" fmla="*/ 551 w 740"/>
                  <a:gd name="T65" fmla="*/ 151 h 430"/>
                  <a:gd name="T66" fmla="*/ 516 w 740"/>
                  <a:gd name="T67" fmla="*/ 77 h 430"/>
                  <a:gd name="T68" fmla="*/ 461 w 740"/>
                  <a:gd name="T69" fmla="*/ 26 h 430"/>
                  <a:gd name="T70" fmla="*/ 389 w 740"/>
                  <a:gd name="T71" fmla="*/ 0 h 430"/>
                  <a:gd name="T72" fmla="*/ 387 w 740"/>
                  <a:gd name="T73" fmla="*/ 344 h 430"/>
                  <a:gd name="T74" fmla="*/ 328 w 740"/>
                  <a:gd name="T75" fmla="*/ 313 h 430"/>
                  <a:gd name="T76" fmla="*/ 295 w 740"/>
                  <a:gd name="T77" fmla="*/ 258 h 430"/>
                  <a:gd name="T78" fmla="*/ 340 w 740"/>
                  <a:gd name="T79" fmla="*/ 270 h 430"/>
                  <a:gd name="T80" fmla="*/ 379 w 740"/>
                  <a:gd name="T81" fmla="*/ 268 h 430"/>
                  <a:gd name="T82" fmla="*/ 389 w 740"/>
                  <a:gd name="T83" fmla="*/ 256 h 430"/>
                  <a:gd name="T84" fmla="*/ 352 w 740"/>
                  <a:gd name="T85" fmla="*/ 233 h 430"/>
                  <a:gd name="T86" fmla="*/ 305 w 740"/>
                  <a:gd name="T87" fmla="*/ 213 h 430"/>
                  <a:gd name="T88" fmla="*/ 287 w 740"/>
                  <a:gd name="T89" fmla="*/ 174 h 430"/>
                  <a:gd name="T90" fmla="*/ 295 w 740"/>
                  <a:gd name="T91" fmla="*/ 145 h 430"/>
                  <a:gd name="T92" fmla="*/ 334 w 740"/>
                  <a:gd name="T93" fmla="*/ 118 h 430"/>
                  <a:gd name="T94" fmla="*/ 389 w 740"/>
                  <a:gd name="T95" fmla="*/ 112 h 430"/>
                  <a:gd name="T96" fmla="*/ 442 w 740"/>
                  <a:gd name="T97" fmla="*/ 123 h 430"/>
                  <a:gd name="T98" fmla="*/ 395 w 740"/>
                  <a:gd name="T99" fmla="*/ 155 h 430"/>
                  <a:gd name="T100" fmla="*/ 356 w 740"/>
                  <a:gd name="T101" fmla="*/ 159 h 430"/>
                  <a:gd name="T102" fmla="*/ 352 w 740"/>
                  <a:gd name="T103" fmla="*/ 174 h 430"/>
                  <a:gd name="T104" fmla="*/ 391 w 740"/>
                  <a:gd name="T105" fmla="*/ 190 h 430"/>
                  <a:gd name="T106" fmla="*/ 438 w 740"/>
                  <a:gd name="T107" fmla="*/ 215 h 430"/>
                  <a:gd name="T108" fmla="*/ 453 w 740"/>
                  <a:gd name="T109" fmla="*/ 252 h 430"/>
                  <a:gd name="T110" fmla="*/ 442 w 740"/>
                  <a:gd name="T111" fmla="*/ 282 h 430"/>
                  <a:gd name="T112" fmla="*/ 401 w 740"/>
                  <a:gd name="T113" fmla="*/ 30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0" h="430">
                    <a:moveTo>
                      <a:pt x="680" y="157"/>
                    </a:moveTo>
                    <a:lnTo>
                      <a:pt x="680" y="157"/>
                    </a:lnTo>
                    <a:lnTo>
                      <a:pt x="670" y="157"/>
                    </a:lnTo>
                    <a:lnTo>
                      <a:pt x="658" y="162"/>
                    </a:lnTo>
                    <a:lnTo>
                      <a:pt x="647" y="168"/>
                    </a:lnTo>
                    <a:lnTo>
                      <a:pt x="639" y="174"/>
                    </a:lnTo>
                    <a:lnTo>
                      <a:pt x="633" y="182"/>
                    </a:lnTo>
                    <a:lnTo>
                      <a:pt x="627" y="192"/>
                    </a:lnTo>
                    <a:lnTo>
                      <a:pt x="625" y="203"/>
                    </a:lnTo>
                    <a:lnTo>
                      <a:pt x="623" y="215"/>
                    </a:lnTo>
                    <a:lnTo>
                      <a:pt x="623" y="215"/>
                    </a:lnTo>
                    <a:lnTo>
                      <a:pt x="625" y="227"/>
                    </a:lnTo>
                    <a:lnTo>
                      <a:pt x="627" y="237"/>
                    </a:lnTo>
                    <a:lnTo>
                      <a:pt x="633" y="248"/>
                    </a:lnTo>
                    <a:lnTo>
                      <a:pt x="639" y="256"/>
                    </a:lnTo>
                    <a:lnTo>
                      <a:pt x="647" y="264"/>
                    </a:lnTo>
                    <a:lnTo>
                      <a:pt x="658" y="268"/>
                    </a:lnTo>
                    <a:lnTo>
                      <a:pt x="670" y="272"/>
                    </a:lnTo>
                    <a:lnTo>
                      <a:pt x="680" y="272"/>
                    </a:lnTo>
                    <a:lnTo>
                      <a:pt x="680" y="272"/>
                    </a:lnTo>
                    <a:lnTo>
                      <a:pt x="692" y="272"/>
                    </a:lnTo>
                    <a:lnTo>
                      <a:pt x="703" y="268"/>
                    </a:lnTo>
                    <a:lnTo>
                      <a:pt x="713" y="264"/>
                    </a:lnTo>
                    <a:lnTo>
                      <a:pt x="721" y="256"/>
                    </a:lnTo>
                    <a:lnTo>
                      <a:pt x="729" y="248"/>
                    </a:lnTo>
                    <a:lnTo>
                      <a:pt x="733" y="237"/>
                    </a:lnTo>
                    <a:lnTo>
                      <a:pt x="738" y="227"/>
                    </a:lnTo>
                    <a:lnTo>
                      <a:pt x="740" y="215"/>
                    </a:lnTo>
                    <a:lnTo>
                      <a:pt x="740" y="215"/>
                    </a:lnTo>
                    <a:lnTo>
                      <a:pt x="738" y="203"/>
                    </a:lnTo>
                    <a:lnTo>
                      <a:pt x="733" y="192"/>
                    </a:lnTo>
                    <a:lnTo>
                      <a:pt x="729" y="182"/>
                    </a:lnTo>
                    <a:lnTo>
                      <a:pt x="721" y="174"/>
                    </a:lnTo>
                    <a:lnTo>
                      <a:pt x="713" y="168"/>
                    </a:lnTo>
                    <a:lnTo>
                      <a:pt x="703" y="162"/>
                    </a:lnTo>
                    <a:lnTo>
                      <a:pt x="692" y="157"/>
                    </a:lnTo>
                    <a:lnTo>
                      <a:pt x="680" y="157"/>
                    </a:lnTo>
                    <a:lnTo>
                      <a:pt x="680" y="157"/>
                    </a:lnTo>
                    <a:close/>
                    <a:moveTo>
                      <a:pt x="57" y="157"/>
                    </a:moveTo>
                    <a:lnTo>
                      <a:pt x="57" y="157"/>
                    </a:lnTo>
                    <a:lnTo>
                      <a:pt x="47" y="157"/>
                    </a:lnTo>
                    <a:lnTo>
                      <a:pt x="35" y="162"/>
                    </a:lnTo>
                    <a:lnTo>
                      <a:pt x="24" y="168"/>
                    </a:lnTo>
                    <a:lnTo>
                      <a:pt x="16" y="174"/>
                    </a:lnTo>
                    <a:lnTo>
                      <a:pt x="10" y="182"/>
                    </a:lnTo>
                    <a:lnTo>
                      <a:pt x="4" y="192"/>
                    </a:lnTo>
                    <a:lnTo>
                      <a:pt x="2" y="203"/>
                    </a:lnTo>
                    <a:lnTo>
                      <a:pt x="0" y="215"/>
                    </a:lnTo>
                    <a:lnTo>
                      <a:pt x="0" y="215"/>
                    </a:lnTo>
                    <a:lnTo>
                      <a:pt x="2" y="227"/>
                    </a:lnTo>
                    <a:lnTo>
                      <a:pt x="4" y="237"/>
                    </a:lnTo>
                    <a:lnTo>
                      <a:pt x="10" y="248"/>
                    </a:lnTo>
                    <a:lnTo>
                      <a:pt x="16" y="256"/>
                    </a:lnTo>
                    <a:lnTo>
                      <a:pt x="24" y="264"/>
                    </a:lnTo>
                    <a:lnTo>
                      <a:pt x="35" y="268"/>
                    </a:lnTo>
                    <a:lnTo>
                      <a:pt x="47" y="272"/>
                    </a:lnTo>
                    <a:lnTo>
                      <a:pt x="57" y="272"/>
                    </a:lnTo>
                    <a:lnTo>
                      <a:pt x="57" y="272"/>
                    </a:lnTo>
                    <a:lnTo>
                      <a:pt x="69" y="272"/>
                    </a:lnTo>
                    <a:lnTo>
                      <a:pt x="80" y="268"/>
                    </a:lnTo>
                    <a:lnTo>
                      <a:pt x="90" y="264"/>
                    </a:lnTo>
                    <a:lnTo>
                      <a:pt x="98" y="256"/>
                    </a:lnTo>
                    <a:lnTo>
                      <a:pt x="106" y="248"/>
                    </a:lnTo>
                    <a:lnTo>
                      <a:pt x="110" y="237"/>
                    </a:lnTo>
                    <a:lnTo>
                      <a:pt x="115" y="227"/>
                    </a:lnTo>
                    <a:lnTo>
                      <a:pt x="117" y="215"/>
                    </a:lnTo>
                    <a:lnTo>
                      <a:pt x="117" y="215"/>
                    </a:lnTo>
                    <a:lnTo>
                      <a:pt x="115" y="203"/>
                    </a:lnTo>
                    <a:lnTo>
                      <a:pt x="110" y="192"/>
                    </a:lnTo>
                    <a:lnTo>
                      <a:pt x="106" y="182"/>
                    </a:lnTo>
                    <a:lnTo>
                      <a:pt x="98" y="174"/>
                    </a:lnTo>
                    <a:lnTo>
                      <a:pt x="90" y="168"/>
                    </a:lnTo>
                    <a:lnTo>
                      <a:pt x="80" y="162"/>
                    </a:lnTo>
                    <a:lnTo>
                      <a:pt x="69" y="157"/>
                    </a:lnTo>
                    <a:lnTo>
                      <a:pt x="57" y="157"/>
                    </a:lnTo>
                    <a:lnTo>
                      <a:pt x="57" y="157"/>
                    </a:lnTo>
                    <a:close/>
                    <a:moveTo>
                      <a:pt x="369" y="0"/>
                    </a:moveTo>
                    <a:lnTo>
                      <a:pt x="369" y="0"/>
                    </a:lnTo>
                    <a:lnTo>
                      <a:pt x="350" y="0"/>
                    </a:lnTo>
                    <a:lnTo>
                      <a:pt x="332" y="4"/>
                    </a:lnTo>
                    <a:lnTo>
                      <a:pt x="313" y="10"/>
                    </a:lnTo>
                    <a:lnTo>
                      <a:pt x="295" y="16"/>
                    </a:lnTo>
                    <a:lnTo>
                      <a:pt x="278" y="26"/>
                    </a:lnTo>
                    <a:lnTo>
                      <a:pt x="262" y="36"/>
                    </a:lnTo>
                    <a:lnTo>
                      <a:pt x="248" y="49"/>
                    </a:lnTo>
                    <a:lnTo>
                      <a:pt x="233" y="63"/>
                    </a:lnTo>
                    <a:lnTo>
                      <a:pt x="221" y="77"/>
                    </a:lnTo>
                    <a:lnTo>
                      <a:pt x="211" y="94"/>
                    </a:lnTo>
                    <a:lnTo>
                      <a:pt x="201" y="112"/>
                    </a:lnTo>
                    <a:lnTo>
                      <a:pt x="192" y="131"/>
                    </a:lnTo>
                    <a:lnTo>
                      <a:pt x="186" y="151"/>
                    </a:lnTo>
                    <a:lnTo>
                      <a:pt x="182" y="172"/>
                    </a:lnTo>
                    <a:lnTo>
                      <a:pt x="180" y="192"/>
                    </a:lnTo>
                    <a:lnTo>
                      <a:pt x="178" y="215"/>
                    </a:lnTo>
                    <a:lnTo>
                      <a:pt x="178" y="215"/>
                    </a:lnTo>
                    <a:lnTo>
                      <a:pt x="180" y="237"/>
                    </a:lnTo>
                    <a:lnTo>
                      <a:pt x="182" y="258"/>
                    </a:lnTo>
                    <a:lnTo>
                      <a:pt x="186" y="278"/>
                    </a:lnTo>
                    <a:lnTo>
                      <a:pt x="192" y="299"/>
                    </a:lnTo>
                    <a:lnTo>
                      <a:pt x="201" y="317"/>
                    </a:lnTo>
                    <a:lnTo>
                      <a:pt x="211" y="336"/>
                    </a:lnTo>
                    <a:lnTo>
                      <a:pt x="221" y="352"/>
                    </a:lnTo>
                    <a:lnTo>
                      <a:pt x="233" y="366"/>
                    </a:lnTo>
                    <a:lnTo>
                      <a:pt x="248" y="381"/>
                    </a:lnTo>
                    <a:lnTo>
                      <a:pt x="262" y="393"/>
                    </a:lnTo>
                    <a:lnTo>
                      <a:pt x="278" y="405"/>
                    </a:lnTo>
                    <a:lnTo>
                      <a:pt x="295" y="414"/>
                    </a:lnTo>
                    <a:lnTo>
                      <a:pt x="313" y="420"/>
                    </a:lnTo>
                    <a:lnTo>
                      <a:pt x="332" y="426"/>
                    </a:lnTo>
                    <a:lnTo>
                      <a:pt x="350" y="430"/>
                    </a:lnTo>
                    <a:lnTo>
                      <a:pt x="369" y="430"/>
                    </a:lnTo>
                    <a:lnTo>
                      <a:pt x="369" y="430"/>
                    </a:lnTo>
                    <a:lnTo>
                      <a:pt x="389" y="430"/>
                    </a:lnTo>
                    <a:lnTo>
                      <a:pt x="408" y="426"/>
                    </a:lnTo>
                    <a:lnTo>
                      <a:pt x="426" y="420"/>
                    </a:lnTo>
                    <a:lnTo>
                      <a:pt x="444" y="414"/>
                    </a:lnTo>
                    <a:lnTo>
                      <a:pt x="461" y="405"/>
                    </a:lnTo>
                    <a:lnTo>
                      <a:pt x="475" y="393"/>
                    </a:lnTo>
                    <a:lnTo>
                      <a:pt x="492" y="381"/>
                    </a:lnTo>
                    <a:lnTo>
                      <a:pt x="504" y="366"/>
                    </a:lnTo>
                    <a:lnTo>
                      <a:pt x="516" y="352"/>
                    </a:lnTo>
                    <a:lnTo>
                      <a:pt x="529" y="336"/>
                    </a:lnTo>
                    <a:lnTo>
                      <a:pt x="537" y="317"/>
                    </a:lnTo>
                    <a:lnTo>
                      <a:pt x="545" y="299"/>
                    </a:lnTo>
                    <a:lnTo>
                      <a:pt x="551" y="278"/>
                    </a:lnTo>
                    <a:lnTo>
                      <a:pt x="557" y="258"/>
                    </a:lnTo>
                    <a:lnTo>
                      <a:pt x="559" y="237"/>
                    </a:lnTo>
                    <a:lnTo>
                      <a:pt x="561" y="215"/>
                    </a:lnTo>
                    <a:lnTo>
                      <a:pt x="561" y="215"/>
                    </a:lnTo>
                    <a:lnTo>
                      <a:pt x="559" y="192"/>
                    </a:lnTo>
                    <a:lnTo>
                      <a:pt x="557" y="172"/>
                    </a:lnTo>
                    <a:lnTo>
                      <a:pt x="551" y="151"/>
                    </a:lnTo>
                    <a:lnTo>
                      <a:pt x="545" y="131"/>
                    </a:lnTo>
                    <a:lnTo>
                      <a:pt x="537" y="112"/>
                    </a:lnTo>
                    <a:lnTo>
                      <a:pt x="529" y="94"/>
                    </a:lnTo>
                    <a:lnTo>
                      <a:pt x="516" y="77"/>
                    </a:lnTo>
                    <a:lnTo>
                      <a:pt x="504" y="63"/>
                    </a:lnTo>
                    <a:lnTo>
                      <a:pt x="492" y="49"/>
                    </a:lnTo>
                    <a:lnTo>
                      <a:pt x="475" y="36"/>
                    </a:lnTo>
                    <a:lnTo>
                      <a:pt x="461" y="26"/>
                    </a:lnTo>
                    <a:lnTo>
                      <a:pt x="444" y="16"/>
                    </a:lnTo>
                    <a:lnTo>
                      <a:pt x="426" y="10"/>
                    </a:lnTo>
                    <a:lnTo>
                      <a:pt x="408" y="4"/>
                    </a:lnTo>
                    <a:lnTo>
                      <a:pt x="389" y="0"/>
                    </a:lnTo>
                    <a:lnTo>
                      <a:pt x="369" y="0"/>
                    </a:lnTo>
                    <a:lnTo>
                      <a:pt x="369" y="0"/>
                    </a:lnTo>
                    <a:close/>
                    <a:moveTo>
                      <a:pt x="387" y="311"/>
                    </a:moveTo>
                    <a:lnTo>
                      <a:pt x="387" y="344"/>
                    </a:lnTo>
                    <a:lnTo>
                      <a:pt x="346" y="344"/>
                    </a:lnTo>
                    <a:lnTo>
                      <a:pt x="346" y="315"/>
                    </a:lnTo>
                    <a:lnTo>
                      <a:pt x="346" y="315"/>
                    </a:lnTo>
                    <a:lnTo>
                      <a:pt x="328" y="313"/>
                    </a:lnTo>
                    <a:lnTo>
                      <a:pt x="311" y="309"/>
                    </a:lnTo>
                    <a:lnTo>
                      <a:pt x="297" y="305"/>
                    </a:lnTo>
                    <a:lnTo>
                      <a:pt x="285" y="301"/>
                    </a:lnTo>
                    <a:lnTo>
                      <a:pt x="295" y="258"/>
                    </a:lnTo>
                    <a:lnTo>
                      <a:pt x="295" y="258"/>
                    </a:lnTo>
                    <a:lnTo>
                      <a:pt x="309" y="262"/>
                    </a:lnTo>
                    <a:lnTo>
                      <a:pt x="324" y="266"/>
                    </a:lnTo>
                    <a:lnTo>
                      <a:pt x="340" y="270"/>
                    </a:lnTo>
                    <a:lnTo>
                      <a:pt x="358" y="272"/>
                    </a:lnTo>
                    <a:lnTo>
                      <a:pt x="358" y="272"/>
                    </a:lnTo>
                    <a:lnTo>
                      <a:pt x="371" y="270"/>
                    </a:lnTo>
                    <a:lnTo>
                      <a:pt x="379" y="268"/>
                    </a:lnTo>
                    <a:lnTo>
                      <a:pt x="385" y="264"/>
                    </a:lnTo>
                    <a:lnTo>
                      <a:pt x="387" y="260"/>
                    </a:lnTo>
                    <a:lnTo>
                      <a:pt x="389" y="256"/>
                    </a:lnTo>
                    <a:lnTo>
                      <a:pt x="389" y="256"/>
                    </a:lnTo>
                    <a:lnTo>
                      <a:pt x="387" y="250"/>
                    </a:lnTo>
                    <a:lnTo>
                      <a:pt x="379" y="243"/>
                    </a:lnTo>
                    <a:lnTo>
                      <a:pt x="369" y="239"/>
                    </a:lnTo>
                    <a:lnTo>
                      <a:pt x="352" y="233"/>
                    </a:lnTo>
                    <a:lnTo>
                      <a:pt x="352" y="233"/>
                    </a:lnTo>
                    <a:lnTo>
                      <a:pt x="326" y="225"/>
                    </a:lnTo>
                    <a:lnTo>
                      <a:pt x="313" y="219"/>
                    </a:lnTo>
                    <a:lnTo>
                      <a:pt x="305" y="213"/>
                    </a:lnTo>
                    <a:lnTo>
                      <a:pt x="297" y="205"/>
                    </a:lnTo>
                    <a:lnTo>
                      <a:pt x="291" y="196"/>
                    </a:lnTo>
                    <a:lnTo>
                      <a:pt x="287" y="186"/>
                    </a:lnTo>
                    <a:lnTo>
                      <a:pt x="287" y="174"/>
                    </a:lnTo>
                    <a:lnTo>
                      <a:pt x="287" y="174"/>
                    </a:lnTo>
                    <a:lnTo>
                      <a:pt x="287" y="164"/>
                    </a:lnTo>
                    <a:lnTo>
                      <a:pt x="291" y="153"/>
                    </a:lnTo>
                    <a:lnTo>
                      <a:pt x="295" y="145"/>
                    </a:lnTo>
                    <a:lnTo>
                      <a:pt x="303" y="137"/>
                    </a:lnTo>
                    <a:lnTo>
                      <a:pt x="311" y="129"/>
                    </a:lnTo>
                    <a:lnTo>
                      <a:pt x="322" y="125"/>
                    </a:lnTo>
                    <a:lnTo>
                      <a:pt x="334" y="118"/>
                    </a:lnTo>
                    <a:lnTo>
                      <a:pt x="348" y="116"/>
                    </a:lnTo>
                    <a:lnTo>
                      <a:pt x="348" y="86"/>
                    </a:lnTo>
                    <a:lnTo>
                      <a:pt x="389" y="86"/>
                    </a:lnTo>
                    <a:lnTo>
                      <a:pt x="389" y="112"/>
                    </a:lnTo>
                    <a:lnTo>
                      <a:pt x="389" y="112"/>
                    </a:lnTo>
                    <a:lnTo>
                      <a:pt x="406" y="114"/>
                    </a:lnTo>
                    <a:lnTo>
                      <a:pt x="420" y="116"/>
                    </a:lnTo>
                    <a:lnTo>
                      <a:pt x="442" y="123"/>
                    </a:lnTo>
                    <a:lnTo>
                      <a:pt x="430" y="166"/>
                    </a:lnTo>
                    <a:lnTo>
                      <a:pt x="430" y="166"/>
                    </a:lnTo>
                    <a:lnTo>
                      <a:pt x="410" y="159"/>
                    </a:lnTo>
                    <a:lnTo>
                      <a:pt x="395" y="155"/>
                    </a:lnTo>
                    <a:lnTo>
                      <a:pt x="377" y="155"/>
                    </a:lnTo>
                    <a:lnTo>
                      <a:pt x="377" y="155"/>
                    </a:lnTo>
                    <a:lnTo>
                      <a:pt x="365" y="155"/>
                    </a:lnTo>
                    <a:lnTo>
                      <a:pt x="356" y="159"/>
                    </a:lnTo>
                    <a:lnTo>
                      <a:pt x="352" y="164"/>
                    </a:lnTo>
                    <a:lnTo>
                      <a:pt x="350" y="168"/>
                    </a:lnTo>
                    <a:lnTo>
                      <a:pt x="350" y="168"/>
                    </a:lnTo>
                    <a:lnTo>
                      <a:pt x="352" y="174"/>
                    </a:lnTo>
                    <a:lnTo>
                      <a:pt x="360" y="180"/>
                    </a:lnTo>
                    <a:lnTo>
                      <a:pt x="373" y="184"/>
                    </a:lnTo>
                    <a:lnTo>
                      <a:pt x="391" y="190"/>
                    </a:lnTo>
                    <a:lnTo>
                      <a:pt x="391" y="190"/>
                    </a:lnTo>
                    <a:lnTo>
                      <a:pt x="408" y="196"/>
                    </a:lnTo>
                    <a:lnTo>
                      <a:pt x="420" y="203"/>
                    </a:lnTo>
                    <a:lnTo>
                      <a:pt x="430" y="209"/>
                    </a:lnTo>
                    <a:lnTo>
                      <a:pt x="438" y="215"/>
                    </a:lnTo>
                    <a:lnTo>
                      <a:pt x="444" y="223"/>
                    </a:lnTo>
                    <a:lnTo>
                      <a:pt x="449" y="231"/>
                    </a:lnTo>
                    <a:lnTo>
                      <a:pt x="453" y="241"/>
                    </a:lnTo>
                    <a:lnTo>
                      <a:pt x="453" y="252"/>
                    </a:lnTo>
                    <a:lnTo>
                      <a:pt x="453" y="252"/>
                    </a:lnTo>
                    <a:lnTo>
                      <a:pt x="451" y="262"/>
                    </a:lnTo>
                    <a:lnTo>
                      <a:pt x="449" y="272"/>
                    </a:lnTo>
                    <a:lnTo>
                      <a:pt x="442" y="282"/>
                    </a:lnTo>
                    <a:lnTo>
                      <a:pt x="436" y="291"/>
                    </a:lnTo>
                    <a:lnTo>
                      <a:pt x="426" y="297"/>
                    </a:lnTo>
                    <a:lnTo>
                      <a:pt x="416" y="303"/>
                    </a:lnTo>
                    <a:lnTo>
                      <a:pt x="401" y="309"/>
                    </a:lnTo>
                    <a:lnTo>
                      <a:pt x="387" y="311"/>
                    </a:lnTo>
                    <a:lnTo>
                      <a:pt x="387" y="3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6" name="Freeform 10"/>
              <p:cNvSpPr>
                <a:spLocks/>
              </p:cNvSpPr>
              <p:nvPr/>
            </p:nvSpPr>
            <p:spPr bwMode="auto">
              <a:xfrm>
                <a:off x="10102850" y="1697038"/>
                <a:ext cx="1617662" cy="1038225"/>
              </a:xfrm>
              <a:custGeom>
                <a:avLst/>
                <a:gdLst>
                  <a:gd name="T0" fmla="*/ 738 w 1019"/>
                  <a:gd name="T1" fmla="*/ 629 h 654"/>
                  <a:gd name="T2" fmla="*/ 740 w 1019"/>
                  <a:gd name="T3" fmla="*/ 609 h 654"/>
                  <a:gd name="T4" fmla="*/ 748 w 1019"/>
                  <a:gd name="T5" fmla="*/ 592 h 654"/>
                  <a:gd name="T6" fmla="*/ 160 w 1019"/>
                  <a:gd name="T7" fmla="*/ 592 h 654"/>
                  <a:gd name="T8" fmla="*/ 148 w 1019"/>
                  <a:gd name="T9" fmla="*/ 557 h 654"/>
                  <a:gd name="T10" fmla="*/ 125 w 1019"/>
                  <a:gd name="T11" fmla="*/ 529 h 654"/>
                  <a:gd name="T12" fmla="*/ 97 w 1019"/>
                  <a:gd name="T13" fmla="*/ 508 h 654"/>
                  <a:gd name="T14" fmla="*/ 64 w 1019"/>
                  <a:gd name="T15" fmla="*/ 496 h 654"/>
                  <a:gd name="T16" fmla="*/ 64 w 1019"/>
                  <a:gd name="T17" fmla="*/ 162 h 654"/>
                  <a:gd name="T18" fmla="*/ 97 w 1019"/>
                  <a:gd name="T19" fmla="*/ 150 h 654"/>
                  <a:gd name="T20" fmla="*/ 125 w 1019"/>
                  <a:gd name="T21" fmla="*/ 127 h 654"/>
                  <a:gd name="T22" fmla="*/ 148 w 1019"/>
                  <a:gd name="T23" fmla="*/ 98 h 654"/>
                  <a:gd name="T24" fmla="*/ 160 w 1019"/>
                  <a:gd name="T25" fmla="*/ 63 h 654"/>
                  <a:gd name="T26" fmla="*/ 857 w 1019"/>
                  <a:gd name="T27" fmla="*/ 63 h 654"/>
                  <a:gd name="T28" fmla="*/ 869 w 1019"/>
                  <a:gd name="T29" fmla="*/ 98 h 654"/>
                  <a:gd name="T30" fmla="*/ 892 w 1019"/>
                  <a:gd name="T31" fmla="*/ 127 h 654"/>
                  <a:gd name="T32" fmla="*/ 921 w 1019"/>
                  <a:gd name="T33" fmla="*/ 150 h 654"/>
                  <a:gd name="T34" fmla="*/ 955 w 1019"/>
                  <a:gd name="T35" fmla="*/ 162 h 654"/>
                  <a:gd name="T36" fmla="*/ 1019 w 1019"/>
                  <a:gd name="T37" fmla="*/ 385 h 654"/>
                  <a:gd name="T38" fmla="*/ 1019 w 1019"/>
                  <a:gd name="T39" fmla="*/ 35 h 654"/>
                  <a:gd name="T40" fmla="*/ 1015 w 1019"/>
                  <a:gd name="T41" fmla="*/ 20 h 654"/>
                  <a:gd name="T42" fmla="*/ 1009 w 1019"/>
                  <a:gd name="T43" fmla="*/ 10 h 654"/>
                  <a:gd name="T44" fmla="*/ 996 w 1019"/>
                  <a:gd name="T45" fmla="*/ 2 h 654"/>
                  <a:gd name="T46" fmla="*/ 984 w 1019"/>
                  <a:gd name="T47" fmla="*/ 0 h 654"/>
                  <a:gd name="T48" fmla="*/ 35 w 1019"/>
                  <a:gd name="T49" fmla="*/ 0 h 654"/>
                  <a:gd name="T50" fmla="*/ 21 w 1019"/>
                  <a:gd name="T51" fmla="*/ 2 h 654"/>
                  <a:gd name="T52" fmla="*/ 11 w 1019"/>
                  <a:gd name="T53" fmla="*/ 10 h 654"/>
                  <a:gd name="T54" fmla="*/ 2 w 1019"/>
                  <a:gd name="T55" fmla="*/ 20 h 654"/>
                  <a:gd name="T56" fmla="*/ 0 w 1019"/>
                  <a:gd name="T57" fmla="*/ 35 h 654"/>
                  <a:gd name="T58" fmla="*/ 0 w 1019"/>
                  <a:gd name="T59" fmla="*/ 619 h 654"/>
                  <a:gd name="T60" fmla="*/ 2 w 1019"/>
                  <a:gd name="T61" fmla="*/ 633 h 654"/>
                  <a:gd name="T62" fmla="*/ 11 w 1019"/>
                  <a:gd name="T63" fmla="*/ 644 h 654"/>
                  <a:gd name="T64" fmla="*/ 21 w 1019"/>
                  <a:gd name="T65" fmla="*/ 652 h 654"/>
                  <a:gd name="T66" fmla="*/ 35 w 1019"/>
                  <a:gd name="T67" fmla="*/ 654 h 654"/>
                  <a:gd name="T68" fmla="*/ 742 w 1019"/>
                  <a:gd name="T69" fmla="*/ 654 h 654"/>
                  <a:gd name="T70" fmla="*/ 738 w 1019"/>
                  <a:gd name="T71" fmla="*/ 629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9" h="654">
                    <a:moveTo>
                      <a:pt x="738" y="629"/>
                    </a:moveTo>
                    <a:lnTo>
                      <a:pt x="738" y="629"/>
                    </a:lnTo>
                    <a:lnTo>
                      <a:pt x="738" y="619"/>
                    </a:lnTo>
                    <a:lnTo>
                      <a:pt x="740" y="609"/>
                    </a:lnTo>
                    <a:lnTo>
                      <a:pt x="744" y="601"/>
                    </a:lnTo>
                    <a:lnTo>
                      <a:pt x="748" y="592"/>
                    </a:lnTo>
                    <a:lnTo>
                      <a:pt x="160" y="592"/>
                    </a:lnTo>
                    <a:lnTo>
                      <a:pt x="160" y="592"/>
                    </a:lnTo>
                    <a:lnTo>
                      <a:pt x="154" y="574"/>
                    </a:lnTo>
                    <a:lnTo>
                      <a:pt x="148" y="557"/>
                    </a:lnTo>
                    <a:lnTo>
                      <a:pt x="138" y="543"/>
                    </a:lnTo>
                    <a:lnTo>
                      <a:pt x="125" y="529"/>
                    </a:lnTo>
                    <a:lnTo>
                      <a:pt x="113" y="516"/>
                    </a:lnTo>
                    <a:lnTo>
                      <a:pt x="97" y="508"/>
                    </a:lnTo>
                    <a:lnTo>
                      <a:pt x="80" y="500"/>
                    </a:lnTo>
                    <a:lnTo>
                      <a:pt x="64" y="496"/>
                    </a:lnTo>
                    <a:lnTo>
                      <a:pt x="64" y="162"/>
                    </a:lnTo>
                    <a:lnTo>
                      <a:pt x="64" y="162"/>
                    </a:lnTo>
                    <a:lnTo>
                      <a:pt x="80" y="156"/>
                    </a:lnTo>
                    <a:lnTo>
                      <a:pt x="97" y="150"/>
                    </a:lnTo>
                    <a:lnTo>
                      <a:pt x="113" y="139"/>
                    </a:lnTo>
                    <a:lnTo>
                      <a:pt x="125" y="127"/>
                    </a:lnTo>
                    <a:lnTo>
                      <a:pt x="138" y="113"/>
                    </a:lnTo>
                    <a:lnTo>
                      <a:pt x="148" y="98"/>
                    </a:lnTo>
                    <a:lnTo>
                      <a:pt x="154" y="80"/>
                    </a:lnTo>
                    <a:lnTo>
                      <a:pt x="160" y="63"/>
                    </a:lnTo>
                    <a:lnTo>
                      <a:pt x="857" y="63"/>
                    </a:lnTo>
                    <a:lnTo>
                      <a:pt x="857" y="63"/>
                    </a:lnTo>
                    <a:lnTo>
                      <a:pt x="863" y="80"/>
                    </a:lnTo>
                    <a:lnTo>
                      <a:pt x="869" y="98"/>
                    </a:lnTo>
                    <a:lnTo>
                      <a:pt x="880" y="113"/>
                    </a:lnTo>
                    <a:lnTo>
                      <a:pt x="892" y="127"/>
                    </a:lnTo>
                    <a:lnTo>
                      <a:pt x="904" y="139"/>
                    </a:lnTo>
                    <a:lnTo>
                      <a:pt x="921" y="150"/>
                    </a:lnTo>
                    <a:lnTo>
                      <a:pt x="937" y="158"/>
                    </a:lnTo>
                    <a:lnTo>
                      <a:pt x="955" y="162"/>
                    </a:lnTo>
                    <a:lnTo>
                      <a:pt x="955" y="385"/>
                    </a:lnTo>
                    <a:lnTo>
                      <a:pt x="1019" y="385"/>
                    </a:lnTo>
                    <a:lnTo>
                      <a:pt x="1019" y="35"/>
                    </a:lnTo>
                    <a:lnTo>
                      <a:pt x="1019" y="35"/>
                    </a:lnTo>
                    <a:lnTo>
                      <a:pt x="1017" y="29"/>
                    </a:lnTo>
                    <a:lnTo>
                      <a:pt x="1015" y="20"/>
                    </a:lnTo>
                    <a:lnTo>
                      <a:pt x="1013" y="14"/>
                    </a:lnTo>
                    <a:lnTo>
                      <a:pt x="1009" y="10"/>
                    </a:lnTo>
                    <a:lnTo>
                      <a:pt x="1003" y="6"/>
                    </a:lnTo>
                    <a:lnTo>
                      <a:pt x="996" y="2"/>
                    </a:lnTo>
                    <a:lnTo>
                      <a:pt x="990" y="0"/>
                    </a:lnTo>
                    <a:lnTo>
                      <a:pt x="984" y="0"/>
                    </a:lnTo>
                    <a:lnTo>
                      <a:pt x="35" y="0"/>
                    </a:lnTo>
                    <a:lnTo>
                      <a:pt x="35" y="0"/>
                    </a:lnTo>
                    <a:lnTo>
                      <a:pt x="29" y="0"/>
                    </a:lnTo>
                    <a:lnTo>
                      <a:pt x="21" y="2"/>
                    </a:lnTo>
                    <a:lnTo>
                      <a:pt x="15" y="6"/>
                    </a:lnTo>
                    <a:lnTo>
                      <a:pt x="11" y="10"/>
                    </a:lnTo>
                    <a:lnTo>
                      <a:pt x="7" y="14"/>
                    </a:lnTo>
                    <a:lnTo>
                      <a:pt x="2" y="20"/>
                    </a:lnTo>
                    <a:lnTo>
                      <a:pt x="0" y="29"/>
                    </a:lnTo>
                    <a:lnTo>
                      <a:pt x="0" y="35"/>
                    </a:lnTo>
                    <a:lnTo>
                      <a:pt x="0" y="619"/>
                    </a:lnTo>
                    <a:lnTo>
                      <a:pt x="0" y="619"/>
                    </a:lnTo>
                    <a:lnTo>
                      <a:pt x="0" y="627"/>
                    </a:lnTo>
                    <a:lnTo>
                      <a:pt x="2" y="633"/>
                    </a:lnTo>
                    <a:lnTo>
                      <a:pt x="7" y="639"/>
                    </a:lnTo>
                    <a:lnTo>
                      <a:pt x="11" y="644"/>
                    </a:lnTo>
                    <a:lnTo>
                      <a:pt x="15" y="648"/>
                    </a:lnTo>
                    <a:lnTo>
                      <a:pt x="21" y="652"/>
                    </a:lnTo>
                    <a:lnTo>
                      <a:pt x="29" y="654"/>
                    </a:lnTo>
                    <a:lnTo>
                      <a:pt x="35" y="654"/>
                    </a:lnTo>
                    <a:lnTo>
                      <a:pt x="742" y="654"/>
                    </a:lnTo>
                    <a:lnTo>
                      <a:pt x="742" y="654"/>
                    </a:lnTo>
                    <a:lnTo>
                      <a:pt x="740" y="641"/>
                    </a:lnTo>
                    <a:lnTo>
                      <a:pt x="738" y="629"/>
                    </a:lnTo>
                    <a:lnTo>
                      <a:pt x="738" y="6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7" name="Freeform 11"/>
              <p:cNvSpPr>
                <a:spLocks/>
              </p:cNvSpPr>
              <p:nvPr/>
            </p:nvSpPr>
            <p:spPr bwMode="auto">
              <a:xfrm>
                <a:off x="11342688" y="2366963"/>
                <a:ext cx="579437" cy="98425"/>
              </a:xfrm>
              <a:custGeom>
                <a:avLst/>
                <a:gdLst>
                  <a:gd name="T0" fmla="*/ 31 w 365"/>
                  <a:gd name="T1" fmla="*/ 62 h 62"/>
                  <a:gd name="T2" fmla="*/ 31 w 365"/>
                  <a:gd name="T3" fmla="*/ 62 h 62"/>
                  <a:gd name="T4" fmla="*/ 25 w 365"/>
                  <a:gd name="T5" fmla="*/ 62 h 62"/>
                  <a:gd name="T6" fmla="*/ 19 w 365"/>
                  <a:gd name="T7" fmla="*/ 60 h 62"/>
                  <a:gd name="T8" fmla="*/ 8 w 365"/>
                  <a:gd name="T9" fmla="*/ 53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21 h 62"/>
                  <a:gd name="T24" fmla="*/ 8 w 365"/>
                  <a:gd name="T25" fmla="*/ 10 h 62"/>
                  <a:gd name="T26" fmla="*/ 19 w 365"/>
                  <a:gd name="T27" fmla="*/ 4 h 62"/>
                  <a:gd name="T28" fmla="*/ 25 w 365"/>
                  <a:gd name="T29" fmla="*/ 2 h 62"/>
                  <a:gd name="T30" fmla="*/ 31 w 365"/>
                  <a:gd name="T31" fmla="*/ 0 h 62"/>
                  <a:gd name="T32" fmla="*/ 31 w 365"/>
                  <a:gd name="T33" fmla="*/ 0 h 62"/>
                  <a:gd name="T34" fmla="*/ 334 w 365"/>
                  <a:gd name="T35" fmla="*/ 0 h 62"/>
                  <a:gd name="T36" fmla="*/ 334 w 365"/>
                  <a:gd name="T37" fmla="*/ 0 h 62"/>
                  <a:gd name="T38" fmla="*/ 340 w 365"/>
                  <a:gd name="T39" fmla="*/ 2 h 62"/>
                  <a:gd name="T40" fmla="*/ 347 w 365"/>
                  <a:gd name="T41" fmla="*/ 4 h 62"/>
                  <a:gd name="T42" fmla="*/ 357 w 365"/>
                  <a:gd name="T43" fmla="*/ 10 h 62"/>
                  <a:gd name="T44" fmla="*/ 363 w 365"/>
                  <a:gd name="T45" fmla="*/ 21 h 62"/>
                  <a:gd name="T46" fmla="*/ 365 w 365"/>
                  <a:gd name="T47" fmla="*/ 25 h 62"/>
                  <a:gd name="T48" fmla="*/ 365 w 365"/>
                  <a:gd name="T49" fmla="*/ 31 h 62"/>
                  <a:gd name="T50" fmla="*/ 365 w 365"/>
                  <a:gd name="T51" fmla="*/ 31 h 62"/>
                  <a:gd name="T52" fmla="*/ 365 w 365"/>
                  <a:gd name="T53" fmla="*/ 31 h 62"/>
                  <a:gd name="T54" fmla="*/ 365 w 365"/>
                  <a:gd name="T55" fmla="*/ 37 h 62"/>
                  <a:gd name="T56" fmla="*/ 363 w 365"/>
                  <a:gd name="T57" fmla="*/ 43 h 62"/>
                  <a:gd name="T58" fmla="*/ 357 w 365"/>
                  <a:gd name="T59" fmla="*/ 53 h 62"/>
                  <a:gd name="T60" fmla="*/ 347 w 365"/>
                  <a:gd name="T61" fmla="*/ 60 h 62"/>
                  <a:gd name="T62" fmla="*/ 340 w 365"/>
                  <a:gd name="T63" fmla="*/ 62 h 62"/>
                  <a:gd name="T64" fmla="*/ 334 w 365"/>
                  <a:gd name="T65" fmla="*/ 62 h 62"/>
                  <a:gd name="T66" fmla="*/ 334 w 365"/>
                  <a:gd name="T67" fmla="*/ 62 h 62"/>
                  <a:gd name="T68" fmla="*/ 31 w 365"/>
                  <a:gd name="T69" fmla="*/ 62 h 62"/>
                  <a:gd name="T70" fmla="*/ 31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31" y="62"/>
                    </a:moveTo>
                    <a:lnTo>
                      <a:pt x="31" y="62"/>
                    </a:lnTo>
                    <a:lnTo>
                      <a:pt x="25" y="62"/>
                    </a:lnTo>
                    <a:lnTo>
                      <a:pt x="19" y="60"/>
                    </a:lnTo>
                    <a:lnTo>
                      <a:pt x="8" y="53"/>
                    </a:lnTo>
                    <a:lnTo>
                      <a:pt x="2" y="43"/>
                    </a:lnTo>
                    <a:lnTo>
                      <a:pt x="0" y="37"/>
                    </a:lnTo>
                    <a:lnTo>
                      <a:pt x="0" y="31"/>
                    </a:lnTo>
                    <a:lnTo>
                      <a:pt x="0" y="31"/>
                    </a:lnTo>
                    <a:lnTo>
                      <a:pt x="0" y="31"/>
                    </a:lnTo>
                    <a:lnTo>
                      <a:pt x="0" y="25"/>
                    </a:lnTo>
                    <a:lnTo>
                      <a:pt x="2" y="21"/>
                    </a:lnTo>
                    <a:lnTo>
                      <a:pt x="8" y="10"/>
                    </a:lnTo>
                    <a:lnTo>
                      <a:pt x="19" y="4"/>
                    </a:lnTo>
                    <a:lnTo>
                      <a:pt x="25" y="2"/>
                    </a:lnTo>
                    <a:lnTo>
                      <a:pt x="31" y="0"/>
                    </a:lnTo>
                    <a:lnTo>
                      <a:pt x="31" y="0"/>
                    </a:lnTo>
                    <a:lnTo>
                      <a:pt x="334" y="0"/>
                    </a:lnTo>
                    <a:lnTo>
                      <a:pt x="334" y="0"/>
                    </a:lnTo>
                    <a:lnTo>
                      <a:pt x="340" y="2"/>
                    </a:lnTo>
                    <a:lnTo>
                      <a:pt x="347" y="4"/>
                    </a:lnTo>
                    <a:lnTo>
                      <a:pt x="357" y="10"/>
                    </a:lnTo>
                    <a:lnTo>
                      <a:pt x="363" y="21"/>
                    </a:lnTo>
                    <a:lnTo>
                      <a:pt x="365" y="25"/>
                    </a:lnTo>
                    <a:lnTo>
                      <a:pt x="365" y="31"/>
                    </a:lnTo>
                    <a:lnTo>
                      <a:pt x="365" y="31"/>
                    </a:lnTo>
                    <a:lnTo>
                      <a:pt x="365" y="31"/>
                    </a:lnTo>
                    <a:lnTo>
                      <a:pt x="365" y="37"/>
                    </a:lnTo>
                    <a:lnTo>
                      <a:pt x="363" y="43"/>
                    </a:lnTo>
                    <a:lnTo>
                      <a:pt x="357" y="53"/>
                    </a:lnTo>
                    <a:lnTo>
                      <a:pt x="347" y="60"/>
                    </a:lnTo>
                    <a:lnTo>
                      <a:pt x="340" y="62"/>
                    </a:lnTo>
                    <a:lnTo>
                      <a:pt x="334" y="62"/>
                    </a:lnTo>
                    <a:lnTo>
                      <a:pt x="334" y="62"/>
                    </a:lnTo>
                    <a:lnTo>
                      <a:pt x="31" y="62"/>
                    </a:lnTo>
                    <a:lnTo>
                      <a:pt x="31"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8" name="Freeform 12"/>
              <p:cNvSpPr>
                <a:spLocks/>
              </p:cNvSpPr>
              <p:nvPr/>
            </p:nvSpPr>
            <p:spPr bwMode="auto">
              <a:xfrm>
                <a:off x="11323638" y="2506663"/>
                <a:ext cx="579437" cy="98425"/>
              </a:xfrm>
              <a:custGeom>
                <a:avLst/>
                <a:gdLst>
                  <a:gd name="T0" fmla="*/ 31 w 365"/>
                  <a:gd name="T1" fmla="*/ 62 h 62"/>
                  <a:gd name="T2" fmla="*/ 31 w 365"/>
                  <a:gd name="T3" fmla="*/ 62 h 62"/>
                  <a:gd name="T4" fmla="*/ 25 w 365"/>
                  <a:gd name="T5" fmla="*/ 62 h 62"/>
                  <a:gd name="T6" fmla="*/ 18 w 365"/>
                  <a:gd name="T7" fmla="*/ 60 h 62"/>
                  <a:gd name="T8" fmla="*/ 8 w 365"/>
                  <a:gd name="T9" fmla="*/ 54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19 h 62"/>
                  <a:gd name="T24" fmla="*/ 8 w 365"/>
                  <a:gd name="T25" fmla="*/ 9 h 62"/>
                  <a:gd name="T26" fmla="*/ 18 w 365"/>
                  <a:gd name="T27" fmla="*/ 2 h 62"/>
                  <a:gd name="T28" fmla="*/ 25 w 365"/>
                  <a:gd name="T29" fmla="*/ 0 h 62"/>
                  <a:gd name="T30" fmla="*/ 31 w 365"/>
                  <a:gd name="T31" fmla="*/ 0 h 62"/>
                  <a:gd name="T32" fmla="*/ 31 w 365"/>
                  <a:gd name="T33" fmla="*/ 0 h 62"/>
                  <a:gd name="T34" fmla="*/ 334 w 365"/>
                  <a:gd name="T35" fmla="*/ 0 h 62"/>
                  <a:gd name="T36" fmla="*/ 334 w 365"/>
                  <a:gd name="T37" fmla="*/ 0 h 62"/>
                  <a:gd name="T38" fmla="*/ 340 w 365"/>
                  <a:gd name="T39" fmla="*/ 0 h 62"/>
                  <a:gd name="T40" fmla="*/ 346 w 365"/>
                  <a:gd name="T41" fmla="*/ 2 h 62"/>
                  <a:gd name="T42" fmla="*/ 354 w 365"/>
                  <a:gd name="T43" fmla="*/ 9 h 62"/>
                  <a:gd name="T44" fmla="*/ 363 w 365"/>
                  <a:gd name="T45" fmla="*/ 19 h 62"/>
                  <a:gd name="T46" fmla="*/ 363 w 365"/>
                  <a:gd name="T47" fmla="*/ 25 h 62"/>
                  <a:gd name="T48" fmla="*/ 365 w 365"/>
                  <a:gd name="T49" fmla="*/ 31 h 62"/>
                  <a:gd name="T50" fmla="*/ 365 w 365"/>
                  <a:gd name="T51" fmla="*/ 31 h 62"/>
                  <a:gd name="T52" fmla="*/ 365 w 365"/>
                  <a:gd name="T53" fmla="*/ 31 h 62"/>
                  <a:gd name="T54" fmla="*/ 363 w 365"/>
                  <a:gd name="T55" fmla="*/ 37 h 62"/>
                  <a:gd name="T56" fmla="*/ 363 w 365"/>
                  <a:gd name="T57" fmla="*/ 43 h 62"/>
                  <a:gd name="T58" fmla="*/ 354 w 365"/>
                  <a:gd name="T59" fmla="*/ 54 h 62"/>
                  <a:gd name="T60" fmla="*/ 346 w 365"/>
                  <a:gd name="T61" fmla="*/ 60 h 62"/>
                  <a:gd name="T62" fmla="*/ 340 w 365"/>
                  <a:gd name="T63" fmla="*/ 62 h 62"/>
                  <a:gd name="T64" fmla="*/ 334 w 365"/>
                  <a:gd name="T65" fmla="*/ 62 h 62"/>
                  <a:gd name="T66" fmla="*/ 334 w 365"/>
                  <a:gd name="T67" fmla="*/ 62 h 62"/>
                  <a:gd name="T68" fmla="*/ 31 w 365"/>
                  <a:gd name="T69" fmla="*/ 62 h 62"/>
                  <a:gd name="T70" fmla="*/ 31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31" y="62"/>
                    </a:moveTo>
                    <a:lnTo>
                      <a:pt x="31" y="62"/>
                    </a:lnTo>
                    <a:lnTo>
                      <a:pt x="25" y="62"/>
                    </a:lnTo>
                    <a:lnTo>
                      <a:pt x="18" y="60"/>
                    </a:lnTo>
                    <a:lnTo>
                      <a:pt x="8" y="54"/>
                    </a:lnTo>
                    <a:lnTo>
                      <a:pt x="2" y="43"/>
                    </a:lnTo>
                    <a:lnTo>
                      <a:pt x="0" y="37"/>
                    </a:lnTo>
                    <a:lnTo>
                      <a:pt x="0" y="31"/>
                    </a:lnTo>
                    <a:lnTo>
                      <a:pt x="0" y="31"/>
                    </a:lnTo>
                    <a:lnTo>
                      <a:pt x="0" y="31"/>
                    </a:lnTo>
                    <a:lnTo>
                      <a:pt x="0" y="25"/>
                    </a:lnTo>
                    <a:lnTo>
                      <a:pt x="2" y="19"/>
                    </a:lnTo>
                    <a:lnTo>
                      <a:pt x="8" y="9"/>
                    </a:lnTo>
                    <a:lnTo>
                      <a:pt x="18" y="2"/>
                    </a:lnTo>
                    <a:lnTo>
                      <a:pt x="25" y="0"/>
                    </a:lnTo>
                    <a:lnTo>
                      <a:pt x="31" y="0"/>
                    </a:lnTo>
                    <a:lnTo>
                      <a:pt x="31" y="0"/>
                    </a:lnTo>
                    <a:lnTo>
                      <a:pt x="334" y="0"/>
                    </a:lnTo>
                    <a:lnTo>
                      <a:pt x="334" y="0"/>
                    </a:lnTo>
                    <a:lnTo>
                      <a:pt x="340" y="0"/>
                    </a:lnTo>
                    <a:lnTo>
                      <a:pt x="346" y="2"/>
                    </a:lnTo>
                    <a:lnTo>
                      <a:pt x="354" y="9"/>
                    </a:lnTo>
                    <a:lnTo>
                      <a:pt x="363" y="19"/>
                    </a:lnTo>
                    <a:lnTo>
                      <a:pt x="363" y="25"/>
                    </a:lnTo>
                    <a:lnTo>
                      <a:pt x="365" y="31"/>
                    </a:lnTo>
                    <a:lnTo>
                      <a:pt x="365" y="31"/>
                    </a:lnTo>
                    <a:lnTo>
                      <a:pt x="365" y="31"/>
                    </a:lnTo>
                    <a:lnTo>
                      <a:pt x="363" y="37"/>
                    </a:lnTo>
                    <a:lnTo>
                      <a:pt x="363" y="43"/>
                    </a:lnTo>
                    <a:lnTo>
                      <a:pt x="354" y="54"/>
                    </a:lnTo>
                    <a:lnTo>
                      <a:pt x="346" y="60"/>
                    </a:lnTo>
                    <a:lnTo>
                      <a:pt x="340" y="62"/>
                    </a:lnTo>
                    <a:lnTo>
                      <a:pt x="334" y="62"/>
                    </a:lnTo>
                    <a:lnTo>
                      <a:pt x="334" y="62"/>
                    </a:lnTo>
                    <a:lnTo>
                      <a:pt x="31" y="62"/>
                    </a:lnTo>
                    <a:lnTo>
                      <a:pt x="31"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9" name="Freeform 13"/>
              <p:cNvSpPr>
                <a:spLocks/>
              </p:cNvSpPr>
              <p:nvPr/>
            </p:nvSpPr>
            <p:spPr bwMode="auto">
              <a:xfrm>
                <a:off x="11336338" y="2646363"/>
                <a:ext cx="579437" cy="98425"/>
              </a:xfrm>
              <a:custGeom>
                <a:avLst/>
                <a:gdLst>
                  <a:gd name="T0" fmla="*/ 29 w 365"/>
                  <a:gd name="T1" fmla="*/ 62 h 62"/>
                  <a:gd name="T2" fmla="*/ 29 w 365"/>
                  <a:gd name="T3" fmla="*/ 62 h 62"/>
                  <a:gd name="T4" fmla="*/ 23 w 365"/>
                  <a:gd name="T5" fmla="*/ 60 h 62"/>
                  <a:gd name="T6" fmla="*/ 19 w 365"/>
                  <a:gd name="T7" fmla="*/ 60 h 62"/>
                  <a:gd name="T8" fmla="*/ 8 w 365"/>
                  <a:gd name="T9" fmla="*/ 52 h 62"/>
                  <a:gd name="T10" fmla="*/ 2 w 365"/>
                  <a:gd name="T11" fmla="*/ 43 h 62"/>
                  <a:gd name="T12" fmla="*/ 0 w 365"/>
                  <a:gd name="T13" fmla="*/ 37 h 62"/>
                  <a:gd name="T14" fmla="*/ 0 w 365"/>
                  <a:gd name="T15" fmla="*/ 31 h 62"/>
                  <a:gd name="T16" fmla="*/ 0 w 365"/>
                  <a:gd name="T17" fmla="*/ 31 h 62"/>
                  <a:gd name="T18" fmla="*/ 0 w 365"/>
                  <a:gd name="T19" fmla="*/ 31 h 62"/>
                  <a:gd name="T20" fmla="*/ 0 w 365"/>
                  <a:gd name="T21" fmla="*/ 25 h 62"/>
                  <a:gd name="T22" fmla="*/ 2 w 365"/>
                  <a:gd name="T23" fmla="*/ 19 h 62"/>
                  <a:gd name="T24" fmla="*/ 8 w 365"/>
                  <a:gd name="T25" fmla="*/ 9 h 62"/>
                  <a:gd name="T26" fmla="*/ 19 w 365"/>
                  <a:gd name="T27" fmla="*/ 3 h 62"/>
                  <a:gd name="T28" fmla="*/ 23 w 365"/>
                  <a:gd name="T29" fmla="*/ 0 h 62"/>
                  <a:gd name="T30" fmla="*/ 29 w 365"/>
                  <a:gd name="T31" fmla="*/ 0 h 62"/>
                  <a:gd name="T32" fmla="*/ 29 w 365"/>
                  <a:gd name="T33" fmla="*/ 0 h 62"/>
                  <a:gd name="T34" fmla="*/ 334 w 365"/>
                  <a:gd name="T35" fmla="*/ 0 h 62"/>
                  <a:gd name="T36" fmla="*/ 334 w 365"/>
                  <a:gd name="T37" fmla="*/ 0 h 62"/>
                  <a:gd name="T38" fmla="*/ 340 w 365"/>
                  <a:gd name="T39" fmla="*/ 0 h 62"/>
                  <a:gd name="T40" fmla="*/ 346 w 365"/>
                  <a:gd name="T41" fmla="*/ 3 h 62"/>
                  <a:gd name="T42" fmla="*/ 355 w 365"/>
                  <a:gd name="T43" fmla="*/ 9 h 62"/>
                  <a:gd name="T44" fmla="*/ 361 w 365"/>
                  <a:gd name="T45" fmla="*/ 19 h 62"/>
                  <a:gd name="T46" fmla="*/ 363 w 365"/>
                  <a:gd name="T47" fmla="*/ 25 h 62"/>
                  <a:gd name="T48" fmla="*/ 365 w 365"/>
                  <a:gd name="T49" fmla="*/ 31 h 62"/>
                  <a:gd name="T50" fmla="*/ 365 w 365"/>
                  <a:gd name="T51" fmla="*/ 31 h 62"/>
                  <a:gd name="T52" fmla="*/ 365 w 365"/>
                  <a:gd name="T53" fmla="*/ 31 h 62"/>
                  <a:gd name="T54" fmla="*/ 363 w 365"/>
                  <a:gd name="T55" fmla="*/ 37 h 62"/>
                  <a:gd name="T56" fmla="*/ 361 w 365"/>
                  <a:gd name="T57" fmla="*/ 43 h 62"/>
                  <a:gd name="T58" fmla="*/ 355 w 365"/>
                  <a:gd name="T59" fmla="*/ 52 h 62"/>
                  <a:gd name="T60" fmla="*/ 346 w 365"/>
                  <a:gd name="T61" fmla="*/ 60 h 62"/>
                  <a:gd name="T62" fmla="*/ 340 w 365"/>
                  <a:gd name="T63" fmla="*/ 60 h 62"/>
                  <a:gd name="T64" fmla="*/ 334 w 365"/>
                  <a:gd name="T65" fmla="*/ 62 h 62"/>
                  <a:gd name="T66" fmla="*/ 334 w 365"/>
                  <a:gd name="T67" fmla="*/ 62 h 62"/>
                  <a:gd name="T68" fmla="*/ 29 w 365"/>
                  <a:gd name="T69" fmla="*/ 62 h 62"/>
                  <a:gd name="T70" fmla="*/ 29 w 365"/>
                  <a:gd name="T7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62">
                    <a:moveTo>
                      <a:pt x="29" y="62"/>
                    </a:moveTo>
                    <a:lnTo>
                      <a:pt x="29" y="62"/>
                    </a:lnTo>
                    <a:lnTo>
                      <a:pt x="23" y="60"/>
                    </a:lnTo>
                    <a:lnTo>
                      <a:pt x="19" y="60"/>
                    </a:lnTo>
                    <a:lnTo>
                      <a:pt x="8" y="52"/>
                    </a:lnTo>
                    <a:lnTo>
                      <a:pt x="2" y="43"/>
                    </a:lnTo>
                    <a:lnTo>
                      <a:pt x="0" y="37"/>
                    </a:lnTo>
                    <a:lnTo>
                      <a:pt x="0" y="31"/>
                    </a:lnTo>
                    <a:lnTo>
                      <a:pt x="0" y="31"/>
                    </a:lnTo>
                    <a:lnTo>
                      <a:pt x="0" y="31"/>
                    </a:lnTo>
                    <a:lnTo>
                      <a:pt x="0" y="25"/>
                    </a:lnTo>
                    <a:lnTo>
                      <a:pt x="2" y="19"/>
                    </a:lnTo>
                    <a:lnTo>
                      <a:pt x="8" y="9"/>
                    </a:lnTo>
                    <a:lnTo>
                      <a:pt x="19" y="3"/>
                    </a:lnTo>
                    <a:lnTo>
                      <a:pt x="23" y="0"/>
                    </a:lnTo>
                    <a:lnTo>
                      <a:pt x="29" y="0"/>
                    </a:lnTo>
                    <a:lnTo>
                      <a:pt x="29" y="0"/>
                    </a:lnTo>
                    <a:lnTo>
                      <a:pt x="334" y="0"/>
                    </a:lnTo>
                    <a:lnTo>
                      <a:pt x="334" y="0"/>
                    </a:lnTo>
                    <a:lnTo>
                      <a:pt x="340" y="0"/>
                    </a:lnTo>
                    <a:lnTo>
                      <a:pt x="346" y="3"/>
                    </a:lnTo>
                    <a:lnTo>
                      <a:pt x="355" y="9"/>
                    </a:lnTo>
                    <a:lnTo>
                      <a:pt x="361" y="19"/>
                    </a:lnTo>
                    <a:lnTo>
                      <a:pt x="363" y="25"/>
                    </a:lnTo>
                    <a:lnTo>
                      <a:pt x="365" y="31"/>
                    </a:lnTo>
                    <a:lnTo>
                      <a:pt x="365" y="31"/>
                    </a:lnTo>
                    <a:lnTo>
                      <a:pt x="365" y="31"/>
                    </a:lnTo>
                    <a:lnTo>
                      <a:pt x="363" y="37"/>
                    </a:lnTo>
                    <a:lnTo>
                      <a:pt x="361" y="43"/>
                    </a:lnTo>
                    <a:lnTo>
                      <a:pt x="355" y="52"/>
                    </a:lnTo>
                    <a:lnTo>
                      <a:pt x="346" y="60"/>
                    </a:lnTo>
                    <a:lnTo>
                      <a:pt x="340" y="60"/>
                    </a:lnTo>
                    <a:lnTo>
                      <a:pt x="334" y="62"/>
                    </a:lnTo>
                    <a:lnTo>
                      <a:pt x="334" y="62"/>
                    </a:lnTo>
                    <a:lnTo>
                      <a:pt x="29" y="62"/>
                    </a:lnTo>
                    <a:lnTo>
                      <a:pt x="29"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grpSp>
        <p:nvGrpSpPr>
          <p:cNvPr id="130" name="群組 129"/>
          <p:cNvGrpSpPr/>
          <p:nvPr/>
        </p:nvGrpSpPr>
        <p:grpSpPr>
          <a:xfrm>
            <a:off x="5229221" y="5107786"/>
            <a:ext cx="4578525" cy="688478"/>
            <a:chOff x="5232401" y="5333999"/>
            <a:chExt cx="4578525" cy="688478"/>
          </a:xfrm>
        </p:grpSpPr>
        <p:sp>
          <p:nvSpPr>
            <p:cNvPr id="50" name="TextBox 30"/>
            <p:cNvSpPr txBox="1">
              <a:spLocks noChangeArrowheads="1"/>
            </p:cNvSpPr>
            <p:nvPr/>
          </p:nvSpPr>
          <p:spPr bwMode="auto">
            <a:xfrm>
              <a:off x="5690482" y="5714700"/>
              <a:ext cx="412044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kumimoji="0" lang="zh-TW" altLang="en-US" sz="1400" b="0" dirty="0" smtClean="0">
                  <a:solidFill>
                    <a:schemeClr val="bg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分組</a:t>
              </a:r>
              <a:r>
                <a:rPr kumimoji="0" lang="zh-TW" altLang="en-US" sz="1400" b="0" dirty="0">
                  <a:solidFill>
                    <a:schemeClr val="bg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腦力</a:t>
              </a:r>
              <a:r>
                <a:rPr kumimoji="0" lang="zh-TW" altLang="en-US" sz="1400" b="0" dirty="0" smtClean="0">
                  <a:solidFill>
                    <a:schemeClr val="bg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激盪、規劃品牌。</a:t>
              </a:r>
              <a:endParaRPr kumimoji="0" lang="en-US" altLang="zh-TW" sz="1400" b="0" dirty="0" smtClean="0">
                <a:solidFill>
                  <a:schemeClr val="bg2">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28" name="群組 127"/>
            <p:cNvGrpSpPr/>
            <p:nvPr/>
          </p:nvGrpSpPr>
          <p:grpSpPr>
            <a:xfrm>
              <a:off x="5232401" y="5333999"/>
              <a:ext cx="489600" cy="489600"/>
              <a:chOff x="5232401" y="5333999"/>
              <a:chExt cx="489600" cy="489600"/>
            </a:xfrm>
          </p:grpSpPr>
          <p:sp>
            <p:nvSpPr>
              <p:cNvPr id="119" name="橢圓 118"/>
              <p:cNvSpPr/>
              <p:nvPr/>
            </p:nvSpPr>
            <p:spPr bwMode="auto">
              <a:xfrm>
                <a:off x="5232401" y="5333999"/>
                <a:ext cx="489600" cy="489600"/>
              </a:xfrm>
              <a:prstGeom prst="ellipse">
                <a:avLst/>
              </a:prstGeom>
              <a:solidFill>
                <a:srgbClr val="FF6600"/>
              </a:solidFill>
              <a:ln>
                <a:noFill/>
                <a:headEnd type="none" w="med" len="med"/>
                <a:tailEnd type="none" w="med" len="med"/>
              </a:ln>
              <a:extLs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grpSp>
            <p:nvGrpSpPr>
              <p:cNvPr id="120" name="组合 7"/>
              <p:cNvGrpSpPr>
                <a:grpSpLocks noChangeAspect="1"/>
              </p:cNvGrpSpPr>
              <p:nvPr/>
            </p:nvGrpSpPr>
            <p:grpSpPr>
              <a:xfrm>
                <a:off x="5313896" y="5403659"/>
                <a:ext cx="307971" cy="365211"/>
                <a:chOff x="2473326" y="3122613"/>
                <a:chExt cx="606425" cy="719138"/>
              </a:xfrm>
              <a:solidFill>
                <a:schemeClr val="bg1"/>
              </a:solidFill>
            </p:grpSpPr>
            <p:sp>
              <p:nvSpPr>
                <p:cNvPr id="121" name="Freeform 2253"/>
                <p:cNvSpPr>
                  <a:spLocks noEditPoints="1"/>
                </p:cNvSpPr>
                <p:nvPr/>
              </p:nvSpPr>
              <p:spPr bwMode="auto">
                <a:xfrm>
                  <a:off x="2833688" y="3663951"/>
                  <a:ext cx="246063" cy="174625"/>
                </a:xfrm>
                <a:custGeom>
                  <a:avLst/>
                  <a:gdLst>
                    <a:gd name="T0" fmla="*/ 65 w 130"/>
                    <a:gd name="T1" fmla="*/ 64 h 91"/>
                    <a:gd name="T2" fmla="*/ 92 w 130"/>
                    <a:gd name="T3" fmla="*/ 91 h 91"/>
                    <a:gd name="T4" fmla="*/ 113 w 130"/>
                    <a:gd name="T5" fmla="*/ 91 h 91"/>
                    <a:gd name="T6" fmla="*/ 76 w 130"/>
                    <a:gd name="T7" fmla="*/ 54 h 91"/>
                    <a:gd name="T8" fmla="*/ 130 w 130"/>
                    <a:gd name="T9" fmla="*/ 0 h 91"/>
                    <a:gd name="T10" fmla="*/ 111 w 130"/>
                    <a:gd name="T11" fmla="*/ 0 h 91"/>
                    <a:gd name="T12" fmla="*/ 0 w 130"/>
                    <a:gd name="T13" fmla="*/ 0 h 91"/>
                    <a:gd name="T14" fmla="*/ 54 w 130"/>
                    <a:gd name="T15" fmla="*/ 54 h 91"/>
                    <a:gd name="T16" fmla="*/ 16 w 130"/>
                    <a:gd name="T17" fmla="*/ 91 h 91"/>
                    <a:gd name="T18" fmla="*/ 38 w 130"/>
                    <a:gd name="T19" fmla="*/ 91 h 91"/>
                    <a:gd name="T20" fmla="*/ 65 w 130"/>
                    <a:gd name="T21" fmla="*/ 64 h 91"/>
                    <a:gd name="T22" fmla="*/ 37 w 130"/>
                    <a:gd name="T23" fmla="*/ 15 h 91"/>
                    <a:gd name="T24" fmla="*/ 93 w 130"/>
                    <a:gd name="T25" fmla="*/ 15 h 91"/>
                    <a:gd name="T26" fmla="*/ 65 w 130"/>
                    <a:gd name="T27" fmla="*/ 43 h 91"/>
                    <a:gd name="T28" fmla="*/ 37 w 130"/>
                    <a:gd name="T29" fmla="*/ 1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91">
                      <a:moveTo>
                        <a:pt x="65" y="64"/>
                      </a:moveTo>
                      <a:cubicBezTo>
                        <a:pt x="74" y="74"/>
                        <a:pt x="84" y="84"/>
                        <a:pt x="92" y="91"/>
                      </a:cubicBezTo>
                      <a:cubicBezTo>
                        <a:pt x="113" y="91"/>
                        <a:pt x="113" y="91"/>
                        <a:pt x="113" y="91"/>
                      </a:cubicBezTo>
                      <a:cubicBezTo>
                        <a:pt x="108" y="86"/>
                        <a:pt x="91" y="70"/>
                        <a:pt x="76" y="54"/>
                      </a:cubicBezTo>
                      <a:cubicBezTo>
                        <a:pt x="96" y="33"/>
                        <a:pt x="130" y="0"/>
                        <a:pt x="130" y="0"/>
                      </a:cubicBezTo>
                      <a:cubicBezTo>
                        <a:pt x="111" y="0"/>
                        <a:pt x="111" y="0"/>
                        <a:pt x="111" y="0"/>
                      </a:cubicBezTo>
                      <a:cubicBezTo>
                        <a:pt x="0" y="0"/>
                        <a:pt x="0" y="0"/>
                        <a:pt x="0" y="0"/>
                      </a:cubicBezTo>
                      <a:cubicBezTo>
                        <a:pt x="0" y="0"/>
                        <a:pt x="34" y="33"/>
                        <a:pt x="54" y="54"/>
                      </a:cubicBezTo>
                      <a:cubicBezTo>
                        <a:pt x="38" y="70"/>
                        <a:pt x="21" y="86"/>
                        <a:pt x="16" y="91"/>
                      </a:cubicBezTo>
                      <a:cubicBezTo>
                        <a:pt x="38" y="91"/>
                        <a:pt x="38" y="91"/>
                        <a:pt x="38" y="91"/>
                      </a:cubicBezTo>
                      <a:cubicBezTo>
                        <a:pt x="45" y="84"/>
                        <a:pt x="55" y="74"/>
                        <a:pt x="65" y="64"/>
                      </a:cubicBezTo>
                      <a:close/>
                      <a:moveTo>
                        <a:pt x="37" y="15"/>
                      </a:moveTo>
                      <a:cubicBezTo>
                        <a:pt x="55" y="15"/>
                        <a:pt x="75" y="15"/>
                        <a:pt x="93" y="15"/>
                      </a:cubicBezTo>
                      <a:cubicBezTo>
                        <a:pt x="86" y="22"/>
                        <a:pt x="78" y="29"/>
                        <a:pt x="65" y="43"/>
                      </a:cubicBezTo>
                      <a:cubicBezTo>
                        <a:pt x="51" y="29"/>
                        <a:pt x="44" y="22"/>
                        <a:pt x="37"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2" name="Oval 2254"/>
                <p:cNvSpPr>
                  <a:spLocks noChangeArrowheads="1"/>
                </p:cNvSpPr>
                <p:nvPr/>
              </p:nvSpPr>
              <p:spPr bwMode="auto">
                <a:xfrm>
                  <a:off x="2886076" y="3130551"/>
                  <a:ext cx="122238" cy="1190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3" name="Freeform 2255"/>
                <p:cNvSpPr>
                  <a:spLocks/>
                </p:cNvSpPr>
                <p:nvPr/>
              </p:nvSpPr>
              <p:spPr bwMode="auto">
                <a:xfrm>
                  <a:off x="2644776" y="3198813"/>
                  <a:ext cx="430213" cy="642938"/>
                </a:xfrm>
                <a:custGeom>
                  <a:avLst/>
                  <a:gdLst>
                    <a:gd name="T0" fmla="*/ 211 w 226"/>
                    <a:gd name="T1" fmla="*/ 98 h 338"/>
                    <a:gd name="T2" fmla="*/ 176 w 226"/>
                    <a:gd name="T3" fmla="*/ 45 h 338"/>
                    <a:gd name="T4" fmla="*/ 129 w 226"/>
                    <a:gd name="T5" fmla="*/ 58 h 338"/>
                    <a:gd name="T6" fmla="*/ 98 w 226"/>
                    <a:gd name="T7" fmla="*/ 74 h 338"/>
                    <a:gd name="T8" fmla="*/ 102 w 226"/>
                    <a:gd name="T9" fmla="*/ 4 h 338"/>
                    <a:gd name="T10" fmla="*/ 81 w 226"/>
                    <a:gd name="T11" fmla="*/ 0 h 338"/>
                    <a:gd name="T12" fmla="*/ 67 w 226"/>
                    <a:gd name="T13" fmla="*/ 64 h 338"/>
                    <a:gd name="T14" fmla="*/ 79 w 226"/>
                    <a:gd name="T15" fmla="*/ 111 h 338"/>
                    <a:gd name="T16" fmla="*/ 134 w 226"/>
                    <a:gd name="T17" fmla="*/ 99 h 338"/>
                    <a:gd name="T18" fmla="*/ 133 w 226"/>
                    <a:gd name="T19" fmla="*/ 148 h 338"/>
                    <a:gd name="T20" fmla="*/ 36 w 226"/>
                    <a:gd name="T21" fmla="*/ 131 h 338"/>
                    <a:gd name="T22" fmla="*/ 31 w 226"/>
                    <a:gd name="T23" fmla="*/ 214 h 338"/>
                    <a:gd name="T24" fmla="*/ 38 w 226"/>
                    <a:gd name="T25" fmla="*/ 214 h 338"/>
                    <a:gd name="T26" fmla="*/ 47 w 226"/>
                    <a:gd name="T27" fmla="*/ 214 h 338"/>
                    <a:gd name="T28" fmla="*/ 56 w 226"/>
                    <a:gd name="T29" fmla="*/ 214 h 338"/>
                    <a:gd name="T30" fmla="*/ 56 w 226"/>
                    <a:gd name="T31" fmla="*/ 213 h 338"/>
                    <a:gd name="T32" fmla="*/ 60 w 226"/>
                    <a:gd name="T33" fmla="*/ 166 h 338"/>
                    <a:gd name="T34" fmla="*/ 90 w 226"/>
                    <a:gd name="T35" fmla="*/ 177 h 338"/>
                    <a:gd name="T36" fmla="*/ 66 w 226"/>
                    <a:gd name="T37" fmla="*/ 188 h 338"/>
                    <a:gd name="T38" fmla="*/ 63 w 226"/>
                    <a:gd name="T39" fmla="*/ 222 h 338"/>
                    <a:gd name="T40" fmla="*/ 36 w 226"/>
                    <a:gd name="T41" fmla="*/ 222 h 338"/>
                    <a:gd name="T42" fmla="*/ 0 w 226"/>
                    <a:gd name="T43" fmla="*/ 328 h 338"/>
                    <a:gd name="T44" fmla="*/ 25 w 226"/>
                    <a:gd name="T45" fmla="*/ 338 h 338"/>
                    <a:gd name="T46" fmla="*/ 82 w 226"/>
                    <a:gd name="T47" fmla="*/ 230 h 338"/>
                    <a:gd name="T48" fmla="*/ 169 w 226"/>
                    <a:gd name="T49" fmla="*/ 216 h 338"/>
                    <a:gd name="T50" fmla="*/ 211 w 226"/>
                    <a:gd name="T51" fmla="*/ 9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6" h="338">
                      <a:moveTo>
                        <a:pt x="211" y="98"/>
                      </a:moveTo>
                      <a:cubicBezTo>
                        <a:pt x="207" y="42"/>
                        <a:pt x="176" y="45"/>
                        <a:pt x="176" y="45"/>
                      </a:cubicBezTo>
                      <a:cubicBezTo>
                        <a:pt x="176" y="45"/>
                        <a:pt x="160" y="41"/>
                        <a:pt x="129" y="58"/>
                      </a:cubicBezTo>
                      <a:cubicBezTo>
                        <a:pt x="98" y="74"/>
                        <a:pt x="98" y="74"/>
                        <a:pt x="98" y="74"/>
                      </a:cubicBezTo>
                      <a:cubicBezTo>
                        <a:pt x="102" y="4"/>
                        <a:pt x="102" y="4"/>
                        <a:pt x="102" y="4"/>
                      </a:cubicBezTo>
                      <a:cubicBezTo>
                        <a:pt x="81" y="0"/>
                        <a:pt x="81" y="0"/>
                        <a:pt x="81" y="0"/>
                      </a:cubicBezTo>
                      <a:cubicBezTo>
                        <a:pt x="81" y="0"/>
                        <a:pt x="72" y="35"/>
                        <a:pt x="67" y="64"/>
                      </a:cubicBezTo>
                      <a:cubicBezTo>
                        <a:pt x="63" y="85"/>
                        <a:pt x="65" y="104"/>
                        <a:pt x="79" y="111"/>
                      </a:cubicBezTo>
                      <a:cubicBezTo>
                        <a:pt x="98" y="122"/>
                        <a:pt x="134" y="99"/>
                        <a:pt x="134" y="99"/>
                      </a:cubicBezTo>
                      <a:cubicBezTo>
                        <a:pt x="133" y="148"/>
                        <a:pt x="133" y="148"/>
                        <a:pt x="133" y="148"/>
                      </a:cubicBezTo>
                      <a:cubicBezTo>
                        <a:pt x="133" y="148"/>
                        <a:pt x="62" y="116"/>
                        <a:pt x="36" y="131"/>
                      </a:cubicBezTo>
                      <a:cubicBezTo>
                        <a:pt x="9" y="147"/>
                        <a:pt x="31" y="214"/>
                        <a:pt x="31" y="214"/>
                      </a:cubicBezTo>
                      <a:cubicBezTo>
                        <a:pt x="33" y="214"/>
                        <a:pt x="36" y="214"/>
                        <a:pt x="38" y="214"/>
                      </a:cubicBezTo>
                      <a:cubicBezTo>
                        <a:pt x="41" y="214"/>
                        <a:pt x="45" y="214"/>
                        <a:pt x="47" y="214"/>
                      </a:cubicBezTo>
                      <a:cubicBezTo>
                        <a:pt x="51" y="214"/>
                        <a:pt x="54" y="214"/>
                        <a:pt x="56" y="214"/>
                      </a:cubicBezTo>
                      <a:cubicBezTo>
                        <a:pt x="56" y="214"/>
                        <a:pt x="56" y="213"/>
                        <a:pt x="56" y="213"/>
                      </a:cubicBezTo>
                      <a:cubicBezTo>
                        <a:pt x="56" y="209"/>
                        <a:pt x="60" y="166"/>
                        <a:pt x="60" y="166"/>
                      </a:cubicBezTo>
                      <a:cubicBezTo>
                        <a:pt x="90" y="177"/>
                        <a:pt x="90" y="177"/>
                        <a:pt x="90" y="177"/>
                      </a:cubicBezTo>
                      <a:cubicBezTo>
                        <a:pt x="66" y="188"/>
                        <a:pt x="66" y="188"/>
                        <a:pt x="66" y="188"/>
                      </a:cubicBezTo>
                      <a:cubicBezTo>
                        <a:pt x="63" y="222"/>
                        <a:pt x="63" y="222"/>
                        <a:pt x="63" y="222"/>
                      </a:cubicBezTo>
                      <a:cubicBezTo>
                        <a:pt x="36" y="222"/>
                        <a:pt x="36" y="222"/>
                        <a:pt x="36" y="222"/>
                      </a:cubicBezTo>
                      <a:cubicBezTo>
                        <a:pt x="0" y="328"/>
                        <a:pt x="0" y="328"/>
                        <a:pt x="0" y="328"/>
                      </a:cubicBezTo>
                      <a:cubicBezTo>
                        <a:pt x="25" y="338"/>
                        <a:pt x="25" y="338"/>
                        <a:pt x="25" y="338"/>
                      </a:cubicBezTo>
                      <a:cubicBezTo>
                        <a:pt x="82" y="230"/>
                        <a:pt x="82" y="230"/>
                        <a:pt x="82" y="230"/>
                      </a:cubicBezTo>
                      <a:cubicBezTo>
                        <a:pt x="169" y="216"/>
                        <a:pt x="169" y="216"/>
                        <a:pt x="169" y="216"/>
                      </a:cubicBezTo>
                      <a:cubicBezTo>
                        <a:pt x="226" y="208"/>
                        <a:pt x="211" y="98"/>
                        <a:pt x="211" y="9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4" name="Freeform 2256"/>
                <p:cNvSpPr>
                  <a:spLocks/>
                </p:cNvSpPr>
                <p:nvPr/>
              </p:nvSpPr>
              <p:spPr bwMode="auto">
                <a:xfrm>
                  <a:off x="2624138" y="3155951"/>
                  <a:ext cx="149225" cy="138113"/>
                </a:xfrm>
                <a:custGeom>
                  <a:avLst/>
                  <a:gdLst>
                    <a:gd name="T0" fmla="*/ 0 w 94"/>
                    <a:gd name="T1" fmla="*/ 0 h 87"/>
                    <a:gd name="T2" fmla="*/ 0 w 94"/>
                    <a:gd name="T3" fmla="*/ 44 h 87"/>
                    <a:gd name="T4" fmla="*/ 0 w 94"/>
                    <a:gd name="T5" fmla="*/ 87 h 87"/>
                    <a:gd name="T6" fmla="*/ 91 w 94"/>
                    <a:gd name="T7" fmla="*/ 54 h 87"/>
                    <a:gd name="T8" fmla="*/ 94 w 94"/>
                    <a:gd name="T9" fmla="*/ 35 h 87"/>
                    <a:gd name="T10" fmla="*/ 0 w 94"/>
                    <a:gd name="T11" fmla="*/ 0 h 87"/>
                  </a:gdLst>
                  <a:ahLst/>
                  <a:cxnLst>
                    <a:cxn ang="0">
                      <a:pos x="T0" y="T1"/>
                    </a:cxn>
                    <a:cxn ang="0">
                      <a:pos x="T2" y="T3"/>
                    </a:cxn>
                    <a:cxn ang="0">
                      <a:pos x="T4" y="T5"/>
                    </a:cxn>
                    <a:cxn ang="0">
                      <a:pos x="T6" y="T7"/>
                    </a:cxn>
                    <a:cxn ang="0">
                      <a:pos x="T8" y="T9"/>
                    </a:cxn>
                    <a:cxn ang="0">
                      <a:pos x="T10" y="T11"/>
                    </a:cxn>
                  </a:cxnLst>
                  <a:rect l="0" t="0" r="r" b="b"/>
                  <a:pathLst>
                    <a:path w="94" h="87">
                      <a:moveTo>
                        <a:pt x="0" y="0"/>
                      </a:moveTo>
                      <a:lnTo>
                        <a:pt x="0" y="44"/>
                      </a:lnTo>
                      <a:lnTo>
                        <a:pt x="0" y="87"/>
                      </a:lnTo>
                      <a:lnTo>
                        <a:pt x="91" y="54"/>
                      </a:lnTo>
                      <a:lnTo>
                        <a:pt x="94" y="3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5" name="Freeform 2257"/>
                <p:cNvSpPr>
                  <a:spLocks/>
                </p:cNvSpPr>
                <p:nvPr/>
              </p:nvSpPr>
              <p:spPr bwMode="auto">
                <a:xfrm>
                  <a:off x="2482851" y="3122613"/>
                  <a:ext cx="88900" cy="55563"/>
                </a:xfrm>
                <a:custGeom>
                  <a:avLst/>
                  <a:gdLst>
                    <a:gd name="T0" fmla="*/ 0 w 56"/>
                    <a:gd name="T1" fmla="*/ 8 h 35"/>
                    <a:gd name="T2" fmla="*/ 53 w 56"/>
                    <a:gd name="T3" fmla="*/ 35 h 35"/>
                    <a:gd name="T4" fmla="*/ 56 w 56"/>
                    <a:gd name="T5" fmla="*/ 26 h 35"/>
                    <a:gd name="T6" fmla="*/ 5 w 56"/>
                    <a:gd name="T7" fmla="*/ 0 h 35"/>
                    <a:gd name="T8" fmla="*/ 0 w 56"/>
                    <a:gd name="T9" fmla="*/ 8 h 35"/>
                  </a:gdLst>
                  <a:ahLst/>
                  <a:cxnLst>
                    <a:cxn ang="0">
                      <a:pos x="T0" y="T1"/>
                    </a:cxn>
                    <a:cxn ang="0">
                      <a:pos x="T2" y="T3"/>
                    </a:cxn>
                    <a:cxn ang="0">
                      <a:pos x="T4" y="T5"/>
                    </a:cxn>
                    <a:cxn ang="0">
                      <a:pos x="T6" y="T7"/>
                    </a:cxn>
                    <a:cxn ang="0">
                      <a:pos x="T8" y="T9"/>
                    </a:cxn>
                  </a:cxnLst>
                  <a:rect l="0" t="0" r="r" b="b"/>
                  <a:pathLst>
                    <a:path w="56" h="35">
                      <a:moveTo>
                        <a:pt x="0" y="8"/>
                      </a:moveTo>
                      <a:lnTo>
                        <a:pt x="53" y="35"/>
                      </a:lnTo>
                      <a:lnTo>
                        <a:pt x="56" y="26"/>
                      </a:lnTo>
                      <a:lnTo>
                        <a:pt x="5" y="0"/>
                      </a:lnTo>
                      <a:lnTo>
                        <a:pt x="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6" name="Rectangle 2258"/>
                <p:cNvSpPr>
                  <a:spLocks noChangeArrowheads="1"/>
                </p:cNvSpPr>
                <p:nvPr/>
              </p:nvSpPr>
              <p:spPr bwMode="auto">
                <a:xfrm>
                  <a:off x="2473326" y="3217863"/>
                  <a:ext cx="80963" cy="142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7" name="Freeform 2259"/>
                <p:cNvSpPr>
                  <a:spLocks/>
                </p:cNvSpPr>
                <p:nvPr/>
              </p:nvSpPr>
              <p:spPr bwMode="auto">
                <a:xfrm>
                  <a:off x="2482851" y="3273426"/>
                  <a:ext cx="88900" cy="53975"/>
                </a:xfrm>
                <a:custGeom>
                  <a:avLst/>
                  <a:gdLst>
                    <a:gd name="T0" fmla="*/ 0 w 56"/>
                    <a:gd name="T1" fmla="*/ 26 h 34"/>
                    <a:gd name="T2" fmla="*/ 5 w 56"/>
                    <a:gd name="T3" fmla="*/ 34 h 34"/>
                    <a:gd name="T4" fmla="*/ 56 w 56"/>
                    <a:gd name="T5" fmla="*/ 8 h 34"/>
                    <a:gd name="T6" fmla="*/ 53 w 56"/>
                    <a:gd name="T7" fmla="*/ 0 h 34"/>
                    <a:gd name="T8" fmla="*/ 0 w 56"/>
                    <a:gd name="T9" fmla="*/ 26 h 34"/>
                  </a:gdLst>
                  <a:ahLst/>
                  <a:cxnLst>
                    <a:cxn ang="0">
                      <a:pos x="T0" y="T1"/>
                    </a:cxn>
                    <a:cxn ang="0">
                      <a:pos x="T2" y="T3"/>
                    </a:cxn>
                    <a:cxn ang="0">
                      <a:pos x="T4" y="T5"/>
                    </a:cxn>
                    <a:cxn ang="0">
                      <a:pos x="T6" y="T7"/>
                    </a:cxn>
                    <a:cxn ang="0">
                      <a:pos x="T8" y="T9"/>
                    </a:cxn>
                  </a:cxnLst>
                  <a:rect l="0" t="0" r="r" b="b"/>
                  <a:pathLst>
                    <a:path w="56" h="34">
                      <a:moveTo>
                        <a:pt x="0" y="26"/>
                      </a:moveTo>
                      <a:lnTo>
                        <a:pt x="5" y="34"/>
                      </a:lnTo>
                      <a:lnTo>
                        <a:pt x="56" y="8"/>
                      </a:lnTo>
                      <a:lnTo>
                        <a:pt x="53" y="0"/>
                      </a:lnTo>
                      <a:lnTo>
                        <a:pt x="0"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sp>
          <p:nvSpPr>
            <p:cNvPr id="129" name="TextBox 29"/>
            <p:cNvSpPr txBox="1">
              <a:spLocks noChangeArrowheads="1"/>
            </p:cNvSpPr>
            <p:nvPr/>
          </p:nvSpPr>
          <p:spPr bwMode="auto">
            <a:xfrm>
              <a:off x="5680412" y="5373924"/>
              <a:ext cx="32633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6.</a:t>
              </a:r>
              <a:r>
                <a:rPr kumimoji="0" lang="zh-TW" altLang="en-US" u="sng" dirty="0">
                  <a:solidFill>
                    <a:srgbClr val="FF6600"/>
                  </a:solidFill>
                  <a:latin typeface="微軟正黑體" pitchFamily="34" charset="-120"/>
                  <a:ea typeface="微軟正黑體" pitchFamily="34" charset="-120"/>
                </a:rPr>
                <a:t>品牌創意行銷規劃操作</a:t>
              </a:r>
            </a:p>
          </p:txBody>
        </p:sp>
      </p:grpSp>
      <p:grpSp>
        <p:nvGrpSpPr>
          <p:cNvPr id="136" name="群組 135"/>
          <p:cNvGrpSpPr/>
          <p:nvPr/>
        </p:nvGrpSpPr>
        <p:grpSpPr>
          <a:xfrm>
            <a:off x="5178186" y="5895842"/>
            <a:ext cx="4680309" cy="688469"/>
            <a:chOff x="5249334" y="6005687"/>
            <a:chExt cx="4680309" cy="688469"/>
          </a:xfrm>
        </p:grpSpPr>
        <p:sp>
          <p:nvSpPr>
            <p:cNvPr id="45" name="TextBox 25"/>
            <p:cNvSpPr txBox="1">
              <a:spLocks noChangeArrowheads="1"/>
            </p:cNvSpPr>
            <p:nvPr/>
          </p:nvSpPr>
          <p:spPr bwMode="auto">
            <a:xfrm>
              <a:off x="5681313" y="6057834"/>
              <a:ext cx="367272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0" lang="en-US" altLang="zh-TW" dirty="0" smtClean="0">
                  <a:solidFill>
                    <a:srgbClr val="FF6600"/>
                  </a:solidFill>
                  <a:latin typeface="微軟正黑體" pitchFamily="34" charset="-120"/>
                  <a:ea typeface="微軟正黑體" pitchFamily="34" charset="-120"/>
                </a:rPr>
                <a:t>7.</a:t>
              </a:r>
              <a:r>
                <a:rPr kumimoji="0" lang="zh-TW" altLang="en-US" u="sng" dirty="0">
                  <a:solidFill>
                    <a:srgbClr val="FF6600"/>
                  </a:solidFill>
                  <a:latin typeface="微軟正黑體" pitchFamily="34" charset="-120"/>
                  <a:ea typeface="微軟正黑體" pitchFamily="34" charset="-120"/>
                </a:rPr>
                <a:t>品牌創意</a:t>
              </a:r>
              <a:r>
                <a:rPr kumimoji="0" lang="zh-TW" altLang="en-US" u="sng" dirty="0" smtClean="0">
                  <a:solidFill>
                    <a:srgbClr val="FF6600"/>
                  </a:solidFill>
                  <a:latin typeface="微軟正黑體" pitchFamily="34" charset="-120"/>
                  <a:ea typeface="微軟正黑體" pitchFamily="34" charset="-120"/>
                </a:rPr>
                <a:t>行銷分</a:t>
              </a:r>
              <a:r>
                <a:rPr kumimoji="0" lang="zh-TW" altLang="en-US" u="sng" dirty="0">
                  <a:solidFill>
                    <a:srgbClr val="FF6600"/>
                  </a:solidFill>
                  <a:latin typeface="微軟正黑體" pitchFamily="34" charset="-120"/>
                  <a:ea typeface="微軟正黑體" pitchFamily="34" charset="-120"/>
                </a:rPr>
                <a:t>享</a:t>
              </a:r>
              <a:r>
                <a:rPr kumimoji="0" lang="zh-TW" altLang="en-US" u="sng" dirty="0" smtClean="0">
                  <a:solidFill>
                    <a:srgbClr val="FF6600"/>
                  </a:solidFill>
                  <a:latin typeface="微軟正黑體" pitchFamily="34" charset="-120"/>
                  <a:ea typeface="微軟正黑體" pitchFamily="34" charset="-120"/>
                </a:rPr>
                <a:t>及</a:t>
              </a:r>
              <a:r>
                <a:rPr kumimoji="0" lang="zh-TW" altLang="en-US" u="sng" dirty="0">
                  <a:solidFill>
                    <a:srgbClr val="FF6600"/>
                  </a:solidFill>
                  <a:latin typeface="微軟正黑體" pitchFamily="34" charset="-120"/>
                  <a:ea typeface="微軟正黑體" pitchFamily="34" charset="-120"/>
                </a:rPr>
                <a:t>分析</a:t>
              </a:r>
            </a:p>
          </p:txBody>
        </p:sp>
        <p:sp>
          <p:nvSpPr>
            <p:cNvPr id="46" name="TextBox 26"/>
            <p:cNvSpPr txBox="1">
              <a:spLocks noChangeArrowheads="1"/>
            </p:cNvSpPr>
            <p:nvPr/>
          </p:nvSpPr>
          <p:spPr bwMode="auto">
            <a:xfrm>
              <a:off x="5797910" y="6386379"/>
              <a:ext cx="413173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None/>
              </a:pPr>
              <a:r>
                <a:rPr lang="zh-TW" altLang="en-US" sz="1400" b="0" dirty="0" smtClean="0">
                  <a:solidFill>
                    <a:schemeClr val="bg2">
                      <a:lumMod val="50000"/>
                    </a:schemeClr>
                  </a:solidFill>
                  <a:latin typeface="微軟正黑體" pitchFamily="34" charset="-120"/>
                  <a:ea typeface="微軟正黑體" pitchFamily="34" charset="-120"/>
                </a:rPr>
                <a:t>分組分享品牌創意行銷。</a:t>
              </a:r>
            </a:p>
          </p:txBody>
        </p:sp>
        <p:grpSp>
          <p:nvGrpSpPr>
            <p:cNvPr id="135" name="群組 134"/>
            <p:cNvGrpSpPr/>
            <p:nvPr/>
          </p:nvGrpSpPr>
          <p:grpSpPr>
            <a:xfrm>
              <a:off x="5249334" y="6005687"/>
              <a:ext cx="489600" cy="489600"/>
              <a:chOff x="5249334" y="6005687"/>
              <a:chExt cx="489600" cy="489600"/>
            </a:xfrm>
          </p:grpSpPr>
          <p:sp>
            <p:nvSpPr>
              <p:cNvPr id="133" name="橢圓 132"/>
              <p:cNvSpPr/>
              <p:nvPr/>
            </p:nvSpPr>
            <p:spPr bwMode="auto">
              <a:xfrm>
                <a:off x="5249334" y="6005687"/>
                <a:ext cx="489600" cy="489600"/>
              </a:xfrm>
              <a:prstGeom prst="ellipse">
                <a:avLst/>
              </a:prstGeom>
              <a:solidFill>
                <a:srgbClr val="FF6600"/>
              </a:solidFill>
              <a:ln>
                <a:noFill/>
                <a:headEnd type="none" w="med" len="med"/>
                <a:tailEnd type="none" w="med" len="med"/>
              </a:ln>
              <a:extLs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zh-TW" altLang="en-US" sz="3600" b="1" i="0" u="none" strike="noStrike" cap="none" normalizeH="0" baseline="0" smtClean="0">
                  <a:ln>
                    <a:noFill/>
                  </a:ln>
                  <a:solidFill>
                    <a:schemeClr val="tx1"/>
                  </a:solidFill>
                  <a:effectLst/>
                  <a:latin typeface="Arial" charset="0"/>
                  <a:ea typeface="華康粗黑體" pitchFamily="49" charset="-120"/>
                </a:endParaRPr>
              </a:p>
            </p:txBody>
          </p:sp>
          <p:sp>
            <p:nvSpPr>
              <p:cNvPr id="134" name="Freeform 61"/>
              <p:cNvSpPr>
                <a:spLocks noEditPoints="1"/>
              </p:cNvSpPr>
              <p:nvPr/>
            </p:nvSpPr>
            <p:spPr bwMode="auto">
              <a:xfrm>
                <a:off x="5326440" y="6084711"/>
                <a:ext cx="340582" cy="305303"/>
              </a:xfrm>
              <a:custGeom>
                <a:avLst/>
                <a:gdLst>
                  <a:gd name="T0" fmla="*/ 176 w 264"/>
                  <a:gd name="T1" fmla="*/ 8 h 192"/>
                  <a:gd name="T2" fmla="*/ 176 w 264"/>
                  <a:gd name="T3" fmla="*/ 170 h 192"/>
                  <a:gd name="T4" fmla="*/ 165 w 264"/>
                  <a:gd name="T5" fmla="*/ 173 h 192"/>
                  <a:gd name="T6" fmla="*/ 66 w 264"/>
                  <a:gd name="T7" fmla="*/ 127 h 192"/>
                  <a:gd name="T8" fmla="*/ 86 w 264"/>
                  <a:gd name="T9" fmla="*/ 192 h 192"/>
                  <a:gd name="T10" fmla="*/ 56 w 264"/>
                  <a:gd name="T11" fmla="*/ 192 h 192"/>
                  <a:gd name="T12" fmla="*/ 36 w 264"/>
                  <a:gd name="T13" fmla="*/ 126 h 192"/>
                  <a:gd name="T14" fmla="*/ 0 w 264"/>
                  <a:gd name="T15" fmla="*/ 89 h 192"/>
                  <a:gd name="T16" fmla="*/ 37 w 264"/>
                  <a:gd name="T17" fmla="*/ 52 h 192"/>
                  <a:gd name="T18" fmla="*/ 165 w 264"/>
                  <a:gd name="T19" fmla="*/ 5 h 192"/>
                  <a:gd name="T20" fmla="*/ 176 w 264"/>
                  <a:gd name="T21" fmla="*/ 8 h 192"/>
                  <a:gd name="T22" fmla="*/ 227 w 264"/>
                  <a:gd name="T23" fmla="*/ 97 h 192"/>
                  <a:gd name="T24" fmla="*/ 214 w 264"/>
                  <a:gd name="T25" fmla="*/ 138 h 192"/>
                  <a:gd name="T26" fmla="*/ 206 w 264"/>
                  <a:gd name="T27" fmla="*/ 142 h 192"/>
                  <a:gd name="T28" fmla="*/ 196 w 264"/>
                  <a:gd name="T29" fmla="*/ 132 h 192"/>
                  <a:gd name="T30" fmla="*/ 198 w 264"/>
                  <a:gd name="T31" fmla="*/ 126 h 192"/>
                  <a:gd name="T32" fmla="*/ 207 w 264"/>
                  <a:gd name="T33" fmla="*/ 97 h 192"/>
                  <a:gd name="T34" fmla="*/ 198 w 264"/>
                  <a:gd name="T35" fmla="*/ 68 h 192"/>
                  <a:gd name="T36" fmla="*/ 196 w 264"/>
                  <a:gd name="T37" fmla="*/ 62 h 192"/>
                  <a:gd name="T38" fmla="*/ 206 w 264"/>
                  <a:gd name="T39" fmla="*/ 52 h 192"/>
                  <a:gd name="T40" fmla="*/ 214 w 264"/>
                  <a:gd name="T41" fmla="*/ 56 h 192"/>
                  <a:gd name="T42" fmla="*/ 227 w 264"/>
                  <a:gd name="T43" fmla="*/ 97 h 192"/>
                  <a:gd name="T44" fmla="*/ 220 w 264"/>
                  <a:gd name="T45" fmla="*/ 38 h 192"/>
                  <a:gd name="T46" fmla="*/ 215 w 264"/>
                  <a:gd name="T47" fmla="*/ 30 h 192"/>
                  <a:gd name="T48" fmla="*/ 225 w 264"/>
                  <a:gd name="T49" fmla="*/ 19 h 192"/>
                  <a:gd name="T50" fmla="*/ 232 w 264"/>
                  <a:gd name="T51" fmla="*/ 22 h 192"/>
                  <a:gd name="T52" fmla="*/ 264 w 264"/>
                  <a:gd name="T53" fmla="*/ 97 h 192"/>
                  <a:gd name="T54" fmla="*/ 232 w 264"/>
                  <a:gd name="T55" fmla="*/ 172 h 192"/>
                  <a:gd name="T56" fmla="*/ 225 w 264"/>
                  <a:gd name="T57" fmla="*/ 174 h 192"/>
                  <a:gd name="T58" fmla="*/ 215 w 264"/>
                  <a:gd name="T59" fmla="*/ 164 h 192"/>
                  <a:gd name="T60" fmla="*/ 220 w 264"/>
                  <a:gd name="T61" fmla="*/ 156 h 192"/>
                  <a:gd name="T62" fmla="*/ 244 w 264"/>
                  <a:gd name="T63" fmla="*/ 97 h 192"/>
                  <a:gd name="T64" fmla="*/ 220 w 264"/>
                  <a:gd name="T65" fmla="*/ 3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92">
                    <a:moveTo>
                      <a:pt x="176" y="8"/>
                    </a:moveTo>
                    <a:cubicBezTo>
                      <a:pt x="176" y="170"/>
                      <a:pt x="176" y="170"/>
                      <a:pt x="176" y="170"/>
                    </a:cubicBezTo>
                    <a:cubicBezTo>
                      <a:pt x="176" y="176"/>
                      <a:pt x="168" y="178"/>
                      <a:pt x="165" y="173"/>
                    </a:cubicBezTo>
                    <a:cubicBezTo>
                      <a:pt x="147" y="145"/>
                      <a:pt x="129" y="130"/>
                      <a:pt x="66" y="127"/>
                    </a:cubicBezTo>
                    <a:cubicBezTo>
                      <a:pt x="86" y="192"/>
                      <a:pt x="86" y="192"/>
                      <a:pt x="86" y="192"/>
                    </a:cubicBezTo>
                    <a:cubicBezTo>
                      <a:pt x="56" y="192"/>
                      <a:pt x="56" y="192"/>
                      <a:pt x="56" y="192"/>
                    </a:cubicBezTo>
                    <a:cubicBezTo>
                      <a:pt x="36" y="126"/>
                      <a:pt x="36" y="126"/>
                      <a:pt x="36" y="126"/>
                    </a:cubicBezTo>
                    <a:cubicBezTo>
                      <a:pt x="16" y="125"/>
                      <a:pt x="0" y="109"/>
                      <a:pt x="0" y="89"/>
                    </a:cubicBezTo>
                    <a:cubicBezTo>
                      <a:pt x="0" y="69"/>
                      <a:pt x="17" y="52"/>
                      <a:pt x="37" y="52"/>
                    </a:cubicBezTo>
                    <a:cubicBezTo>
                      <a:pt x="124" y="52"/>
                      <a:pt x="144" y="37"/>
                      <a:pt x="165" y="5"/>
                    </a:cubicBezTo>
                    <a:cubicBezTo>
                      <a:pt x="168" y="0"/>
                      <a:pt x="176" y="2"/>
                      <a:pt x="176" y="8"/>
                    </a:cubicBezTo>
                    <a:close/>
                    <a:moveTo>
                      <a:pt x="227" y="97"/>
                    </a:moveTo>
                    <a:cubicBezTo>
                      <a:pt x="227" y="112"/>
                      <a:pt x="222" y="127"/>
                      <a:pt x="214" y="138"/>
                    </a:cubicBezTo>
                    <a:cubicBezTo>
                      <a:pt x="214" y="138"/>
                      <a:pt x="211" y="142"/>
                      <a:pt x="206" y="142"/>
                    </a:cubicBezTo>
                    <a:cubicBezTo>
                      <a:pt x="200" y="142"/>
                      <a:pt x="196" y="137"/>
                      <a:pt x="196" y="132"/>
                    </a:cubicBezTo>
                    <a:cubicBezTo>
                      <a:pt x="196" y="128"/>
                      <a:pt x="198" y="126"/>
                      <a:pt x="198" y="126"/>
                    </a:cubicBezTo>
                    <a:cubicBezTo>
                      <a:pt x="201" y="120"/>
                      <a:pt x="207" y="112"/>
                      <a:pt x="207" y="97"/>
                    </a:cubicBezTo>
                    <a:cubicBezTo>
                      <a:pt x="207" y="82"/>
                      <a:pt x="201" y="74"/>
                      <a:pt x="198" y="68"/>
                    </a:cubicBezTo>
                    <a:cubicBezTo>
                      <a:pt x="198" y="68"/>
                      <a:pt x="196" y="66"/>
                      <a:pt x="196" y="62"/>
                    </a:cubicBezTo>
                    <a:cubicBezTo>
                      <a:pt x="196" y="57"/>
                      <a:pt x="200" y="52"/>
                      <a:pt x="206" y="52"/>
                    </a:cubicBezTo>
                    <a:cubicBezTo>
                      <a:pt x="211" y="52"/>
                      <a:pt x="214" y="56"/>
                      <a:pt x="214" y="56"/>
                    </a:cubicBezTo>
                    <a:cubicBezTo>
                      <a:pt x="222" y="67"/>
                      <a:pt x="227" y="81"/>
                      <a:pt x="227" y="97"/>
                    </a:cubicBezTo>
                    <a:close/>
                    <a:moveTo>
                      <a:pt x="220" y="38"/>
                    </a:moveTo>
                    <a:cubicBezTo>
                      <a:pt x="220" y="38"/>
                      <a:pt x="215" y="35"/>
                      <a:pt x="215" y="30"/>
                    </a:cubicBezTo>
                    <a:cubicBezTo>
                      <a:pt x="215" y="24"/>
                      <a:pt x="220" y="19"/>
                      <a:pt x="225" y="19"/>
                    </a:cubicBezTo>
                    <a:cubicBezTo>
                      <a:pt x="229" y="19"/>
                      <a:pt x="232" y="22"/>
                      <a:pt x="232" y="22"/>
                    </a:cubicBezTo>
                    <a:cubicBezTo>
                      <a:pt x="244" y="31"/>
                      <a:pt x="264" y="55"/>
                      <a:pt x="264" y="97"/>
                    </a:cubicBezTo>
                    <a:cubicBezTo>
                      <a:pt x="264" y="139"/>
                      <a:pt x="244" y="163"/>
                      <a:pt x="232" y="172"/>
                    </a:cubicBezTo>
                    <a:cubicBezTo>
                      <a:pt x="232" y="172"/>
                      <a:pt x="229" y="174"/>
                      <a:pt x="225" y="174"/>
                    </a:cubicBezTo>
                    <a:cubicBezTo>
                      <a:pt x="220" y="174"/>
                      <a:pt x="215" y="170"/>
                      <a:pt x="215" y="164"/>
                    </a:cubicBezTo>
                    <a:cubicBezTo>
                      <a:pt x="215" y="159"/>
                      <a:pt x="220" y="156"/>
                      <a:pt x="220" y="156"/>
                    </a:cubicBezTo>
                    <a:cubicBezTo>
                      <a:pt x="234" y="145"/>
                      <a:pt x="244" y="124"/>
                      <a:pt x="244" y="97"/>
                    </a:cubicBezTo>
                    <a:cubicBezTo>
                      <a:pt x="244" y="70"/>
                      <a:pt x="234" y="49"/>
                      <a:pt x="220"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Tree>
    <p:extLst>
      <p:ext uri="{BB962C8B-B14F-4D97-AF65-F5344CB8AC3E}">
        <p14:creationId xmlns="" xmlns:p14="http://schemas.microsoft.com/office/powerpoint/2010/main" val="3797935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3" name="矩形 2"/>
          <p:cNvSpPr/>
          <p:nvPr/>
        </p:nvSpPr>
        <p:spPr>
          <a:xfrm>
            <a:off x="-36095" y="1111032"/>
            <a:ext cx="4964355" cy="2369880"/>
          </a:xfrm>
          <a:prstGeom prst="rect">
            <a:avLst/>
          </a:prstGeom>
        </p:spPr>
        <p:txBody>
          <a:bodyPr wrap="square">
            <a:spAutoFit/>
          </a:bodyPr>
          <a:lstStyle/>
          <a:p>
            <a:pPr algn="ctr"/>
            <a:r>
              <a:rPr lang="zh-TW" altLang="en-US" sz="2400" u="sng" dirty="0" smtClean="0">
                <a:solidFill>
                  <a:srgbClr val="EE8742"/>
                </a:solidFill>
                <a:latin typeface="微軟正黑體" panose="020B0604030504040204" pitchFamily="34" charset="-120"/>
                <a:ea typeface="微軟正黑體" panose="020B0604030504040204" pitchFamily="34" charset="-120"/>
              </a:rPr>
              <a:t>品牌創新</a:t>
            </a:r>
            <a:r>
              <a:rPr lang="zh-TW" altLang="en-US" sz="1800" b="0" dirty="0" smtClean="0">
                <a:solidFill>
                  <a:schemeClr val="tx2"/>
                </a:solidFill>
                <a:latin typeface="微軟正黑體" panose="020B0604030504040204" pitchFamily="34" charset="-120"/>
                <a:ea typeface="微軟正黑體" panose="020B0604030504040204" pitchFamily="34" charset="-120"/>
              </a:rPr>
              <a:t>是品牌自我發展的必然要求，</a:t>
            </a:r>
            <a:endParaRPr lang="en-US" altLang="zh-TW" sz="1800" b="0" dirty="0" smtClean="0">
              <a:solidFill>
                <a:schemeClr val="tx2"/>
              </a:solidFill>
              <a:latin typeface="微軟正黑體" panose="020B0604030504040204" pitchFamily="34" charset="-120"/>
              <a:ea typeface="微軟正黑體" panose="020B0604030504040204" pitchFamily="34" charset="-120"/>
            </a:endParaRPr>
          </a:p>
          <a:p>
            <a:pPr algn="ctr"/>
            <a:r>
              <a:rPr lang="zh-TW" altLang="en-US" sz="1800" b="0" dirty="0" smtClean="0">
                <a:solidFill>
                  <a:schemeClr val="tx2"/>
                </a:solidFill>
                <a:latin typeface="微軟正黑體" panose="020B0604030504040204" pitchFamily="34" charset="-120"/>
                <a:ea typeface="微軟正黑體" panose="020B0604030504040204" pitchFamily="34" charset="-120"/>
              </a:rPr>
              <a:t>是剋服品牌老化、使品牌生命不斷得以延長</a:t>
            </a:r>
            <a:endParaRPr lang="en-US" altLang="zh-TW" sz="1800" b="0" dirty="0" smtClean="0">
              <a:solidFill>
                <a:schemeClr val="tx2"/>
              </a:solidFill>
              <a:latin typeface="微軟正黑體" panose="020B0604030504040204" pitchFamily="34" charset="-120"/>
              <a:ea typeface="微軟正黑體" panose="020B0604030504040204" pitchFamily="34" charset="-120"/>
            </a:endParaRPr>
          </a:p>
          <a:p>
            <a:r>
              <a:rPr lang="zh-TW" altLang="en-US" sz="1800" b="0" dirty="0" smtClean="0">
                <a:solidFill>
                  <a:schemeClr val="tx2"/>
                </a:solidFill>
                <a:latin typeface="微軟正黑體" panose="020B0604030504040204" pitchFamily="34" charset="-120"/>
                <a:ea typeface="微軟正黑體" panose="020B0604030504040204" pitchFamily="34" charset="-120"/>
              </a:rPr>
              <a:t>     的唯一途徑。</a:t>
            </a:r>
            <a:endParaRPr lang="en-US" altLang="zh-TW" sz="1800" u="sng" dirty="0" smtClean="0">
              <a:solidFill>
                <a:srgbClr val="EE8742"/>
              </a:solidFill>
              <a:latin typeface="微軟正黑體" panose="020B0604030504040204" pitchFamily="34" charset="-120"/>
              <a:ea typeface="微軟正黑體" panose="020B0604030504040204" pitchFamily="34" charset="-120"/>
            </a:endParaRPr>
          </a:p>
          <a:p>
            <a:endParaRPr lang="en-US" altLang="zh-TW" sz="2400" u="sng" dirty="0" smtClean="0">
              <a:latin typeface="微軟正黑體" panose="020B0604030504040204" pitchFamily="34" charset="-120"/>
              <a:ea typeface="微軟正黑體" panose="020B0604030504040204" pitchFamily="34" charset="-120"/>
            </a:endParaRPr>
          </a:p>
          <a:p>
            <a:pPr algn="ctr"/>
            <a:r>
              <a:rPr lang="zh-TW" altLang="en-US" sz="1600" b="0" dirty="0" smtClean="0">
                <a:latin typeface="微軟正黑體" panose="020B0604030504040204" pitchFamily="34" charset="-120"/>
                <a:ea typeface="微軟正黑體" panose="020B0604030504040204" pitchFamily="34" charset="-120"/>
              </a:rPr>
              <a:t>隨著</a:t>
            </a:r>
            <a:r>
              <a:rPr lang="zh-TW" altLang="en-US" sz="1600" u="sng" dirty="0" smtClean="0">
                <a:solidFill>
                  <a:srgbClr val="C00000"/>
                </a:solidFill>
                <a:latin typeface="微軟正黑體" panose="020B0604030504040204" pitchFamily="34" charset="-120"/>
                <a:ea typeface="微軟正黑體" panose="020B0604030504040204" pitchFamily="34" charset="-120"/>
              </a:rPr>
              <a:t>企業經營環境的變化</a:t>
            </a:r>
            <a:r>
              <a:rPr lang="zh-TW" altLang="en-US" sz="1600" b="0" dirty="0" smtClean="0">
                <a:latin typeface="微軟正黑體" panose="020B0604030504040204" pitchFamily="34" charset="-120"/>
                <a:ea typeface="微軟正黑體" panose="020B0604030504040204" pitchFamily="34" charset="-120"/>
              </a:rPr>
              <a:t>和</a:t>
            </a:r>
            <a:r>
              <a:rPr lang="zh-TW" altLang="en-US" sz="1600" u="sng" dirty="0" smtClean="0">
                <a:solidFill>
                  <a:srgbClr val="C00000"/>
                </a:solidFill>
                <a:latin typeface="微軟正黑體" panose="020B0604030504040204" pitchFamily="34" charset="-120"/>
                <a:ea typeface="微軟正黑體" panose="020B0604030504040204" pitchFamily="34" charset="-120"/>
              </a:rPr>
              <a:t>消費</a:t>
            </a:r>
            <a:r>
              <a:rPr lang="zh-TW" altLang="en-US" sz="1600" u="sng" dirty="0">
                <a:solidFill>
                  <a:srgbClr val="C00000"/>
                </a:solidFill>
                <a:latin typeface="微軟正黑體" panose="020B0604030504040204" pitchFamily="34" charset="-120"/>
                <a:ea typeface="微軟正黑體" panose="020B0604030504040204" pitchFamily="34" charset="-120"/>
              </a:rPr>
              <a:t>者</a:t>
            </a:r>
            <a:r>
              <a:rPr lang="zh-TW" altLang="en-US" sz="1600" u="sng" dirty="0" smtClean="0">
                <a:solidFill>
                  <a:srgbClr val="C00000"/>
                </a:solidFill>
                <a:latin typeface="微軟正黑體" panose="020B0604030504040204" pitchFamily="34" charset="-120"/>
                <a:ea typeface="微軟正黑體" panose="020B0604030504040204" pitchFamily="34" charset="-120"/>
              </a:rPr>
              <a:t>需求的變化</a:t>
            </a:r>
            <a:endParaRPr lang="en-US" altLang="zh-TW" sz="1600" u="sng" dirty="0" smtClean="0">
              <a:solidFill>
                <a:srgbClr val="C00000"/>
              </a:solidFill>
              <a:latin typeface="微軟正黑體" panose="020B0604030504040204" pitchFamily="34" charset="-120"/>
              <a:ea typeface="微軟正黑體" panose="020B0604030504040204" pitchFamily="34" charset="-120"/>
            </a:endParaRPr>
          </a:p>
          <a:p>
            <a:pPr algn="ctr"/>
            <a:r>
              <a:rPr lang="zh-TW" altLang="en-US" sz="1600" b="0" dirty="0" smtClean="0">
                <a:latin typeface="微軟正黑體" panose="020B0604030504040204" pitchFamily="34" charset="-120"/>
                <a:ea typeface="微軟正黑體" panose="020B0604030504040204" pitchFamily="34" charset="-120"/>
              </a:rPr>
              <a:t>品牌的內涵和表現形式也要不斷變化發展</a:t>
            </a:r>
            <a:endParaRPr lang="en-US" altLang="zh-TW" sz="1600" b="0" dirty="0" smtClean="0">
              <a:latin typeface="微軟正黑體" panose="020B0604030504040204" pitchFamily="34" charset="-120"/>
              <a:ea typeface="微軟正黑體" panose="020B0604030504040204" pitchFamily="34" charset="-120"/>
            </a:endParaRPr>
          </a:p>
          <a:p>
            <a:pPr algn="ctr"/>
            <a:r>
              <a:rPr lang="zh-TW" altLang="en-US" sz="1600" b="0" dirty="0" smtClean="0">
                <a:latin typeface="微軟正黑體" panose="020B0604030504040204" pitchFamily="34" charset="-120"/>
                <a:ea typeface="微軟正黑體" panose="020B0604030504040204" pitchFamily="34" charset="-120"/>
              </a:rPr>
              <a:t>持續為企業創造競爭力與優勢</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solidFill>
                  <a:schemeClr val="tx2"/>
                </a:solidFill>
                <a:latin typeface="微軟正黑體" panose="020B0604030504040204" pitchFamily="34" charset="-120"/>
                <a:ea typeface="微軟正黑體" panose="020B0604030504040204" pitchFamily="34" charset="-120"/>
              </a:rPr>
              <a:t>　　</a:t>
            </a:r>
            <a:endParaRPr lang="en-US" altLang="zh-TW" sz="1600" b="0" dirty="0">
              <a:solidFill>
                <a:schemeClr val="tx2"/>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10425" y="3744481"/>
            <a:ext cx="4790813" cy="3113519"/>
          </a:xfrm>
          <a:prstGeom prst="rect">
            <a:avLst/>
          </a:prstGeom>
        </p:spPr>
      </p:pic>
      <p:pic>
        <p:nvPicPr>
          <p:cNvPr id="7" name="圖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744480"/>
            <a:ext cx="5110425" cy="3113519"/>
          </a:xfrm>
          <a:prstGeom prst="rect">
            <a:avLst/>
          </a:prstGeom>
        </p:spPr>
      </p:pic>
      <p:pic>
        <p:nvPicPr>
          <p:cNvPr id="8" name="圖片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10425" y="938463"/>
            <a:ext cx="4790813" cy="2806016"/>
          </a:xfrm>
          <a:prstGeom prst="rect">
            <a:avLst/>
          </a:prstGeom>
        </p:spPr>
      </p:pic>
    </p:spTree>
    <p:extLst>
      <p:ext uri="{BB962C8B-B14F-4D97-AF65-F5344CB8AC3E}">
        <p14:creationId xmlns="" xmlns:p14="http://schemas.microsoft.com/office/powerpoint/2010/main" val="467241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7032" y="974984"/>
            <a:ext cx="2261000" cy="5770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Autofit/>
          </a:bodyPr>
          <a:lstStyle>
            <a:lvl1pPr marL="0" marR="0" indent="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1pPr>
            <a:lvl2pPr marL="0" marR="0" indent="2286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2pPr>
            <a:lvl3pPr marL="0" marR="0" indent="4572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3pPr>
            <a:lvl4pPr marL="0" marR="0" indent="6858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4pPr>
            <a:lvl5pPr marL="0" marR="0" indent="9144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825500" rtl="0" latinLnBrk="0">
              <a:lnSpc>
                <a:spcPct val="100000"/>
              </a:lnSpc>
              <a:spcBef>
                <a:spcPts val="0"/>
              </a:spcBef>
              <a:spcAft>
                <a:spcPts val="0"/>
              </a:spcAft>
              <a:buClrTx/>
              <a:buSzTx/>
              <a:buFontTx/>
              <a:buNone/>
              <a:tabLst/>
              <a:defRPr sz="9000" b="0" i="0" u="none" strike="noStrike" cap="none" spc="-180" baseline="0">
                <a:ln>
                  <a:noFill/>
                </a:ln>
                <a:solidFill>
                  <a:schemeClr val="accent1">
                    <a:hueOff val="54750"/>
                    <a:satOff val="-1697"/>
                    <a:lumOff val="-18038"/>
                  </a:schemeClr>
                </a:solidFill>
                <a:uFillTx/>
                <a:latin typeface="+mn-lt"/>
                <a:ea typeface="+mn-ea"/>
                <a:cs typeface="+mn-cs"/>
                <a:sym typeface="Didot"/>
              </a:defRPr>
            </a:lvl9pPr>
          </a:lstStyle>
          <a:p>
            <a:pPr eaLnBrk="1" fontAlgn="auto" hangingPunct="1"/>
            <a:r>
              <a:rPr kumimoji="0" lang="zh-TW" altLang="en-US" sz="2400" b="1" u="sng" kern="0" dirty="0" smtClean="0">
                <a:solidFill>
                  <a:srgbClr val="EE8742"/>
                </a:solidFill>
                <a:latin typeface="微軟正黑體"/>
                <a:ea typeface="微軟正黑體"/>
                <a:cs typeface="微軟正黑體"/>
              </a:rPr>
              <a:t>成功的品牌行銷</a:t>
            </a:r>
            <a:endParaRPr kumimoji="0" lang="zh-TW" altLang="en-US" sz="2400" b="1" u="sng" kern="0" dirty="0">
              <a:solidFill>
                <a:srgbClr val="EE8742"/>
              </a:solidFill>
              <a:latin typeface="微軟正黑體"/>
              <a:ea typeface="微軟正黑體"/>
              <a:cs typeface="微軟正黑體"/>
            </a:endParaRPr>
          </a:p>
        </p:txBody>
      </p:sp>
      <p:sp>
        <p:nvSpPr>
          <p:cNvPr id="7" name="Rectangle 3"/>
          <p:cNvSpPr txBox="1">
            <a:spLocks noChangeArrowheads="1"/>
          </p:cNvSpPr>
          <p:nvPr/>
        </p:nvSpPr>
        <p:spPr>
          <a:xfrm>
            <a:off x="83483" y="1416892"/>
            <a:ext cx="2097576" cy="123721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9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zh-TW" altLang="en-US" sz="1600" b="0" i="0" u="none" strike="noStrike" kern="0" cap="none" spc="-180" normalizeH="0" baseline="0" noProof="0" dirty="0" smtClean="0">
                <a:ln>
                  <a:noFill/>
                </a:ln>
                <a:solidFill>
                  <a:schemeClr val="tx1"/>
                </a:solidFill>
                <a:effectLst/>
                <a:uLnTx/>
                <a:uFillTx/>
                <a:latin typeface="微軟正黑體"/>
                <a:ea typeface="微軟正黑體"/>
                <a:cs typeface="微軟正黑體"/>
                <a:sym typeface="Palatino"/>
              </a:rPr>
              <a:t>左腦訓練</a:t>
            </a:r>
            <a:r>
              <a:rPr kumimoji="0" lang="en-US" altLang="zh-TW" sz="1600" kern="0" spc="-180" dirty="0" smtClean="0">
                <a:solidFill>
                  <a:schemeClr val="tx1"/>
                </a:solidFill>
                <a:latin typeface="微軟正黑體"/>
                <a:ea typeface="微軟正黑體"/>
                <a:cs typeface="微軟正黑體"/>
              </a:rPr>
              <a:t>-</a:t>
            </a:r>
            <a:r>
              <a:rPr kumimoji="0" lang="zh-TW" altLang="en-US" sz="1600" b="0" i="0" u="none" strike="noStrike" kern="0" cap="none" spc="-180" normalizeH="0" baseline="0" noProof="0" dirty="0" smtClean="0">
                <a:ln>
                  <a:noFill/>
                </a:ln>
                <a:solidFill>
                  <a:schemeClr val="tx1"/>
                </a:solidFill>
                <a:effectLst/>
                <a:uLnTx/>
                <a:uFillTx/>
                <a:latin typeface="微軟正黑體"/>
                <a:ea typeface="微軟正黑體"/>
                <a:cs typeface="微軟正黑體"/>
                <a:sym typeface="Palatino"/>
              </a:rPr>
              <a:t>提升說服力</a:t>
            </a:r>
            <a:endParaRPr kumimoji="0" lang="en-US" altLang="zh-TW" sz="1600" b="0" i="0" u="none" strike="noStrike" kern="0" cap="none" spc="-180" normalizeH="0" baseline="0" noProof="0" dirty="0">
              <a:ln>
                <a:noFill/>
              </a:ln>
              <a:solidFill>
                <a:schemeClr val="tx1"/>
              </a:solidFill>
              <a:effectLst/>
              <a:uLnTx/>
              <a:uFillTx/>
              <a:latin typeface="微軟正黑體"/>
              <a:ea typeface="微軟正黑體"/>
              <a:cs typeface="微軟正黑體"/>
              <a:sym typeface="Palatino"/>
            </a:endParaRPr>
          </a:p>
        </p:txBody>
      </p:sp>
      <p:sp>
        <p:nvSpPr>
          <p:cNvPr id="8" name="Rectangle 3"/>
          <p:cNvSpPr txBox="1">
            <a:spLocks noChangeArrowheads="1"/>
          </p:cNvSpPr>
          <p:nvPr/>
        </p:nvSpPr>
        <p:spPr>
          <a:xfrm>
            <a:off x="8033786" y="1694573"/>
            <a:ext cx="2484969" cy="93374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9pPr>
          </a:lstStyle>
          <a:p>
            <a:pPr marL="0" indent="0" eaLnBrk="1" fontAlgn="auto">
              <a:spcBef>
                <a:spcPts val="0"/>
              </a:spcBef>
              <a:buClrTx/>
              <a:buSzTx/>
              <a:buFontTx/>
              <a:buNone/>
            </a:pPr>
            <a:r>
              <a:rPr kumimoji="0" lang="zh-TW" altLang="en-US" sz="1600" kern="0" spc="-180" dirty="0" smtClean="0">
                <a:solidFill>
                  <a:schemeClr val="tx1"/>
                </a:solidFill>
                <a:latin typeface="微軟正黑體"/>
                <a:ea typeface="微軟正黑體"/>
                <a:cs typeface="微軟正黑體"/>
              </a:rPr>
              <a:t>右腦訓練</a:t>
            </a:r>
            <a:r>
              <a:rPr kumimoji="0" lang="en-US" altLang="zh-TW" sz="1600" kern="0" spc="-180" dirty="0" smtClean="0">
                <a:solidFill>
                  <a:schemeClr val="tx1"/>
                </a:solidFill>
                <a:latin typeface="微軟正黑體"/>
                <a:ea typeface="微軟正黑體"/>
                <a:cs typeface="微軟正黑體"/>
              </a:rPr>
              <a:t>-</a:t>
            </a:r>
            <a:r>
              <a:rPr kumimoji="0" lang="zh-TW" altLang="en-US" sz="1600" kern="0" spc="-180" dirty="0" smtClean="0">
                <a:solidFill>
                  <a:schemeClr val="tx1"/>
                </a:solidFill>
                <a:latin typeface="微軟正黑體"/>
                <a:ea typeface="微軟正黑體"/>
                <a:cs typeface="微軟正黑體"/>
              </a:rPr>
              <a:t>發揮感染力</a:t>
            </a:r>
            <a:endParaRPr kumimoji="0" lang="en-US" altLang="zh-TW" sz="1600" kern="0" spc="-180" dirty="0" smtClean="0">
              <a:solidFill>
                <a:schemeClr val="tx1"/>
              </a:solidFill>
              <a:latin typeface="微軟正黑體"/>
              <a:ea typeface="微軟正黑體"/>
              <a:cs typeface="微軟正黑體"/>
            </a:endParaRPr>
          </a:p>
        </p:txBody>
      </p:sp>
      <p:sp>
        <p:nvSpPr>
          <p:cNvPr id="9" name="Rectangle 3"/>
          <p:cNvSpPr txBox="1">
            <a:spLocks noChangeArrowheads="1"/>
          </p:cNvSpPr>
          <p:nvPr/>
        </p:nvSpPr>
        <p:spPr>
          <a:xfrm>
            <a:off x="380011" y="5722200"/>
            <a:ext cx="8966847" cy="93374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736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1pPr>
            <a:lvl2pPr marL="1473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2pPr>
            <a:lvl3pPr marL="2209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3pPr>
            <a:lvl4pPr marL="2946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4pPr>
            <a:lvl5pPr marL="36830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5pPr>
            <a:lvl6pPr marL="44196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6pPr>
            <a:lvl7pPr marL="51562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7pPr>
            <a:lvl8pPr marL="58928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8pPr>
            <a:lvl9pPr marL="6629400" marR="0" indent="-736600" algn="l" defTabSz="825500" rtl="0" latinLnBrk="0">
              <a:lnSpc>
                <a:spcPct val="100000"/>
              </a:lnSpc>
              <a:spcBef>
                <a:spcPts val="5900"/>
              </a:spcBef>
              <a:spcAft>
                <a:spcPts val="0"/>
              </a:spcAft>
              <a:buClr>
                <a:srgbClr val="5C86B9"/>
              </a:buClr>
              <a:buSzPct val="70000"/>
              <a:buFont typeface="Zapf Dingbats"/>
              <a:buChar char="✤"/>
              <a:tabLst/>
              <a:defRPr sz="5200" b="0" i="0" u="none" strike="noStrike" cap="none" spc="0" baseline="0">
                <a:ln>
                  <a:noFill/>
                </a:ln>
                <a:solidFill>
                  <a:srgbClr val="000000"/>
                </a:solidFill>
                <a:uFillTx/>
                <a:latin typeface="Palatino"/>
                <a:ea typeface="Palatino"/>
                <a:cs typeface="Palatino"/>
                <a:sym typeface="Palatino"/>
              </a:defRPr>
            </a:lvl9pPr>
          </a:lstStyle>
          <a:p>
            <a:pPr marL="0" indent="0" algn="ctr" eaLnBrk="1" fontAlgn="auto">
              <a:spcBef>
                <a:spcPts val="0"/>
              </a:spcBef>
              <a:buClrTx/>
              <a:buSzTx/>
              <a:buFontTx/>
              <a:buNone/>
            </a:pPr>
            <a:r>
              <a:rPr kumimoji="0" lang="zh-TW" altLang="en-US" sz="1800" kern="0" spc="-180" dirty="0" smtClean="0">
                <a:solidFill>
                  <a:schemeClr val="tx1"/>
                </a:solidFill>
                <a:latin typeface="微軟正黑體"/>
                <a:ea typeface="微軟正黑體"/>
                <a:cs typeface="微軟正黑體"/>
              </a:rPr>
              <a:t>用創意使其連成一氣、緊密銜接，讓產品不單單只是一個物件，而是多了</a:t>
            </a:r>
            <a:endParaRPr kumimoji="0" lang="en-US" altLang="zh-TW" sz="1800" kern="0" spc="-180" dirty="0" smtClean="0">
              <a:solidFill>
                <a:schemeClr val="tx1"/>
              </a:solidFill>
              <a:latin typeface="微軟正黑體"/>
              <a:ea typeface="微軟正黑體"/>
              <a:cs typeface="微軟正黑體"/>
            </a:endParaRPr>
          </a:p>
          <a:p>
            <a:pPr marL="0" indent="0" algn="ctr" eaLnBrk="1" fontAlgn="auto">
              <a:spcBef>
                <a:spcPts val="0"/>
              </a:spcBef>
              <a:buClrTx/>
              <a:buSzTx/>
              <a:buFontTx/>
              <a:buNone/>
            </a:pPr>
            <a:r>
              <a:rPr kumimoji="0" lang="zh-TW" altLang="en-US" sz="2800" b="1" kern="0" spc="-180" dirty="0" smtClean="0">
                <a:solidFill>
                  <a:srgbClr val="FF0000"/>
                </a:solidFill>
                <a:latin typeface="微軟正黑體"/>
                <a:ea typeface="微軟正黑體"/>
                <a:cs typeface="微軟正黑體"/>
              </a:rPr>
              <a:t>美感</a:t>
            </a:r>
            <a:r>
              <a:rPr kumimoji="0" lang="zh-TW" altLang="en-US" sz="2000" b="1" kern="0" spc="-180" dirty="0" smtClean="0">
                <a:solidFill>
                  <a:srgbClr val="FF0000"/>
                </a:solidFill>
                <a:latin typeface="微軟正黑體"/>
                <a:ea typeface="微軟正黑體"/>
                <a:cs typeface="微軟正黑體"/>
              </a:rPr>
              <a:t>、</a:t>
            </a:r>
            <a:r>
              <a:rPr kumimoji="0" lang="zh-TW" altLang="en-US" sz="2800" b="1" kern="0" spc="-180" dirty="0" smtClean="0">
                <a:solidFill>
                  <a:srgbClr val="FF0000"/>
                </a:solidFill>
                <a:latin typeface="微軟正黑體"/>
                <a:ea typeface="微軟正黑體"/>
                <a:cs typeface="微軟正黑體"/>
              </a:rPr>
              <a:t>意境</a:t>
            </a:r>
            <a:r>
              <a:rPr kumimoji="0" lang="zh-TW" altLang="en-US" sz="2000" b="1" kern="0" spc="-180" dirty="0" smtClean="0">
                <a:solidFill>
                  <a:srgbClr val="FF0000"/>
                </a:solidFill>
                <a:latin typeface="微軟正黑體"/>
                <a:ea typeface="微軟正黑體"/>
                <a:cs typeface="微軟正黑體"/>
              </a:rPr>
              <a:t>與</a:t>
            </a:r>
            <a:r>
              <a:rPr kumimoji="0" lang="zh-TW" altLang="en-US" sz="2800" b="1" kern="0" spc="-180" dirty="0" smtClean="0">
                <a:solidFill>
                  <a:srgbClr val="FF0000"/>
                </a:solidFill>
                <a:latin typeface="微軟正黑體"/>
                <a:ea typeface="微軟正黑體"/>
                <a:cs typeface="微軟正黑體"/>
              </a:rPr>
              <a:t>靈魂</a:t>
            </a:r>
            <a:endParaRPr kumimoji="0" lang="en-US" altLang="zh-TW" sz="1800" kern="0" spc="-180" dirty="0" smtClean="0">
              <a:solidFill>
                <a:srgbClr val="FF0000"/>
              </a:solidFill>
              <a:latin typeface="微軟正黑體"/>
              <a:ea typeface="微軟正黑體"/>
              <a:cs typeface="微軟正黑體"/>
            </a:endParaRPr>
          </a:p>
        </p:txBody>
      </p:sp>
      <p:pic>
        <p:nvPicPr>
          <p:cNvPr id="10" name="圖片 9"/>
          <p:cNvPicPr>
            <a:picLocks noChangeAspect="1"/>
          </p:cNvPicPr>
          <p:nvPr/>
        </p:nvPicPr>
        <p:blipFill rotWithShape="1">
          <a:blip r:embed="rId3" cstate="print">
            <a:extLst>
              <a:ext uri="{28A0092B-C50C-407E-A947-70E740481C1C}">
                <a14:useLocalDpi xmlns="" xmlns:a14="http://schemas.microsoft.com/office/drawing/2010/main" val="0"/>
              </a:ext>
            </a:extLst>
          </a:blip>
          <a:srcRect l="5728" t="2023" r="7731" b="5675"/>
          <a:stretch/>
        </p:blipFill>
        <p:spPr>
          <a:xfrm>
            <a:off x="2240384" y="1686297"/>
            <a:ext cx="5858636" cy="4142782"/>
          </a:xfrm>
          <a:prstGeom prst="rect">
            <a:avLst/>
          </a:prstGeom>
        </p:spPr>
      </p:pic>
      <p:sp>
        <p:nvSpPr>
          <p:cNvPr id="11" name="矩形 10"/>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Tree>
    <p:extLst>
      <p:ext uri="{BB962C8B-B14F-4D97-AF65-F5344CB8AC3E}">
        <p14:creationId xmlns="" xmlns:p14="http://schemas.microsoft.com/office/powerpoint/2010/main" val="3622105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0" y="1044624"/>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graphicFrame>
        <p:nvGraphicFramePr>
          <p:cNvPr id="15" name="資料庫圖表 14"/>
          <p:cNvGraphicFramePr/>
          <p:nvPr>
            <p:extLst>
              <p:ext uri="{D42A27DB-BD31-4B8C-83A1-F6EECF244321}">
                <p14:modId xmlns="" xmlns:p14="http://schemas.microsoft.com/office/powerpoint/2010/main" val="1825953429"/>
              </p:ext>
            </p:extLst>
          </p:nvPr>
        </p:nvGraphicFramePr>
        <p:xfrm>
          <a:off x="3437192" y="1140749"/>
          <a:ext cx="6043693" cy="21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矩形 15"/>
          <p:cNvSpPr/>
          <p:nvPr/>
        </p:nvSpPr>
        <p:spPr>
          <a:xfrm>
            <a:off x="0" y="3358286"/>
            <a:ext cx="5724644" cy="338554"/>
          </a:xfrm>
          <a:prstGeom prst="rect">
            <a:avLst/>
          </a:prstGeom>
        </p:spPr>
        <p:txBody>
          <a:bodyPr wrap="none">
            <a:spAutoFit/>
          </a:bodyPr>
          <a:lstStyle/>
          <a:p>
            <a:r>
              <a:rPr lang="zh-TW" altLang="en-US" sz="1600" b="0" dirty="0">
                <a:latin typeface="微軟正黑體" panose="020B0604030504040204" pitchFamily="34" charset="-120"/>
                <a:ea typeface="微軟正黑體" panose="020B0604030504040204" pitchFamily="34" charset="-120"/>
              </a:rPr>
              <a:t>老品牌新包裝</a:t>
            </a:r>
            <a:r>
              <a:rPr lang="zh-TW" altLang="en-US" sz="1600" b="0" dirty="0" smtClean="0">
                <a:latin typeface="微軟正黑體" panose="020B0604030504040204" pitchFamily="34" charset="-120"/>
                <a:ea typeface="微軟正黑體" panose="020B0604030504040204" pitchFamily="34" charset="-120"/>
              </a:rPr>
              <a:t>，創造</a:t>
            </a:r>
            <a:r>
              <a:rPr lang="zh-TW" altLang="en-US" sz="1600" b="0" dirty="0">
                <a:latin typeface="微軟正黑體" panose="020B0604030504040204" pitchFamily="34" charset="-120"/>
                <a:ea typeface="微軟正黑體" panose="020B0604030504040204" pitchFamily="34" charset="-120"/>
              </a:rPr>
              <a:t>新產品或改良產品，</a:t>
            </a:r>
            <a:r>
              <a:rPr lang="zh-TW" altLang="en-US" sz="1600" b="0" dirty="0" smtClean="0">
                <a:latin typeface="微軟正黑體" panose="020B0604030504040204" pitchFamily="34" charset="-120"/>
                <a:ea typeface="微軟正黑體" panose="020B0604030504040204" pitchFamily="34" charset="-120"/>
              </a:rPr>
              <a:t>同時提升產品的價值</a:t>
            </a:r>
            <a:endParaRPr lang="zh-TW" altLang="en-US" sz="1600" b="0" dirty="0">
              <a:latin typeface="微軟正黑體" panose="020B0604030504040204" pitchFamily="34" charset="-120"/>
              <a:ea typeface="微軟正黑體" panose="020B0604030504040204" pitchFamily="34" charset="-120"/>
            </a:endParaRPr>
          </a:p>
        </p:txBody>
      </p:sp>
      <p:pic>
        <p:nvPicPr>
          <p:cNvPr id="1026" name="Picture 2" descr="8586262426_f5b0f1e978_kbright_opt"/>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0" y="3739391"/>
            <a:ext cx="6515664" cy="3118609"/>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矩形 16"/>
          <p:cNvSpPr/>
          <p:nvPr/>
        </p:nvSpPr>
        <p:spPr>
          <a:xfrm>
            <a:off x="6706186" y="4267458"/>
            <a:ext cx="3085513" cy="1569660"/>
          </a:xfrm>
          <a:prstGeom prst="rect">
            <a:avLst/>
          </a:prstGeom>
        </p:spPr>
        <p:txBody>
          <a:bodyPr wrap="square">
            <a:spAutoFit/>
          </a:bodyPr>
          <a:lstStyle/>
          <a:p>
            <a:r>
              <a:rPr lang="zh-TW" altLang="en-US" sz="1600" b="0" dirty="0">
                <a:latin typeface="微軟正黑體" panose="020B0604030504040204" pitchFamily="34" charset="-120"/>
                <a:ea typeface="微軟正黑體" panose="020B0604030504040204" pitchFamily="34" charset="-120"/>
              </a:rPr>
              <a:t>「黑人牙膏</a:t>
            </a:r>
            <a:r>
              <a:rPr lang="zh-TW" altLang="en-US" sz="1600" b="0" dirty="0" smtClean="0">
                <a:latin typeface="微軟正黑體" panose="020B0604030504040204" pitchFamily="34" charset="-120"/>
                <a:ea typeface="微軟正黑體" panose="020B0604030504040204" pitchFamily="34" charset="-120"/>
              </a:rPr>
              <a:t>」推出</a:t>
            </a:r>
            <a:r>
              <a:rPr lang="zh-TW" altLang="en-US" sz="1600" b="0" dirty="0">
                <a:latin typeface="微軟正黑體" panose="020B0604030504040204" pitchFamily="34" charset="-120"/>
                <a:ea typeface="微軟正黑體" panose="020B0604030504040204" pitchFamily="34" charset="-120"/>
              </a:rPr>
              <a:t>了各種不同口味與功能的產品</a:t>
            </a:r>
            <a:r>
              <a:rPr lang="zh-TW" altLang="en-US" sz="1600" b="0" dirty="0" smtClean="0">
                <a:latin typeface="微軟正黑體" panose="020B0604030504040204" pitchFamily="34" charset="-120"/>
                <a:ea typeface="微軟正黑體" panose="020B0604030504040204" pitchFamily="34" charset="-120"/>
              </a:rPr>
              <a:t>，</a:t>
            </a:r>
            <a:endParaRPr lang="en-US" altLang="zh-TW" sz="1600" b="0" dirty="0" smtClean="0">
              <a:latin typeface="微軟正黑體" panose="020B0604030504040204" pitchFamily="34" charset="-120"/>
              <a:ea typeface="微軟正黑體" panose="020B0604030504040204" pitchFamily="34" charset="-120"/>
            </a:endParaRPr>
          </a:p>
          <a:p>
            <a:r>
              <a:rPr lang="zh-TW" altLang="en-US" sz="1600" b="0" dirty="0" smtClean="0">
                <a:latin typeface="微軟正黑體" panose="020B0604030504040204" pitchFamily="34" charset="-120"/>
                <a:ea typeface="微軟正黑體" panose="020B0604030504040204" pitchFamily="34" charset="-120"/>
              </a:rPr>
              <a:t>像是</a:t>
            </a:r>
            <a:r>
              <a:rPr lang="zh-TW" altLang="en-US" sz="1600" b="0" dirty="0">
                <a:latin typeface="微軟正黑體" panose="020B0604030504040204" pitchFamily="34" charset="-120"/>
                <a:ea typeface="微軟正黑體" panose="020B0604030504040204" pitchFamily="34" charset="-120"/>
              </a:rPr>
              <a:t>「清新系列」、「強化琺瑯質系列」、「美白系列」、「抗敏感系列」「天然保護系列」</a:t>
            </a:r>
            <a:r>
              <a:rPr lang="en-US" altLang="zh-TW" sz="1600" b="0" dirty="0">
                <a:latin typeface="微軟正黑體" panose="020B0604030504040204" pitchFamily="34" charset="-120"/>
                <a:ea typeface="微軟正黑體" panose="020B0604030504040204" pitchFamily="34" charset="-120"/>
              </a:rPr>
              <a:t>…</a:t>
            </a:r>
            <a:r>
              <a:rPr lang="zh-TW" altLang="en-US" sz="1600" b="0" dirty="0">
                <a:latin typeface="微軟正黑體" panose="020B0604030504040204" pitchFamily="34" charset="-120"/>
                <a:ea typeface="微軟正黑體" panose="020B0604030504040204" pitchFamily="34" charset="-120"/>
              </a:rPr>
              <a:t>等等</a:t>
            </a:r>
            <a:endParaRPr lang="zh-TW" altLang="en-US" sz="1600" dirty="0">
              <a:latin typeface="微軟正黑體" panose="020B0604030504040204" pitchFamily="34" charset="-120"/>
              <a:ea typeface="微軟正黑體" panose="020B0604030504040204" pitchFamily="34" charset="-120"/>
            </a:endParaRPr>
          </a:p>
        </p:txBody>
      </p:sp>
      <p:sp>
        <p:nvSpPr>
          <p:cNvPr id="3" name="矩形 2"/>
          <p:cNvSpPr/>
          <p:nvPr/>
        </p:nvSpPr>
        <p:spPr>
          <a:xfrm>
            <a:off x="549045" y="2416220"/>
            <a:ext cx="2339102" cy="461665"/>
          </a:xfrm>
          <a:prstGeom prst="rect">
            <a:avLst/>
          </a:prstGeom>
        </p:spPr>
        <p:txBody>
          <a:bodyPr wrap="non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品牌創新的基礎</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887562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219" y="151620"/>
            <a:ext cx="4339650" cy="646331"/>
          </a:xfrm>
          <a:prstGeom prst="rect">
            <a:avLst/>
          </a:prstGeom>
        </p:spPr>
        <p:txBody>
          <a:bodyPr wrap="none">
            <a:spAutoFit/>
          </a:bodyPr>
          <a:lstStyle/>
          <a:p>
            <a:pPr eaLnBrk="1" hangingPunct="1"/>
            <a:r>
              <a:rPr kumimoji="0" lang="zh-TW" altLang="en-US" u="sng" dirty="0" smtClean="0">
                <a:solidFill>
                  <a:schemeClr val="bg1"/>
                </a:solidFill>
                <a:latin typeface="微軟正黑體" pitchFamily="34" charset="-120"/>
                <a:ea typeface="微軟正黑體" pitchFamily="34" charset="-120"/>
              </a:rPr>
              <a:t>一、品牌</a:t>
            </a:r>
            <a:r>
              <a:rPr kumimoji="0" lang="zh-TW" altLang="en-US" u="sng" dirty="0">
                <a:solidFill>
                  <a:schemeClr val="bg1"/>
                </a:solidFill>
                <a:latin typeface="微軟正黑體" pitchFamily="34" charset="-120"/>
                <a:ea typeface="微軟正黑體" pitchFamily="34" charset="-120"/>
              </a:rPr>
              <a:t>創新的概述</a:t>
            </a:r>
          </a:p>
        </p:txBody>
      </p:sp>
      <p:sp>
        <p:nvSpPr>
          <p:cNvPr id="9" name="矩形 8"/>
          <p:cNvSpPr/>
          <p:nvPr/>
        </p:nvSpPr>
        <p:spPr>
          <a:xfrm>
            <a:off x="0" y="1044624"/>
            <a:ext cx="2339102" cy="461665"/>
          </a:xfrm>
          <a:prstGeom prst="rect">
            <a:avLst/>
          </a:prstGeom>
        </p:spPr>
        <p:txBody>
          <a:bodyPr wrap="none">
            <a:spAutoFit/>
          </a:bodyPr>
          <a:lstStyle/>
          <a:p>
            <a:r>
              <a:rPr lang="zh-TW" altLang="en-US" sz="2400" u="sng" dirty="0">
                <a:solidFill>
                  <a:srgbClr val="EE8742"/>
                </a:solidFill>
                <a:latin typeface="微軟正黑體" panose="020B0604030504040204" pitchFamily="34" charset="-120"/>
                <a:ea typeface="微軟正黑體" panose="020B0604030504040204" pitchFamily="34" charset="-120"/>
              </a:rPr>
              <a:t>品牌</a:t>
            </a:r>
            <a:r>
              <a:rPr lang="zh-TW" altLang="en-US" sz="2400" u="sng" dirty="0" smtClean="0">
                <a:solidFill>
                  <a:srgbClr val="EE8742"/>
                </a:solidFill>
                <a:latin typeface="微軟正黑體" panose="020B0604030504040204" pitchFamily="34" charset="-120"/>
                <a:ea typeface="微軟正黑體" panose="020B0604030504040204" pitchFamily="34" charset="-120"/>
              </a:rPr>
              <a:t>創新</a:t>
            </a:r>
            <a:r>
              <a:rPr lang="zh-TW" altLang="en-US" sz="2400" u="sng" dirty="0">
                <a:solidFill>
                  <a:srgbClr val="EE8742"/>
                </a:solidFill>
                <a:latin typeface="微軟正黑體" panose="020B0604030504040204" pitchFamily="34" charset="-120"/>
                <a:ea typeface="微軟正黑體" panose="020B0604030504040204" pitchFamily="34" charset="-120"/>
              </a:rPr>
              <a:t>四</a:t>
            </a:r>
            <a:r>
              <a:rPr lang="zh-TW" altLang="en-US" sz="2400" u="sng" dirty="0" smtClean="0">
                <a:solidFill>
                  <a:srgbClr val="EE8742"/>
                </a:solidFill>
                <a:latin typeface="微軟正黑體" panose="020B0604030504040204" pitchFamily="34" charset="-120"/>
                <a:ea typeface="微軟正黑體" panose="020B0604030504040204" pitchFamily="34" charset="-120"/>
              </a:rPr>
              <a:t>基石</a:t>
            </a:r>
            <a:endParaRPr lang="zh-TW" altLang="en-US" sz="2400" u="sng" dirty="0">
              <a:solidFill>
                <a:srgbClr val="EE8742"/>
              </a:solidFill>
              <a:latin typeface="微軟正黑體" panose="020B0604030504040204" pitchFamily="34" charset="-120"/>
              <a:ea typeface="微軟正黑體" panose="020B0604030504040204" pitchFamily="34" charset="-120"/>
            </a:endParaRPr>
          </a:p>
        </p:txBody>
      </p:sp>
      <p:graphicFrame>
        <p:nvGraphicFramePr>
          <p:cNvPr id="15" name="資料庫圖表 14"/>
          <p:cNvGraphicFramePr/>
          <p:nvPr>
            <p:extLst>
              <p:ext uri="{D42A27DB-BD31-4B8C-83A1-F6EECF244321}">
                <p14:modId xmlns="" xmlns:p14="http://schemas.microsoft.com/office/powerpoint/2010/main" val="1825953429"/>
              </p:ext>
            </p:extLst>
          </p:nvPr>
        </p:nvGraphicFramePr>
        <p:xfrm>
          <a:off x="3437192" y="1140749"/>
          <a:ext cx="6043693" cy="21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矩形 15"/>
          <p:cNvSpPr/>
          <p:nvPr/>
        </p:nvSpPr>
        <p:spPr>
          <a:xfrm>
            <a:off x="249382" y="2242006"/>
            <a:ext cx="3325091" cy="830997"/>
          </a:xfrm>
          <a:prstGeom prst="rect">
            <a:avLst/>
          </a:prstGeom>
        </p:spPr>
        <p:txBody>
          <a:bodyPr wrap="square">
            <a:spAutoFit/>
          </a:bodyPr>
          <a:lstStyle/>
          <a:p>
            <a:r>
              <a:rPr lang="zh-TW" altLang="en-US" sz="1600" b="0" dirty="0" smtClean="0">
                <a:latin typeface="微軟正黑體" panose="020B0604030504040204" pitchFamily="34" charset="-120"/>
                <a:ea typeface="微軟正黑體" panose="020B0604030504040204" pitchFamily="34" charset="-120"/>
              </a:rPr>
              <a:t>台灣啤酒老品牌產品創新，迎合時代變遷，推出老中青世代的產品，抵禦外來啤酒市場的蠶食。</a:t>
            </a:r>
            <a:endParaRPr lang="zh-TW" altLang="en-US" sz="1600" b="0" dirty="0">
              <a:latin typeface="微軟正黑體" panose="020B0604030504040204" pitchFamily="34" charset="-120"/>
              <a:ea typeface="微軟正黑體" panose="020B0604030504040204" pitchFamily="34" charset="-120"/>
            </a:endParaRPr>
          </a:p>
        </p:txBody>
      </p:sp>
      <p:sp>
        <p:nvSpPr>
          <p:cNvPr id="3" name="矩形 2"/>
          <p:cNvSpPr/>
          <p:nvPr/>
        </p:nvSpPr>
        <p:spPr>
          <a:xfrm>
            <a:off x="430292" y="1727451"/>
            <a:ext cx="2339102" cy="461665"/>
          </a:xfrm>
          <a:prstGeom prst="rect">
            <a:avLst/>
          </a:prstGeom>
        </p:spPr>
        <p:txBody>
          <a:bodyPr wrap="none">
            <a:spAutoFit/>
          </a:bodyPr>
          <a:lstStyle/>
          <a:p>
            <a:r>
              <a:rPr lang="zh-TW" altLang="en-US" sz="2400" dirty="0">
                <a:solidFill>
                  <a:srgbClr val="333333"/>
                </a:solidFill>
                <a:latin typeface="微軟正黑體" panose="020B0604030504040204" pitchFamily="34" charset="-120"/>
                <a:ea typeface="微軟正黑體" panose="020B0604030504040204" pitchFamily="34" charset="-120"/>
              </a:rPr>
              <a:t>品牌創新的基礎</a:t>
            </a:r>
            <a:endParaRPr lang="zh-TW" altLang="en-US" sz="2400" dirty="0">
              <a:latin typeface="微軟正黑體" panose="020B0604030504040204" pitchFamily="34" charset="-120"/>
              <a:ea typeface="微軟正黑體" panose="020B0604030504040204" pitchFamily="34" charset="-120"/>
            </a:endParaRPr>
          </a:p>
        </p:txBody>
      </p:sp>
      <p:pic>
        <p:nvPicPr>
          <p:cNvPr id="1027" name="Picture 3"/>
          <p:cNvPicPr>
            <a:picLocks noChangeAspect="1" noChangeArrowheads="1"/>
          </p:cNvPicPr>
          <p:nvPr/>
        </p:nvPicPr>
        <p:blipFill>
          <a:blip r:embed="rId8" cstate="print"/>
          <a:srcRect l="15952" t="21636" r="20464" b="12147"/>
          <a:stretch>
            <a:fillRect/>
          </a:stretch>
        </p:blipFill>
        <p:spPr bwMode="auto">
          <a:xfrm>
            <a:off x="0" y="3888928"/>
            <a:ext cx="5462650" cy="2969072"/>
          </a:xfrm>
          <a:prstGeom prst="rect">
            <a:avLst/>
          </a:prstGeom>
          <a:noFill/>
          <a:ln w="9525">
            <a:noFill/>
            <a:miter lim="800000"/>
            <a:headEnd/>
            <a:tailEnd/>
          </a:ln>
        </p:spPr>
      </p:pic>
      <p:pic>
        <p:nvPicPr>
          <p:cNvPr id="1028" name="Picture 4"/>
          <p:cNvPicPr>
            <a:picLocks noChangeAspect="1" noChangeArrowheads="1"/>
          </p:cNvPicPr>
          <p:nvPr/>
        </p:nvPicPr>
        <p:blipFill>
          <a:blip r:embed="rId9" cstate="print"/>
          <a:srcRect l="7303" t="18701" r="35113" b="28935"/>
          <a:stretch>
            <a:fillRect/>
          </a:stretch>
        </p:blipFill>
        <p:spPr bwMode="auto">
          <a:xfrm>
            <a:off x="5272645" y="3906982"/>
            <a:ext cx="4628594" cy="2951018"/>
          </a:xfrm>
          <a:prstGeom prst="rect">
            <a:avLst/>
          </a:prstGeom>
          <a:noFill/>
          <a:ln w="9525">
            <a:noFill/>
            <a:miter lim="800000"/>
            <a:headEnd/>
            <a:tailEnd/>
          </a:ln>
        </p:spPr>
      </p:pic>
    </p:spTree>
    <p:extLst>
      <p:ext uri="{BB962C8B-B14F-4D97-AF65-F5344CB8AC3E}">
        <p14:creationId xmlns="" xmlns:p14="http://schemas.microsoft.com/office/powerpoint/2010/main" val="887562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Taipei"/>
        <a:cs typeface=""/>
      </a:majorFont>
      <a:minorFont>
        <a:latin typeface="Times"/>
        <a:ea typeface="Taip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cene3d>
          <a:camera prst="legacyObliqueTopRight"/>
          <a:lightRig rig="legacyFlat3" dir="b"/>
        </a:scene3d>
        <a:sp3d extrusionH="176200" prstMaterial="legacyMatte">
          <a:bevelT w="13500" h="13500" prst="angle"/>
          <a:bevelB w="13500" h="13500" prst="angle"/>
          <a:extrusionClr>
            <a:schemeClr val="bg2"/>
          </a:extrusion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zh-TW" altLang="en-US" sz="3600" b="1" i="0" u="none" strike="noStrike" cap="none" normalizeH="0" baseline="0" smtClean="0">
            <a:ln>
              <a:noFill/>
            </a:ln>
            <a:solidFill>
              <a:schemeClr val="tx1"/>
            </a:solidFill>
            <a:effectLst/>
            <a:latin typeface="Arial" charset="0"/>
            <a:ea typeface="華康粗黑體" pitchFamily="49" charset="-12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cene3d>
          <a:camera prst="legacyObliqueTopRight"/>
          <a:lightRig rig="legacyFlat3" dir="b"/>
        </a:scene3d>
        <a:sp3d extrusionH="176200" prstMaterial="legacyMatte">
          <a:bevelT w="13500" h="13500" prst="angle"/>
          <a:bevelB w="13500" h="13500" prst="angle"/>
          <a:extrusionClr>
            <a:schemeClr val="bg2"/>
          </a:extrusionClr>
        </a:sp3d>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17961" dir="2700000" algn="ctr" rotWithShape="0">
                  <a:schemeClr val="tx1">
                    <a:gamma/>
                    <a:shade val="60000"/>
                    <a:invGamma/>
                  </a:schemeClr>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zh-TW" altLang="en-US" sz="3600" b="1" i="0" u="none" strike="noStrike" cap="none" normalizeH="0" baseline="0" smtClean="0">
            <a:ln>
              <a:noFill/>
            </a:ln>
            <a:solidFill>
              <a:schemeClr val="tx1"/>
            </a:solidFill>
            <a:effectLst/>
            <a:latin typeface="Arial" charset="0"/>
            <a:ea typeface="華康粗黑體" pitchFamily="49" charset="-12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13324</TotalTime>
  <Words>7902</Words>
  <Application>Microsoft Office PowerPoint</Application>
  <PresentationFormat>自訂</PresentationFormat>
  <Paragraphs>551</Paragraphs>
  <Slides>48</Slides>
  <Notes>45</Notes>
  <HiddenSlides>0</HiddenSlides>
  <MMClips>1</MMClips>
  <ScaleCrop>false</ScaleCrop>
  <HeadingPairs>
    <vt:vector size="4" baseType="variant">
      <vt:variant>
        <vt:lpstr>佈景主題</vt:lpstr>
      </vt:variant>
      <vt:variant>
        <vt:i4>1</vt:i4>
      </vt:variant>
      <vt:variant>
        <vt:lpstr>投影片標題</vt:lpstr>
      </vt:variant>
      <vt:variant>
        <vt:i4>48</vt:i4>
      </vt:variant>
    </vt:vector>
  </HeadingPairs>
  <TitlesOfParts>
    <vt:vector size="49" baseType="lpstr">
      <vt:lpstr>Blank</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 </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11</dc:creator>
  <cp:lastModifiedBy>02901</cp:lastModifiedBy>
  <cp:revision>790</cp:revision>
  <cp:lastPrinted>2018-01-31T00:56:37Z</cp:lastPrinted>
  <dcterms:created xsi:type="dcterms:W3CDTF">2006-01-10T03:12:27Z</dcterms:created>
  <dcterms:modified xsi:type="dcterms:W3CDTF">2018-08-11T05:12:08Z</dcterms:modified>
</cp:coreProperties>
</file>