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FF3399"/>
    <a:srgbClr val="8208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淺色樣式 1 - 輔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768" y="-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66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F91AF-5CBB-42EA-BC80-E7971497861A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A66A0-48BF-4A32-8EC6-2DB38BEEAF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7096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A66A0-48BF-4A32-8EC6-2DB38BEEAF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642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198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526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2030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1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8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88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45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950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73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299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511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1056793"/>
            <a:ext cx="874846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spcBef>
                <a:spcPts val="20"/>
              </a:spcBef>
            </a:pPr>
            <a:endParaRPr lang="en-US" altLang="zh-TW" sz="3400" kern="100" dirty="0" smtClean="0">
              <a:solidFill>
                <a:srgbClr val="0000FF"/>
              </a:solidFill>
            </a:endParaRPr>
          </a:p>
          <a:p>
            <a:pPr marL="273050" indent="-273050">
              <a:spcBef>
                <a:spcPts val="20"/>
              </a:spcBef>
            </a:pPr>
            <a:endParaRPr lang="en-US" altLang="zh-TW" sz="3400" kern="100" dirty="0">
              <a:solidFill>
                <a:srgbClr val="0000FF"/>
              </a:solidFill>
            </a:endParaRPr>
          </a:p>
          <a:p>
            <a:pPr marL="273050" indent="-273050">
              <a:spcBef>
                <a:spcPts val="20"/>
              </a:spcBef>
            </a:pPr>
            <a:endParaRPr lang="en-US" altLang="zh-TW" sz="3400" kern="100" dirty="0">
              <a:solidFill>
                <a:srgbClr val="0000FF"/>
              </a:solidFill>
            </a:endParaRPr>
          </a:p>
          <a:p>
            <a:pPr marL="273050" indent="-273050">
              <a:spcBef>
                <a:spcPts val="20"/>
              </a:spcBef>
            </a:pPr>
            <a:endParaRPr lang="en-US" altLang="zh-TW" sz="3400" kern="100" dirty="0" smtClean="0">
              <a:solidFill>
                <a:srgbClr val="0000FF"/>
              </a:solidFill>
            </a:endParaRPr>
          </a:p>
          <a:p>
            <a:pPr marL="273050" indent="-273050">
              <a:spcBef>
                <a:spcPts val="20"/>
              </a:spcBef>
            </a:pPr>
            <a:endParaRPr lang="en-US" altLang="zh-TW" sz="3400" kern="100" dirty="0" smtClean="0">
              <a:solidFill>
                <a:srgbClr val="0000FF"/>
              </a:solidFill>
            </a:endParaRPr>
          </a:p>
          <a:p>
            <a:pPr marL="273050" indent="-273050">
              <a:spcBef>
                <a:spcPts val="600"/>
              </a:spcBef>
            </a:pPr>
            <a:endParaRPr lang="en-US" altLang="zh-TW" sz="3200" b="1" dirty="0" smtClean="0">
              <a:solidFill>
                <a:srgbClr val="0000FF"/>
              </a:solidFill>
            </a:endParaRPr>
          </a:p>
          <a:p>
            <a:pPr marL="273050" indent="-273050">
              <a:spcBef>
                <a:spcPts val="600"/>
              </a:spcBef>
            </a:pPr>
            <a:endParaRPr lang="en-US" altLang="zh-TW" sz="3200" b="1" dirty="0">
              <a:solidFill>
                <a:srgbClr val="FF3399"/>
              </a:solidFill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FF0000"/>
                </a:solidFill>
              </a:rPr>
              <a:t>1226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存貨續後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評價</a:t>
            </a:r>
            <a:r>
              <a:rPr lang="en-US" altLang="zh-TW" sz="4000" b="1" dirty="0" smtClean="0">
                <a:solidFill>
                  <a:srgbClr val="FF0000"/>
                </a:solidFill>
              </a:rPr>
              <a:t>(1)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b="1" dirty="0" smtClean="0">
                <a:solidFill>
                  <a:srgbClr val="0000FF"/>
                </a:solidFill>
              </a:rPr>
              <a:t>1.</a:t>
            </a:r>
            <a:r>
              <a:rPr lang="zh-TW" altLang="en-US" b="1" dirty="0" smtClean="0">
                <a:solidFill>
                  <a:srgbClr val="0000FF"/>
                </a:solidFill>
              </a:rPr>
              <a:t>請完成上表</a:t>
            </a:r>
            <a:r>
              <a:rPr lang="en-US" altLang="zh-TW" kern="100" dirty="0" smtClean="0">
                <a:solidFill>
                  <a:srgbClr val="FF00FF"/>
                </a:solidFill>
                <a:latin typeface="Times New Roman"/>
                <a:ea typeface="文鼎中楷"/>
              </a:rPr>
              <a:t>(1)~(6) </a:t>
            </a:r>
            <a:r>
              <a:rPr lang="zh-TW" altLang="en-US" b="1" dirty="0" smtClean="0">
                <a:solidFill>
                  <a:srgbClr val="0000FF"/>
                </a:solidFill>
              </a:rPr>
              <a:t>，及</a:t>
            </a:r>
            <a:r>
              <a:rPr lang="en-US" altLang="zh-TW" kern="100" dirty="0">
                <a:solidFill>
                  <a:srgbClr val="FF00FF"/>
                </a:solidFill>
                <a:latin typeface="Times New Roman"/>
                <a:ea typeface="文鼎中楷"/>
              </a:rPr>
              <a:t>(7)</a:t>
            </a:r>
            <a:r>
              <a:rPr lang="zh-TW" altLang="en-US" b="1" dirty="0" smtClean="0">
                <a:solidFill>
                  <a:srgbClr val="0000FF"/>
                </a:solidFill>
              </a:rPr>
              <a:t>期末調整分錄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r>
              <a:rPr lang="en-US" altLang="zh-TW" b="1" dirty="0" smtClean="0"/>
              <a:t>2.</a:t>
            </a:r>
            <a:r>
              <a:rPr lang="zh-TW" altLang="en-US" b="1" dirty="0" smtClean="0"/>
              <a:t>存貨</a:t>
            </a:r>
            <a:r>
              <a:rPr lang="zh-TW" altLang="en-US" b="1" dirty="0"/>
              <a:t>成本大於淨變現價值，則因跌價產生之損失應列為 </a:t>
            </a:r>
            <a:r>
              <a:rPr lang="en-US" altLang="zh-TW" b="1" dirty="0"/>
              <a:t>(A)</a:t>
            </a:r>
            <a:r>
              <a:rPr lang="zh-TW" altLang="en-US" b="1" dirty="0"/>
              <a:t>銷貨成本之加項 </a:t>
            </a:r>
            <a:r>
              <a:rPr lang="en-US" altLang="zh-TW" b="1" dirty="0"/>
              <a:t>(B)</a:t>
            </a:r>
            <a:r>
              <a:rPr lang="zh-TW" altLang="en-US" b="1" dirty="0" smtClean="0"/>
              <a:t>銷貨</a:t>
            </a:r>
            <a:r>
              <a:rPr lang="zh-TW" altLang="en-US" b="1" dirty="0"/>
              <a:t>成本之減項 </a:t>
            </a:r>
            <a:r>
              <a:rPr lang="en-US" altLang="zh-TW" b="1" dirty="0"/>
              <a:t>(C)</a:t>
            </a:r>
            <a:r>
              <a:rPr lang="zh-TW" altLang="en-US" b="1" dirty="0"/>
              <a:t>營業費用 </a:t>
            </a:r>
            <a:r>
              <a:rPr lang="en-US" altLang="zh-TW" b="1" dirty="0"/>
              <a:t>(D)</a:t>
            </a:r>
            <a:r>
              <a:rPr lang="zh-TW" altLang="en-US" b="1" dirty="0"/>
              <a:t>營業外支出。</a:t>
            </a: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131453"/>
              </p:ext>
            </p:extLst>
          </p:nvPr>
        </p:nvGraphicFramePr>
        <p:xfrm>
          <a:off x="413284" y="1196752"/>
          <a:ext cx="8424936" cy="266178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404156"/>
                <a:gridCol w="1404156"/>
                <a:gridCol w="1404156"/>
                <a:gridCol w="1404156"/>
                <a:gridCol w="1404156"/>
                <a:gridCol w="1404156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800" kern="100" spc="30" dirty="0">
                          <a:effectLst/>
                          <a:latin typeface="Times New Roman"/>
                          <a:ea typeface="文鼎中黑"/>
                        </a:rPr>
                        <a:t>種　　類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800" kern="100" spc="30" dirty="0">
                          <a:effectLst/>
                          <a:latin typeface="Times New Roman"/>
                          <a:ea typeface="文鼎中黑"/>
                        </a:rPr>
                        <a:t>成　　本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800" kern="100" spc="30" dirty="0">
                          <a:effectLst/>
                          <a:latin typeface="Times New Roman"/>
                          <a:ea typeface="文鼎中黑"/>
                        </a:rPr>
                        <a:t>估計售價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800" kern="100" spc="30" dirty="0">
                          <a:effectLst/>
                          <a:latin typeface="Times New Roman"/>
                          <a:ea typeface="文鼎中黑"/>
                        </a:rPr>
                        <a:t>估計銷售費用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400" kern="100" spc="30" dirty="0">
                          <a:effectLst/>
                          <a:latin typeface="Times New Roman"/>
                          <a:ea typeface="文鼎中黑"/>
                        </a:rPr>
                        <a:t>淨變現價值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400" kern="100" spc="30" dirty="0">
                          <a:effectLst/>
                          <a:latin typeface="Times New Roman"/>
                          <a:ea typeface="文鼎中黑"/>
                        </a:rPr>
                        <a:t>存貨帳面金額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3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800" kern="100" spc="30" dirty="0" smtClean="0">
                          <a:effectLst/>
                          <a:latin typeface="Times New Roman"/>
                          <a:ea typeface="文鼎中明"/>
                        </a:rPr>
                        <a:t>馬克杯</a:t>
                      </a:r>
                      <a:endParaRPr lang="zh-TW" sz="28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spc="30" dirty="0" smtClean="0">
                          <a:effectLst/>
                          <a:latin typeface="Times New Roman"/>
                          <a:ea typeface="文鼎中明"/>
                        </a:rPr>
                        <a:t>100,000</a:t>
                      </a:r>
                      <a:endParaRPr lang="zh-TW" sz="28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spc="30" dirty="0" smtClean="0">
                          <a:effectLst/>
                          <a:latin typeface="Times New Roman"/>
                          <a:ea typeface="文鼎中明"/>
                        </a:rPr>
                        <a:t>123,000</a:t>
                      </a:r>
                      <a:endParaRPr lang="zh-TW" sz="28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spc="30" dirty="0" smtClean="0">
                          <a:effectLst/>
                          <a:latin typeface="Times New Roman"/>
                          <a:ea typeface="文鼎中明"/>
                        </a:rPr>
                        <a:t>16,000</a:t>
                      </a:r>
                      <a:endParaRPr lang="zh-TW" sz="28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rgbClr val="FF00FF"/>
                          </a:solidFill>
                          <a:effectLst/>
                          <a:latin typeface="Times New Roman"/>
                          <a:ea typeface="文鼎中楷"/>
                        </a:rPr>
                        <a:t>(1)</a:t>
                      </a:r>
                      <a:endParaRPr lang="zh-TW" sz="24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rgbClr val="FF00FF"/>
                          </a:solidFill>
                          <a:effectLst/>
                          <a:latin typeface="Times New Roman"/>
                          <a:ea typeface="文鼎中楷"/>
                        </a:rPr>
                        <a:t>(2)</a:t>
                      </a:r>
                      <a:endParaRPr lang="zh-TW" sz="24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800" kern="100" spc="30">
                          <a:effectLst/>
                          <a:latin typeface="Times New Roman"/>
                          <a:ea typeface="文鼎中明"/>
                        </a:rPr>
                        <a:t>保溫杯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spc="30" dirty="0">
                          <a:effectLst/>
                          <a:latin typeface="Times New Roman"/>
                          <a:ea typeface="文鼎中明"/>
                        </a:rPr>
                        <a:t> </a:t>
                      </a:r>
                      <a:r>
                        <a:rPr lang="en-US" sz="2800" kern="100" spc="30" dirty="0" smtClean="0">
                          <a:effectLst/>
                          <a:latin typeface="Times New Roman"/>
                          <a:ea typeface="文鼎中明"/>
                        </a:rPr>
                        <a:t>90,000</a:t>
                      </a:r>
                      <a:endParaRPr lang="zh-TW" sz="28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spc="30" dirty="0">
                          <a:effectLst/>
                          <a:latin typeface="Times New Roman"/>
                          <a:ea typeface="文鼎中明"/>
                        </a:rPr>
                        <a:t> </a:t>
                      </a:r>
                      <a:r>
                        <a:rPr lang="en-US" sz="2800" kern="100" spc="30" dirty="0" smtClean="0">
                          <a:effectLst/>
                          <a:latin typeface="Times New Roman"/>
                          <a:ea typeface="文鼎中明"/>
                        </a:rPr>
                        <a:t>97,000</a:t>
                      </a:r>
                      <a:endParaRPr lang="zh-TW" sz="28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spc="30" dirty="0">
                          <a:effectLst/>
                          <a:latin typeface="Times New Roman"/>
                          <a:ea typeface="文鼎中明"/>
                        </a:rPr>
                        <a:t> </a:t>
                      </a:r>
                      <a:r>
                        <a:rPr lang="en-US" sz="2800" kern="100" spc="30" dirty="0" smtClean="0">
                          <a:effectLst/>
                          <a:latin typeface="Times New Roman"/>
                          <a:ea typeface="文鼎中明"/>
                        </a:rPr>
                        <a:t>7,000</a:t>
                      </a:r>
                      <a:endParaRPr lang="zh-TW" sz="28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rgbClr val="FF00FF"/>
                          </a:solidFill>
                          <a:effectLst/>
                          <a:latin typeface="Times New Roman"/>
                          <a:ea typeface="文鼎中楷"/>
                        </a:rPr>
                        <a:t>(3)</a:t>
                      </a:r>
                      <a:endParaRPr lang="zh-TW" sz="24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rgbClr val="FF00FF"/>
                          </a:solidFill>
                          <a:effectLst/>
                          <a:latin typeface="Times New Roman"/>
                          <a:ea typeface="文鼎中楷"/>
                        </a:rPr>
                        <a:t>(4)</a:t>
                      </a:r>
                      <a:endParaRPr lang="zh-TW" sz="24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6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800" kern="100" spc="30" dirty="0">
                          <a:effectLst/>
                          <a:latin typeface="Times New Roman"/>
                          <a:ea typeface="文鼎中明"/>
                        </a:rPr>
                        <a:t>咖啡杯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spc="30" dirty="0">
                          <a:effectLst/>
                          <a:latin typeface="Times New Roman"/>
                          <a:ea typeface="文鼎中明"/>
                        </a:rPr>
                        <a:t> </a:t>
                      </a:r>
                      <a:r>
                        <a:rPr lang="en-US" sz="2800" kern="100" spc="30" dirty="0" smtClean="0">
                          <a:effectLst/>
                          <a:latin typeface="Times New Roman"/>
                          <a:ea typeface="文鼎中明"/>
                        </a:rPr>
                        <a:t>52,000</a:t>
                      </a:r>
                      <a:endParaRPr lang="zh-TW" sz="28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spc="30" dirty="0">
                          <a:effectLst/>
                          <a:latin typeface="Times New Roman"/>
                          <a:ea typeface="文鼎中明"/>
                        </a:rPr>
                        <a:t> 50,000</a:t>
                      </a:r>
                      <a:endParaRPr lang="zh-TW" sz="28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spc="30" dirty="0">
                          <a:effectLst/>
                          <a:latin typeface="Times New Roman"/>
                          <a:ea typeface="文鼎中明"/>
                        </a:rPr>
                        <a:t> 5,000</a:t>
                      </a:r>
                      <a:endParaRPr lang="zh-TW" sz="2800" kern="100" spc="30" dirty="0">
                        <a:effectLst/>
                        <a:latin typeface="Times New Roman"/>
                        <a:ea typeface="文鼎中明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rgbClr val="FF00FF"/>
                          </a:solidFill>
                          <a:effectLst/>
                          <a:latin typeface="Times New Roman"/>
                          <a:ea typeface="文鼎中楷"/>
                        </a:rPr>
                        <a:t>(5)</a:t>
                      </a:r>
                      <a:endParaRPr lang="zh-TW" sz="24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solidFill>
                            <a:srgbClr val="FF00FF"/>
                          </a:solidFill>
                          <a:effectLst/>
                          <a:latin typeface="Times New Roman"/>
                          <a:ea typeface="文鼎中楷"/>
                        </a:rPr>
                        <a:t>(6)</a:t>
                      </a:r>
                      <a:endParaRPr lang="zh-TW" sz="2400" kern="100" dirty="0">
                        <a:solidFill>
                          <a:srgbClr val="FF00FF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矩形 9"/>
          <p:cNvSpPr/>
          <p:nvPr/>
        </p:nvSpPr>
        <p:spPr>
          <a:xfrm>
            <a:off x="539552" y="4005064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3050" indent="-273050">
              <a:spcBef>
                <a:spcPts val="600"/>
              </a:spcBef>
            </a:pPr>
            <a:endParaRPr lang="en-US" altLang="zh-TW" sz="3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5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126</Words>
  <Application>Microsoft Office PowerPoint</Application>
  <PresentationFormat>如螢幕大小 (4:3)</PresentationFormat>
  <Paragraphs>37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1226存貨續後評價(1)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會乙0919：請完成應作之分錄</dc:title>
  <dc:creator>User</dc:creator>
  <cp:lastModifiedBy>User</cp:lastModifiedBy>
  <cp:revision>40</cp:revision>
  <cp:lastPrinted>2017-12-07T07:23:40Z</cp:lastPrinted>
  <dcterms:created xsi:type="dcterms:W3CDTF">2017-09-19T05:01:36Z</dcterms:created>
  <dcterms:modified xsi:type="dcterms:W3CDTF">2017-12-24T05:33:43Z</dcterms:modified>
</cp:coreProperties>
</file>