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1" y="3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2018/5/25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90264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>
                <a:solidFill>
                  <a:srgbClr val="FF0000"/>
                </a:solidFill>
              </a:rPr>
              <a:t>0525</a:t>
            </a:r>
            <a:r>
              <a:rPr lang="zh-TW" altLang="en-US" sz="3600" b="1" dirty="0">
                <a:solidFill>
                  <a:srgbClr val="FF0000"/>
                </a:solidFill>
              </a:rPr>
              <a:t>公司債溢價攤銷</a:t>
            </a:r>
            <a:r>
              <a:rPr lang="en-US" altLang="zh-TW" sz="3600" b="1" dirty="0">
                <a:solidFill>
                  <a:srgbClr val="FF0000"/>
                </a:solidFill>
              </a:rPr>
              <a:t>(3)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79512" y="764704"/>
            <a:ext cx="8805976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zh-TW" sz="2800" dirty="0" smtClean="0"/>
              <a:t>公司</a:t>
            </a:r>
            <a:r>
              <a:rPr lang="zh-TW" altLang="zh-TW" sz="2800" dirty="0"/>
              <a:t>於</a:t>
            </a:r>
            <a:r>
              <a:rPr lang="en-US" altLang="zh-TW" sz="2800" dirty="0" smtClean="0"/>
              <a:t>01</a:t>
            </a:r>
            <a:r>
              <a:rPr lang="zh-TW" altLang="zh-TW" sz="2800" dirty="0" smtClean="0"/>
              <a:t>年</a:t>
            </a:r>
            <a:r>
              <a:rPr lang="en-US" altLang="zh-TW" sz="2800" dirty="0"/>
              <a:t>7</a:t>
            </a:r>
            <a:r>
              <a:rPr lang="zh-TW" altLang="zh-TW" sz="2800" dirty="0"/>
              <a:t>月</a:t>
            </a:r>
            <a:r>
              <a:rPr lang="en-US" altLang="zh-TW" sz="2800" dirty="0"/>
              <a:t>1</a:t>
            </a:r>
            <a:r>
              <a:rPr lang="zh-TW" altLang="zh-TW" sz="2800" dirty="0"/>
              <a:t>日發行面額</a:t>
            </a:r>
            <a:r>
              <a:rPr lang="zh-TW" altLang="zh-TW" sz="2800" dirty="0" smtClean="0"/>
              <a:t>若干</a:t>
            </a:r>
            <a:r>
              <a:rPr lang="en-US" altLang="zh-TW" sz="2800" dirty="0" smtClean="0"/>
              <a:t>4</a:t>
            </a:r>
            <a:r>
              <a:rPr lang="zh-TW" altLang="zh-TW" sz="2800" dirty="0" smtClean="0"/>
              <a:t>年</a:t>
            </a:r>
            <a:r>
              <a:rPr lang="zh-TW" altLang="zh-TW" sz="2800" dirty="0"/>
              <a:t>期公司債，票面利率為</a:t>
            </a:r>
            <a:r>
              <a:rPr lang="zh-TW" altLang="zh-TW" sz="2800" dirty="0" smtClean="0"/>
              <a:t>年息</a:t>
            </a:r>
            <a:r>
              <a:rPr lang="en-US" altLang="zh-TW" sz="2800" dirty="0" smtClean="0"/>
              <a:t>10%</a:t>
            </a:r>
            <a:r>
              <a:rPr lang="zh-TW" altLang="zh-TW" sz="2800" dirty="0"/>
              <a:t>，每年</a:t>
            </a:r>
            <a:r>
              <a:rPr lang="en-US" altLang="zh-TW" sz="2800" dirty="0"/>
              <a:t>6</a:t>
            </a:r>
            <a:r>
              <a:rPr lang="zh-TW" altLang="zh-TW" sz="2800" dirty="0"/>
              <a:t>月</a:t>
            </a:r>
            <a:r>
              <a:rPr lang="en-US" altLang="zh-TW" sz="2800" dirty="0"/>
              <a:t>30</a:t>
            </a:r>
            <a:r>
              <a:rPr lang="zh-TW" altLang="zh-TW" sz="2800" dirty="0"/>
              <a:t>日付息一次，該公司所作折溢價攤銷表如下，</a:t>
            </a:r>
            <a:r>
              <a:rPr lang="zh-TW" altLang="zh-TW" sz="2800" dirty="0" smtClean="0"/>
              <a:t>試</a:t>
            </a:r>
            <a:r>
              <a:rPr lang="zh-TW" altLang="en-US" sz="2800" dirty="0" smtClean="0"/>
              <a:t>依題號</a:t>
            </a:r>
            <a:r>
              <a:rPr lang="zh-TW" altLang="zh-TW" sz="2800" dirty="0" smtClean="0"/>
              <a:t>完成</a:t>
            </a:r>
            <a:r>
              <a:rPr lang="zh-TW" altLang="zh-TW" sz="2800" dirty="0"/>
              <a:t>下</a:t>
            </a:r>
            <a:r>
              <a:rPr lang="zh-TW" altLang="zh-TW" sz="2800" dirty="0" smtClean="0"/>
              <a:t>表</a:t>
            </a:r>
            <a:r>
              <a:rPr lang="zh-TW" altLang="en-US" sz="2800" dirty="0" smtClean="0"/>
              <a:t>，</a:t>
            </a:r>
            <a:r>
              <a:rPr lang="zh-TW" altLang="zh-TW" sz="2800" dirty="0" smtClean="0"/>
              <a:t>並回答</a:t>
            </a:r>
            <a:r>
              <a:rPr lang="zh-TW" altLang="en-US" sz="2800" dirty="0" smtClean="0"/>
              <a:t>下列</a:t>
            </a:r>
            <a:r>
              <a:rPr lang="zh-TW" altLang="zh-TW" sz="2800" dirty="0" smtClean="0"/>
              <a:t>問題 </a:t>
            </a:r>
            <a:endParaRPr lang="en-US" altLang="zh-TW" sz="2800" dirty="0" smtClean="0"/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en-US" altLang="zh-TW" sz="2800" dirty="0" smtClean="0"/>
          </a:p>
          <a:p>
            <a:pPr marL="0" indent="263525">
              <a:spcBef>
                <a:spcPts val="3000"/>
              </a:spcBef>
              <a:buNone/>
            </a:pPr>
            <a:endParaRPr lang="en-US" altLang="zh-TW" sz="2800" dirty="0" smtClean="0">
              <a:solidFill>
                <a:srgbClr val="0000FF"/>
              </a:solidFill>
            </a:endParaRPr>
          </a:p>
          <a:p>
            <a:pPr marL="0" indent="263525">
              <a:spcBef>
                <a:spcPts val="3000"/>
              </a:spcBef>
              <a:buNone/>
            </a:pPr>
            <a:r>
              <a:rPr lang="en-US" altLang="zh-TW" sz="2800" dirty="0" smtClean="0">
                <a:solidFill>
                  <a:srgbClr val="0000FF"/>
                </a:solidFill>
              </a:rPr>
              <a:t>(</a:t>
            </a:r>
            <a:r>
              <a:rPr lang="en-US" altLang="zh-TW" sz="2800" dirty="0">
                <a:solidFill>
                  <a:srgbClr val="0000FF"/>
                </a:solidFill>
              </a:rPr>
              <a:t>1)</a:t>
            </a:r>
            <a:r>
              <a:rPr lang="zh-TW" altLang="zh-TW" sz="2800" dirty="0">
                <a:solidFill>
                  <a:srgbClr val="0000FF"/>
                </a:solidFill>
              </a:rPr>
              <a:t>計算此公司債之</a:t>
            </a:r>
            <a:r>
              <a:rPr lang="zh-TW" altLang="zh-TW" sz="2800" dirty="0" smtClean="0">
                <a:solidFill>
                  <a:srgbClr val="0000FF"/>
                </a:solidFill>
              </a:rPr>
              <a:t>面額</a:t>
            </a:r>
            <a:r>
              <a:rPr lang="zh-TW" altLang="en-US" sz="2800" dirty="0" smtClean="0">
                <a:solidFill>
                  <a:srgbClr val="0000FF"/>
                </a:solidFill>
              </a:rPr>
              <a:t>  </a:t>
            </a:r>
            <a:r>
              <a:rPr lang="en-US" altLang="zh-TW" sz="2800" dirty="0" smtClean="0">
                <a:solidFill>
                  <a:srgbClr val="0000FF"/>
                </a:solidFill>
              </a:rPr>
              <a:t/>
            </a:r>
            <a:br>
              <a:rPr lang="en-US" altLang="zh-TW" sz="2800" dirty="0" smtClean="0">
                <a:solidFill>
                  <a:srgbClr val="0000FF"/>
                </a:solidFill>
              </a:rPr>
            </a:br>
            <a:r>
              <a:rPr lang="zh-TW" altLang="en-US" sz="2800" dirty="0" smtClean="0">
                <a:solidFill>
                  <a:srgbClr val="0000FF"/>
                </a:solidFill>
              </a:rPr>
              <a:t>   </a:t>
            </a:r>
            <a:r>
              <a:rPr lang="en-US" altLang="zh-TW" sz="2800" dirty="0" smtClean="0">
                <a:solidFill>
                  <a:srgbClr val="0000FF"/>
                </a:solidFill>
              </a:rPr>
              <a:t>(2)01</a:t>
            </a:r>
            <a:r>
              <a:rPr lang="zh-TW" altLang="zh-TW" sz="2800" dirty="0" smtClean="0">
                <a:solidFill>
                  <a:srgbClr val="0000FF"/>
                </a:solidFill>
              </a:rPr>
              <a:t>年</a:t>
            </a:r>
            <a:r>
              <a:rPr lang="en-US" altLang="zh-TW" sz="2800" dirty="0" smtClean="0">
                <a:solidFill>
                  <a:srgbClr val="0000FF"/>
                </a:solidFill>
              </a:rPr>
              <a:t>12</a:t>
            </a:r>
            <a:r>
              <a:rPr lang="zh-TW" altLang="zh-TW" sz="2800" dirty="0" smtClean="0">
                <a:solidFill>
                  <a:srgbClr val="0000FF"/>
                </a:solidFill>
              </a:rPr>
              <a:t>月</a:t>
            </a:r>
            <a:r>
              <a:rPr lang="en-US" altLang="zh-TW" sz="2800" dirty="0" smtClean="0">
                <a:solidFill>
                  <a:srgbClr val="0000FF"/>
                </a:solidFill>
              </a:rPr>
              <a:t>31</a:t>
            </a:r>
            <a:r>
              <a:rPr lang="zh-TW" altLang="zh-TW" sz="2800" dirty="0" smtClean="0">
                <a:solidFill>
                  <a:srgbClr val="0000FF"/>
                </a:solidFill>
              </a:rPr>
              <a:t>日</a:t>
            </a:r>
            <a:r>
              <a:rPr lang="zh-TW" altLang="zh-TW" sz="2800" dirty="0">
                <a:solidFill>
                  <a:srgbClr val="0000FF"/>
                </a:solidFill>
              </a:rPr>
              <a:t>分錄</a:t>
            </a:r>
            <a:r>
              <a:rPr lang="en-US" altLang="zh-TW" sz="2800" dirty="0">
                <a:solidFill>
                  <a:srgbClr val="0000FF"/>
                </a:solidFill>
              </a:rPr>
              <a:t> </a:t>
            </a:r>
            <a:r>
              <a:rPr lang="en-US" altLang="zh-TW" sz="2800" dirty="0" smtClean="0">
                <a:solidFill>
                  <a:srgbClr val="0000FF"/>
                </a:solidFill>
              </a:rPr>
              <a:t>      (3)02</a:t>
            </a:r>
            <a:r>
              <a:rPr lang="zh-TW" altLang="zh-TW" sz="2800" dirty="0" smtClean="0">
                <a:solidFill>
                  <a:srgbClr val="0000FF"/>
                </a:solidFill>
              </a:rPr>
              <a:t>年</a:t>
            </a:r>
            <a:r>
              <a:rPr lang="en-US" altLang="zh-TW" sz="2800" dirty="0" smtClean="0">
                <a:solidFill>
                  <a:srgbClr val="0000FF"/>
                </a:solidFill>
              </a:rPr>
              <a:t>6</a:t>
            </a:r>
            <a:r>
              <a:rPr lang="zh-TW" altLang="zh-TW" sz="2800" dirty="0" smtClean="0">
                <a:solidFill>
                  <a:srgbClr val="0000FF"/>
                </a:solidFill>
              </a:rPr>
              <a:t>月</a:t>
            </a:r>
            <a:r>
              <a:rPr lang="en-US" altLang="zh-TW" sz="2800" dirty="0" smtClean="0">
                <a:solidFill>
                  <a:srgbClr val="0000FF"/>
                </a:solidFill>
              </a:rPr>
              <a:t>30</a:t>
            </a:r>
            <a:r>
              <a:rPr lang="zh-TW" altLang="zh-TW" sz="2800" dirty="0" smtClean="0">
                <a:solidFill>
                  <a:srgbClr val="0000FF"/>
                </a:solidFill>
              </a:rPr>
              <a:t>日分錄</a:t>
            </a:r>
            <a:endParaRPr lang="zh-TW" altLang="zh-TW" sz="280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altLang="zh-TW" sz="2400" dirty="0" smtClean="0"/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endParaRPr lang="zh-TW" altLang="zh-TW" sz="2400" dirty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890993"/>
              </p:ext>
            </p:extLst>
          </p:nvPr>
        </p:nvGraphicFramePr>
        <p:xfrm>
          <a:off x="467544" y="2212243"/>
          <a:ext cx="8064896" cy="36576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{68D230F3-CF80-4859-8CE7-A43EE81993B5}</a:tableStyleId>
              </a:tblPr>
              <a:tblGrid>
                <a:gridCol w="1509794"/>
                <a:gridCol w="1509794"/>
                <a:gridCol w="1509794"/>
                <a:gridCol w="1623741"/>
                <a:gridCol w="1911773"/>
              </a:tblGrid>
              <a:tr h="40462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400" kern="100" spc="30" dirty="0">
                          <a:solidFill>
                            <a:schemeClr val="tx1"/>
                          </a:solidFill>
                          <a:effectLst/>
                        </a:rPr>
                        <a:t>日期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400" kern="100" spc="30" dirty="0">
                          <a:solidFill>
                            <a:schemeClr val="tx1"/>
                          </a:solidFill>
                          <a:effectLst/>
                        </a:rPr>
                        <a:t>票面利息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400" kern="100" spc="30" dirty="0">
                          <a:solidFill>
                            <a:schemeClr val="tx1"/>
                          </a:solidFill>
                          <a:effectLst/>
                        </a:rPr>
                        <a:t>利息費用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400" kern="100" spc="30" dirty="0">
                          <a:solidFill>
                            <a:schemeClr val="tx1"/>
                          </a:solidFill>
                          <a:effectLst/>
                        </a:rPr>
                        <a:t>溢價攤銷額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2400" kern="100" spc="3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文鼎中黑"/>
                        </a:rPr>
                        <a:t>帳面金額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 spc="30" dirty="0">
                          <a:solidFill>
                            <a:schemeClr val="tx1"/>
                          </a:solidFill>
                          <a:effectLst/>
                        </a:rPr>
                        <a:t>01/07/01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－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－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－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楷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400" b="1" kern="1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103,420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 spc="30" dirty="0">
                          <a:solidFill>
                            <a:schemeClr val="tx1"/>
                          </a:solidFill>
                          <a:effectLst/>
                        </a:rPr>
                        <a:t>02/6/30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10,000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9,292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708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TW" sz="2800" b="1" kern="1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102,532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 spc="30">
                          <a:solidFill>
                            <a:schemeClr val="tx1"/>
                          </a:solidFill>
                          <a:effectLst/>
                        </a:rPr>
                        <a:t>03/6/30</a:t>
                      </a:r>
                      <a:endParaRPr lang="zh-TW" sz="2400" kern="100" spc="3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10,000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9,228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772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101,760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 spc="30" dirty="0">
                          <a:solidFill>
                            <a:schemeClr val="tx1"/>
                          </a:solidFill>
                          <a:effectLst/>
                        </a:rPr>
                        <a:t>04/6/30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10,000</a:t>
                      </a:r>
                      <a:endParaRPr lang="zh-TW" sz="2800" b="1" kern="1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9,158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842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100,918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9604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kern="100" spc="30" dirty="0">
                          <a:solidFill>
                            <a:schemeClr val="tx1"/>
                          </a:solidFill>
                          <a:effectLst/>
                        </a:rPr>
                        <a:t>05/6/30</a:t>
                      </a:r>
                      <a:endParaRPr lang="zh-TW" sz="2400" kern="100" spc="3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文鼎中黑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10,000</a:t>
                      </a:r>
                      <a:endParaRPr lang="zh-TW" sz="2800" b="1" kern="10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9,082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918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100,000</a:t>
                      </a:r>
                      <a:endParaRPr lang="zh-TW" sz="2800" b="1" kern="1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195" marR="361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109</Words>
  <Application>Microsoft Office PowerPoint</Application>
  <PresentationFormat>如螢幕大小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0525公司債溢價攤銷(3)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54</cp:revision>
  <dcterms:created xsi:type="dcterms:W3CDTF">2018-02-28T12:37:34Z</dcterms:created>
  <dcterms:modified xsi:type="dcterms:W3CDTF">2018-05-25T02:36:26Z</dcterms:modified>
</cp:coreProperties>
</file>