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16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90264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0605</a:t>
            </a:r>
            <a:r>
              <a:rPr lang="zh-TW" altLang="en-US" b="1" dirty="0">
                <a:solidFill>
                  <a:srgbClr val="FF0000"/>
                </a:solidFill>
              </a:rPr>
              <a:t>公司債</a:t>
            </a:r>
            <a:r>
              <a:rPr lang="zh-TW" altLang="en-US" b="1" dirty="0" smtClean="0">
                <a:solidFill>
                  <a:srgbClr val="FF0000"/>
                </a:solidFill>
              </a:rPr>
              <a:t>評量卷</a:t>
            </a:r>
            <a:r>
              <a:rPr lang="en-US" altLang="zh-TW" b="1" dirty="0" smtClean="0">
                <a:solidFill>
                  <a:srgbClr val="FF0000"/>
                </a:solidFill>
              </a:rPr>
              <a:t>24-25(6)</a:t>
            </a:r>
            <a:r>
              <a:rPr lang="en-US" altLang="zh-TW" b="1" dirty="0" err="1" smtClean="0">
                <a:solidFill>
                  <a:srgbClr val="FF0000"/>
                </a:solidFill>
              </a:rPr>
              <a:t>ans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79512" y="764704"/>
            <a:ext cx="8805976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b="1" dirty="0" smtClean="0">
                <a:solidFill>
                  <a:srgbClr val="0000FF"/>
                </a:solidFill>
              </a:rPr>
              <a:t>1.</a:t>
            </a:r>
            <a:r>
              <a:rPr lang="zh-TW" altLang="zh-TW" b="1" dirty="0" smtClean="0">
                <a:solidFill>
                  <a:srgbClr val="0000FF"/>
                </a:solidFill>
              </a:rPr>
              <a:t>已</a:t>
            </a:r>
            <a:r>
              <a:rPr lang="zh-TW" altLang="zh-TW" b="1" dirty="0">
                <a:solidFill>
                  <a:srgbClr val="0000FF"/>
                </a:solidFill>
              </a:rPr>
              <a:t>知公司債之帳面金額為</a:t>
            </a:r>
            <a:r>
              <a:rPr lang="en-US" altLang="zh-TW" b="1" dirty="0">
                <a:solidFill>
                  <a:srgbClr val="0000FF"/>
                </a:solidFill>
              </a:rPr>
              <a:t>$258,000</a:t>
            </a:r>
            <a:r>
              <a:rPr lang="zh-TW" altLang="zh-TW" b="1" dirty="0">
                <a:solidFill>
                  <a:srgbClr val="0000FF"/>
                </a:solidFill>
              </a:rPr>
              <a:t>，年底帳列應付公司債折價</a:t>
            </a:r>
            <a:r>
              <a:rPr lang="en-US" altLang="zh-TW" b="1" dirty="0">
                <a:solidFill>
                  <a:srgbClr val="0000FF"/>
                </a:solidFill>
              </a:rPr>
              <a:t>$8,000</a:t>
            </a:r>
            <a:r>
              <a:rPr lang="zh-TW" altLang="zh-TW" b="1" dirty="0">
                <a:solidFill>
                  <a:srgbClr val="0000FF"/>
                </a:solidFill>
              </a:rPr>
              <a:t>，則</a:t>
            </a:r>
            <a:r>
              <a:rPr lang="zh-TW" altLang="zh-TW" b="1" dirty="0" smtClean="0">
                <a:solidFill>
                  <a:srgbClr val="0000FF"/>
                </a:solidFill>
              </a:rPr>
              <a:t>公司債面額</a:t>
            </a:r>
            <a:r>
              <a:rPr lang="zh-TW" altLang="en-US" b="1" dirty="0">
                <a:solidFill>
                  <a:srgbClr val="0000FF"/>
                </a:solidFill>
              </a:rPr>
              <a:t>多少</a:t>
            </a:r>
            <a:r>
              <a:rPr lang="en-US" altLang="zh-TW" b="1" dirty="0" smtClean="0">
                <a:solidFill>
                  <a:srgbClr val="0000FF"/>
                </a:solidFill>
              </a:rPr>
              <a:t>?</a:t>
            </a:r>
            <a:r>
              <a:rPr lang="en-US" altLang="zh-TW" b="1" dirty="0">
                <a:solidFill>
                  <a:srgbClr val="FF0000"/>
                </a:solidFill>
              </a:rPr>
              <a:t> 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(15%)</a:t>
            </a:r>
            <a:endParaRPr lang="en-US" altLang="zh-TW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sz="3600" b="1" u="sng" dirty="0" smtClean="0">
                <a:solidFill>
                  <a:srgbClr val="FF0000"/>
                </a:solidFill>
              </a:rPr>
              <a:t>面額</a:t>
            </a:r>
            <a:r>
              <a:rPr lang="en-US" altLang="zh-TW" sz="3600" b="1" u="sng" dirty="0">
                <a:solidFill>
                  <a:srgbClr val="FF0000"/>
                </a:solidFill>
              </a:rPr>
              <a:t>-</a:t>
            </a:r>
            <a:r>
              <a:rPr lang="zh-TW" altLang="en-US" sz="3600" b="1" u="sng" dirty="0">
                <a:solidFill>
                  <a:srgbClr val="FF0000"/>
                </a:solidFill>
              </a:rPr>
              <a:t>未折</a:t>
            </a:r>
            <a:r>
              <a:rPr lang="en-US" altLang="zh-TW" sz="3600" b="1" u="sng" dirty="0">
                <a:solidFill>
                  <a:srgbClr val="FF0000"/>
                </a:solidFill>
              </a:rPr>
              <a:t>=</a:t>
            </a:r>
            <a:r>
              <a:rPr lang="zh-TW" altLang="en-US" sz="3600" b="1" u="sng" dirty="0">
                <a:solidFill>
                  <a:srgbClr val="FF0000"/>
                </a:solidFill>
              </a:rPr>
              <a:t>帳金 </a:t>
            </a:r>
            <a:r>
              <a:rPr lang="zh-TW" altLang="en-US" sz="3600" b="1" u="sng" dirty="0" smtClean="0">
                <a:solidFill>
                  <a:srgbClr val="FF0000"/>
                </a:solidFill>
              </a:rPr>
              <a:t> </a:t>
            </a:r>
            <a:endParaRPr lang="en-US" altLang="zh-TW" sz="36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sz="3600" b="1" u="sng" dirty="0">
                <a:solidFill>
                  <a:srgbClr val="FF0000"/>
                </a:solidFill>
              </a:rPr>
              <a:t>面額</a:t>
            </a:r>
            <a:r>
              <a:rPr lang="en-US" altLang="zh-TW" sz="3600" b="1" u="sng" dirty="0">
                <a:solidFill>
                  <a:srgbClr val="FF0000"/>
                </a:solidFill>
              </a:rPr>
              <a:t>-</a:t>
            </a:r>
            <a:r>
              <a:rPr lang="en-US" altLang="zh-TW" sz="3600" b="1" u="sng" dirty="0">
                <a:solidFill>
                  <a:srgbClr val="FF0000"/>
                </a:solidFill>
              </a:rPr>
              <a:t> 8,000 </a:t>
            </a:r>
            <a:r>
              <a:rPr lang="en-US" altLang="zh-TW" sz="3600" b="1" u="sng" dirty="0">
                <a:solidFill>
                  <a:srgbClr val="FF0000"/>
                </a:solidFill>
              </a:rPr>
              <a:t>=258,000 </a:t>
            </a:r>
            <a:r>
              <a:rPr lang="zh-TW" altLang="en-US" sz="3600" b="1" u="sng" dirty="0">
                <a:solidFill>
                  <a:srgbClr val="FF0000"/>
                </a:solidFill>
              </a:rPr>
              <a:t>面額</a:t>
            </a:r>
            <a:r>
              <a:rPr lang="en-US" altLang="zh-TW" sz="3600" b="1" u="sng" dirty="0">
                <a:solidFill>
                  <a:srgbClr val="FF0000"/>
                </a:solidFill>
              </a:rPr>
              <a:t>266,000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0000FF"/>
                </a:solidFill>
              </a:rPr>
              <a:t>2.</a:t>
            </a:r>
            <a:r>
              <a:rPr lang="zh-TW" altLang="en-US" b="1" dirty="0">
                <a:solidFill>
                  <a:srgbClr val="0000FF"/>
                </a:solidFill>
              </a:rPr>
              <a:t>折價攤銷會使利息</a:t>
            </a:r>
            <a:r>
              <a:rPr lang="zh-TW" altLang="en-US" b="1" dirty="0">
                <a:solidFill>
                  <a:srgbClr val="0000FF"/>
                </a:solidFill>
              </a:rPr>
              <a:t>費用</a:t>
            </a:r>
            <a:r>
              <a:rPr lang="zh-TW" altLang="en-US" sz="3600" b="1" u="sng" dirty="0">
                <a:solidFill>
                  <a:srgbClr val="FF0000"/>
                </a:solidFill>
              </a:rPr>
              <a:t>增  </a:t>
            </a:r>
            <a:r>
              <a:rPr lang="en-US" altLang="zh-TW" b="1" dirty="0" smtClean="0"/>
              <a:t>(</a:t>
            </a:r>
            <a:r>
              <a:rPr lang="zh-TW" altLang="en-US" b="1" dirty="0" smtClean="0"/>
              <a:t>增或減</a:t>
            </a:r>
            <a:r>
              <a:rPr lang="en-US" altLang="zh-TW" b="1" dirty="0" smtClean="0"/>
              <a:t>)</a:t>
            </a:r>
            <a:r>
              <a:rPr lang="en-US" altLang="zh-TW" b="1" dirty="0">
                <a:solidFill>
                  <a:srgbClr val="FF0000"/>
                </a:solidFill>
              </a:rPr>
              <a:t> (15</a:t>
            </a:r>
            <a:r>
              <a:rPr lang="en-US" altLang="zh-TW" b="1" dirty="0" smtClean="0">
                <a:solidFill>
                  <a:srgbClr val="FF0000"/>
                </a:solidFill>
              </a:rPr>
              <a:t>%)</a:t>
            </a:r>
            <a:endParaRPr lang="en-US" altLang="zh-TW" b="1" dirty="0" smtClean="0"/>
          </a:p>
          <a:p>
            <a:pPr marL="0" indent="0">
              <a:buNone/>
            </a:pPr>
            <a:r>
              <a:rPr lang="en-US" altLang="zh-TW" b="1" dirty="0">
                <a:solidFill>
                  <a:srgbClr val="0000FF"/>
                </a:solidFill>
              </a:rPr>
              <a:t>3.</a:t>
            </a:r>
            <a:r>
              <a:rPr lang="zh-TW" altLang="en-US" b="1" dirty="0">
                <a:solidFill>
                  <a:srgbClr val="0000FF"/>
                </a:solidFill>
              </a:rPr>
              <a:t>溢價</a:t>
            </a:r>
            <a:r>
              <a:rPr lang="zh-TW" altLang="en-US" b="1" dirty="0">
                <a:solidFill>
                  <a:srgbClr val="0000FF"/>
                </a:solidFill>
              </a:rPr>
              <a:t>攤銷會使利息費用</a:t>
            </a:r>
            <a:r>
              <a:rPr lang="zh-TW" altLang="en-US" sz="3600" b="1" u="sng" dirty="0">
                <a:solidFill>
                  <a:srgbClr val="FF0000"/>
                </a:solidFill>
              </a:rPr>
              <a:t>減 </a:t>
            </a:r>
            <a:r>
              <a:rPr lang="zh-TW" altLang="en-US" sz="3600" b="1" u="sng" dirty="0">
                <a:solidFill>
                  <a:srgbClr val="FF0000"/>
                </a:solidFill>
              </a:rPr>
              <a:t> </a:t>
            </a:r>
            <a:r>
              <a:rPr lang="en-US" altLang="zh-TW" b="1" dirty="0" smtClean="0"/>
              <a:t>(</a:t>
            </a:r>
            <a:r>
              <a:rPr lang="zh-TW" altLang="en-US" b="1" dirty="0"/>
              <a:t>增或減</a:t>
            </a:r>
            <a:r>
              <a:rPr lang="en-US" altLang="zh-TW" b="1" dirty="0" smtClean="0"/>
              <a:t>)</a:t>
            </a:r>
            <a:r>
              <a:rPr lang="en-US" altLang="zh-TW" b="1" dirty="0">
                <a:solidFill>
                  <a:srgbClr val="FF0000"/>
                </a:solidFill>
              </a:rPr>
              <a:t> (15</a:t>
            </a:r>
            <a:r>
              <a:rPr lang="en-US" altLang="zh-TW" b="1" dirty="0" smtClean="0">
                <a:solidFill>
                  <a:srgbClr val="FF0000"/>
                </a:solidFill>
              </a:rPr>
              <a:t>%)</a:t>
            </a:r>
            <a:endParaRPr lang="en-US" altLang="zh-TW" b="1" dirty="0"/>
          </a:p>
          <a:p>
            <a:pPr marL="0" indent="0">
              <a:buNone/>
            </a:pPr>
            <a:r>
              <a:rPr lang="en-US" altLang="zh-TW" b="1" dirty="0">
                <a:solidFill>
                  <a:srgbClr val="0000FF"/>
                </a:solidFill>
              </a:rPr>
              <a:t>4.</a:t>
            </a:r>
            <a:r>
              <a:rPr lang="zh-TW" altLang="zh-TW" b="1" dirty="0">
                <a:solidFill>
                  <a:srgbClr val="0000FF"/>
                </a:solidFill>
              </a:rPr>
              <a:t>裘莉公司折價發行公司債，到期日應付公司債折價餘額為</a:t>
            </a:r>
            <a:r>
              <a:rPr lang="zh-TW" altLang="en-US" b="1" dirty="0">
                <a:solidFill>
                  <a:srgbClr val="0000FF"/>
                </a:solidFill>
              </a:rPr>
              <a:t>多少</a:t>
            </a:r>
            <a:r>
              <a:rPr lang="en-US" altLang="zh-TW" b="1" dirty="0" smtClean="0"/>
              <a:t>?</a:t>
            </a:r>
            <a:r>
              <a:rPr lang="en-US" altLang="zh-TW" sz="3600" b="1" u="sng" dirty="0" smtClean="0">
                <a:solidFill>
                  <a:srgbClr val="FF0000"/>
                </a:solidFill>
              </a:rPr>
              <a:t>0  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(</a:t>
            </a:r>
            <a:r>
              <a:rPr lang="en-US" altLang="zh-TW" sz="3600" b="1" dirty="0">
                <a:solidFill>
                  <a:srgbClr val="FF0000"/>
                </a:solidFill>
              </a:rPr>
              <a:t>15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%)</a:t>
            </a:r>
            <a:endParaRPr lang="zh-TW" altLang="zh-TW" sz="36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TW" altLang="zh-TW" sz="2400" dirty="0"/>
          </a:p>
        </p:txBody>
      </p:sp>
    </p:spTree>
    <p:extLst>
      <p:ext uri="{BB962C8B-B14F-4D97-AF65-F5344CB8AC3E}">
        <p14:creationId xmlns:p14="http://schemas.microsoft.com/office/powerpoint/2010/main" val="1711330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764704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TW" b="1" dirty="0">
                <a:solidFill>
                  <a:srgbClr val="0000FF"/>
                </a:solidFill>
              </a:rPr>
              <a:t>5.</a:t>
            </a:r>
            <a:r>
              <a:rPr lang="zh-TW" altLang="zh-TW" b="1" dirty="0">
                <a:solidFill>
                  <a:srgbClr val="0000FF"/>
                </a:solidFill>
              </a:rPr>
              <a:t>公司於</a:t>
            </a:r>
            <a:r>
              <a:rPr lang="en-US" altLang="zh-TW" b="1" dirty="0">
                <a:solidFill>
                  <a:srgbClr val="0000FF"/>
                </a:solidFill>
              </a:rPr>
              <a:t>01</a:t>
            </a:r>
            <a:r>
              <a:rPr lang="zh-TW" altLang="zh-TW" b="1" dirty="0">
                <a:solidFill>
                  <a:srgbClr val="0000FF"/>
                </a:solidFill>
              </a:rPr>
              <a:t>年</a:t>
            </a:r>
            <a:r>
              <a:rPr lang="en-US" altLang="zh-TW" b="1" dirty="0">
                <a:solidFill>
                  <a:srgbClr val="0000FF"/>
                </a:solidFill>
              </a:rPr>
              <a:t>1</a:t>
            </a:r>
            <a:r>
              <a:rPr lang="zh-TW" altLang="zh-TW" b="1" dirty="0">
                <a:solidFill>
                  <a:srgbClr val="0000FF"/>
                </a:solidFill>
              </a:rPr>
              <a:t>月</a:t>
            </a:r>
            <a:r>
              <a:rPr lang="en-US" altLang="zh-TW" b="1" dirty="0">
                <a:solidFill>
                  <a:srgbClr val="0000FF"/>
                </a:solidFill>
              </a:rPr>
              <a:t>1</a:t>
            </a:r>
            <a:r>
              <a:rPr lang="zh-TW" altLang="zh-TW" b="1" dirty="0">
                <a:solidFill>
                  <a:srgbClr val="0000FF"/>
                </a:solidFill>
              </a:rPr>
              <a:t>日發行面額</a:t>
            </a:r>
            <a:r>
              <a:rPr lang="en-US" altLang="zh-TW" b="1" dirty="0">
                <a:solidFill>
                  <a:srgbClr val="0000FF"/>
                </a:solidFill>
              </a:rPr>
              <a:t>$100,000</a:t>
            </a:r>
            <a:r>
              <a:rPr lang="zh-TW" altLang="zh-TW" b="1" dirty="0">
                <a:solidFill>
                  <a:srgbClr val="0000FF"/>
                </a:solidFill>
              </a:rPr>
              <a:t>，</a:t>
            </a:r>
            <a:r>
              <a:rPr lang="en-US" altLang="zh-TW" b="1" dirty="0">
                <a:solidFill>
                  <a:srgbClr val="0000FF"/>
                </a:solidFill>
              </a:rPr>
              <a:t>3</a:t>
            </a:r>
            <a:r>
              <a:rPr lang="zh-TW" altLang="zh-TW" b="1" dirty="0">
                <a:solidFill>
                  <a:srgbClr val="0000FF"/>
                </a:solidFill>
              </a:rPr>
              <a:t>年期公司債，票面利率</a:t>
            </a:r>
            <a:r>
              <a:rPr lang="en-US" altLang="zh-TW" b="1" dirty="0">
                <a:solidFill>
                  <a:srgbClr val="0000FF"/>
                </a:solidFill>
              </a:rPr>
              <a:t>10%</a:t>
            </a:r>
            <a:r>
              <a:rPr lang="zh-TW" altLang="zh-TW" b="1" dirty="0">
                <a:solidFill>
                  <a:srgbClr val="0000FF"/>
                </a:solidFill>
              </a:rPr>
              <a:t>，每年底付息一次，惟發行時有效利率</a:t>
            </a:r>
            <a:r>
              <a:rPr lang="en-US" altLang="zh-TW" b="1" dirty="0">
                <a:solidFill>
                  <a:srgbClr val="0000FF"/>
                </a:solidFill>
              </a:rPr>
              <a:t>12%</a:t>
            </a:r>
            <a:r>
              <a:rPr lang="zh-TW" altLang="zh-TW" b="1" dirty="0">
                <a:solidFill>
                  <a:srgbClr val="0000FF"/>
                </a:solidFill>
              </a:rPr>
              <a:t>高於票面利率，故以</a:t>
            </a:r>
            <a:r>
              <a:rPr lang="en-US" altLang="zh-TW" b="1" dirty="0">
                <a:solidFill>
                  <a:srgbClr val="0000FF"/>
                </a:solidFill>
              </a:rPr>
              <a:t>$95,196</a:t>
            </a:r>
            <a:r>
              <a:rPr lang="zh-TW" altLang="zh-TW" b="1" dirty="0">
                <a:solidFill>
                  <a:srgbClr val="0000FF"/>
                </a:solidFill>
              </a:rPr>
              <a:t>折價發行。</a:t>
            </a:r>
            <a:endParaRPr lang="en-US" altLang="zh-TW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TW" b="1" dirty="0">
                <a:solidFill>
                  <a:srgbClr val="0000FF"/>
                </a:solidFill>
              </a:rPr>
              <a:t>(1)01</a:t>
            </a:r>
            <a:r>
              <a:rPr lang="zh-TW" altLang="zh-TW" b="1" dirty="0">
                <a:solidFill>
                  <a:srgbClr val="0000FF"/>
                </a:solidFill>
              </a:rPr>
              <a:t>年初發行分錄</a:t>
            </a:r>
            <a:r>
              <a:rPr lang="zh-TW" altLang="en-US" b="1" dirty="0">
                <a:solidFill>
                  <a:srgbClr val="0000FF"/>
                </a:solidFill>
              </a:rPr>
              <a:t> </a:t>
            </a:r>
            <a:r>
              <a:rPr lang="zh-TW" altLang="en-US" b="1" dirty="0" smtClean="0">
                <a:solidFill>
                  <a:srgbClr val="0000FF"/>
                </a:solidFill>
              </a:rPr>
              <a:t> 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en-US" altLang="zh-TW" b="1" dirty="0">
                <a:solidFill>
                  <a:srgbClr val="FF0000"/>
                </a:solidFill>
              </a:rPr>
              <a:t>2</a:t>
            </a:r>
            <a:r>
              <a:rPr lang="en-US" altLang="zh-TW" b="1" dirty="0">
                <a:solidFill>
                  <a:srgbClr val="FF0000"/>
                </a:solidFill>
              </a:rPr>
              <a:t>0%)</a:t>
            </a:r>
          </a:p>
          <a:p>
            <a:pPr marL="0" indent="0">
              <a:buNone/>
            </a:pPr>
            <a:r>
              <a:rPr lang="zh-TW" altLang="zh-TW" sz="4200" b="1" dirty="0">
                <a:solidFill>
                  <a:srgbClr val="FF0000"/>
                </a:solidFill>
              </a:rPr>
              <a:t>現　　金</a:t>
            </a:r>
            <a:r>
              <a:rPr lang="en-US" altLang="zh-TW" sz="4200" b="1" dirty="0">
                <a:solidFill>
                  <a:srgbClr val="FF0000"/>
                </a:solidFill>
              </a:rPr>
              <a:t>	95,196</a:t>
            </a:r>
            <a:br>
              <a:rPr lang="en-US" altLang="zh-TW" sz="4200" b="1" dirty="0">
                <a:solidFill>
                  <a:srgbClr val="FF0000"/>
                </a:solidFill>
              </a:rPr>
            </a:br>
            <a:r>
              <a:rPr lang="zh-TW" altLang="zh-TW" sz="4200" b="1" dirty="0">
                <a:solidFill>
                  <a:srgbClr val="FF0000"/>
                </a:solidFill>
              </a:rPr>
              <a:t>應付公司債折價</a:t>
            </a:r>
            <a:r>
              <a:rPr lang="en-US" altLang="zh-TW" sz="4200" b="1" dirty="0">
                <a:solidFill>
                  <a:srgbClr val="FF0000"/>
                </a:solidFill>
              </a:rPr>
              <a:t>	4,804</a:t>
            </a:r>
            <a:br>
              <a:rPr lang="en-US" altLang="zh-TW" sz="4200" b="1" dirty="0">
                <a:solidFill>
                  <a:srgbClr val="FF0000"/>
                </a:solidFill>
              </a:rPr>
            </a:br>
            <a:r>
              <a:rPr lang="zh-TW" altLang="zh-TW" sz="4200" b="1" dirty="0">
                <a:solidFill>
                  <a:srgbClr val="FF0000"/>
                </a:solidFill>
              </a:rPr>
              <a:t>　　應付公司債</a:t>
            </a:r>
            <a:r>
              <a:rPr lang="en-US" altLang="zh-TW" sz="4200" b="1" dirty="0">
                <a:solidFill>
                  <a:srgbClr val="FF0000"/>
                </a:solidFill>
              </a:rPr>
              <a:t>		100,000</a:t>
            </a:r>
            <a:endParaRPr lang="en-US" altLang="zh-TW" sz="4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TW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TW" b="1" dirty="0" smtClean="0">
                <a:solidFill>
                  <a:srgbClr val="0000FF"/>
                </a:solidFill>
              </a:rPr>
              <a:t>(</a:t>
            </a:r>
            <a:r>
              <a:rPr lang="en-US" altLang="zh-TW" b="1" dirty="0">
                <a:solidFill>
                  <a:srgbClr val="0000FF"/>
                </a:solidFill>
              </a:rPr>
              <a:t>2)01</a:t>
            </a:r>
            <a:r>
              <a:rPr lang="zh-TW" altLang="zh-TW" b="1" dirty="0">
                <a:solidFill>
                  <a:srgbClr val="0000FF"/>
                </a:solidFill>
              </a:rPr>
              <a:t>年底付息與調整</a:t>
            </a:r>
            <a:r>
              <a:rPr lang="zh-TW" altLang="zh-TW" b="1" dirty="0" smtClean="0">
                <a:solidFill>
                  <a:srgbClr val="0000FF"/>
                </a:solidFill>
              </a:rPr>
              <a:t>分錄</a:t>
            </a:r>
            <a:r>
              <a:rPr lang="en-US" altLang="zh-TW" b="1" dirty="0">
                <a:solidFill>
                  <a:srgbClr val="FF0000"/>
                </a:solidFill>
              </a:rPr>
              <a:t>(20%)</a:t>
            </a:r>
          </a:p>
          <a:p>
            <a:pPr marL="0" indent="0">
              <a:buNone/>
            </a:pPr>
            <a:r>
              <a:rPr lang="zh-TW" altLang="zh-TW" sz="4300" b="1" dirty="0" smtClean="0">
                <a:solidFill>
                  <a:srgbClr val="FF0000"/>
                </a:solidFill>
              </a:rPr>
              <a:t>利息</a:t>
            </a:r>
            <a:r>
              <a:rPr lang="zh-TW" altLang="zh-TW" sz="4300" b="1" dirty="0">
                <a:solidFill>
                  <a:srgbClr val="FF0000"/>
                </a:solidFill>
              </a:rPr>
              <a:t>費用</a:t>
            </a:r>
            <a:r>
              <a:rPr lang="en-US" altLang="zh-TW" sz="4300" b="1" dirty="0">
                <a:solidFill>
                  <a:srgbClr val="FF0000"/>
                </a:solidFill>
              </a:rPr>
              <a:t>	11,424</a:t>
            </a:r>
            <a:br>
              <a:rPr lang="en-US" altLang="zh-TW" sz="4300" b="1" dirty="0">
                <a:solidFill>
                  <a:srgbClr val="FF0000"/>
                </a:solidFill>
              </a:rPr>
            </a:br>
            <a:r>
              <a:rPr lang="zh-TW" altLang="zh-TW" sz="4300" b="1" dirty="0">
                <a:solidFill>
                  <a:srgbClr val="FF0000"/>
                </a:solidFill>
              </a:rPr>
              <a:t>　　應付公司債折價</a:t>
            </a:r>
            <a:r>
              <a:rPr lang="en-US" altLang="zh-TW" sz="4300" b="1" dirty="0">
                <a:solidFill>
                  <a:srgbClr val="FF0000"/>
                </a:solidFill>
              </a:rPr>
              <a:t>		1,424</a:t>
            </a:r>
            <a:br>
              <a:rPr lang="en-US" altLang="zh-TW" sz="4300" b="1" dirty="0">
                <a:solidFill>
                  <a:srgbClr val="FF0000"/>
                </a:solidFill>
              </a:rPr>
            </a:br>
            <a:r>
              <a:rPr lang="zh-TW" altLang="zh-TW" sz="4300" b="1" dirty="0">
                <a:solidFill>
                  <a:srgbClr val="FF0000"/>
                </a:solidFill>
              </a:rPr>
              <a:t>　　現　　金</a:t>
            </a:r>
            <a:r>
              <a:rPr lang="en-US" altLang="zh-TW" sz="4300" b="1" dirty="0">
                <a:solidFill>
                  <a:srgbClr val="FF0000"/>
                </a:solidFill>
              </a:rPr>
              <a:t>		10,000</a:t>
            </a:r>
          </a:p>
          <a:p>
            <a:endParaRPr lang="zh-TW" altLang="en-US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90264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0605</a:t>
            </a:r>
            <a:r>
              <a:rPr lang="zh-TW" altLang="en-US" b="1" dirty="0">
                <a:solidFill>
                  <a:srgbClr val="FF0000"/>
                </a:solidFill>
              </a:rPr>
              <a:t>公司債</a:t>
            </a:r>
            <a:r>
              <a:rPr lang="zh-TW" altLang="en-US" b="1" dirty="0" smtClean="0">
                <a:solidFill>
                  <a:srgbClr val="FF0000"/>
                </a:solidFill>
              </a:rPr>
              <a:t>評量卷</a:t>
            </a:r>
            <a:r>
              <a:rPr lang="en-US" altLang="zh-TW" b="1" dirty="0" smtClean="0">
                <a:solidFill>
                  <a:srgbClr val="FF0000"/>
                </a:solidFill>
              </a:rPr>
              <a:t>24-25(6)</a:t>
            </a:r>
            <a:r>
              <a:rPr lang="en-US" altLang="zh-TW" b="1" dirty="0" err="1" smtClean="0">
                <a:solidFill>
                  <a:srgbClr val="FF0000"/>
                </a:solidFill>
              </a:rPr>
              <a:t>ans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086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169</Words>
  <Application>Microsoft Office PowerPoint</Application>
  <PresentationFormat>如螢幕大小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0605公司債評量卷24-25(6)ans</vt:lpstr>
      <vt:lpstr>0605公司債評量卷24-25(6)ans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62</cp:revision>
  <dcterms:created xsi:type="dcterms:W3CDTF">2018-02-28T12:37:34Z</dcterms:created>
  <dcterms:modified xsi:type="dcterms:W3CDTF">2018-06-07T02:44:18Z</dcterms:modified>
</cp:coreProperties>
</file>