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5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0507</a:t>
            </a:r>
            <a:r>
              <a:rPr lang="zh-TW" altLang="en-US" sz="3600" b="1" dirty="0">
                <a:solidFill>
                  <a:srgbClr val="FF0000"/>
                </a:solidFill>
              </a:rPr>
              <a:t> </a:t>
            </a:r>
            <a:r>
              <a:rPr lang="zh-TW" altLang="zh-TW" sz="3600" b="1" dirty="0">
                <a:solidFill>
                  <a:srgbClr val="FF0000"/>
                </a:solidFill>
              </a:rPr>
              <a:t>流動負債及負債</a:t>
            </a:r>
            <a:r>
              <a:rPr lang="zh-TW" altLang="zh-TW" sz="3600" b="1" dirty="0" smtClean="0">
                <a:solidFill>
                  <a:srgbClr val="FF0000"/>
                </a:solidFill>
              </a:rPr>
              <a:t>準備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-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票據 </a:t>
            </a:r>
            <a:r>
              <a:rPr lang="en-US" altLang="zh-TW" sz="3600" b="1" dirty="0">
                <a:solidFill>
                  <a:srgbClr val="FF0000"/>
                </a:solidFill>
              </a:rPr>
              <a:t>(1)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395536" y="548680"/>
            <a:ext cx="8604448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b="1" dirty="0" smtClean="0">
                <a:solidFill>
                  <a:srgbClr val="0000FF"/>
                </a:solidFill>
              </a:rPr>
              <a:t>1.(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   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)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負債</a:t>
            </a:r>
            <a:r>
              <a:rPr lang="zh-TW" altLang="zh-TW" sz="2800" b="1" dirty="0">
                <a:solidFill>
                  <a:srgbClr val="0000FF"/>
                </a:solidFill>
              </a:rPr>
              <a:t>可以依照到期日區別流動負債與非流動負債，係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基於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(</a:t>
            </a:r>
            <a:r>
              <a:rPr lang="en-US" altLang="zh-TW" sz="2800" b="1" dirty="0">
                <a:solidFill>
                  <a:srgbClr val="0000FF"/>
                </a:solidFill>
              </a:rPr>
              <a:t>A)</a:t>
            </a:r>
            <a:r>
              <a:rPr lang="zh-TW" altLang="zh-TW" sz="2800" b="1" dirty="0">
                <a:solidFill>
                  <a:srgbClr val="0000FF"/>
                </a:solidFill>
              </a:rPr>
              <a:t>企業個體假設　</a:t>
            </a:r>
            <a:r>
              <a:rPr lang="en-US" altLang="zh-TW" sz="2800" b="1" dirty="0">
                <a:solidFill>
                  <a:srgbClr val="0000FF"/>
                </a:solidFill>
              </a:rPr>
              <a:t>(B)</a:t>
            </a:r>
            <a:r>
              <a:rPr lang="zh-TW" altLang="zh-TW" sz="2800" b="1" dirty="0">
                <a:solidFill>
                  <a:srgbClr val="0000FF"/>
                </a:solidFill>
              </a:rPr>
              <a:t>貨幣評價假設　</a:t>
            </a:r>
            <a:r>
              <a:rPr lang="en-US" altLang="zh-TW" sz="2800" b="1" dirty="0">
                <a:solidFill>
                  <a:srgbClr val="0000FF"/>
                </a:solidFill>
              </a:rPr>
              <a:t>(C)</a:t>
            </a:r>
            <a:r>
              <a:rPr lang="zh-TW" altLang="zh-TW" sz="2800" b="1" dirty="0">
                <a:solidFill>
                  <a:srgbClr val="0000FF"/>
                </a:solidFill>
              </a:rPr>
              <a:t>報導期間假設　</a:t>
            </a:r>
            <a:r>
              <a:rPr lang="en-US" altLang="zh-TW" sz="2800" b="1" dirty="0">
                <a:solidFill>
                  <a:srgbClr val="0000FF"/>
                </a:solidFill>
              </a:rPr>
              <a:t>(D)</a:t>
            </a:r>
            <a:r>
              <a:rPr lang="zh-TW" altLang="zh-TW" sz="2800" b="1" dirty="0">
                <a:solidFill>
                  <a:srgbClr val="0000FF"/>
                </a:solidFill>
              </a:rPr>
              <a:t>繼續經營假設。</a:t>
            </a:r>
            <a:endParaRPr lang="en-US" altLang="zh-TW" sz="28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800" b="1" dirty="0" smtClean="0"/>
              <a:t>2.(</a:t>
            </a:r>
            <a:r>
              <a:rPr lang="zh-TW" altLang="en-US" sz="2800" b="1" dirty="0" smtClean="0"/>
              <a:t>    </a:t>
            </a:r>
            <a:r>
              <a:rPr lang="en-US" altLang="zh-TW" sz="2800" b="1" dirty="0" smtClean="0"/>
              <a:t>)</a:t>
            </a:r>
            <a:r>
              <a:rPr lang="zh-TW" altLang="zh-TW" sz="2800" b="1" dirty="0" smtClean="0"/>
              <a:t> </a:t>
            </a:r>
            <a:r>
              <a:rPr lang="zh-TW" altLang="en-US" sz="2800" b="1" dirty="0" smtClean="0"/>
              <a:t>下列</a:t>
            </a:r>
            <a:r>
              <a:rPr lang="zh-TW" altLang="en-US" sz="2800" b="1" dirty="0"/>
              <a:t>有關進貨產生的兩個月期不附息票據之敘述，何者</a:t>
            </a:r>
            <a:r>
              <a:rPr lang="zh-TW" altLang="en-US" sz="2800" b="1" u="sng" dirty="0"/>
              <a:t>有誤</a:t>
            </a:r>
            <a:r>
              <a:rPr lang="zh-TW" altLang="en-US" sz="2800" b="1" dirty="0" smtClean="0"/>
              <a:t>？ </a:t>
            </a:r>
            <a:r>
              <a:rPr lang="en-US" altLang="zh-TW" sz="2800" b="1" dirty="0" smtClean="0"/>
              <a:t/>
            </a:r>
            <a:br>
              <a:rPr lang="en-US" altLang="zh-TW" sz="2800" b="1" dirty="0" smtClean="0"/>
            </a:br>
            <a:r>
              <a:rPr lang="en-US" altLang="zh-TW" sz="2800" b="1" dirty="0" smtClean="0"/>
              <a:t>(</a:t>
            </a:r>
            <a:r>
              <a:rPr lang="en-US" altLang="zh-TW" sz="2800" b="1" dirty="0"/>
              <a:t>A)</a:t>
            </a:r>
            <a:r>
              <a:rPr lang="zh-TW" altLang="en-US" sz="2800" b="1" dirty="0" smtClean="0"/>
              <a:t>簽發</a:t>
            </a:r>
            <a:r>
              <a:rPr lang="zh-TW" altLang="en-US" sz="2800" b="1" dirty="0"/>
              <a:t>票據時貸記「應付票據</a:t>
            </a:r>
            <a:r>
              <a:rPr lang="zh-TW" altLang="en-US" sz="2800" b="1" dirty="0" smtClean="0"/>
              <a:t>」</a:t>
            </a:r>
            <a:r>
              <a:rPr lang="en-US" altLang="zh-TW" sz="2800" b="1" dirty="0" smtClean="0"/>
              <a:t/>
            </a:r>
            <a:br>
              <a:rPr lang="en-US" altLang="zh-TW" sz="2800" b="1" dirty="0" smtClean="0"/>
            </a:br>
            <a:r>
              <a:rPr lang="en-US" altLang="zh-TW" sz="2800" b="1" dirty="0" smtClean="0"/>
              <a:t>(B</a:t>
            </a:r>
            <a:r>
              <a:rPr lang="en-US" altLang="zh-TW" sz="2800" b="1" dirty="0"/>
              <a:t>)</a:t>
            </a:r>
            <a:r>
              <a:rPr lang="zh-TW" altLang="en-US" sz="2800" b="1" dirty="0"/>
              <a:t>報導期間結束日需要作利息費用</a:t>
            </a:r>
            <a:r>
              <a:rPr lang="zh-TW" altLang="en-US" sz="2800" b="1" dirty="0" smtClean="0"/>
              <a:t>的調整</a:t>
            </a:r>
            <a:r>
              <a:rPr lang="en-US" altLang="zh-TW" sz="2800" b="1" dirty="0" smtClean="0"/>
              <a:t/>
            </a:r>
            <a:br>
              <a:rPr lang="en-US" altLang="zh-TW" sz="2800" b="1" dirty="0" smtClean="0"/>
            </a:br>
            <a:r>
              <a:rPr lang="en-US" altLang="zh-TW" sz="2800" b="1" dirty="0" smtClean="0"/>
              <a:t>(C</a:t>
            </a:r>
            <a:r>
              <a:rPr lang="en-US" altLang="zh-TW" sz="2800" b="1" dirty="0"/>
              <a:t>)</a:t>
            </a:r>
            <a:r>
              <a:rPr lang="zh-TW" altLang="en-US" sz="2800" b="1" dirty="0"/>
              <a:t>以面額入帳　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(D</a:t>
            </a:r>
            <a:r>
              <a:rPr lang="en-US" altLang="zh-TW" sz="2800" b="1" dirty="0"/>
              <a:t>)</a:t>
            </a:r>
            <a:r>
              <a:rPr lang="zh-TW" altLang="en-US" sz="2800" b="1" dirty="0"/>
              <a:t>屬於營業活動產生</a:t>
            </a:r>
            <a:r>
              <a:rPr lang="zh-TW" altLang="en-US" sz="2800" b="1" dirty="0" smtClean="0"/>
              <a:t>。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>
                <a:solidFill>
                  <a:srgbClr val="FF0000"/>
                </a:solidFill>
              </a:rPr>
              <a:t>3.</a:t>
            </a:r>
            <a:r>
              <a:rPr lang="zh-TW" altLang="zh-TW" sz="2800" b="1" dirty="0" smtClean="0">
                <a:solidFill>
                  <a:srgbClr val="FF0000"/>
                </a:solidFill>
              </a:rPr>
              <a:t>公司</a:t>
            </a:r>
            <a:r>
              <a:rPr lang="zh-TW" altLang="zh-TW" sz="2800" b="1" dirty="0">
                <a:solidFill>
                  <a:srgbClr val="FF0000"/>
                </a:solidFill>
              </a:rPr>
              <a:t>於</a:t>
            </a:r>
            <a:r>
              <a:rPr lang="en-US" altLang="zh-TW" sz="2800" b="1" dirty="0">
                <a:solidFill>
                  <a:srgbClr val="FF0000"/>
                </a:solidFill>
              </a:rPr>
              <a:t>01</a:t>
            </a:r>
            <a:r>
              <a:rPr lang="zh-TW" altLang="zh-TW" sz="2800" b="1" dirty="0">
                <a:solidFill>
                  <a:srgbClr val="FF0000"/>
                </a:solidFill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</a:rPr>
              <a:t>8</a:t>
            </a:r>
            <a:r>
              <a:rPr lang="zh-TW" altLang="zh-TW" sz="2800" b="1" dirty="0">
                <a:solidFill>
                  <a:srgbClr val="FF0000"/>
                </a:solidFill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</a:rPr>
              <a:t>1</a:t>
            </a:r>
            <a:r>
              <a:rPr lang="zh-TW" altLang="zh-TW" sz="2800" b="1" dirty="0">
                <a:solidFill>
                  <a:srgbClr val="FF0000"/>
                </a:solidFill>
              </a:rPr>
              <a:t>日簽發一年期之不附息票據購買土地，面額</a:t>
            </a:r>
            <a:r>
              <a:rPr lang="en-US" altLang="zh-TW" sz="2800" b="1" dirty="0">
                <a:solidFill>
                  <a:srgbClr val="FF0000"/>
                </a:solidFill>
              </a:rPr>
              <a:t>$132,000</a:t>
            </a:r>
            <a:r>
              <a:rPr lang="zh-TW" altLang="zh-TW" sz="2800" b="1" dirty="0">
                <a:solidFill>
                  <a:srgbClr val="FF0000"/>
                </a:solidFill>
              </a:rPr>
              <a:t>，有效利率</a:t>
            </a:r>
            <a:r>
              <a:rPr lang="en-US" altLang="zh-TW" sz="2800" b="1" dirty="0">
                <a:solidFill>
                  <a:srgbClr val="FF0000"/>
                </a:solidFill>
              </a:rPr>
              <a:t>10%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。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800" b="1" dirty="0" smtClean="0">
                <a:solidFill>
                  <a:srgbClr val="FF0000"/>
                </a:solidFill>
              </a:rPr>
              <a:t>(1)01/8/1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日分錄                         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(2)01/12/31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日調整分錄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800" b="1" dirty="0" smtClean="0">
                <a:solidFill>
                  <a:srgbClr val="FF0000"/>
                </a:solidFill>
              </a:rPr>
              <a:t>(3)01/12/31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日票據帳面金額   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(4)02/8/1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日到期分錄</a:t>
            </a:r>
            <a:endParaRPr lang="en-US" altLang="zh-TW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35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0507 流動負債及負債準備-票據 (1)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35</cp:revision>
  <dcterms:created xsi:type="dcterms:W3CDTF">2018-02-28T12:37:34Z</dcterms:created>
  <dcterms:modified xsi:type="dcterms:W3CDTF">2018-05-07T07:33:02Z</dcterms:modified>
</cp:coreProperties>
</file>