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50"/>
  </p:notesMasterIdLst>
  <p:handoutMasterIdLst>
    <p:handoutMasterId r:id="rId51"/>
  </p:handoutMasterIdLst>
  <p:sldIdLst>
    <p:sldId id="664" r:id="rId3"/>
    <p:sldId id="665" r:id="rId4"/>
    <p:sldId id="666" r:id="rId5"/>
    <p:sldId id="667" r:id="rId6"/>
    <p:sldId id="668" r:id="rId7"/>
    <p:sldId id="669" r:id="rId8"/>
    <p:sldId id="670" r:id="rId9"/>
    <p:sldId id="671" r:id="rId10"/>
    <p:sldId id="672" r:id="rId11"/>
    <p:sldId id="673" r:id="rId12"/>
    <p:sldId id="674" r:id="rId13"/>
    <p:sldId id="675" r:id="rId14"/>
    <p:sldId id="676" r:id="rId15"/>
    <p:sldId id="678" r:id="rId16"/>
    <p:sldId id="679" r:id="rId17"/>
    <p:sldId id="691" r:id="rId18"/>
    <p:sldId id="685" r:id="rId19"/>
    <p:sldId id="686" r:id="rId20"/>
    <p:sldId id="662" r:id="rId21"/>
    <p:sldId id="692" r:id="rId22"/>
    <p:sldId id="704" r:id="rId23"/>
    <p:sldId id="703" r:id="rId24"/>
    <p:sldId id="661" r:id="rId25"/>
    <p:sldId id="539" r:id="rId26"/>
    <p:sldId id="693" r:id="rId27"/>
    <p:sldId id="637" r:id="rId28"/>
    <p:sldId id="694" r:id="rId29"/>
    <p:sldId id="639" r:id="rId30"/>
    <p:sldId id="695" r:id="rId31"/>
    <p:sldId id="696" r:id="rId32"/>
    <p:sldId id="697" r:id="rId33"/>
    <p:sldId id="698" r:id="rId34"/>
    <p:sldId id="699" r:id="rId35"/>
    <p:sldId id="701" r:id="rId36"/>
    <p:sldId id="702" r:id="rId37"/>
    <p:sldId id="640" r:id="rId38"/>
    <p:sldId id="700" r:id="rId39"/>
    <p:sldId id="641" r:id="rId40"/>
    <p:sldId id="642" r:id="rId41"/>
    <p:sldId id="658" r:id="rId42"/>
    <p:sldId id="659" r:id="rId43"/>
    <p:sldId id="660" r:id="rId44"/>
    <p:sldId id="680" r:id="rId45"/>
    <p:sldId id="681" r:id="rId46"/>
    <p:sldId id="682" r:id="rId47"/>
    <p:sldId id="683" r:id="rId48"/>
    <p:sldId id="684" r:id="rId49"/>
  </p:sldIdLst>
  <p:sldSz cx="9144000" cy="6858000" type="screen4x3"/>
  <p:notesSz cx="6669088" cy="9928225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 Black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FF00"/>
    <a:srgbClr val="CC00CC"/>
    <a:srgbClr val="000099"/>
    <a:srgbClr val="FF9900"/>
    <a:srgbClr val="FFFFCC"/>
    <a:srgbClr val="CC9900"/>
    <a:srgbClr val="DFEA76"/>
    <a:srgbClr val="000000"/>
    <a:srgbClr val="FFC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74" autoAdjust="0"/>
    <p:restoredTop sz="99510" autoAdjust="0"/>
  </p:normalViewPr>
  <p:slideViewPr>
    <p:cSldViewPr>
      <p:cViewPr varScale="1">
        <p:scale>
          <a:sx n="111" d="100"/>
          <a:sy n="111" d="100"/>
        </p:scale>
        <p:origin x="-15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1176" y="-90"/>
      </p:cViewPr>
      <p:guideLst>
        <p:guide orient="horz" pos="3127"/>
        <p:guide pos="21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697F20-5074-4F69-AF08-E84ED54428A7}" type="doc">
      <dgm:prSet loTypeId="urn:microsoft.com/office/officeart/2005/8/layout/vList2" loCatId="list" qsTypeId="urn:microsoft.com/office/officeart/2005/8/quickstyle/3d6" qsCatId="3D" csTypeId="urn:microsoft.com/office/officeart/2005/8/colors/accent1_3" csCatId="accent1"/>
      <dgm:spPr/>
      <dgm:t>
        <a:bodyPr/>
        <a:lstStyle/>
        <a:p>
          <a:endParaRPr lang="zh-TW" altLang="en-US"/>
        </a:p>
      </dgm:t>
    </dgm:pt>
    <dgm:pt modelId="{9CDC94E7-44CA-4EC7-B6CB-3E93CED45445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一、落實技職教育，發展學校特色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8F3E1A06-2AA8-4EB9-B5A4-68F66F32E524}" type="parTrans" cxnId="{40FA3CBB-A7B8-41CB-9135-D52DA2EE44FA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08A1DF19-41DC-4175-97BB-E881846A15A7}" type="sibTrans" cxnId="{40FA3CBB-A7B8-41CB-9135-D52DA2EE44FA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5AD6125-6E31-4466-8B98-1E55CDD92A00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二、提高辦學績效，強化競爭實力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1F8C35D5-5CBE-47DA-B8A0-F00758B7C8F3}" type="parTrans" cxnId="{84044C0F-9D7E-4411-A295-EB64AD5D06C4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AC741A51-038C-4FC0-887F-2D627266EEB5}" type="sibTrans" cxnId="{84044C0F-9D7E-4411-A295-EB64AD5D06C4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44A14B47-BC85-4991-BDE5-97D17C5FDDEB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三、精進教師教學，發展終身學習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E587B8F0-B8E6-4648-9041-7E8FB08EBDC4}" type="parTrans" cxnId="{69613CD7-9FB2-4925-8887-710197B73A73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CDA9DE5-66AE-4593-9F71-469104B6F58B}" type="sibTrans" cxnId="{69613CD7-9FB2-4925-8887-710197B73A73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131635A3-BF50-468C-88B5-3E22E3F1BAA5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四、提升學生能力，開發全人潛能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C6EE8F86-5E20-43B6-899E-9D75F17DE6C8}" type="parTrans" cxnId="{B3950BDE-E2A9-46B1-A27B-CB36444B18F2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40BDFE86-6B5A-4840-B20D-4892124D54D5}" type="sibTrans" cxnId="{B3950BDE-E2A9-46B1-A27B-CB36444B18F2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A382EECF-B691-43E0-AE95-1180BD849489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五、提升行政效能，永續優質服務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77CC7293-92EA-4657-BC3D-0E70F7D6AB6F}" type="parTrans" cxnId="{659E8D14-C9BA-4E40-891B-9B563FCBEBE7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CAE3C8D-80F6-439A-B990-7C706779F2BF}" type="sibTrans" cxnId="{659E8D14-C9BA-4E40-891B-9B563FCBEBE7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A069B677-6D79-4C29-B596-B7653D90FC17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六、建立溫馨校園，師生氛圍和諧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FF1F8DB9-93F5-42AC-9226-CF05C3D7FDA8}" type="parTrans" cxnId="{AF57177E-D114-4AA1-AC2E-8AAE5BCAFD1D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431522DE-2603-434B-B20F-8FC60EE08FF6}" type="sibTrans" cxnId="{AF57177E-D114-4AA1-AC2E-8AAE5BCAFD1D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C1E7ABEC-B1B0-44DC-B834-8E24543DA605}">
      <dgm:prSet custT="1"/>
      <dgm:spPr/>
      <dgm:t>
        <a:bodyPr/>
        <a:lstStyle/>
        <a:p>
          <a:pPr algn="ctr" rtl="0"/>
          <a:r>
            <a:rPr lang="zh-TW" altLang="en-US" sz="3000" b="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七、整合社區資源，提升社群互動</a:t>
          </a:r>
          <a:endParaRPr lang="zh-TW" altLang="en-US" sz="3000" b="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6D59ED55-6A4B-4C81-882F-E02275349A66}" type="parTrans" cxnId="{E17D4205-6BDB-4ED3-B8B9-09E6901F5444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0E36891B-F1EE-43C1-ACE8-79929BC6EE19}" type="sibTrans" cxnId="{E17D4205-6BDB-4ED3-B8B9-09E6901F5444}">
      <dgm:prSet/>
      <dgm:spPr/>
      <dgm:t>
        <a:bodyPr/>
        <a:lstStyle/>
        <a:p>
          <a:pPr algn="ctr"/>
          <a:endParaRPr lang="zh-TW" altLang="en-US" sz="3000" b="1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1ED93A4C-F480-49A1-A913-A95539DF2791}" type="pres">
      <dgm:prSet presAssocID="{DF697F20-5074-4F69-AF08-E84ED54428A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1E25879-EFCF-476C-A25E-BE9BE553D8E2}" type="pres">
      <dgm:prSet presAssocID="{9CDC94E7-44CA-4EC7-B6CB-3E93CED45445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13D0BF-D3D0-49EF-A9F7-35A752C08C6F}" type="pres">
      <dgm:prSet presAssocID="{08A1DF19-41DC-4175-97BB-E881846A15A7}" presName="spacer" presStyleCnt="0"/>
      <dgm:spPr/>
    </dgm:pt>
    <dgm:pt modelId="{BC61705B-7A53-44EA-95B5-6CD11A381FEE}" type="pres">
      <dgm:prSet presAssocID="{F5AD6125-6E31-4466-8B98-1E55CDD92A00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9B9957-0E13-4CD3-ACFF-B7B1C9EC6E02}" type="pres">
      <dgm:prSet presAssocID="{AC741A51-038C-4FC0-887F-2D627266EEB5}" presName="spacer" presStyleCnt="0"/>
      <dgm:spPr/>
    </dgm:pt>
    <dgm:pt modelId="{C9EF0396-1F29-4D88-B7F3-66606BF36D20}" type="pres">
      <dgm:prSet presAssocID="{44A14B47-BC85-4991-BDE5-97D17C5FDDEB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1D93C0-5B86-4EAB-AD4E-ACE8066937CB}" type="pres">
      <dgm:prSet presAssocID="{FCDA9DE5-66AE-4593-9F71-469104B6F58B}" presName="spacer" presStyleCnt="0"/>
      <dgm:spPr/>
    </dgm:pt>
    <dgm:pt modelId="{D82E7794-A6AE-425C-9070-611214125A04}" type="pres">
      <dgm:prSet presAssocID="{131635A3-BF50-468C-88B5-3E22E3F1BAA5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334149-C48E-4B76-87CD-ED9239F2087B}" type="pres">
      <dgm:prSet presAssocID="{40BDFE86-6B5A-4840-B20D-4892124D54D5}" presName="spacer" presStyleCnt="0"/>
      <dgm:spPr/>
    </dgm:pt>
    <dgm:pt modelId="{21BA62E7-A722-482D-81C6-1BCCE42F1088}" type="pres">
      <dgm:prSet presAssocID="{A382EECF-B691-43E0-AE95-1180BD849489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4916F6-A976-4800-A277-74F25FBAB704}" type="pres">
      <dgm:prSet presAssocID="{FCAE3C8D-80F6-439A-B990-7C706779F2BF}" presName="spacer" presStyleCnt="0"/>
      <dgm:spPr/>
    </dgm:pt>
    <dgm:pt modelId="{A3C12621-5D98-4758-8E25-C2A2C97EF1E9}" type="pres">
      <dgm:prSet presAssocID="{A069B677-6D79-4C29-B596-B7653D90FC17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DCB2E91-0BFA-4614-9442-7EB61F3E07C7}" type="pres">
      <dgm:prSet presAssocID="{431522DE-2603-434B-B20F-8FC60EE08FF6}" presName="spacer" presStyleCnt="0"/>
      <dgm:spPr/>
    </dgm:pt>
    <dgm:pt modelId="{C7D34ACF-87BA-4D39-A7F9-A572BB379143}" type="pres">
      <dgm:prSet presAssocID="{C1E7ABEC-B1B0-44DC-B834-8E24543DA605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50CD6B3-3A46-463F-A1F4-824FACD36C76}" type="presOf" srcId="{44A14B47-BC85-4991-BDE5-97D17C5FDDEB}" destId="{C9EF0396-1F29-4D88-B7F3-66606BF36D20}" srcOrd="0" destOrd="0" presId="urn:microsoft.com/office/officeart/2005/8/layout/vList2"/>
    <dgm:cxn modelId="{125823A5-65C3-4D07-A526-E89FD79A8E2D}" type="presOf" srcId="{DF697F20-5074-4F69-AF08-E84ED54428A7}" destId="{1ED93A4C-F480-49A1-A913-A95539DF2791}" srcOrd="0" destOrd="0" presId="urn:microsoft.com/office/officeart/2005/8/layout/vList2"/>
    <dgm:cxn modelId="{E17D4205-6BDB-4ED3-B8B9-09E6901F5444}" srcId="{DF697F20-5074-4F69-AF08-E84ED54428A7}" destId="{C1E7ABEC-B1B0-44DC-B834-8E24543DA605}" srcOrd="6" destOrd="0" parTransId="{6D59ED55-6A4B-4C81-882F-E02275349A66}" sibTransId="{0E36891B-F1EE-43C1-ACE8-79929BC6EE19}"/>
    <dgm:cxn modelId="{40FA3CBB-A7B8-41CB-9135-D52DA2EE44FA}" srcId="{DF697F20-5074-4F69-AF08-E84ED54428A7}" destId="{9CDC94E7-44CA-4EC7-B6CB-3E93CED45445}" srcOrd="0" destOrd="0" parTransId="{8F3E1A06-2AA8-4EB9-B5A4-68F66F32E524}" sibTransId="{08A1DF19-41DC-4175-97BB-E881846A15A7}"/>
    <dgm:cxn modelId="{613F83E8-1499-4E5D-8C22-6287545340FE}" type="presOf" srcId="{131635A3-BF50-468C-88B5-3E22E3F1BAA5}" destId="{D82E7794-A6AE-425C-9070-611214125A04}" srcOrd="0" destOrd="0" presId="urn:microsoft.com/office/officeart/2005/8/layout/vList2"/>
    <dgm:cxn modelId="{BD868C9B-AA3A-4AF3-83CF-2F870A396F37}" type="presOf" srcId="{C1E7ABEC-B1B0-44DC-B834-8E24543DA605}" destId="{C7D34ACF-87BA-4D39-A7F9-A572BB379143}" srcOrd="0" destOrd="0" presId="urn:microsoft.com/office/officeart/2005/8/layout/vList2"/>
    <dgm:cxn modelId="{E584BF2C-6561-4B60-9291-4B3605E9BB23}" type="presOf" srcId="{A382EECF-B691-43E0-AE95-1180BD849489}" destId="{21BA62E7-A722-482D-81C6-1BCCE42F1088}" srcOrd="0" destOrd="0" presId="urn:microsoft.com/office/officeart/2005/8/layout/vList2"/>
    <dgm:cxn modelId="{AF57177E-D114-4AA1-AC2E-8AAE5BCAFD1D}" srcId="{DF697F20-5074-4F69-AF08-E84ED54428A7}" destId="{A069B677-6D79-4C29-B596-B7653D90FC17}" srcOrd="5" destOrd="0" parTransId="{FF1F8DB9-93F5-42AC-9226-CF05C3D7FDA8}" sibTransId="{431522DE-2603-434B-B20F-8FC60EE08FF6}"/>
    <dgm:cxn modelId="{7F8B2888-282E-47AA-8545-4B5137737B2E}" type="presOf" srcId="{A069B677-6D79-4C29-B596-B7653D90FC17}" destId="{A3C12621-5D98-4758-8E25-C2A2C97EF1E9}" srcOrd="0" destOrd="0" presId="urn:microsoft.com/office/officeart/2005/8/layout/vList2"/>
    <dgm:cxn modelId="{954C7BBE-F9F3-49A2-8665-810584DDA8DE}" type="presOf" srcId="{9CDC94E7-44CA-4EC7-B6CB-3E93CED45445}" destId="{D1E25879-EFCF-476C-A25E-BE9BE553D8E2}" srcOrd="0" destOrd="0" presId="urn:microsoft.com/office/officeart/2005/8/layout/vList2"/>
    <dgm:cxn modelId="{1B411FFE-2E82-41A6-98FA-76C4E1282AD8}" type="presOf" srcId="{F5AD6125-6E31-4466-8B98-1E55CDD92A00}" destId="{BC61705B-7A53-44EA-95B5-6CD11A381FEE}" srcOrd="0" destOrd="0" presId="urn:microsoft.com/office/officeart/2005/8/layout/vList2"/>
    <dgm:cxn modelId="{659E8D14-C9BA-4E40-891B-9B563FCBEBE7}" srcId="{DF697F20-5074-4F69-AF08-E84ED54428A7}" destId="{A382EECF-B691-43E0-AE95-1180BD849489}" srcOrd="4" destOrd="0" parTransId="{77CC7293-92EA-4657-BC3D-0E70F7D6AB6F}" sibTransId="{FCAE3C8D-80F6-439A-B990-7C706779F2BF}"/>
    <dgm:cxn modelId="{69613CD7-9FB2-4925-8887-710197B73A73}" srcId="{DF697F20-5074-4F69-AF08-E84ED54428A7}" destId="{44A14B47-BC85-4991-BDE5-97D17C5FDDEB}" srcOrd="2" destOrd="0" parTransId="{E587B8F0-B8E6-4648-9041-7E8FB08EBDC4}" sibTransId="{FCDA9DE5-66AE-4593-9F71-469104B6F58B}"/>
    <dgm:cxn modelId="{84044C0F-9D7E-4411-A295-EB64AD5D06C4}" srcId="{DF697F20-5074-4F69-AF08-E84ED54428A7}" destId="{F5AD6125-6E31-4466-8B98-1E55CDD92A00}" srcOrd="1" destOrd="0" parTransId="{1F8C35D5-5CBE-47DA-B8A0-F00758B7C8F3}" sibTransId="{AC741A51-038C-4FC0-887F-2D627266EEB5}"/>
    <dgm:cxn modelId="{B3950BDE-E2A9-46B1-A27B-CB36444B18F2}" srcId="{DF697F20-5074-4F69-AF08-E84ED54428A7}" destId="{131635A3-BF50-468C-88B5-3E22E3F1BAA5}" srcOrd="3" destOrd="0" parTransId="{C6EE8F86-5E20-43B6-899E-9D75F17DE6C8}" sibTransId="{40BDFE86-6B5A-4840-B20D-4892124D54D5}"/>
    <dgm:cxn modelId="{18085AA1-E778-46EC-AA0A-C79EA9DFBFB7}" type="presParOf" srcId="{1ED93A4C-F480-49A1-A913-A95539DF2791}" destId="{D1E25879-EFCF-476C-A25E-BE9BE553D8E2}" srcOrd="0" destOrd="0" presId="urn:microsoft.com/office/officeart/2005/8/layout/vList2"/>
    <dgm:cxn modelId="{38AB2834-576A-4817-B20C-981F25FCA87E}" type="presParOf" srcId="{1ED93A4C-F480-49A1-A913-A95539DF2791}" destId="{AF13D0BF-D3D0-49EF-A9F7-35A752C08C6F}" srcOrd="1" destOrd="0" presId="urn:microsoft.com/office/officeart/2005/8/layout/vList2"/>
    <dgm:cxn modelId="{DA8822AD-AE94-4A96-AC77-9E33B63EA863}" type="presParOf" srcId="{1ED93A4C-F480-49A1-A913-A95539DF2791}" destId="{BC61705B-7A53-44EA-95B5-6CD11A381FEE}" srcOrd="2" destOrd="0" presId="urn:microsoft.com/office/officeart/2005/8/layout/vList2"/>
    <dgm:cxn modelId="{F941AF66-6CEE-4DA6-9AD9-E0DBAB63D685}" type="presParOf" srcId="{1ED93A4C-F480-49A1-A913-A95539DF2791}" destId="{049B9957-0E13-4CD3-ACFF-B7B1C9EC6E02}" srcOrd="3" destOrd="0" presId="urn:microsoft.com/office/officeart/2005/8/layout/vList2"/>
    <dgm:cxn modelId="{03661DE3-8BAE-4F5E-BB7E-FE65BFD27805}" type="presParOf" srcId="{1ED93A4C-F480-49A1-A913-A95539DF2791}" destId="{C9EF0396-1F29-4D88-B7F3-66606BF36D20}" srcOrd="4" destOrd="0" presId="urn:microsoft.com/office/officeart/2005/8/layout/vList2"/>
    <dgm:cxn modelId="{758F5255-820A-41EB-BB71-B500AEDFA5E1}" type="presParOf" srcId="{1ED93A4C-F480-49A1-A913-A95539DF2791}" destId="{271D93C0-5B86-4EAB-AD4E-ACE8066937CB}" srcOrd="5" destOrd="0" presId="urn:microsoft.com/office/officeart/2005/8/layout/vList2"/>
    <dgm:cxn modelId="{1437E225-2F31-4682-B83D-85D269A3A17B}" type="presParOf" srcId="{1ED93A4C-F480-49A1-A913-A95539DF2791}" destId="{D82E7794-A6AE-425C-9070-611214125A04}" srcOrd="6" destOrd="0" presId="urn:microsoft.com/office/officeart/2005/8/layout/vList2"/>
    <dgm:cxn modelId="{5501569E-30AC-466A-8285-26926750FAD1}" type="presParOf" srcId="{1ED93A4C-F480-49A1-A913-A95539DF2791}" destId="{59334149-C48E-4B76-87CD-ED9239F2087B}" srcOrd="7" destOrd="0" presId="urn:microsoft.com/office/officeart/2005/8/layout/vList2"/>
    <dgm:cxn modelId="{C732BBB5-F239-4BE8-97CB-3E1DA849ED8A}" type="presParOf" srcId="{1ED93A4C-F480-49A1-A913-A95539DF2791}" destId="{21BA62E7-A722-482D-81C6-1BCCE42F1088}" srcOrd="8" destOrd="0" presId="urn:microsoft.com/office/officeart/2005/8/layout/vList2"/>
    <dgm:cxn modelId="{5B706D7A-3D94-4598-8758-8D0450599CE7}" type="presParOf" srcId="{1ED93A4C-F480-49A1-A913-A95539DF2791}" destId="{AF4916F6-A976-4800-A277-74F25FBAB704}" srcOrd="9" destOrd="0" presId="urn:microsoft.com/office/officeart/2005/8/layout/vList2"/>
    <dgm:cxn modelId="{A21D0B53-0757-4F73-BC60-F582D8B5E011}" type="presParOf" srcId="{1ED93A4C-F480-49A1-A913-A95539DF2791}" destId="{A3C12621-5D98-4758-8E25-C2A2C97EF1E9}" srcOrd="10" destOrd="0" presId="urn:microsoft.com/office/officeart/2005/8/layout/vList2"/>
    <dgm:cxn modelId="{021C3792-04C0-45DD-B975-1813075CCFEE}" type="presParOf" srcId="{1ED93A4C-F480-49A1-A913-A95539DF2791}" destId="{2DCB2E91-0BFA-4614-9442-7EB61F3E07C7}" srcOrd="11" destOrd="0" presId="urn:microsoft.com/office/officeart/2005/8/layout/vList2"/>
    <dgm:cxn modelId="{96AE51C5-6C56-4E32-B239-8F17E9BAB435}" type="presParOf" srcId="{1ED93A4C-F480-49A1-A913-A95539DF2791}" destId="{C7D34ACF-87BA-4D39-A7F9-A572BB379143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048A4B-3C4F-4C51-94EA-05F495EB7C73}" type="doc">
      <dgm:prSet loTypeId="urn:microsoft.com/office/officeart/2005/8/layout/vList2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6D3D0213-5F63-4BE8-A5D7-7196D802884B}">
      <dgm:prSet custT="1"/>
      <dgm:spPr/>
      <dgm:t>
        <a:bodyPr/>
        <a:lstStyle/>
        <a:p>
          <a:pPr algn="ctr" rtl="0"/>
          <a:r>
            <a:rPr kumimoji="1" lang="zh-TW" altLang="en-US" sz="3000" b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學校推動優質化組織及自主管理策略圖</a:t>
          </a:r>
          <a:endParaRPr kumimoji="1" lang="zh-TW" sz="3000" b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14EFE49-B9BF-44C7-AFC8-F4373A1EAA05}" type="par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8B0A422A-48C8-4982-B4A3-172FE859D3E6}" type="sib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610D1539-2F0E-4C3F-8BE6-F5F6429DF8E5}" type="pres">
      <dgm:prSet presAssocID="{55048A4B-3C4F-4C51-94EA-05F495EB7C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85D0C62-5DAB-4E1D-AEA6-469D6CFC45F9}" type="pres">
      <dgm:prSet presAssocID="{6D3D0213-5F63-4BE8-A5D7-7196D802884B}" presName="parentText" presStyleLbl="node1" presStyleIdx="0" presStyleCnt="1" custLinFactNeighborX="13793" custLinFactNeighborY="1531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510784-AC64-4376-BAE8-61F6088C22F1}" type="presOf" srcId="{6D3D0213-5F63-4BE8-A5D7-7196D802884B}" destId="{F85D0C62-5DAB-4E1D-AEA6-469D6CFC45F9}" srcOrd="0" destOrd="0" presId="urn:microsoft.com/office/officeart/2005/8/layout/vList2"/>
    <dgm:cxn modelId="{A6ABB13B-875F-4AD3-B4FE-E92CA61D6058}" type="presOf" srcId="{55048A4B-3C4F-4C51-94EA-05F495EB7C73}" destId="{610D1539-2F0E-4C3F-8BE6-F5F6429DF8E5}" srcOrd="0" destOrd="0" presId="urn:microsoft.com/office/officeart/2005/8/layout/vList2"/>
    <dgm:cxn modelId="{957EF6E6-49DD-4061-BC12-AAEB920148A9}" srcId="{55048A4B-3C4F-4C51-94EA-05F495EB7C73}" destId="{6D3D0213-5F63-4BE8-A5D7-7196D802884B}" srcOrd="0" destOrd="0" parTransId="{D14EFE49-B9BF-44C7-AFC8-F4373A1EAA05}" sibTransId="{8B0A422A-48C8-4982-B4A3-172FE859D3E6}"/>
    <dgm:cxn modelId="{8B4863CF-10DA-4356-9CAB-49AA4A8FC386}" type="presParOf" srcId="{610D1539-2F0E-4C3F-8BE6-F5F6429DF8E5}" destId="{F85D0C62-5DAB-4E1D-AEA6-469D6CFC4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048A4B-3C4F-4C51-94EA-05F495EB7C73}" type="doc">
      <dgm:prSet loTypeId="urn:microsoft.com/office/officeart/2005/8/layout/vList2" loCatId="list" qsTypeId="urn:microsoft.com/office/officeart/2005/8/quickstyle/3d2" qsCatId="3D" csTypeId="urn:microsoft.com/office/officeart/2005/8/colors/accent1_4" csCatId="accent1" phldr="1"/>
      <dgm:spPr/>
      <dgm:t>
        <a:bodyPr/>
        <a:lstStyle/>
        <a:p>
          <a:endParaRPr lang="zh-TW" altLang="en-US"/>
        </a:p>
      </dgm:t>
    </dgm:pt>
    <dgm:pt modelId="{6D3D0213-5F63-4BE8-A5D7-7196D802884B}">
      <dgm:prSet custT="1"/>
      <dgm:spPr/>
      <dgm:t>
        <a:bodyPr/>
        <a:lstStyle/>
        <a:p>
          <a:pPr algn="ctr" rtl="0"/>
          <a:r>
            <a:rPr kumimoji="1" lang="zh-TW" altLang="en-US" sz="3000" b="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計劃管理</a:t>
          </a:r>
          <a:endParaRPr kumimoji="1" lang="zh-TW" sz="3000" b="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14EFE49-B9BF-44C7-AFC8-F4373A1EAA05}" type="par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8B0A422A-48C8-4982-B4A3-172FE859D3E6}" type="sibTrans" cxnId="{957EF6E6-49DD-4061-BC12-AAEB920148A9}">
      <dgm:prSet/>
      <dgm:spPr/>
      <dgm:t>
        <a:bodyPr/>
        <a:lstStyle/>
        <a:p>
          <a:endParaRPr lang="zh-TW" altLang="en-US"/>
        </a:p>
      </dgm:t>
    </dgm:pt>
    <dgm:pt modelId="{610D1539-2F0E-4C3F-8BE6-F5F6429DF8E5}" type="pres">
      <dgm:prSet presAssocID="{55048A4B-3C4F-4C51-94EA-05F495EB7C7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85D0C62-5DAB-4E1D-AEA6-469D6CFC45F9}" type="pres">
      <dgm:prSet presAssocID="{6D3D0213-5F63-4BE8-A5D7-7196D802884B}" presName="parentText" presStyleLbl="node1" presStyleIdx="0" presStyleCnt="1" custLinFactNeighborX="13793" custLinFactNeighborY="1531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96F68FF-0A4D-45CF-B182-93DA6B2222E5}" type="presOf" srcId="{6D3D0213-5F63-4BE8-A5D7-7196D802884B}" destId="{F85D0C62-5DAB-4E1D-AEA6-469D6CFC45F9}" srcOrd="0" destOrd="0" presId="urn:microsoft.com/office/officeart/2005/8/layout/vList2"/>
    <dgm:cxn modelId="{957EF6E6-49DD-4061-BC12-AAEB920148A9}" srcId="{55048A4B-3C4F-4C51-94EA-05F495EB7C73}" destId="{6D3D0213-5F63-4BE8-A5D7-7196D802884B}" srcOrd="0" destOrd="0" parTransId="{D14EFE49-B9BF-44C7-AFC8-F4373A1EAA05}" sibTransId="{8B0A422A-48C8-4982-B4A3-172FE859D3E6}"/>
    <dgm:cxn modelId="{4B1BB4F1-3416-4AE6-8750-629BC249ACC6}" type="presOf" srcId="{55048A4B-3C4F-4C51-94EA-05F495EB7C73}" destId="{610D1539-2F0E-4C3F-8BE6-F5F6429DF8E5}" srcOrd="0" destOrd="0" presId="urn:microsoft.com/office/officeart/2005/8/layout/vList2"/>
    <dgm:cxn modelId="{BA22FD50-CAD9-4363-B81E-438F111A7755}" type="presParOf" srcId="{610D1539-2F0E-4C3F-8BE6-F5F6429DF8E5}" destId="{F85D0C62-5DAB-4E1D-AEA6-469D6CFC45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407F2C-7EAA-4C9F-B8E9-530E4CCE4E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3ACAF75-0917-4434-BC72-D8CEBAC2FB33}">
      <dgm:prSet custT="1"/>
      <dgm:spPr/>
      <dgm:t>
        <a:bodyPr/>
        <a:lstStyle/>
        <a:p>
          <a:pPr algn="ctr" rtl="0"/>
          <a:r>
            <a:rPr kumimoji="1" lang="en-US" altLang="zh-TW" sz="26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105</a:t>
          </a:r>
          <a:r>
            <a:rPr kumimoji="1" lang="zh-TW" altLang="en-US" sz="2600" b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學年度本校辦理優質化子計畫之名稱及期程</a:t>
          </a:r>
          <a:endParaRPr lang="zh-TW" altLang="en-US" sz="2600" b="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gm:t>
    </dgm:pt>
    <dgm:pt modelId="{D9E9FF1F-8CDC-4892-AF43-48B822DE78C6}" type="parTrans" cxnId="{FE67F879-3C4B-43FA-99B8-932FC473AFB3}">
      <dgm:prSet/>
      <dgm:spPr/>
      <dgm:t>
        <a:bodyPr/>
        <a:lstStyle/>
        <a:p>
          <a:endParaRPr lang="zh-TW" altLang="en-US"/>
        </a:p>
      </dgm:t>
    </dgm:pt>
    <dgm:pt modelId="{A7DC7492-549A-48F1-A4A9-94890D72488A}" type="sibTrans" cxnId="{FE67F879-3C4B-43FA-99B8-932FC473AFB3}">
      <dgm:prSet/>
      <dgm:spPr/>
      <dgm:t>
        <a:bodyPr/>
        <a:lstStyle/>
        <a:p>
          <a:endParaRPr lang="zh-TW" altLang="en-US"/>
        </a:p>
      </dgm:t>
    </dgm:pt>
    <dgm:pt modelId="{31DA8818-0A44-4C86-B7B1-A803C99E142A}" type="pres">
      <dgm:prSet presAssocID="{2A407F2C-7EAA-4C9F-B8E9-530E4CCE4E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F942818-417E-46CE-AA22-E3993E298651}" type="pres">
      <dgm:prSet presAssocID="{03ACAF75-0917-4434-BC72-D8CEBAC2FB33}" presName="parentText" presStyleLbl="node1" presStyleIdx="0" presStyleCnt="1" custLinFactNeighborX="3030" custLinFactNeighborY="-1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05BD319-48BC-44DA-938B-B7555BFE0686}" type="presOf" srcId="{2A407F2C-7EAA-4C9F-B8E9-530E4CCE4EDA}" destId="{31DA8818-0A44-4C86-B7B1-A803C99E142A}" srcOrd="0" destOrd="0" presId="urn:microsoft.com/office/officeart/2005/8/layout/vList2"/>
    <dgm:cxn modelId="{E20AFA15-449D-458B-952F-5E86D66D37B2}" type="presOf" srcId="{03ACAF75-0917-4434-BC72-D8CEBAC2FB33}" destId="{5F942818-417E-46CE-AA22-E3993E298651}" srcOrd="0" destOrd="0" presId="urn:microsoft.com/office/officeart/2005/8/layout/vList2"/>
    <dgm:cxn modelId="{FE67F879-3C4B-43FA-99B8-932FC473AFB3}" srcId="{2A407F2C-7EAA-4C9F-B8E9-530E4CCE4EDA}" destId="{03ACAF75-0917-4434-BC72-D8CEBAC2FB33}" srcOrd="0" destOrd="0" parTransId="{D9E9FF1F-8CDC-4892-AF43-48B822DE78C6}" sibTransId="{A7DC7492-549A-48F1-A4A9-94890D72488A}"/>
    <dgm:cxn modelId="{7D4CB570-D883-46F3-8D56-1BD9604A3E6B}" type="presParOf" srcId="{31DA8818-0A44-4C86-B7B1-A803C99E142A}" destId="{5F942818-417E-46CE-AA22-E3993E29865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8269F7-D7F3-4D77-86A9-6F14C17C590A}" type="doc">
      <dgm:prSet loTypeId="urn:microsoft.com/office/officeart/2005/8/layout/hChevron3" loCatId="process" qsTypeId="urn:microsoft.com/office/officeart/2005/8/quickstyle/simple1" qsCatId="simple" csTypeId="urn:microsoft.com/office/officeart/2005/8/colors/accent6_2" csCatId="accent6" phldr="1"/>
      <dgm:spPr/>
    </dgm:pt>
    <dgm:pt modelId="{AAAA3946-76EC-498C-B5EB-40E1ADB23B93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召開課程會議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E25B6609-AFCB-412A-8C17-2CB0EDA72E4B}" type="parTrans" cxnId="{F3BD6770-9F75-4A0E-94F1-82871598E448}">
      <dgm:prSet/>
      <dgm:spPr/>
      <dgm:t>
        <a:bodyPr/>
        <a:lstStyle/>
        <a:p>
          <a:endParaRPr lang="zh-TW" altLang="en-US"/>
        </a:p>
      </dgm:t>
    </dgm:pt>
    <dgm:pt modelId="{FB7CF763-7D86-4D75-B5ED-ED59F9CAA3BA}" type="sibTrans" cxnId="{F3BD6770-9F75-4A0E-94F1-82871598E448}">
      <dgm:prSet/>
      <dgm:spPr/>
      <dgm:t>
        <a:bodyPr/>
        <a:lstStyle/>
        <a:p>
          <a:endParaRPr lang="zh-TW" altLang="en-US"/>
        </a:p>
      </dgm:t>
    </dgm:pt>
    <dgm:pt modelId="{C6F5F51E-CCEA-41A7-BBB4-31839EA261FD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行銷學課程融入綠色行銷單元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B0AA9831-0832-471E-A78A-074238F43AF3}" type="parTrans" cxnId="{8B0E2C42-3813-48CD-806C-E39604F6FBBF}">
      <dgm:prSet/>
      <dgm:spPr/>
      <dgm:t>
        <a:bodyPr/>
        <a:lstStyle/>
        <a:p>
          <a:endParaRPr lang="zh-TW" altLang="en-US"/>
        </a:p>
      </dgm:t>
    </dgm:pt>
    <dgm:pt modelId="{12061E19-4C7A-41C3-A8E5-D7567EC835E8}" type="sibTrans" cxnId="{8B0E2C42-3813-48CD-806C-E39604F6FBBF}">
      <dgm:prSet/>
      <dgm:spPr/>
      <dgm:t>
        <a:bodyPr/>
        <a:lstStyle/>
        <a:p>
          <a:endParaRPr lang="zh-TW" altLang="en-US"/>
        </a:p>
      </dgm:t>
    </dgm:pt>
    <dgm:pt modelId="{4F99C6D7-A079-4671-ADE9-4FF1E581EE51}">
      <dgm:prSet phldrT="[文字]"/>
      <dgm:spPr/>
      <dgm:t>
        <a:bodyPr/>
        <a:lstStyle/>
        <a:p>
          <a:r>
            <a:rPr lang="en-US" altLang="zh-TW" dirty="0" smtClean="0">
              <a:latin typeface="標楷體" pitchFamily="65" charset="-120"/>
              <a:ea typeface="標楷體" pitchFamily="65" charset="-120"/>
            </a:rPr>
            <a:t>11/9</a:t>
          </a:r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日實地參訪</a:t>
          </a:r>
          <a:r>
            <a:rPr kumimoji="0" lang="zh-TW" altLang="en-US" dirty="0" smtClean="0">
              <a:latin typeface="標楷體" pitchFamily="65" charset="-120"/>
              <a:ea typeface="標楷體" pitchFamily="65" charset="-120"/>
            </a:rPr>
            <a:t>內湖大愛感恩科技公司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FDB38BA-1E7B-42E0-9E85-A956BE0A8D6E}" type="parTrans" cxnId="{ED3535E5-B050-4633-A4CA-E33308717258}">
      <dgm:prSet/>
      <dgm:spPr/>
      <dgm:t>
        <a:bodyPr/>
        <a:lstStyle/>
        <a:p>
          <a:endParaRPr lang="zh-TW" altLang="en-US"/>
        </a:p>
      </dgm:t>
    </dgm:pt>
    <dgm:pt modelId="{3439B06D-2B19-426A-A77B-F4A7A54A159D}" type="sibTrans" cxnId="{ED3535E5-B050-4633-A4CA-E33308717258}">
      <dgm:prSet/>
      <dgm:spPr/>
      <dgm:t>
        <a:bodyPr/>
        <a:lstStyle/>
        <a:p>
          <a:endParaRPr lang="zh-TW" altLang="en-US"/>
        </a:p>
      </dgm:t>
    </dgm:pt>
    <dgm:pt modelId="{5B439928-5F1E-43B7-BF86-B486326A98F3}" type="pres">
      <dgm:prSet presAssocID="{508269F7-D7F3-4D77-86A9-6F14C17C590A}" presName="Name0" presStyleCnt="0">
        <dgm:presLayoutVars>
          <dgm:dir/>
          <dgm:resizeHandles val="exact"/>
        </dgm:presLayoutVars>
      </dgm:prSet>
      <dgm:spPr/>
    </dgm:pt>
    <dgm:pt modelId="{9EE4A09A-5AEC-4F24-911A-4E0B6F40A61C}" type="pres">
      <dgm:prSet presAssocID="{AAAA3946-76EC-498C-B5EB-40E1ADB23B93}" presName="parTxOnly" presStyleLbl="node1" presStyleIdx="0" presStyleCnt="3" custScaleX="79408" custLinFactNeighborX="-572" custLinFactNeighborY="444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C1C1FA-F131-48CD-9FEC-951A47E12EDA}" type="pres">
      <dgm:prSet presAssocID="{FB7CF763-7D86-4D75-B5ED-ED59F9CAA3BA}" presName="parSpace" presStyleCnt="0"/>
      <dgm:spPr/>
    </dgm:pt>
    <dgm:pt modelId="{D144620E-B3B1-43AE-A73A-1112B2F8634A}" type="pres">
      <dgm:prSet presAssocID="{C6F5F51E-CCEA-41A7-BBB4-31839EA261FD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006BA8-B03A-4D3C-97FA-7B4DB86C52A1}" type="pres">
      <dgm:prSet presAssocID="{12061E19-4C7A-41C3-A8E5-D7567EC835E8}" presName="parSpace" presStyleCnt="0"/>
      <dgm:spPr/>
    </dgm:pt>
    <dgm:pt modelId="{9852750F-0D3B-41FD-8819-F2731AC4882B}" type="pres">
      <dgm:prSet presAssocID="{4F99C6D7-A079-4671-ADE9-4FF1E581EE51}" presName="parTxOnly" presStyleLbl="node1" presStyleIdx="2" presStyleCnt="3" custLinFactNeighborX="38062" custLinFactNeighborY="-88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7D7B5A7-C8B0-42B4-878B-D2A025117691}" type="presOf" srcId="{508269F7-D7F3-4D77-86A9-6F14C17C590A}" destId="{5B439928-5F1E-43B7-BF86-B486326A98F3}" srcOrd="0" destOrd="0" presId="urn:microsoft.com/office/officeart/2005/8/layout/hChevron3"/>
    <dgm:cxn modelId="{D2A9DD15-6B9E-4CF9-8B78-1292336398A9}" type="presOf" srcId="{4F99C6D7-A079-4671-ADE9-4FF1E581EE51}" destId="{9852750F-0D3B-41FD-8819-F2731AC4882B}" srcOrd="0" destOrd="0" presId="urn:microsoft.com/office/officeart/2005/8/layout/hChevron3"/>
    <dgm:cxn modelId="{8B0E2C42-3813-48CD-806C-E39604F6FBBF}" srcId="{508269F7-D7F3-4D77-86A9-6F14C17C590A}" destId="{C6F5F51E-CCEA-41A7-BBB4-31839EA261FD}" srcOrd="1" destOrd="0" parTransId="{B0AA9831-0832-471E-A78A-074238F43AF3}" sibTransId="{12061E19-4C7A-41C3-A8E5-D7567EC835E8}"/>
    <dgm:cxn modelId="{F3BD6770-9F75-4A0E-94F1-82871598E448}" srcId="{508269F7-D7F3-4D77-86A9-6F14C17C590A}" destId="{AAAA3946-76EC-498C-B5EB-40E1ADB23B93}" srcOrd="0" destOrd="0" parTransId="{E25B6609-AFCB-412A-8C17-2CB0EDA72E4B}" sibTransId="{FB7CF763-7D86-4D75-B5ED-ED59F9CAA3BA}"/>
    <dgm:cxn modelId="{3214FDC0-B207-4527-AD33-BFDBCB2C34FF}" type="presOf" srcId="{C6F5F51E-CCEA-41A7-BBB4-31839EA261FD}" destId="{D144620E-B3B1-43AE-A73A-1112B2F8634A}" srcOrd="0" destOrd="0" presId="urn:microsoft.com/office/officeart/2005/8/layout/hChevron3"/>
    <dgm:cxn modelId="{40C9F6AA-F496-4598-AEA7-E71FC7CC44B4}" type="presOf" srcId="{AAAA3946-76EC-498C-B5EB-40E1ADB23B93}" destId="{9EE4A09A-5AEC-4F24-911A-4E0B6F40A61C}" srcOrd="0" destOrd="0" presId="urn:microsoft.com/office/officeart/2005/8/layout/hChevron3"/>
    <dgm:cxn modelId="{ED3535E5-B050-4633-A4CA-E33308717258}" srcId="{508269F7-D7F3-4D77-86A9-6F14C17C590A}" destId="{4F99C6D7-A079-4671-ADE9-4FF1E581EE51}" srcOrd="2" destOrd="0" parTransId="{AFDB38BA-1E7B-42E0-9E85-A956BE0A8D6E}" sibTransId="{3439B06D-2B19-426A-A77B-F4A7A54A159D}"/>
    <dgm:cxn modelId="{275D2B58-0C50-4295-A4B8-341714F126AD}" type="presParOf" srcId="{5B439928-5F1E-43B7-BF86-B486326A98F3}" destId="{9EE4A09A-5AEC-4F24-911A-4E0B6F40A61C}" srcOrd="0" destOrd="0" presId="urn:microsoft.com/office/officeart/2005/8/layout/hChevron3"/>
    <dgm:cxn modelId="{DA5EDC81-D769-48F9-A94E-E83E77F8954D}" type="presParOf" srcId="{5B439928-5F1E-43B7-BF86-B486326A98F3}" destId="{6EC1C1FA-F131-48CD-9FEC-951A47E12EDA}" srcOrd="1" destOrd="0" presId="urn:microsoft.com/office/officeart/2005/8/layout/hChevron3"/>
    <dgm:cxn modelId="{BE8C0CAC-8889-4916-A62F-2DA188CBFE85}" type="presParOf" srcId="{5B439928-5F1E-43B7-BF86-B486326A98F3}" destId="{D144620E-B3B1-43AE-A73A-1112B2F8634A}" srcOrd="2" destOrd="0" presId="urn:microsoft.com/office/officeart/2005/8/layout/hChevron3"/>
    <dgm:cxn modelId="{E7580E4D-FA2A-4D7E-8E58-C6B3057B5F41}" type="presParOf" srcId="{5B439928-5F1E-43B7-BF86-B486326A98F3}" destId="{2E006BA8-B03A-4D3C-97FA-7B4DB86C52A1}" srcOrd="3" destOrd="0" presId="urn:microsoft.com/office/officeart/2005/8/layout/hChevron3"/>
    <dgm:cxn modelId="{DFA38255-47A3-4830-B365-9A150142936D}" type="presParOf" srcId="{5B439928-5F1E-43B7-BF86-B486326A98F3}" destId="{9852750F-0D3B-41FD-8819-F2731AC4882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08269F7-D7F3-4D77-86A9-6F14C17C590A}" type="doc">
      <dgm:prSet loTypeId="urn:microsoft.com/office/officeart/2005/8/layout/hChevron3" loCatId="process" qsTypeId="urn:microsoft.com/office/officeart/2005/8/quickstyle/simple1" qsCatId="simple" csTypeId="urn:microsoft.com/office/officeart/2005/8/colors/accent6_2" csCatId="accent6" phldr="1"/>
      <dgm:spPr/>
    </dgm:pt>
    <dgm:pt modelId="{AAAA3946-76EC-498C-B5EB-40E1ADB23B93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召開課程會議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E25B6609-AFCB-412A-8C17-2CB0EDA72E4B}" type="parTrans" cxnId="{F3BD6770-9F75-4A0E-94F1-82871598E448}">
      <dgm:prSet/>
      <dgm:spPr/>
      <dgm:t>
        <a:bodyPr/>
        <a:lstStyle/>
        <a:p>
          <a:endParaRPr lang="zh-TW" altLang="en-US"/>
        </a:p>
      </dgm:t>
    </dgm:pt>
    <dgm:pt modelId="{FB7CF763-7D86-4D75-B5ED-ED59F9CAA3BA}" type="sibTrans" cxnId="{F3BD6770-9F75-4A0E-94F1-82871598E448}">
      <dgm:prSet/>
      <dgm:spPr/>
      <dgm:t>
        <a:bodyPr/>
        <a:lstStyle/>
        <a:p>
          <a:endParaRPr lang="zh-TW" altLang="en-US"/>
        </a:p>
      </dgm:t>
    </dgm:pt>
    <dgm:pt modelId="{C6F5F51E-CCEA-41A7-BBB4-31839EA261FD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與協會共同研擬教材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B0AA9831-0832-471E-A78A-074238F43AF3}" type="parTrans" cxnId="{8B0E2C42-3813-48CD-806C-E39604F6FBBF}">
      <dgm:prSet/>
      <dgm:spPr/>
      <dgm:t>
        <a:bodyPr/>
        <a:lstStyle/>
        <a:p>
          <a:endParaRPr lang="zh-TW" altLang="en-US"/>
        </a:p>
      </dgm:t>
    </dgm:pt>
    <dgm:pt modelId="{12061E19-4C7A-41C3-A8E5-D7567EC835E8}" type="sibTrans" cxnId="{8B0E2C42-3813-48CD-806C-E39604F6FBBF}">
      <dgm:prSet/>
      <dgm:spPr/>
      <dgm:t>
        <a:bodyPr/>
        <a:lstStyle/>
        <a:p>
          <a:endParaRPr lang="zh-TW" altLang="en-US"/>
        </a:p>
      </dgm:t>
    </dgm:pt>
    <dgm:pt modelId="{4F99C6D7-A079-4671-ADE9-4FF1E581EE51}">
      <dgm:prSet phldrT="[文字]"/>
      <dgm:spPr/>
      <dgm:t>
        <a:bodyPr/>
        <a:lstStyle/>
        <a:p>
          <a:r>
            <a:rPr lang="zh-TW" altLang="en-US" dirty="0" smtClean="0">
              <a:latin typeface="標楷體" pitchFamily="65" charset="-120"/>
              <a:ea typeface="標楷體" pitchFamily="65" charset="-120"/>
            </a:rPr>
            <a:t>會計人員生涯教育融入青少年財商知能單元</a:t>
          </a:r>
          <a:endParaRPr lang="zh-TW" altLang="en-US" dirty="0">
            <a:latin typeface="標楷體" pitchFamily="65" charset="-120"/>
            <a:ea typeface="標楷體" pitchFamily="65" charset="-120"/>
          </a:endParaRPr>
        </a:p>
      </dgm:t>
    </dgm:pt>
    <dgm:pt modelId="{AFDB38BA-1E7B-42E0-9E85-A956BE0A8D6E}" type="parTrans" cxnId="{ED3535E5-B050-4633-A4CA-E33308717258}">
      <dgm:prSet/>
      <dgm:spPr/>
      <dgm:t>
        <a:bodyPr/>
        <a:lstStyle/>
        <a:p>
          <a:endParaRPr lang="zh-TW" altLang="en-US"/>
        </a:p>
      </dgm:t>
    </dgm:pt>
    <dgm:pt modelId="{3439B06D-2B19-426A-A77B-F4A7A54A159D}" type="sibTrans" cxnId="{ED3535E5-B050-4633-A4CA-E33308717258}">
      <dgm:prSet/>
      <dgm:spPr/>
      <dgm:t>
        <a:bodyPr/>
        <a:lstStyle/>
        <a:p>
          <a:endParaRPr lang="zh-TW" altLang="en-US"/>
        </a:p>
      </dgm:t>
    </dgm:pt>
    <dgm:pt modelId="{5B439928-5F1E-43B7-BF86-B486326A98F3}" type="pres">
      <dgm:prSet presAssocID="{508269F7-D7F3-4D77-86A9-6F14C17C590A}" presName="Name0" presStyleCnt="0">
        <dgm:presLayoutVars>
          <dgm:dir/>
          <dgm:resizeHandles val="exact"/>
        </dgm:presLayoutVars>
      </dgm:prSet>
      <dgm:spPr/>
    </dgm:pt>
    <dgm:pt modelId="{9EE4A09A-5AEC-4F24-911A-4E0B6F40A61C}" type="pres">
      <dgm:prSet presAssocID="{AAAA3946-76EC-498C-B5EB-40E1ADB23B93}" presName="parTxOnly" presStyleLbl="node1" presStyleIdx="0" presStyleCnt="3" custScaleX="78852" custLinFactNeighborX="-572" custLinFactNeighborY="444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EC1C1FA-F131-48CD-9FEC-951A47E12EDA}" type="pres">
      <dgm:prSet presAssocID="{FB7CF763-7D86-4D75-B5ED-ED59F9CAA3BA}" presName="parSpace" presStyleCnt="0"/>
      <dgm:spPr/>
    </dgm:pt>
    <dgm:pt modelId="{D144620E-B3B1-43AE-A73A-1112B2F8634A}" type="pres">
      <dgm:prSet presAssocID="{C6F5F51E-CCEA-41A7-BBB4-31839EA261FD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E006BA8-B03A-4D3C-97FA-7B4DB86C52A1}" type="pres">
      <dgm:prSet presAssocID="{12061E19-4C7A-41C3-A8E5-D7567EC835E8}" presName="parSpace" presStyleCnt="0"/>
      <dgm:spPr/>
    </dgm:pt>
    <dgm:pt modelId="{9852750F-0D3B-41FD-8819-F2731AC4882B}" type="pres">
      <dgm:prSet presAssocID="{4F99C6D7-A079-4671-ADE9-4FF1E581EE51}" presName="parTxOnly" presStyleLbl="node1" presStyleIdx="2" presStyleCnt="3" custLinFactNeighborX="38062" custLinFactNeighborY="-88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3E58B62-3DAC-47BC-AAA6-79D52953ECAF}" type="presOf" srcId="{C6F5F51E-CCEA-41A7-BBB4-31839EA261FD}" destId="{D144620E-B3B1-43AE-A73A-1112B2F8634A}" srcOrd="0" destOrd="0" presId="urn:microsoft.com/office/officeart/2005/8/layout/hChevron3"/>
    <dgm:cxn modelId="{86128390-8450-4215-8001-EDB08E2A4CF4}" type="presOf" srcId="{AAAA3946-76EC-498C-B5EB-40E1ADB23B93}" destId="{9EE4A09A-5AEC-4F24-911A-4E0B6F40A61C}" srcOrd="0" destOrd="0" presId="urn:microsoft.com/office/officeart/2005/8/layout/hChevron3"/>
    <dgm:cxn modelId="{68A86B2A-0CDB-4DAB-A71B-0FD9BE27BA51}" type="presOf" srcId="{4F99C6D7-A079-4671-ADE9-4FF1E581EE51}" destId="{9852750F-0D3B-41FD-8819-F2731AC4882B}" srcOrd="0" destOrd="0" presId="urn:microsoft.com/office/officeart/2005/8/layout/hChevron3"/>
    <dgm:cxn modelId="{8B0E2C42-3813-48CD-806C-E39604F6FBBF}" srcId="{508269F7-D7F3-4D77-86A9-6F14C17C590A}" destId="{C6F5F51E-CCEA-41A7-BBB4-31839EA261FD}" srcOrd="1" destOrd="0" parTransId="{B0AA9831-0832-471E-A78A-074238F43AF3}" sibTransId="{12061E19-4C7A-41C3-A8E5-D7567EC835E8}"/>
    <dgm:cxn modelId="{F3BD6770-9F75-4A0E-94F1-82871598E448}" srcId="{508269F7-D7F3-4D77-86A9-6F14C17C590A}" destId="{AAAA3946-76EC-498C-B5EB-40E1ADB23B93}" srcOrd="0" destOrd="0" parTransId="{E25B6609-AFCB-412A-8C17-2CB0EDA72E4B}" sibTransId="{FB7CF763-7D86-4D75-B5ED-ED59F9CAA3BA}"/>
    <dgm:cxn modelId="{1E37A520-28C1-475F-9EF3-20A007CABDC6}" type="presOf" srcId="{508269F7-D7F3-4D77-86A9-6F14C17C590A}" destId="{5B439928-5F1E-43B7-BF86-B486326A98F3}" srcOrd="0" destOrd="0" presId="urn:microsoft.com/office/officeart/2005/8/layout/hChevron3"/>
    <dgm:cxn modelId="{ED3535E5-B050-4633-A4CA-E33308717258}" srcId="{508269F7-D7F3-4D77-86A9-6F14C17C590A}" destId="{4F99C6D7-A079-4671-ADE9-4FF1E581EE51}" srcOrd="2" destOrd="0" parTransId="{AFDB38BA-1E7B-42E0-9E85-A956BE0A8D6E}" sibTransId="{3439B06D-2B19-426A-A77B-F4A7A54A159D}"/>
    <dgm:cxn modelId="{35FA921D-9AD7-42CA-AA42-CFF70CD6C588}" type="presParOf" srcId="{5B439928-5F1E-43B7-BF86-B486326A98F3}" destId="{9EE4A09A-5AEC-4F24-911A-4E0B6F40A61C}" srcOrd="0" destOrd="0" presId="urn:microsoft.com/office/officeart/2005/8/layout/hChevron3"/>
    <dgm:cxn modelId="{8A19B190-9F74-422E-99B2-3B3F4CABABDC}" type="presParOf" srcId="{5B439928-5F1E-43B7-BF86-B486326A98F3}" destId="{6EC1C1FA-F131-48CD-9FEC-951A47E12EDA}" srcOrd="1" destOrd="0" presId="urn:microsoft.com/office/officeart/2005/8/layout/hChevron3"/>
    <dgm:cxn modelId="{AB6E576B-102A-40C3-A6DC-E3BF40B912B9}" type="presParOf" srcId="{5B439928-5F1E-43B7-BF86-B486326A98F3}" destId="{D144620E-B3B1-43AE-A73A-1112B2F8634A}" srcOrd="2" destOrd="0" presId="urn:microsoft.com/office/officeart/2005/8/layout/hChevron3"/>
    <dgm:cxn modelId="{CD71641A-B95F-4097-B6C5-C49DC0FC0A2A}" type="presParOf" srcId="{5B439928-5F1E-43B7-BF86-B486326A98F3}" destId="{2E006BA8-B03A-4D3C-97FA-7B4DB86C52A1}" srcOrd="3" destOrd="0" presId="urn:microsoft.com/office/officeart/2005/8/layout/hChevron3"/>
    <dgm:cxn modelId="{008C05E7-53EF-4BB6-B5CA-48F200B04851}" type="presParOf" srcId="{5B439928-5F1E-43B7-BF86-B486326A98F3}" destId="{9852750F-0D3B-41FD-8819-F2731AC4882B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E25879-EFCF-476C-A25E-BE9BE553D8E2}">
      <dsp:nvSpPr>
        <dsp:cNvPr id="0" name=""/>
        <dsp:cNvSpPr/>
      </dsp:nvSpPr>
      <dsp:spPr>
        <a:xfrm>
          <a:off x="0" y="208"/>
          <a:ext cx="6912768" cy="761414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一、落實技職教育，發展學校特色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37377"/>
        <a:ext cx="6838430" cy="687076"/>
      </dsp:txXfrm>
    </dsp:sp>
    <dsp:sp modelId="{BC61705B-7A53-44EA-95B5-6CD11A381FEE}">
      <dsp:nvSpPr>
        <dsp:cNvPr id="0" name=""/>
        <dsp:cNvSpPr/>
      </dsp:nvSpPr>
      <dsp:spPr>
        <a:xfrm>
          <a:off x="0" y="773336"/>
          <a:ext cx="6912768" cy="761414"/>
        </a:xfrm>
        <a:prstGeom prst="roundRect">
          <a:avLst/>
        </a:prstGeom>
        <a:solidFill>
          <a:schemeClr val="accent1">
            <a:shade val="80000"/>
            <a:hueOff val="2043"/>
            <a:satOff val="2153"/>
            <a:lumOff val="234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二、提高辦學績效，強化競爭實力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810505"/>
        <a:ext cx="6838430" cy="687076"/>
      </dsp:txXfrm>
    </dsp:sp>
    <dsp:sp modelId="{C9EF0396-1F29-4D88-B7F3-66606BF36D20}">
      <dsp:nvSpPr>
        <dsp:cNvPr id="0" name=""/>
        <dsp:cNvSpPr/>
      </dsp:nvSpPr>
      <dsp:spPr>
        <a:xfrm>
          <a:off x="0" y="1546464"/>
          <a:ext cx="6912768" cy="761414"/>
        </a:xfrm>
        <a:prstGeom prst="roundRect">
          <a:avLst/>
        </a:prstGeom>
        <a:solidFill>
          <a:schemeClr val="accent1">
            <a:shade val="80000"/>
            <a:hueOff val="4086"/>
            <a:satOff val="4306"/>
            <a:lumOff val="468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三、精進教師教學，發展終身學習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1583633"/>
        <a:ext cx="6838430" cy="687076"/>
      </dsp:txXfrm>
    </dsp:sp>
    <dsp:sp modelId="{D82E7794-A6AE-425C-9070-611214125A04}">
      <dsp:nvSpPr>
        <dsp:cNvPr id="0" name=""/>
        <dsp:cNvSpPr/>
      </dsp:nvSpPr>
      <dsp:spPr>
        <a:xfrm>
          <a:off x="0" y="2319592"/>
          <a:ext cx="6912768" cy="761414"/>
        </a:xfrm>
        <a:prstGeom prst="roundRect">
          <a:avLst/>
        </a:prstGeom>
        <a:solidFill>
          <a:schemeClr val="accent1">
            <a:shade val="80000"/>
            <a:hueOff val="6129"/>
            <a:satOff val="6459"/>
            <a:lumOff val="70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四、提升學生能力，開發全人潛能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2356761"/>
        <a:ext cx="6838430" cy="687076"/>
      </dsp:txXfrm>
    </dsp:sp>
    <dsp:sp modelId="{21BA62E7-A722-482D-81C6-1BCCE42F1088}">
      <dsp:nvSpPr>
        <dsp:cNvPr id="0" name=""/>
        <dsp:cNvSpPr/>
      </dsp:nvSpPr>
      <dsp:spPr>
        <a:xfrm>
          <a:off x="0" y="3092721"/>
          <a:ext cx="6912768" cy="761414"/>
        </a:xfrm>
        <a:prstGeom prst="roundRect">
          <a:avLst/>
        </a:prstGeom>
        <a:solidFill>
          <a:schemeClr val="accent1">
            <a:shade val="80000"/>
            <a:hueOff val="8173"/>
            <a:satOff val="8613"/>
            <a:lumOff val="93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五、提升行政效能，永續優質服務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3129890"/>
        <a:ext cx="6838430" cy="687076"/>
      </dsp:txXfrm>
    </dsp:sp>
    <dsp:sp modelId="{A3C12621-5D98-4758-8E25-C2A2C97EF1E9}">
      <dsp:nvSpPr>
        <dsp:cNvPr id="0" name=""/>
        <dsp:cNvSpPr/>
      </dsp:nvSpPr>
      <dsp:spPr>
        <a:xfrm>
          <a:off x="0" y="3865849"/>
          <a:ext cx="6912768" cy="761414"/>
        </a:xfrm>
        <a:prstGeom prst="roundRect">
          <a:avLst/>
        </a:prstGeom>
        <a:solidFill>
          <a:schemeClr val="accent1">
            <a:shade val="80000"/>
            <a:hueOff val="10216"/>
            <a:satOff val="10766"/>
            <a:lumOff val="1169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六、建立溫馨校園，師生氛圍和諧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3903018"/>
        <a:ext cx="6838430" cy="687076"/>
      </dsp:txXfrm>
    </dsp:sp>
    <dsp:sp modelId="{C7D34ACF-87BA-4D39-A7F9-A572BB379143}">
      <dsp:nvSpPr>
        <dsp:cNvPr id="0" name=""/>
        <dsp:cNvSpPr/>
      </dsp:nvSpPr>
      <dsp:spPr>
        <a:xfrm>
          <a:off x="0" y="4638977"/>
          <a:ext cx="6912768" cy="761414"/>
        </a:xfrm>
        <a:prstGeom prst="roundRect">
          <a:avLst/>
        </a:prstGeom>
        <a:solidFill>
          <a:schemeClr val="accent1">
            <a:shade val="80000"/>
            <a:hueOff val="12259"/>
            <a:satOff val="12919"/>
            <a:lumOff val="1403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b="0" kern="12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七、整合社區資源，提升社群互動</a:t>
          </a:r>
          <a:endParaRPr lang="zh-TW" altLang="en-US" sz="3000" b="0" kern="1200" dirty="0">
            <a:solidFill>
              <a:srgbClr val="0000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37169" y="4676146"/>
        <a:ext cx="6838430" cy="6870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D0C62-5DAB-4E1D-AEA6-469D6CFC45F9}">
      <dsp:nvSpPr>
        <dsp:cNvPr id="0" name=""/>
        <dsp:cNvSpPr/>
      </dsp:nvSpPr>
      <dsp:spPr>
        <a:xfrm>
          <a:off x="0" y="258"/>
          <a:ext cx="6912768" cy="59505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000" b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學校推動優質化組織及自主管理策略圖</a:t>
          </a:r>
          <a:endParaRPr kumimoji="1" lang="zh-TW" sz="3000" b="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29048" y="29306"/>
        <a:ext cx="6854672" cy="5369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5D0C62-5DAB-4E1D-AEA6-469D6CFC45F9}">
      <dsp:nvSpPr>
        <dsp:cNvPr id="0" name=""/>
        <dsp:cNvSpPr/>
      </dsp:nvSpPr>
      <dsp:spPr>
        <a:xfrm>
          <a:off x="0" y="258"/>
          <a:ext cx="2304256" cy="595054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3000" b="0" kern="12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計劃管理</a:t>
          </a:r>
          <a:endParaRPr kumimoji="1" lang="zh-TW" sz="3000" b="0" kern="1200" dirty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29048" y="29306"/>
        <a:ext cx="2246160" cy="5369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942818-417E-46CE-AA22-E3993E298651}">
      <dsp:nvSpPr>
        <dsp:cNvPr id="0" name=""/>
        <dsp:cNvSpPr/>
      </dsp:nvSpPr>
      <dsp:spPr>
        <a:xfrm>
          <a:off x="0" y="78"/>
          <a:ext cx="7128792" cy="575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n-US" altLang="zh-TW" sz="26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105</a:t>
          </a:r>
          <a:r>
            <a:rPr kumimoji="1" lang="zh-TW" altLang="en-US" sz="2600" b="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rPr>
            <a:t>學年度本校辦理優質化子計畫之名稱及期程</a:t>
          </a:r>
          <a:endParaRPr lang="zh-TW" altLang="en-US" sz="2600" b="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Unicode MS" pitchFamily="34" charset="-120"/>
            <a:ea typeface="Arial Unicode MS" pitchFamily="34" charset="-120"/>
            <a:cs typeface="Arial Unicode MS" pitchFamily="34" charset="-120"/>
          </a:endParaRPr>
        </a:p>
      </dsp:txBody>
      <dsp:txXfrm>
        <a:off x="28103" y="28181"/>
        <a:ext cx="7072586" cy="5194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4A09A-5AEC-4F24-911A-4E0B6F40A61C}">
      <dsp:nvSpPr>
        <dsp:cNvPr id="0" name=""/>
        <dsp:cNvSpPr/>
      </dsp:nvSpPr>
      <dsp:spPr>
        <a:xfrm>
          <a:off x="0" y="0"/>
          <a:ext cx="2520561" cy="785818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346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>
              <a:latin typeface="標楷體" pitchFamily="65" charset="-120"/>
              <a:ea typeface="標楷體" pitchFamily="65" charset="-120"/>
            </a:rPr>
            <a:t>召開課程會議</a:t>
          </a:r>
          <a:endParaRPr lang="zh-TW" altLang="en-US" sz="1900" kern="1200" dirty="0">
            <a:latin typeface="標楷體" pitchFamily="65" charset="-120"/>
            <a:ea typeface="標楷體" pitchFamily="65" charset="-120"/>
          </a:endParaRPr>
        </a:p>
      </dsp:txBody>
      <dsp:txXfrm>
        <a:off x="0" y="0"/>
        <a:ext cx="2324107" cy="785818"/>
      </dsp:txXfrm>
    </dsp:sp>
    <dsp:sp modelId="{D144620E-B3B1-43AE-A73A-1112B2F8634A}">
      <dsp:nvSpPr>
        <dsp:cNvPr id="0" name=""/>
        <dsp:cNvSpPr/>
      </dsp:nvSpPr>
      <dsp:spPr>
        <a:xfrm>
          <a:off x="1887693" y="0"/>
          <a:ext cx="3174190" cy="78581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kern="1200" dirty="0" smtClean="0">
              <a:latin typeface="標楷體" pitchFamily="65" charset="-120"/>
              <a:ea typeface="標楷體" pitchFamily="65" charset="-120"/>
            </a:rPr>
            <a:t>行銷學課程融入綠色行銷單元</a:t>
          </a:r>
          <a:endParaRPr lang="zh-TW" altLang="en-US" sz="1900" kern="1200" dirty="0">
            <a:latin typeface="標楷體" pitchFamily="65" charset="-120"/>
            <a:ea typeface="標楷體" pitchFamily="65" charset="-120"/>
          </a:endParaRPr>
        </a:p>
      </dsp:txBody>
      <dsp:txXfrm>
        <a:off x="2280602" y="0"/>
        <a:ext cx="2388372" cy="785818"/>
      </dsp:txXfrm>
    </dsp:sp>
    <dsp:sp modelId="{9852750F-0D3B-41FD-8819-F2731AC4882B}">
      <dsp:nvSpPr>
        <dsp:cNvPr id="0" name=""/>
        <dsp:cNvSpPr/>
      </dsp:nvSpPr>
      <dsp:spPr>
        <a:xfrm>
          <a:off x="4429017" y="0"/>
          <a:ext cx="3174190" cy="78581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900" kern="1200" dirty="0" smtClean="0">
              <a:latin typeface="標楷體" pitchFamily="65" charset="-120"/>
              <a:ea typeface="標楷體" pitchFamily="65" charset="-120"/>
            </a:rPr>
            <a:t>11/9</a:t>
          </a:r>
          <a:r>
            <a:rPr lang="zh-TW" altLang="en-US" sz="1900" kern="1200" dirty="0" smtClean="0">
              <a:latin typeface="標楷體" pitchFamily="65" charset="-120"/>
              <a:ea typeface="標楷體" pitchFamily="65" charset="-120"/>
            </a:rPr>
            <a:t>日實地參訪</a:t>
          </a:r>
          <a:r>
            <a:rPr kumimoji="0" lang="zh-TW" altLang="en-US" sz="1900" kern="1200" dirty="0" smtClean="0">
              <a:latin typeface="標楷體" pitchFamily="65" charset="-120"/>
              <a:ea typeface="標楷體" pitchFamily="65" charset="-120"/>
            </a:rPr>
            <a:t>內湖大愛感恩科技公司</a:t>
          </a:r>
          <a:endParaRPr lang="zh-TW" altLang="en-US" sz="1900" kern="1200" dirty="0">
            <a:latin typeface="標楷體" pitchFamily="65" charset="-120"/>
            <a:ea typeface="標楷體" pitchFamily="65" charset="-120"/>
          </a:endParaRPr>
        </a:p>
      </dsp:txBody>
      <dsp:txXfrm>
        <a:off x="4821926" y="0"/>
        <a:ext cx="2388372" cy="7858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E4A09A-5AEC-4F24-911A-4E0B6F40A61C}">
      <dsp:nvSpPr>
        <dsp:cNvPr id="0" name=""/>
        <dsp:cNvSpPr/>
      </dsp:nvSpPr>
      <dsp:spPr>
        <a:xfrm>
          <a:off x="0" y="0"/>
          <a:ext cx="2471028" cy="792658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678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標楷體" pitchFamily="65" charset="-120"/>
              <a:ea typeface="標楷體" pitchFamily="65" charset="-120"/>
            </a:rPr>
            <a:t>召開課程會議</a:t>
          </a:r>
          <a:endParaRPr lang="zh-TW" altLang="en-US" sz="1700" kern="1200" dirty="0">
            <a:latin typeface="標楷體" pitchFamily="65" charset="-120"/>
            <a:ea typeface="標楷體" pitchFamily="65" charset="-120"/>
          </a:endParaRPr>
        </a:p>
      </dsp:txBody>
      <dsp:txXfrm>
        <a:off x="0" y="0"/>
        <a:ext cx="2272864" cy="792658"/>
      </dsp:txXfrm>
    </dsp:sp>
    <dsp:sp modelId="{D144620E-B3B1-43AE-A73A-1112B2F8634A}">
      <dsp:nvSpPr>
        <dsp:cNvPr id="0" name=""/>
        <dsp:cNvSpPr/>
      </dsp:nvSpPr>
      <dsp:spPr>
        <a:xfrm>
          <a:off x="1846175" y="0"/>
          <a:ext cx="3133754" cy="7926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標楷體" pitchFamily="65" charset="-120"/>
              <a:ea typeface="標楷體" pitchFamily="65" charset="-120"/>
            </a:rPr>
            <a:t>與協會共同研擬教材</a:t>
          </a:r>
          <a:endParaRPr lang="zh-TW" altLang="en-US" sz="1700" kern="1200" dirty="0">
            <a:latin typeface="標楷體" pitchFamily="65" charset="-120"/>
            <a:ea typeface="標楷體" pitchFamily="65" charset="-120"/>
          </a:endParaRPr>
        </a:p>
      </dsp:txBody>
      <dsp:txXfrm>
        <a:off x="2242504" y="0"/>
        <a:ext cx="2341096" cy="792658"/>
      </dsp:txXfrm>
    </dsp:sp>
    <dsp:sp modelId="{9852750F-0D3B-41FD-8819-F2731AC4882B}">
      <dsp:nvSpPr>
        <dsp:cNvPr id="0" name=""/>
        <dsp:cNvSpPr/>
      </dsp:nvSpPr>
      <dsp:spPr>
        <a:xfrm>
          <a:off x="4355077" y="0"/>
          <a:ext cx="3133754" cy="792658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45339" rIns="22670" bIns="45339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kern="1200" dirty="0" smtClean="0">
              <a:latin typeface="標楷體" pitchFamily="65" charset="-120"/>
              <a:ea typeface="標楷體" pitchFamily="65" charset="-120"/>
            </a:rPr>
            <a:t>會計人員生涯教育融入青少年財商知能單元</a:t>
          </a:r>
          <a:endParaRPr lang="zh-TW" altLang="en-US" sz="1700" kern="1200" dirty="0">
            <a:latin typeface="標楷體" pitchFamily="65" charset="-120"/>
            <a:ea typeface="標楷體" pitchFamily="65" charset="-120"/>
          </a:endParaRPr>
        </a:p>
      </dsp:txBody>
      <dsp:txXfrm>
        <a:off x="4751406" y="0"/>
        <a:ext cx="2341096" cy="792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t" anchorCtr="0" compatLnSpc="1">
            <a:prstTxWarp prst="textNoShape">
              <a:avLst/>
            </a:prstTxWarp>
          </a:bodyPr>
          <a:lstStyle>
            <a:lvl1pPr algn="r"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8" tIns="47419" rIns="94838" bIns="47419" numCol="1" anchor="b" anchorCtr="0" compatLnSpc="1">
            <a:prstTxWarp prst="textNoShape">
              <a:avLst/>
            </a:prstTxWarp>
          </a:bodyPr>
          <a:lstStyle>
            <a:lvl1pPr algn="r" defTabSz="948500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latin typeface="Arial" charset="0"/>
                <a:ea typeface="新細明體" pitchFamily="18" charset="-120"/>
              </a:defRPr>
            </a:lvl1pPr>
          </a:lstStyle>
          <a:p>
            <a:pPr>
              <a:defRPr/>
            </a:pPr>
            <a:fld id="{EA5EB62E-E374-49B7-9539-C6E0140FF9D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9955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530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l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5300"/>
          </a:xfrm>
          <a:prstGeom prst="rect">
            <a:avLst/>
          </a:prstGeom>
        </p:spPr>
        <p:txBody>
          <a:bodyPr vert="horz" lIns="87554" tIns="43777" rIns="87554" bIns="43777" rtlCol="0"/>
          <a:lstStyle>
            <a:lvl1pPr algn="r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fld id="{E9C79304-58A6-434B-9FFA-1C28A1A12289}" type="datetimeFigureOut">
              <a:rPr lang="zh-TW" altLang="en-US"/>
              <a:pPr>
                <a:defRPr/>
              </a:pPr>
              <a:t>2016/12/5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6125"/>
            <a:ext cx="4960938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554" tIns="43777" rIns="87554" bIns="43777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87554" tIns="43777" rIns="87554" bIns="43777" rtlCol="0"/>
          <a:lstStyle/>
          <a:p>
            <a:pPr lvl="0"/>
            <a:r>
              <a:rPr lang="zh-TW" altLang="en-US" noProof="0" dirty="0" smtClean="0"/>
              <a:t>按一下以編輯母片文字樣式</a:t>
            </a:r>
          </a:p>
          <a:p>
            <a:pPr lvl="1"/>
            <a:r>
              <a:rPr lang="zh-TW" altLang="en-US" noProof="0" dirty="0" smtClean="0"/>
              <a:t>第二層</a:t>
            </a:r>
          </a:p>
          <a:p>
            <a:pPr lvl="2"/>
            <a:r>
              <a:rPr lang="zh-TW" altLang="en-US" noProof="0" dirty="0" smtClean="0"/>
              <a:t>第三層</a:t>
            </a:r>
          </a:p>
          <a:p>
            <a:pPr lvl="3"/>
            <a:r>
              <a:rPr lang="zh-TW" altLang="en-US" noProof="0" dirty="0" smtClean="0"/>
              <a:t>第四層</a:t>
            </a:r>
          </a:p>
          <a:p>
            <a:pPr lvl="4"/>
            <a:r>
              <a:rPr lang="zh-TW" altLang="en-US" noProof="0" dirty="0" smtClean="0"/>
              <a:t>第五層</a:t>
            </a:r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890838" cy="49530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l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778250" y="9431338"/>
            <a:ext cx="2889250" cy="495300"/>
          </a:xfrm>
          <a:prstGeom prst="rect">
            <a:avLst/>
          </a:prstGeom>
        </p:spPr>
        <p:txBody>
          <a:bodyPr vert="horz" lIns="87554" tIns="43777" rIns="87554" bIns="43777" rtlCol="0" anchor="b"/>
          <a:lstStyle>
            <a:lvl1pPr algn="r">
              <a:lnSpc>
                <a:spcPct val="80000"/>
              </a:lnSpc>
              <a:spcBef>
                <a:spcPct val="20000"/>
              </a:spcBef>
              <a:buFontTx/>
              <a:buChar char="–"/>
              <a:defRPr sz="1100">
                <a:ea typeface="標楷體" pitchFamily="65" charset="-120"/>
              </a:defRPr>
            </a:lvl1pPr>
          </a:lstStyle>
          <a:p>
            <a:pPr>
              <a:defRPr/>
            </a:pPr>
            <a:fld id="{8BDFF70F-4A4B-49A9-9796-EA89266733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1841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3231684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620475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333375"/>
            <a:ext cx="2286000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333375"/>
            <a:ext cx="6705600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375978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6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4187607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0" y="333376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52387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6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4257074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6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2515228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6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94562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6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1635323259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48591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1860504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574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1575392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190760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450733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480215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879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297055964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59168507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8920526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333375"/>
            <a:ext cx="2286000" cy="579278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333375"/>
            <a:ext cx="6705600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6261339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41491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6604032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3374132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標題，1 個大物件與 2 個小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1544035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5097249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標題， 2 個小物件與1 個大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68917941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zh-TW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266556167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43571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24330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830460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537625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109325159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684921502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t b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524625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zh-TW" altLang="en-US" smtClean="0"/>
          </a:p>
        </p:txBody>
      </p:sp>
      <p:sp>
        <p:nvSpPr>
          <p:cNvPr id="1028" name="Text Box 46"/>
          <p:cNvSpPr txBox="1">
            <a:spLocks noChangeArrowheads="1"/>
          </p:cNvSpPr>
          <p:nvPr/>
        </p:nvSpPr>
        <p:spPr bwMode="auto">
          <a:xfrm>
            <a:off x="8243888" y="6491288"/>
            <a:ext cx="647700" cy="369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6D0FBE3F-D437-4FBB-9DF0-34DEA3CD7201}" type="slidenum">
              <a:rPr lang="en-US" altLang="zh-TW" sz="1800" b="1" smtClean="0">
                <a:solidFill>
                  <a:srgbClr val="800000"/>
                </a:solidFill>
                <a:latin typeface="Arial" pitchFamily="34" charset="0"/>
                <a:ea typeface="新細明體" pitchFamily="18" charset="-12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800" b="1" smtClean="0">
              <a:solidFill>
                <a:srgbClr val="8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1030" name="Picture 79" descr="hlbh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5900"/>
            <a:ext cx="4051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80"/>
          <p:cNvSpPr>
            <a:spLocks noChangeArrowheads="1"/>
          </p:cNvSpPr>
          <p:nvPr userDrawn="1"/>
        </p:nvSpPr>
        <p:spPr bwMode="auto">
          <a:xfrm>
            <a:off x="457200" y="1600200"/>
            <a:ext cx="8229600" cy="43497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21"/>
              </a:buBlip>
              <a:defRPr/>
            </a:pPr>
            <a:endParaRPr lang="zh-TW" altLang="zh-TW" sz="3200" smtClean="0">
              <a:latin typeface="Arial" pitchFamily="34" charset="0"/>
              <a:ea typeface="新細明體" pitchFamily="18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華康勘亭流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ppt b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0" y="0"/>
            <a:ext cx="9144000" cy="6524625"/>
          </a:xfrm>
          <a:prstGeom prst="rect">
            <a:avLst/>
          </a:prstGeom>
          <a:solidFill>
            <a:schemeClr val="bg1">
              <a:alpha val="38039"/>
            </a:schemeClr>
          </a:solidFill>
          <a:ln>
            <a:noFill/>
          </a:ln>
          <a:extLst/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28" name="Text Box 46"/>
          <p:cNvSpPr txBox="1">
            <a:spLocks noChangeArrowheads="1"/>
          </p:cNvSpPr>
          <p:nvPr/>
        </p:nvSpPr>
        <p:spPr bwMode="auto">
          <a:xfrm>
            <a:off x="8243888" y="6491288"/>
            <a:ext cx="647700" cy="36671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fld id="{4E522196-AD66-4045-9C05-E1B18565A467}" type="slidenum">
              <a:rPr lang="en-US" altLang="zh-TW" sz="1800" b="1" smtClean="0">
                <a:solidFill>
                  <a:srgbClr val="800000"/>
                </a:solidFill>
                <a:latin typeface="Arial" pitchFamily="34" charset="0"/>
                <a:ea typeface="新細明體" pitchFamily="18" charset="-120"/>
              </a:rPr>
              <a:pPr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zh-TW" sz="1800" b="1" smtClean="0">
              <a:solidFill>
                <a:srgbClr val="800000"/>
              </a:solidFill>
              <a:latin typeface="Arial" pitchFamily="34" charset="0"/>
              <a:ea typeface="新細明體" pitchFamily="18" charset="-12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pic>
        <p:nvPicPr>
          <p:cNvPr id="1030" name="Picture 79" descr="hlb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65900"/>
            <a:ext cx="4051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80"/>
          <p:cNvSpPr>
            <a:spLocks noChangeArrowheads="1"/>
          </p:cNvSpPr>
          <p:nvPr/>
        </p:nvSpPr>
        <p:spPr bwMode="auto">
          <a:xfrm>
            <a:off x="457200" y="1600200"/>
            <a:ext cx="8229600" cy="43497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5pPr>
            <a:lvl6pPr marL="25146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6pPr>
            <a:lvl7pPr marL="29718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7pPr>
            <a:lvl8pPr marL="34290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8pPr>
            <a:lvl9pPr marL="3886200" indent="-2286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Arial Black" pitchFamily="34" charset="0"/>
                <a:ea typeface="標楷體" pitchFamily="65" charset="-12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Blip>
                <a:blip r:embed="rId21"/>
              </a:buBlip>
              <a:defRPr/>
            </a:pPr>
            <a:endParaRPr lang="zh-TW" altLang="zh-TW" sz="3200" smtClean="0">
              <a:solidFill>
                <a:srgbClr val="000000"/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741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華康勘亭流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ea typeface="華康勘亭流" pitchFamily="65" charset="-120"/>
          <a:cs typeface="華康勘亭流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bg1"/>
          </a:solidFill>
          <a:latin typeface="Arial" charset="0"/>
          <a:ea typeface="華康勘亭流" pitchFamily="65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21"/>
        </a:buBlip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1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7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80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mp"/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503238" y="1196975"/>
            <a:ext cx="8172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4400" b="1" dirty="0">
                <a:solidFill>
                  <a:srgbClr val="0000FF"/>
                </a:solidFill>
                <a:latin typeface="Arial" pitchFamily="34" charset="0"/>
                <a:ea typeface="標楷體" pitchFamily="65" charset="-120"/>
              </a:rPr>
              <a:t>國立花蓮高級商業職業學校</a:t>
            </a:r>
          </a:p>
          <a:p>
            <a:pPr algn="ctr" eaLnBrk="1" hangingPunct="1"/>
            <a:r>
              <a:rPr lang="en-US" altLang="zh-TW" sz="2800" b="1" dirty="0">
                <a:solidFill>
                  <a:srgbClr val="0000FF"/>
                </a:solidFill>
                <a:latin typeface="Arial" pitchFamily="34" charset="0"/>
              </a:rPr>
              <a:t>National Hualien Commercial High School</a:t>
            </a:r>
            <a:endParaRPr lang="en-US" altLang="zh-TW" sz="2800" b="1" dirty="0">
              <a:solidFill>
                <a:srgbClr val="0000FF"/>
              </a:solidFill>
              <a:latin typeface="Arial" pitchFamily="34" charset="0"/>
              <a:ea typeface="華康正顏楷體W9(P)" pitchFamily="66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1"/>
          </p:nvPr>
        </p:nvSpPr>
        <p:spPr>
          <a:xfrm>
            <a:off x="503238" y="2781300"/>
            <a:ext cx="8137525" cy="1584325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en-US" altLang="zh-TW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105</a:t>
            </a:r>
            <a:r>
              <a:rPr lang="zh-TW" alt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學年度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學期</a:t>
            </a:r>
            <a:r>
              <a:rPr lang="zh-TW" alt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高職優質化</a:t>
            </a:r>
            <a:endParaRPr lang="en-US" altLang="zh-TW" sz="4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buFontTx/>
              <a:buNone/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校際經驗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交流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暨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專業諮詢</a:t>
            </a:r>
            <a:r>
              <a:rPr lang="zh-TW" altLang="en-US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簡報</a:t>
            </a:r>
            <a:endParaRPr lang="zh-TW" altLang="en-US" sz="4400" baseline="-25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0"/>
              <a:ea typeface="Arial Unicode MS" panose="020B0604020202020204" pitchFamily="34" charset="-120"/>
              <a:cs typeface="Arial Unicode MS" panose="020B0604020202020204" pitchFamily="34" charset="-120"/>
            </a:endParaRPr>
          </a:p>
          <a:p>
            <a:pPr marL="0" indent="0" algn="ctr">
              <a:buFontTx/>
              <a:buNone/>
              <a:defRPr/>
            </a:pPr>
            <a:endParaRPr lang="zh-TW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矩形 5"/>
          <p:cNvSpPr>
            <a:spLocks noChangeArrowheads="1"/>
          </p:cNvSpPr>
          <p:nvPr/>
        </p:nvSpPr>
        <p:spPr bwMode="auto">
          <a:xfrm>
            <a:off x="3830638" y="4918075"/>
            <a:ext cx="48133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zh-TW" altLang="en-US" sz="3200" b="1" dirty="0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報告人：教務主任 呂善成</a:t>
            </a:r>
          </a:p>
        </p:txBody>
      </p:sp>
      <p:sp>
        <p:nvSpPr>
          <p:cNvPr id="3077" name="矩形 5"/>
          <p:cNvSpPr>
            <a:spLocks noChangeArrowheads="1"/>
          </p:cNvSpPr>
          <p:nvPr/>
        </p:nvSpPr>
        <p:spPr bwMode="auto">
          <a:xfrm>
            <a:off x="6846030" y="5384800"/>
            <a:ext cx="1786066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zh-TW" sz="2800" dirty="0" smtClean="0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105.12.13</a:t>
            </a:r>
            <a:endParaRPr lang="zh-TW" altLang="en-US" sz="2800" dirty="0">
              <a:solidFill>
                <a:srgbClr val="996600"/>
              </a:solidFill>
              <a:latin typeface="Arial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621173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1280"/>
            <a:ext cx="9144000" cy="47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標題 4"/>
          <p:cNvSpPr txBox="1">
            <a:spLocks/>
          </p:cNvSpPr>
          <p:nvPr/>
        </p:nvSpPr>
        <p:spPr>
          <a:xfrm>
            <a:off x="0" y="312738"/>
            <a:ext cx="9144000" cy="595312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學校願景與經營策略</a:t>
            </a:r>
          </a:p>
        </p:txBody>
      </p:sp>
    </p:spTree>
    <p:extLst>
      <p:ext uri="{BB962C8B-B14F-4D97-AF65-F5344CB8AC3E}">
        <p14:creationId xmlns:p14="http://schemas.microsoft.com/office/powerpoint/2010/main" val="144237009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116013" y="1700213"/>
            <a:ext cx="5472112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學校優質化自主管理</a:t>
            </a:r>
          </a:p>
        </p:txBody>
      </p:sp>
    </p:spTree>
    <p:extLst>
      <p:ext uri="{BB962C8B-B14F-4D97-AF65-F5344CB8AC3E}">
        <p14:creationId xmlns:p14="http://schemas.microsoft.com/office/powerpoint/2010/main" val="21481398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/>
        </p:nvGraphicFramePr>
        <p:xfrm>
          <a:off x="1043608" y="260648"/>
          <a:ext cx="6912768" cy="59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畫布 2"/>
          <p:cNvGrpSpPr>
            <a:grpSpLocks noChangeAspect="1"/>
          </p:cNvGrpSpPr>
          <p:nvPr/>
        </p:nvGrpSpPr>
        <p:grpSpPr>
          <a:xfrm>
            <a:off x="1115616" y="957396"/>
            <a:ext cx="6757336" cy="5900604"/>
            <a:chOff x="0" y="0"/>
            <a:chExt cx="6248400" cy="8220075"/>
          </a:xfrm>
        </p:grpSpPr>
        <p:sp>
          <p:nvSpPr>
            <p:cNvPr id="6" name="矩形 5"/>
            <p:cNvSpPr/>
            <p:nvPr/>
          </p:nvSpPr>
          <p:spPr>
            <a:xfrm>
              <a:off x="0" y="0"/>
              <a:ext cx="6248400" cy="8220075"/>
            </a:xfrm>
            <a:prstGeom prst="rect">
              <a:avLst/>
            </a:prstGeom>
            <a:noFill/>
          </p:spPr>
        </p:sp>
        <p:cxnSp>
          <p:nvCxnSpPr>
            <p:cNvPr id="7" name="Line 4"/>
            <p:cNvCxnSpPr/>
            <p:nvPr/>
          </p:nvCxnSpPr>
          <p:spPr bwMode="auto">
            <a:xfrm>
              <a:off x="2609850" y="6296660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" name="Line 5"/>
            <p:cNvCxnSpPr/>
            <p:nvPr/>
          </p:nvCxnSpPr>
          <p:spPr bwMode="auto">
            <a:xfrm>
              <a:off x="2056765" y="6298565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124450" y="1814830"/>
              <a:ext cx="1047750" cy="49104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auto">
            <a:xfrm>
              <a:off x="142240" y="213360"/>
              <a:ext cx="996315" cy="672592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212725" y="426720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教務處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12725" y="1883588"/>
              <a:ext cx="85471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學務處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12725" y="2608339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總務處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212725" y="3230098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實習處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212725" y="4282266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輔導室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212725" y="5007652"/>
              <a:ext cx="85471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會計室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212725" y="5717770"/>
              <a:ext cx="85471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人事室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28600" y="1067435"/>
              <a:ext cx="838835" cy="64071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100" kern="100" dirty="0">
                  <a:effectLst/>
                  <a:latin typeface="Calibri"/>
                  <a:ea typeface="標楷體"/>
                  <a:cs typeface="Times New Roman"/>
                </a:rPr>
                <a:t>教學研究會</a:t>
              </a:r>
              <a:r>
                <a:rPr lang="zh-TW" sz="1000" kern="100" dirty="0">
                  <a:effectLst/>
                  <a:latin typeface="Calibri"/>
                  <a:ea typeface="標楷體"/>
                  <a:cs typeface="Times New Roman"/>
                </a:rPr>
                <a:t>會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28600" y="3858600"/>
              <a:ext cx="838835" cy="3200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100" kern="100" dirty="0">
                  <a:effectLst/>
                  <a:latin typeface="Calibri"/>
                  <a:ea typeface="標楷體"/>
                  <a:cs typeface="Times New Roman"/>
                </a:rPr>
                <a:t>各職業類科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2206625" y="106680"/>
              <a:ext cx="1993265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高職優質化輔助方案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2206625" y="854075"/>
              <a:ext cx="1993265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計畫總負責人：校長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206625" y="1601470"/>
              <a:ext cx="1993265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計畫總執行：教務主任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>
              <a:off x="2206625" y="2348865"/>
              <a:ext cx="1993265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計畫總管考：校長秘書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1200" kern="100">
                  <a:effectLst/>
                  <a:latin typeface="Calibri"/>
                  <a:ea typeface="新細明體"/>
                  <a:cs typeface="Times New Roman"/>
                </a:rPr>
                <a:t> 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4" name="Text Box 23"/>
            <p:cNvSpPr txBox="1">
              <a:spLocks noChangeArrowheads="1"/>
            </p:cNvSpPr>
            <p:nvPr/>
          </p:nvSpPr>
          <p:spPr bwMode="auto">
            <a:xfrm>
              <a:off x="5195570" y="320040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成果報告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5" name="Text Box 24"/>
            <p:cNvSpPr txBox="1">
              <a:spLocks noChangeArrowheads="1"/>
            </p:cNvSpPr>
            <p:nvPr/>
          </p:nvSpPr>
          <p:spPr bwMode="auto">
            <a:xfrm>
              <a:off x="5195570" y="1067435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校際交流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>
              <a:off x="5195570" y="1921510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績效評估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5195570" y="2668905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計畫管考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/>
          </p:nvSpPr>
          <p:spPr bwMode="auto">
            <a:xfrm>
              <a:off x="5195570" y="3416300"/>
              <a:ext cx="92456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外部諮詢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29" name="Text Box 28"/>
            <p:cNvSpPr txBox="1">
              <a:spLocks noChangeArrowheads="1"/>
            </p:cNvSpPr>
            <p:nvPr/>
          </p:nvSpPr>
          <p:spPr bwMode="auto">
            <a:xfrm>
              <a:off x="5195570" y="4163695"/>
              <a:ext cx="924560" cy="5334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內部管考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/>
          </p:nvSpPr>
          <p:spPr bwMode="auto">
            <a:xfrm>
              <a:off x="5195570" y="4910455"/>
              <a:ext cx="924560" cy="53403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 dirty="0">
                  <a:effectLst/>
                  <a:latin typeface="Calibri"/>
                  <a:ea typeface="標楷體"/>
                  <a:cs typeface="Times New Roman"/>
                </a:rPr>
                <a:t>經費運用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1" name="Text Box 30"/>
            <p:cNvSpPr txBox="1">
              <a:spLocks noChangeArrowheads="1"/>
            </p:cNvSpPr>
            <p:nvPr/>
          </p:nvSpPr>
          <p:spPr bwMode="auto">
            <a:xfrm>
              <a:off x="5195570" y="5657850"/>
              <a:ext cx="92456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計畫執行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2" name="Text Box 31"/>
            <p:cNvSpPr txBox="1">
              <a:spLocks noChangeArrowheads="1"/>
            </p:cNvSpPr>
            <p:nvPr/>
          </p:nvSpPr>
          <p:spPr bwMode="auto">
            <a:xfrm>
              <a:off x="5195570" y="6405245"/>
              <a:ext cx="92456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800" kern="100">
                  <a:effectLst/>
                  <a:latin typeface="Calibri"/>
                  <a:ea typeface="新細明體"/>
                  <a:cs typeface="Times New Roman"/>
                </a:rPr>
                <a:t>●</a:t>
              </a:r>
              <a:r>
                <a:rPr lang="zh-TW" sz="1200" kern="100">
                  <a:effectLst/>
                  <a:latin typeface="Calibri"/>
                  <a:ea typeface="標楷體"/>
                  <a:cs typeface="Times New Roman"/>
                </a:rPr>
                <a:t>自主管理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1257300" y="7259320"/>
              <a:ext cx="3905250" cy="53403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zh-TW" sz="1400" kern="100">
                  <a:effectLst/>
                  <a:latin typeface="Calibri"/>
                  <a:ea typeface="標楷體"/>
                  <a:cs typeface="Times New Roman"/>
                </a:rPr>
                <a:t>高職優質化輔助方案學校網站</a:t>
              </a:r>
              <a:endParaRPr lang="zh-TW" sz="1200" kern="100">
                <a:effectLst/>
                <a:latin typeface="Calibri"/>
                <a:ea typeface="新細明體"/>
                <a:cs typeface="Times New Roman"/>
              </a:endParaRPr>
            </a:p>
          </p:txBody>
        </p:sp>
        <p:cxnSp>
          <p:nvCxnSpPr>
            <p:cNvPr id="34" name="Line 34"/>
            <p:cNvCxnSpPr/>
            <p:nvPr/>
          </p:nvCxnSpPr>
          <p:spPr bwMode="auto">
            <a:xfrm>
              <a:off x="3202940" y="64071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Line 35"/>
            <p:cNvCxnSpPr/>
            <p:nvPr/>
          </p:nvCxnSpPr>
          <p:spPr bwMode="auto">
            <a:xfrm>
              <a:off x="3202940" y="1388110"/>
              <a:ext cx="635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" name="Line 36"/>
            <p:cNvCxnSpPr/>
            <p:nvPr/>
          </p:nvCxnSpPr>
          <p:spPr bwMode="auto">
            <a:xfrm>
              <a:off x="3202940" y="2134870"/>
              <a:ext cx="635" cy="213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7" name="Line 37"/>
            <p:cNvCxnSpPr/>
            <p:nvPr/>
          </p:nvCxnSpPr>
          <p:spPr bwMode="auto">
            <a:xfrm>
              <a:off x="3202940" y="2882265"/>
              <a:ext cx="0" cy="32067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8" name="Line 38"/>
            <p:cNvCxnSpPr/>
            <p:nvPr/>
          </p:nvCxnSpPr>
          <p:spPr bwMode="auto">
            <a:xfrm flipV="1">
              <a:off x="2070100" y="3202941"/>
              <a:ext cx="2627312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Line 39"/>
            <p:cNvCxnSpPr/>
            <p:nvPr/>
          </p:nvCxnSpPr>
          <p:spPr bwMode="auto">
            <a:xfrm>
              <a:off x="1138555" y="2988945"/>
              <a:ext cx="2064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Line 40"/>
            <p:cNvCxnSpPr/>
            <p:nvPr/>
          </p:nvCxnSpPr>
          <p:spPr bwMode="auto">
            <a:xfrm>
              <a:off x="4309110" y="3203575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" name="Line 41"/>
            <p:cNvCxnSpPr/>
            <p:nvPr/>
          </p:nvCxnSpPr>
          <p:spPr bwMode="auto">
            <a:xfrm>
              <a:off x="3202940" y="3210560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Line 42"/>
            <p:cNvCxnSpPr/>
            <p:nvPr/>
          </p:nvCxnSpPr>
          <p:spPr bwMode="auto">
            <a:xfrm>
              <a:off x="2070100" y="3202940"/>
              <a:ext cx="0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3" name="Line 43"/>
            <p:cNvCxnSpPr/>
            <p:nvPr/>
          </p:nvCxnSpPr>
          <p:spPr bwMode="auto">
            <a:xfrm>
              <a:off x="3756660" y="3210560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" name="Line 45"/>
            <p:cNvCxnSpPr/>
            <p:nvPr/>
          </p:nvCxnSpPr>
          <p:spPr bwMode="auto">
            <a:xfrm>
              <a:off x="3199765" y="6296660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Line 46"/>
            <p:cNvCxnSpPr/>
            <p:nvPr/>
          </p:nvCxnSpPr>
          <p:spPr bwMode="auto">
            <a:xfrm>
              <a:off x="3757295" y="6298565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6" name="Line 48"/>
            <p:cNvCxnSpPr/>
            <p:nvPr/>
          </p:nvCxnSpPr>
          <p:spPr bwMode="auto">
            <a:xfrm>
              <a:off x="4321810" y="6298565"/>
              <a:ext cx="635" cy="96075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7" name="Line 49"/>
            <p:cNvCxnSpPr/>
            <p:nvPr/>
          </p:nvCxnSpPr>
          <p:spPr bwMode="auto">
            <a:xfrm flipV="1">
              <a:off x="2057400" y="6939915"/>
              <a:ext cx="3565525" cy="381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8" name="Line 50"/>
            <p:cNvCxnSpPr/>
            <p:nvPr/>
          </p:nvCxnSpPr>
          <p:spPr bwMode="auto">
            <a:xfrm flipV="1">
              <a:off x="5622925" y="6725285"/>
              <a:ext cx="0" cy="213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" name="Line 51"/>
            <p:cNvCxnSpPr/>
            <p:nvPr/>
          </p:nvCxnSpPr>
          <p:spPr bwMode="auto">
            <a:xfrm flipV="1">
              <a:off x="5622925" y="5444490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" name="Line 52"/>
            <p:cNvCxnSpPr/>
            <p:nvPr/>
          </p:nvCxnSpPr>
          <p:spPr bwMode="auto">
            <a:xfrm flipV="1">
              <a:off x="5622925" y="469709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" name="Line 53"/>
            <p:cNvCxnSpPr/>
            <p:nvPr/>
          </p:nvCxnSpPr>
          <p:spPr bwMode="auto">
            <a:xfrm flipV="1">
              <a:off x="5622925" y="3949700"/>
              <a:ext cx="0" cy="21399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2" name="Line 54"/>
            <p:cNvCxnSpPr/>
            <p:nvPr/>
          </p:nvCxnSpPr>
          <p:spPr bwMode="auto">
            <a:xfrm flipV="1">
              <a:off x="5622925" y="3202940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" name="Line 55"/>
            <p:cNvCxnSpPr/>
            <p:nvPr/>
          </p:nvCxnSpPr>
          <p:spPr bwMode="auto">
            <a:xfrm flipV="1">
              <a:off x="5622925" y="245554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" name="Line 56"/>
            <p:cNvCxnSpPr/>
            <p:nvPr/>
          </p:nvCxnSpPr>
          <p:spPr bwMode="auto">
            <a:xfrm flipV="1">
              <a:off x="5622925" y="1601470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" name="Line 57"/>
            <p:cNvCxnSpPr/>
            <p:nvPr/>
          </p:nvCxnSpPr>
          <p:spPr bwMode="auto">
            <a:xfrm flipV="1">
              <a:off x="5622925" y="854075"/>
              <a:ext cx="0" cy="213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6" name="Line 58"/>
            <p:cNvCxnSpPr/>
            <p:nvPr/>
          </p:nvCxnSpPr>
          <p:spPr bwMode="auto">
            <a:xfrm flipH="1">
              <a:off x="4199255" y="426720"/>
              <a:ext cx="9963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7" name="Line 59"/>
            <p:cNvCxnSpPr/>
            <p:nvPr/>
          </p:nvCxnSpPr>
          <p:spPr bwMode="auto">
            <a:xfrm>
              <a:off x="2609215" y="3203575"/>
              <a:ext cx="635" cy="5334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Text Box 60"/>
            <p:cNvSpPr txBox="1">
              <a:spLocks noChangeArrowheads="1"/>
            </p:cNvSpPr>
            <p:nvPr/>
          </p:nvSpPr>
          <p:spPr bwMode="auto">
            <a:xfrm>
              <a:off x="1905000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計畫一</a:t>
              </a: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：</a:t>
              </a:r>
              <a:r>
                <a:rPr lang="zh-TW" altLang="en-US" sz="1200" kern="100" dirty="0" smtClean="0">
                  <a:latin typeface="Times New Roman"/>
                  <a:ea typeface="標楷體"/>
                  <a:cs typeface="Times New Roman"/>
                </a:rPr>
                <a:t>自主管理增進績效</a:t>
              </a:r>
              <a:r>
                <a:rPr lang="zh-TW" sz="1200" kern="100" dirty="0" smtClean="0">
                  <a:effectLst/>
                  <a:latin typeface="Times New Roman"/>
                  <a:ea typeface="標楷體"/>
                  <a:cs typeface="Times New Roman"/>
                </a:rPr>
                <a:t>計畫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59" name="Text Box 61"/>
            <p:cNvSpPr txBox="1">
              <a:spLocks noChangeArrowheads="1"/>
            </p:cNvSpPr>
            <p:nvPr/>
          </p:nvSpPr>
          <p:spPr bwMode="auto">
            <a:xfrm>
              <a:off x="2458085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計畫二</a:t>
              </a: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：</a:t>
              </a:r>
              <a:r>
                <a:rPr lang="zh-TW" altLang="en-US" sz="1200" kern="100" dirty="0" smtClean="0">
                  <a:latin typeface="Times New Roman"/>
                  <a:ea typeface="標楷體"/>
                  <a:cs typeface="Times New Roman"/>
                </a:rPr>
                <a:t>教師專業精進超越</a:t>
              </a:r>
              <a:r>
                <a:rPr lang="zh-TW" sz="1200" kern="100" dirty="0" smtClean="0">
                  <a:effectLst/>
                  <a:latin typeface="Times New Roman"/>
                  <a:ea typeface="標楷體"/>
                  <a:cs typeface="Times New Roman"/>
                </a:rPr>
                <a:t>計畫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60" name="Text Box 63"/>
            <p:cNvSpPr txBox="1">
              <a:spLocks noChangeArrowheads="1"/>
            </p:cNvSpPr>
            <p:nvPr/>
          </p:nvSpPr>
          <p:spPr bwMode="auto">
            <a:xfrm>
              <a:off x="4157980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marL="355600" indent="-355600"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計畫</a:t>
              </a: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五</a:t>
              </a: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：</a:t>
              </a:r>
              <a:r>
                <a:rPr lang="zh-TW" altLang="en-US" sz="1200" kern="100" dirty="0" smtClean="0">
                  <a:latin typeface="Times New Roman"/>
                  <a:ea typeface="標楷體"/>
                  <a:cs typeface="Times New Roman"/>
                </a:rPr>
                <a:t>特色課程希望啟航</a:t>
              </a:r>
              <a:r>
                <a:rPr lang="zh-TW" sz="1200" kern="100" dirty="0" smtClean="0">
                  <a:latin typeface="Times New Roman"/>
                  <a:ea typeface="標楷體"/>
                  <a:cs typeface="Times New Roman"/>
                </a:rPr>
                <a:t>計畫</a:t>
              </a:r>
              <a:r>
                <a:rPr lang="zh-TW" sz="1200" kern="100" dirty="0">
                  <a:solidFill>
                    <a:srgbClr val="FFFFFF"/>
                  </a:solidFill>
                  <a:effectLst/>
                  <a:latin typeface="Arial"/>
                  <a:ea typeface="標楷體"/>
                  <a:cs typeface="Arial"/>
                </a:rPr>
                <a:t>電影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  <a:p>
              <a:pPr>
                <a:spcAft>
                  <a:spcPts val="0"/>
                </a:spcAft>
              </a:pPr>
              <a:r>
                <a:rPr lang="en-US" sz="1200" kern="100" dirty="0">
                  <a:effectLst/>
                  <a:latin typeface="Calibri"/>
                  <a:ea typeface="新細明體"/>
                  <a:cs typeface="Times New Roman"/>
                </a:rPr>
                <a:t> 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61" name="Text Box 64"/>
            <p:cNvSpPr txBox="1">
              <a:spLocks noChangeArrowheads="1"/>
            </p:cNvSpPr>
            <p:nvPr/>
          </p:nvSpPr>
          <p:spPr bwMode="auto">
            <a:xfrm>
              <a:off x="3602355" y="3771900"/>
              <a:ext cx="304800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計畫四</a:t>
              </a: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：</a:t>
              </a:r>
              <a:r>
                <a:rPr lang="zh-TW" altLang="en-US" sz="1200" kern="100" dirty="0">
                  <a:latin typeface="Times New Roman"/>
                  <a:ea typeface="標楷體"/>
                  <a:cs typeface="Times New Roman"/>
                </a:rPr>
                <a:t>適</a:t>
              </a:r>
              <a:r>
                <a:rPr lang="zh-TW" altLang="en-US" sz="1200" kern="100" dirty="0" smtClean="0">
                  <a:latin typeface="Times New Roman"/>
                  <a:ea typeface="標楷體"/>
                  <a:cs typeface="Times New Roman"/>
                </a:rPr>
                <a:t>性揚才多元學習</a:t>
              </a:r>
              <a:r>
                <a:rPr lang="zh-TW" sz="1200" kern="100" dirty="0" smtClean="0">
                  <a:effectLst/>
                  <a:latin typeface="Times New Roman"/>
                  <a:ea typeface="標楷體"/>
                  <a:cs typeface="Times New Roman"/>
                </a:rPr>
                <a:t>計畫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sp>
          <p:nvSpPr>
            <p:cNvPr id="62" name="Rectangle 67"/>
            <p:cNvSpPr>
              <a:spLocks noChangeArrowheads="1"/>
            </p:cNvSpPr>
            <p:nvPr/>
          </p:nvSpPr>
          <p:spPr bwMode="auto">
            <a:xfrm>
              <a:off x="4495800" y="685801"/>
              <a:ext cx="498048" cy="1900555"/>
            </a:xfrm>
            <a:prstGeom prst="rect">
              <a:avLst/>
            </a:prstGeom>
            <a:solidFill>
              <a:srgbClr val="FFFFFF"/>
            </a:solidFill>
            <a:ln w="38100" cmpd="dbl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87782" tIns="43891" rIns="87782" bIns="43891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350" kern="100" dirty="0">
                  <a:effectLst/>
                  <a:latin typeface="Calibri"/>
                  <a:ea typeface="標楷體"/>
                  <a:cs typeface="Times New Roman"/>
                </a:rPr>
                <a:t>高職優質化推動委員會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  <p:cxnSp>
          <p:nvCxnSpPr>
            <p:cNvPr id="63" name="Line 68"/>
            <p:cNvCxnSpPr/>
            <p:nvPr/>
          </p:nvCxnSpPr>
          <p:spPr bwMode="auto">
            <a:xfrm flipH="1">
              <a:off x="3200400" y="1485900"/>
              <a:ext cx="1295400" cy="6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3050540" y="3771900"/>
              <a:ext cx="302895" cy="25622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eaVert" wrap="square" lIns="0" tIns="45720" rIns="0" bIns="45720" anchor="t" anchorCtr="0" upright="1">
              <a:noAutofit/>
            </a:bodyPr>
            <a:lstStyle/>
            <a:p>
              <a:pPr algn="ctr">
                <a:lnSpc>
                  <a:spcPts val="1200"/>
                </a:lnSpc>
                <a:spcAft>
                  <a:spcPts val="0"/>
                </a:spcAft>
              </a:pPr>
              <a:r>
                <a:rPr lang="zh-TW" sz="1200" kern="100" dirty="0">
                  <a:effectLst/>
                  <a:latin typeface="Calibri"/>
                  <a:ea typeface="標楷體"/>
                  <a:cs typeface="Times New Roman"/>
                </a:rPr>
                <a:t>計畫三</a:t>
              </a:r>
              <a:r>
                <a:rPr lang="zh-TW" sz="1200" kern="100" dirty="0" smtClean="0">
                  <a:effectLst/>
                  <a:latin typeface="Calibri"/>
                  <a:ea typeface="標楷體"/>
                  <a:cs typeface="Times New Roman"/>
                </a:rPr>
                <a:t>：</a:t>
              </a:r>
              <a:r>
                <a:rPr lang="zh-TW" altLang="en-US" sz="1200" kern="100" dirty="0" smtClean="0">
                  <a:latin typeface="Times New Roman"/>
                  <a:ea typeface="標楷體"/>
                  <a:cs typeface="Times New Roman"/>
                </a:rPr>
                <a:t>就近入學展望未來</a:t>
              </a:r>
              <a:r>
                <a:rPr lang="zh-TW" sz="1200" kern="100" dirty="0" smtClean="0">
                  <a:effectLst/>
                  <a:latin typeface="Times New Roman"/>
                  <a:ea typeface="標楷體"/>
                  <a:cs typeface="Times New Roman"/>
                </a:rPr>
                <a:t>計畫</a:t>
              </a:r>
              <a:endParaRPr lang="zh-TW" sz="1200" kern="100" dirty="0">
                <a:effectLst/>
                <a:latin typeface="Calibri"/>
                <a:ea typeface="新細明體"/>
                <a:cs typeface="Times New Roman"/>
              </a:endParaRPr>
            </a:p>
          </p:txBody>
        </p:sp>
      </p:grpSp>
      <p:cxnSp>
        <p:nvCxnSpPr>
          <p:cNvPr id="66" name="Line 40"/>
          <p:cNvCxnSpPr/>
          <p:nvPr/>
        </p:nvCxnSpPr>
        <p:spPr bwMode="auto">
          <a:xfrm>
            <a:off x="6194948" y="3256558"/>
            <a:ext cx="687" cy="40841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Text Box 63"/>
          <p:cNvSpPr txBox="1">
            <a:spLocks noChangeArrowheads="1"/>
          </p:cNvSpPr>
          <p:nvPr/>
        </p:nvSpPr>
        <p:spPr bwMode="auto">
          <a:xfrm>
            <a:off x="6065766" y="3659398"/>
            <a:ext cx="327566" cy="1839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eaVert" wrap="square" lIns="0" tIns="45720" rIns="0" bIns="45720" anchor="t" anchorCtr="0" upright="1">
            <a:noAutofit/>
          </a:bodyPr>
          <a:lstStyle/>
          <a:p>
            <a:pPr marL="355600" indent="-355600" algn="ctr">
              <a:lnSpc>
                <a:spcPts val="1200"/>
              </a:lnSpc>
              <a:spcAft>
                <a:spcPts val="0"/>
              </a:spcAft>
            </a:pPr>
            <a:r>
              <a:rPr lang="zh-TW" sz="1200" kern="100" dirty="0" smtClean="0">
                <a:effectLst/>
                <a:latin typeface="Calibri"/>
                <a:ea typeface="標楷體"/>
                <a:cs typeface="Times New Roman"/>
              </a:rPr>
              <a:t>計畫</a:t>
            </a:r>
            <a:r>
              <a:rPr lang="zh-TW" altLang="en-US" sz="1200" kern="100" dirty="0">
                <a:latin typeface="Calibri"/>
                <a:ea typeface="標楷體"/>
                <a:cs typeface="Times New Roman"/>
              </a:rPr>
              <a:t>六</a:t>
            </a:r>
            <a:r>
              <a:rPr lang="zh-TW" sz="1200" kern="100" dirty="0" smtClean="0">
                <a:effectLst/>
                <a:latin typeface="Calibri"/>
                <a:ea typeface="標楷體"/>
                <a:cs typeface="Times New Roman"/>
              </a:rPr>
              <a:t>：</a:t>
            </a:r>
            <a:r>
              <a:rPr lang="zh-TW" altLang="en-US" sz="1200" kern="100" dirty="0" smtClean="0">
                <a:latin typeface="Times New Roman"/>
                <a:ea typeface="標楷體"/>
                <a:cs typeface="Times New Roman"/>
              </a:rPr>
              <a:t>行政效能卓越飛騰</a:t>
            </a:r>
            <a:r>
              <a:rPr lang="zh-TW" sz="1200" kern="100" dirty="0" smtClean="0">
                <a:latin typeface="Times New Roman"/>
                <a:ea typeface="標楷體"/>
                <a:cs typeface="Times New Roman"/>
              </a:rPr>
              <a:t>計畫</a:t>
            </a:r>
            <a:r>
              <a:rPr lang="zh-TW" sz="1200" kern="100" dirty="0">
                <a:solidFill>
                  <a:srgbClr val="FFFFFF"/>
                </a:solidFill>
                <a:effectLst/>
                <a:latin typeface="Arial"/>
                <a:ea typeface="標楷體"/>
                <a:cs typeface="Arial"/>
              </a:rPr>
              <a:t>電影</a:t>
            </a:r>
            <a:endParaRPr lang="zh-TW" sz="1200" kern="100" dirty="0">
              <a:effectLst/>
              <a:latin typeface="Calibri"/>
              <a:ea typeface="新細明體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kern="100" dirty="0">
                <a:effectLst/>
                <a:latin typeface="Calibri"/>
                <a:ea typeface="新細明體"/>
                <a:cs typeface="Times New Roman"/>
              </a:rPr>
              <a:t> </a:t>
            </a:r>
            <a:endParaRPr lang="zh-TW" sz="1200" kern="100" dirty="0">
              <a:effectLst/>
              <a:latin typeface="Calibri"/>
              <a:ea typeface="新細明體"/>
              <a:cs typeface="Times New Roman"/>
            </a:endParaRPr>
          </a:p>
        </p:txBody>
      </p:sp>
      <p:cxnSp>
        <p:nvCxnSpPr>
          <p:cNvPr id="69" name="Line 48"/>
          <p:cNvCxnSpPr/>
          <p:nvPr/>
        </p:nvCxnSpPr>
        <p:spPr bwMode="auto">
          <a:xfrm>
            <a:off x="6259797" y="5485226"/>
            <a:ext cx="687" cy="68965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681554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899592" y="1772816"/>
            <a:ext cx="7632848" cy="316835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28575">
            <a:solidFill>
              <a:schemeClr val="tx1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marL="360000" indent="-540000" eaLnBrk="0" hangingPunct="0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TW" altLang="en-US" sz="2800" b="1" kern="0" dirty="0">
                <a:latin typeface="標楷體" pitchFamily="65" charset="-120"/>
                <a:ea typeface="標楷體" pitchFamily="65" charset="-120"/>
              </a:rPr>
              <a:t>訂定自主管理計畫。</a:t>
            </a:r>
          </a:p>
          <a:p>
            <a:pPr marL="360000" indent="-540000" eaLnBrk="0" hangingPunct="0">
              <a:lnSpc>
                <a:spcPct val="120000"/>
              </a:lnSpc>
              <a:spcBef>
                <a:spcPct val="20000"/>
              </a:spcBef>
              <a:buFontTx/>
              <a:buBlip>
                <a:blip r:embed="rId3"/>
              </a:buBlip>
              <a:defRPr/>
            </a:pPr>
            <a:r>
              <a:rPr lang="zh-TW" altLang="en-US" sz="2800" b="1" kern="0" dirty="0">
                <a:latin typeface="標楷體" pitchFamily="65" charset="-120"/>
                <a:ea typeface="標楷體" pitchFamily="65" charset="-120"/>
              </a:rPr>
              <a:t>自主管理委員會控管會議。</a:t>
            </a:r>
          </a:p>
          <a:p>
            <a:pPr marL="1170000" lvl="1" indent="-540000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u"/>
              <a:defRPr/>
            </a:pPr>
            <a:r>
              <a:rPr kumimoji="0" lang="zh-TW" altLang="en-US" sz="28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期初召開各子計畫預定進度審查會議</a:t>
            </a:r>
          </a:p>
          <a:p>
            <a:pPr marL="1170000" lvl="1" indent="-540000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u"/>
              <a:defRPr/>
            </a:pPr>
            <a:r>
              <a:rPr kumimoji="0" lang="zh-TW" altLang="en-US" sz="28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每月召開各子計畫進度報告月會</a:t>
            </a:r>
          </a:p>
          <a:p>
            <a:pPr marL="1170000" lvl="1" indent="-540000" eaLnBrk="0" hangingPunct="0">
              <a:lnSpc>
                <a:spcPct val="12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u"/>
              <a:defRPr/>
            </a:pPr>
            <a:r>
              <a:rPr kumimoji="0" lang="zh-TW" altLang="en-US" sz="2800" b="1" kern="0" dirty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期末召開各子計畫績效、經費審核會議</a:t>
            </a:r>
          </a:p>
          <a:p>
            <a:pPr marL="812800" indent="-812800" eaLnBrk="0" hangingPunct="0">
              <a:spcBef>
                <a:spcPct val="20000"/>
              </a:spcBef>
              <a:buFontTx/>
              <a:buBlip>
                <a:blip r:embed="rId3"/>
              </a:buBlip>
              <a:defRPr/>
            </a:pPr>
            <a:endParaRPr lang="en-US" altLang="zh-TW" sz="2800" b="1" kern="0" dirty="0">
              <a:latin typeface="標楷體" pitchFamily="65" charset="-120"/>
              <a:ea typeface="標楷體" pitchFamily="65" charset="-120"/>
            </a:endParaRPr>
          </a:p>
        </p:txBody>
      </p:sp>
      <p:graphicFrame>
        <p:nvGraphicFramePr>
          <p:cNvPr id="4" name="資料庫圖表 3"/>
          <p:cNvGraphicFramePr/>
          <p:nvPr/>
        </p:nvGraphicFramePr>
        <p:xfrm>
          <a:off x="3347864" y="692696"/>
          <a:ext cx="2304256" cy="595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1132228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72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1042988" y="1557338"/>
            <a:ext cx="6264275" cy="1446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zh-TW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105</a:t>
            </a:r>
            <a:r>
              <a:rPr lang="zh-TW" altLang="en-US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學年</a:t>
            </a: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度各項子計畫</a:t>
            </a:r>
            <a:endParaRPr lang="en-US" altLang="zh-TW" sz="4400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華康勘亭流"/>
            </a:endParaRPr>
          </a:p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辦理特色及績效</a:t>
            </a:r>
          </a:p>
        </p:txBody>
      </p:sp>
    </p:spTree>
    <p:extLst>
      <p:ext uri="{BB962C8B-B14F-4D97-AF65-F5344CB8AC3E}">
        <p14:creationId xmlns:p14="http://schemas.microsoft.com/office/powerpoint/2010/main" val="748920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627806"/>
              </p:ext>
            </p:extLst>
          </p:nvPr>
        </p:nvGraphicFramePr>
        <p:xfrm>
          <a:off x="395536" y="1124744"/>
          <a:ext cx="8496177" cy="5311776"/>
        </p:xfrm>
        <a:graphic>
          <a:graphicData uri="http://schemas.openxmlformats.org/drawingml/2006/table">
            <a:tbl>
              <a:tblPr/>
              <a:tblGrid>
                <a:gridCol w="672484"/>
                <a:gridCol w="2078113"/>
                <a:gridCol w="466233"/>
                <a:gridCol w="467966"/>
                <a:gridCol w="466232"/>
                <a:gridCol w="542494"/>
                <a:gridCol w="542493"/>
                <a:gridCol w="544227"/>
                <a:gridCol w="542494"/>
                <a:gridCol w="544227"/>
                <a:gridCol w="544227"/>
                <a:gridCol w="540760"/>
                <a:gridCol w="544227"/>
              </a:tblGrid>
              <a:tr h="3651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計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畫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編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號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子計畫名稱</a:t>
                      </a:r>
                      <a:endParaRPr kumimoji="0" 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期程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辦理項目</a:t>
                      </a:r>
                      <a:endParaRPr kumimoji="0" 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20034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一○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五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學年度</a:t>
                      </a: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一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六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度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一○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七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學年度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強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化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校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辦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質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增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進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教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師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專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業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素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養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(3)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引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導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適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性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就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近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入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(4)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強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化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生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多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元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習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深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化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校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課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程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特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色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落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實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行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政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效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能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提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升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形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塑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人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文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藝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術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素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養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(8)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激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發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學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校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卓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越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創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新</a:t>
                      </a:r>
                      <a:endParaRPr kumimoji="0" lang="en-US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105-1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自主管理增進績效計劃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105-2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教師專業精進超越計畫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105-3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就近入學展望未來計畫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105-4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適性揚才多元學習計畫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105-5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特色課程希望啟程計畫</a:t>
                      </a:r>
                      <a:endParaRPr kumimoji="0" 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76"/>
                    </a:solidFill>
                  </a:tcPr>
                </a:tc>
              </a:tr>
              <a:tr h="490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105-6</a:t>
                      </a:r>
                      <a:endParaRPr kumimoji="0" lang="zh-TW" altLang="zh-TW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行政效能卓越飛騰計畫</a:t>
                      </a:r>
                      <a:endParaRPr kumimoji="0" lang="zh-TW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  <a:endParaRPr kumimoji="0" lang="zh-TW" altLang="zh-TW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  <a:sym typeface="Wingdings 2" pitchFamily="18" charset="2"/>
                        </a:rPr>
                        <a:t></a:t>
                      </a: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5411" marR="554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3658936686"/>
              </p:ext>
            </p:extLst>
          </p:nvPr>
        </p:nvGraphicFramePr>
        <p:xfrm>
          <a:off x="1043608" y="404664"/>
          <a:ext cx="7128792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094095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流程圖: 替代處理程序 4"/>
          <p:cNvSpPr/>
          <p:nvPr/>
        </p:nvSpPr>
        <p:spPr>
          <a:xfrm>
            <a:off x="539552" y="908720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3536" y="1889197"/>
            <a:ext cx="324008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盤整並檢討學校發展計畫與</a:t>
            </a:r>
            <a:r>
              <a:rPr lang="zh-TW" altLang="en-US" sz="2000" b="1" kern="0" dirty="0">
                <a:latin typeface="標楷體" pitchFamily="65" charset="-120"/>
                <a:ea typeface="標楷體" pitchFamily="65" charset="-120"/>
              </a:rPr>
              <a:t>專案</a:t>
            </a: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計畫之</a:t>
            </a:r>
            <a:r>
              <a:rPr lang="zh-TW" altLang="en-US" sz="2000" b="1" kern="0" dirty="0">
                <a:latin typeface="標楷體" pitchFamily="65" charset="-120"/>
                <a:ea typeface="標楷體" pitchFamily="65" charset="-120"/>
              </a:rPr>
              <a:t>推動及成效</a:t>
            </a: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，進行滾動式修訂。</a:t>
            </a:r>
            <a:endParaRPr lang="en-US" altLang="zh-TW" sz="2000" b="1" kern="0" dirty="0" smtClean="0"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辦理內部控制研習</a:t>
            </a:r>
            <a:r>
              <a:rPr lang="zh-TW" altLang="en-US" sz="2000" b="1" kern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，各處室針對風險項目進行檢視與修訂，定期辦理處室稽核，強化自主管理效能</a:t>
            </a: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kern="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流程圖: 替代處理程序 7"/>
          <p:cNvSpPr/>
          <p:nvPr/>
        </p:nvSpPr>
        <p:spPr>
          <a:xfrm>
            <a:off x="3614550" y="908720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圖片 8" descr="20161129_1011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285326">
            <a:off x="4160608" y="1478133"/>
            <a:ext cx="2879133" cy="21593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圖片 9" descr="20161129_101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19565">
            <a:off x="6118739" y="3670837"/>
            <a:ext cx="2487253" cy="1865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/>
          <p:cNvSpPr/>
          <p:nvPr/>
        </p:nvSpPr>
        <p:spPr>
          <a:xfrm>
            <a:off x="3563888" y="5301208"/>
            <a:ext cx="2966792" cy="41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盤整校務發展計畫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55576" y="305801"/>
            <a:ext cx="7965186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華康勘亭流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9pPr>
          </a:lstStyle>
          <a:p>
            <a:pPr>
              <a:defRPr/>
            </a:pPr>
            <a:r>
              <a:rPr lang="en-US" altLang="zh-TW" sz="4000" kern="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105-1 </a:t>
            </a:r>
            <a:r>
              <a:rPr lang="zh-TW" altLang="en-US" sz="4000" kern="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自主管理增進績效</a:t>
            </a:r>
            <a:r>
              <a:rPr lang="zh-TW" altLang="zh-TW" sz="4000" kern="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kern="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9597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自主管理增進績效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24300" y="2133600"/>
            <a:ext cx="4932363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定期盤整並檢討校務發展計畫的推動成效。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採購並建置自主管理系統，以無紙化的線上作業管控，活動成果量化，並強化整體管理效能。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indent="-450850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全校處室進行內部控制自我評估，並辦理內部稽核。</a:t>
            </a:r>
            <a:endParaRPr kumimoji="0"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indent="-450850">
              <a:lnSpc>
                <a:spcPct val="120000"/>
              </a:lnSpc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預計</a:t>
            </a:r>
            <a:r>
              <a:rPr kumimoji="0"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12/14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邀請管理顧問公司講師，到校辦理內部控制與稽核研習，增進行政同仁對於內部控制的了解與運用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283968" y="139558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" name="圖片 9" descr="DSC_29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345663">
            <a:off x="253553" y="1950214"/>
            <a:ext cx="3467932" cy="1950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圖片 10" descr="DSC_29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03372">
            <a:off x="365363" y="4221088"/>
            <a:ext cx="3266756" cy="2010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矩形 11"/>
          <p:cNvSpPr/>
          <p:nvPr/>
        </p:nvSpPr>
        <p:spPr>
          <a:xfrm>
            <a:off x="486573" y="1395586"/>
            <a:ext cx="3024336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自主管理系統研習</a:t>
            </a:r>
            <a:endParaRPr kumimoji="0"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58832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105-1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自主管理增進績效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t="5348" r="8251" b="23793"/>
          <a:stretch>
            <a:fillRect/>
          </a:stretch>
        </p:blipFill>
        <p:spPr bwMode="auto">
          <a:xfrm>
            <a:off x="1547664" y="1772816"/>
            <a:ext cx="6035107" cy="3723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矩形 9"/>
          <p:cNvSpPr/>
          <p:nvPr/>
        </p:nvSpPr>
        <p:spPr>
          <a:xfrm>
            <a:off x="3851920" y="5157192"/>
            <a:ext cx="4453103" cy="412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採購並建置自主管理系統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134629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專業精進超越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37170" y="1985342"/>
            <a:ext cx="324008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辦理</a:t>
            </a:r>
            <a:r>
              <a:rPr lang="zh-TW" altLang="en-US" sz="2000" b="1" kern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教師專業發展評鑑，強化教師教學品質，提升學生學習成效</a:t>
            </a: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000" b="1" kern="0" dirty="0" smtClean="0">
              <a:latin typeface="標楷體" pitchFamily="65" charset="-120"/>
              <a:ea typeface="標楷體" pitchFamily="65" charset="-120"/>
            </a:endParaRPr>
          </a:p>
          <a:p>
            <a:pPr marL="342900" lvl="1" indent="-342900"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en-US" altLang="zh-TW" sz="2000" b="1" kern="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105 </a:t>
            </a: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學年度之目標為賡續發展教師社群</a:t>
            </a:r>
            <a:r>
              <a:rPr lang="zh-TW" altLang="en-US" sz="2000" b="1" kern="0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，精進班級經營技巧與能力，提升教師身心健康平衡，啟動教師專業對話，形成校園友善環境</a:t>
            </a:r>
            <a:r>
              <a:rPr lang="zh-TW" altLang="en-US" sz="2000" b="1" kern="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000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7" name="流程圖: 替代處理程序 16"/>
          <p:cNvSpPr/>
          <p:nvPr/>
        </p:nvSpPr>
        <p:spPr>
          <a:xfrm>
            <a:off x="467544" y="1196752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流程圖: 替代處理程序 17"/>
          <p:cNvSpPr/>
          <p:nvPr/>
        </p:nvSpPr>
        <p:spPr>
          <a:xfrm>
            <a:off x="3808839" y="120347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39" y="1965871"/>
            <a:ext cx="2664296" cy="19986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6584893" y="2473255"/>
            <a:ext cx="237626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教師社群實施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796135" y="3875499"/>
            <a:ext cx="3024337" cy="21913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0317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61791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32385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223838" y="1030288"/>
            <a:ext cx="13922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1115616" y="1988840"/>
            <a:ext cx="7561263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學校簡介</a:t>
            </a:r>
            <a:endParaRPr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學校發展目標</a:t>
            </a:r>
            <a:endParaRPr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kumimoji="0"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自主管理</a:t>
            </a:r>
            <a:endParaRPr kumimoji="0"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kumimoji="0" lang="en-US" altLang="zh-TW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en-US" altLang="zh-TW" sz="3200" dirty="0" smtClean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105</a:t>
            </a:r>
            <a:r>
              <a:rPr kumimoji="0" lang="zh-TW" altLang="en-US" sz="3200" dirty="0" smtClean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學年</a:t>
            </a:r>
            <a:r>
              <a:rPr kumimoji="0"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度</a:t>
            </a: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各項子計畫辦理特色及績效</a:t>
            </a:r>
            <a:endParaRPr lang="en-US" altLang="zh-TW" sz="3200" dirty="0">
              <a:ln w="12700">
                <a:solidFill>
                  <a:srgbClr val="7030A0"/>
                </a:solidFill>
              </a:ln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lnSpc>
                <a:spcPct val="150000"/>
              </a:lnSpc>
              <a:buClr>
                <a:srgbClr val="C00000"/>
              </a:buClr>
              <a:buSzPct val="105000"/>
              <a:buFont typeface="Wingdings" pitchFamily="2" charset="2"/>
              <a:buChar char="u"/>
              <a:defRPr/>
            </a:pPr>
            <a:r>
              <a:rPr lang="zh-TW" altLang="en-US" sz="3200" dirty="0">
                <a:ln w="12700">
                  <a:solidFill>
                    <a:srgbClr val="7030A0"/>
                  </a:solidFill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標楷體" pitchFamily="65" charset="-120"/>
                <a:ea typeface="標楷體" pitchFamily="65" charset="-120"/>
              </a:rPr>
              <a:t> 結語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258888" y="476250"/>
            <a:ext cx="25908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簡報大綱</a:t>
            </a:r>
          </a:p>
        </p:txBody>
      </p:sp>
    </p:spTree>
    <p:extLst>
      <p:ext uri="{BB962C8B-B14F-4D97-AF65-F5344CB8AC3E}">
        <p14:creationId xmlns:p14="http://schemas.microsoft.com/office/powerpoint/2010/main" val="5984204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專業精進超越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79912" y="1851546"/>
            <a:ext cx="4932363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全校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86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名教師中，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有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76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獲初階評鑑人員認證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獲進階評鑑人員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認證、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1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人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獲教學輔導教師認證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en-US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103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學年度提出教專多年期計畫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105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學年參加教師專業發展評鑑教師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達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78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占全校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91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％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；本學年已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推薦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3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位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教師參加初階評鑑認證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、</a:t>
            </a:r>
            <a:r>
              <a:rPr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位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教師進階評鑑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研習。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indent="-450850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實施同科專業成長社群及跨科專業成長社群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，本</a:t>
            </a: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學期</a:t>
            </a: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社群數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共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個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5" name="Picture 2" descr="IMG_20160817_102349_HD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95" y="1340768"/>
            <a:ext cx="3024336" cy="2267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流程圖: 替代處理程序 6"/>
          <p:cNvSpPr/>
          <p:nvPr/>
        </p:nvSpPr>
        <p:spPr>
          <a:xfrm>
            <a:off x="3779912" y="134076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47977" y="3612189"/>
            <a:ext cx="23163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教師入班觀察</a:t>
            </a:r>
            <a:endParaRPr lang="en-US" altLang="zh-TW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1804" y="4147720"/>
            <a:ext cx="3240360" cy="2077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967582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51500" y="4652963"/>
            <a:ext cx="2233613" cy="4191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社群研習活動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755576" y="1380133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 rot="21406091">
            <a:off x="675551" y="3302422"/>
            <a:ext cx="4124152" cy="27014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專業精進超越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5165">
            <a:off x="4621064" y="1459064"/>
            <a:ext cx="4067318" cy="27014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37147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專業精進超越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827584" y="1356938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716016" y="1598093"/>
            <a:ext cx="4032448" cy="2705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4499992" y="4423998"/>
            <a:ext cx="4536504" cy="412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教學輔導教師與夥伴</a:t>
            </a: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教師會談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048">
            <a:off x="650326" y="2165255"/>
            <a:ext cx="3600400" cy="2520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矩形 11"/>
          <p:cNvSpPr/>
          <p:nvPr/>
        </p:nvSpPr>
        <p:spPr>
          <a:xfrm>
            <a:off x="409024" y="5013176"/>
            <a:ext cx="396044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教專輔導夥伴到校輔導</a:t>
            </a:r>
            <a:r>
              <a:rPr kumimoji="0" lang="en-US" altLang="zh-TW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—</a:t>
            </a: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教學觀察、教學檔案製作</a:t>
            </a:r>
          </a:p>
        </p:txBody>
      </p:sp>
    </p:spTree>
    <p:extLst>
      <p:ext uri="{BB962C8B-B14F-4D97-AF65-F5344CB8AC3E}">
        <p14:creationId xmlns:p14="http://schemas.microsoft.com/office/powerpoint/2010/main" val="18457923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9" y="116632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105-2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專業精進超越</a:t>
            </a:r>
            <a:r>
              <a:rPr lang="zh-TW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428596" y="714356"/>
            <a:ext cx="2672477" cy="510778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0" lang="zh-TW" altLang="zh-TW" sz="2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教師技藝增能</a:t>
            </a:r>
            <a:r>
              <a:rPr kumimoji="0" lang="zh-TW" altLang="en-US" sz="2400" b="1" dirty="0" smtClean="0">
                <a:solidFill>
                  <a:srgbClr val="000099"/>
                </a:solidFill>
                <a:latin typeface="標楷體" pitchFamily="65" charset="-120"/>
                <a:ea typeface="標楷體" pitchFamily="65" charset="-120"/>
              </a:rPr>
              <a:t>研習</a:t>
            </a:r>
            <a:endParaRPr kumimoji="0" lang="zh-TW" altLang="en-US" sz="2400" b="1" dirty="0">
              <a:solidFill>
                <a:srgbClr val="0000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7331"/>
            <a:ext cx="2633529" cy="2096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Q:\data_dep\資料處理科-江素慧\105\photo_微軟MTA認證_1050817\DSC00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73" y="3500438"/>
            <a:ext cx="2635347" cy="23798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:\english_dep\105-1 美惠\105-1研習計畫\201610慈大馮和平教授\photos\519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57" t="18346" r="24517"/>
          <a:stretch/>
        </p:blipFill>
        <p:spPr bwMode="auto">
          <a:xfrm>
            <a:off x="6200796" y="1407331"/>
            <a:ext cx="2643206" cy="219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073512" y="1015370"/>
            <a:ext cx="322668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資處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微軟</a:t>
            </a:r>
            <a:r>
              <a:rPr kumimoji="0"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MTA</a:t>
            </a:r>
            <a:r>
              <a:rPr kumimoji="0"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認證</a:t>
            </a:r>
            <a:endParaRPr kumimoji="0"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lang="zh-TW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碁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峰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資訊 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劉道弘</a:t>
            </a:r>
            <a:r>
              <a:rPr lang="zh-TW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經理</a:t>
            </a:r>
            <a:endParaRPr kumimoji="0"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會計科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HK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kumimoji="0" lang="zh-TW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套軟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乙級</a:t>
            </a:r>
            <a:endParaRPr kumimoji="0" lang="en-US" altLang="zh-TW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天馬座乙級作者 賴倉羽</a:t>
            </a:r>
            <a:r>
              <a:rPr lang="zh-TW" altLang="zh-TW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經理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應外科</a:t>
            </a: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高職</a:t>
            </a:r>
            <a:r>
              <a:rPr kumimoji="0" lang="zh-TW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英語寫作教學</a:t>
            </a:r>
            <a:endParaRPr kumimoji="0" lang="en-US" altLang="zh-TW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慈濟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馮和平教授</a:t>
            </a:r>
            <a:endParaRPr lang="en-US" altLang="zh-TW" sz="18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經科</a:t>
            </a:r>
            <a:endParaRPr kumimoji="0"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商業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簡報之財務分析</a:t>
            </a:r>
            <a:endParaRPr kumimoji="0" lang="en-US" altLang="zh-TW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ts val="2500"/>
              </a:lnSpc>
            </a:pP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親子天下 劉政辰</a:t>
            </a:r>
            <a:r>
              <a:rPr lang="zh-TW" altLang="en-US" sz="1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編輯</a:t>
            </a:r>
            <a:endParaRPr lang="zh-TW" altLang="en-US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DSC065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856" y="3698034"/>
            <a:ext cx="2654301" cy="2161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145591" y="847655"/>
            <a:ext cx="267056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kumimoji="0"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教師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研習</a:t>
            </a:r>
            <a:endParaRPr kumimoji="0" lang="en-US" altLang="zh-TW" sz="24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ts val="2500"/>
              </a:lnSpc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平均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滿意度</a:t>
            </a:r>
            <a:r>
              <a:rPr kumimoji="0"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95%</a:t>
            </a:r>
          </a:p>
        </p:txBody>
      </p:sp>
      <p:sp>
        <p:nvSpPr>
          <p:cNvPr id="6" name="爆炸 2 5"/>
          <p:cNvSpPr/>
          <p:nvPr/>
        </p:nvSpPr>
        <p:spPr>
          <a:xfrm>
            <a:off x="6444208" y="714356"/>
            <a:ext cx="1800200" cy="133299"/>
          </a:xfrm>
          <a:prstGeom prst="irregularSeal2">
            <a:avLst/>
          </a:prstGeom>
          <a:scene3d>
            <a:camera prst="isometricOffAxis1Right"/>
            <a:lightRig rig="threePt" dir="t"/>
          </a:scene3d>
        </p:spPr>
        <p:txBody>
          <a:bodyPr wrap="none" rtlCol="0" anchor="ctr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kumimoji="0" lang="zh-TW" altLang="en-US" sz="2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642995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105-3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就近入學展望未來計畫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1988840"/>
            <a:ext cx="3240088" cy="3743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5000"/>
              </a:lnSpc>
              <a:spcBef>
                <a:spcPts val="1200"/>
              </a:spcBef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</a:rPr>
              <a:t>辦理就近入學宣導，提供免試入學相關資訊、各職業類科簡介，以協助國中師生及家長進行職業性向試探與入學選校之參考。</a:t>
            </a:r>
            <a:endParaRPr lang="en-US" altLang="zh-TW" sz="2000" b="1" dirty="0" smtClean="0">
              <a:latin typeface="標楷體" pitchFamily="65" charset="-120"/>
              <a:ea typeface="標楷體" pitchFamily="65" charset="-120"/>
            </a:endParaRPr>
          </a:p>
          <a:p>
            <a:pPr marL="342900" lvl="1" indent="-342900">
              <a:lnSpc>
                <a:spcPct val="125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zh-TW" altLang="en-US" sz="20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設立就近入學獎學金，鼓勵社區內優質國中生就讀本校。</a:t>
            </a:r>
            <a:endParaRPr lang="zh-TW" altLang="en-US" sz="2000" b="1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2" y="1290395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130541" y="1268760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9422">
            <a:off x="3970479" y="2035322"/>
            <a:ext cx="2819961" cy="1872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41" y="4053034"/>
            <a:ext cx="3016174" cy="200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矩形 9"/>
          <p:cNvSpPr/>
          <p:nvPr/>
        </p:nvSpPr>
        <p:spPr>
          <a:xfrm>
            <a:off x="6892638" y="2236853"/>
            <a:ext cx="216498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頒發就近入學獎學金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52400" y="485775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華康勘亭流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9pPr>
          </a:lstStyle>
          <a:p>
            <a:pPr>
              <a:defRPr/>
            </a:pPr>
            <a:r>
              <a:rPr lang="en-US" altLang="zh-TW" sz="4000" b="1" kern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105-3 </a:t>
            </a:r>
            <a:r>
              <a:rPr lang="zh-TW" altLang="en-US" sz="4000" b="1" kern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就近入學展望未來計畫</a:t>
            </a:r>
            <a:endParaRPr lang="zh-TW" altLang="en-US" sz="4000" b="1" kern="0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611560" y="1606200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9608">
            <a:off x="997752" y="2391879"/>
            <a:ext cx="3607456" cy="2395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526" y="3149261"/>
            <a:ext cx="3673676" cy="2439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4860032" y="2106102"/>
            <a:ext cx="335891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至縣內各國中進行</a:t>
            </a:r>
            <a: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入學宣導</a:t>
            </a:r>
            <a:endParaRPr kumimoji="0"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48921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105-3 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就近入學展望未來計畫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99431" y="5157192"/>
            <a:ext cx="5545138" cy="412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製作戶外宣導帆布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580"/>
            <a:ext cx="9144000" cy="326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52400" y="476672"/>
            <a:ext cx="91440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華康勘亭流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華康勘亭流" pitchFamily="65" charset="-120"/>
                <a:cs typeface="華康勘亭流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bg1"/>
                </a:solidFill>
                <a:latin typeface="Arial" charset="0"/>
                <a:ea typeface="華康勘亭流" pitchFamily="65" charset="-120"/>
              </a:defRPr>
            </a:lvl9pPr>
          </a:lstStyle>
          <a:p>
            <a:pPr>
              <a:defRPr/>
            </a:pPr>
            <a:r>
              <a:rPr lang="en-US" altLang="zh-TW" sz="4000" b="1" kern="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kern="0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kern="0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kern="0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2" y="1406054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82600" y="2192338"/>
            <a:ext cx="324008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zh-TW" altLang="zh-TW" sz="2000" b="1" kern="0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成立各項服務性、音樂性及舞蹈性等特色社團，配合學校或社區活動，協助進行展演、暑期育樂營及志工服務。</a:t>
            </a:r>
          </a:p>
          <a:p>
            <a:pPr>
              <a:spcBef>
                <a:spcPts val="1800"/>
              </a:spcBef>
            </a:pPr>
            <a:r>
              <a:rPr lang="zh-TW" altLang="zh-TW" sz="2000" b="1" kern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推動校內外環境志工服務制度，配合花蓮市公所成立志工服務第五中隊，透過「公共服務時數系統」，建置志工認證制度。</a:t>
            </a:r>
            <a:endParaRPr lang="zh-TW" altLang="en-US" sz="2000" b="1" kern="0" dirty="0" smtClean="0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283969" y="1412776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Picture 2" descr="D:\105訓育組\照片\志願服務社\慈惠愛心基金會義賣園遊券\14786153567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87" y="2185459"/>
            <a:ext cx="2469074" cy="147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105訓育組\照片\志願服務社\慈惠愛心基金會義賣園遊券\14786873062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561" y="2168652"/>
            <a:ext cx="2346413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D:\105訓育組\照片\志願服務社\慈惠愛心基金會義賣園遊券\147868731132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87" y="3664013"/>
            <a:ext cx="2458673" cy="16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:\105訓育組\照片\志願服務社\慈惠愛心基金會義賣園遊券\14786050841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0" y="3664013"/>
            <a:ext cx="2356814" cy="162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3787539" y="5373216"/>
            <a:ext cx="4815288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志願服務社協助</a:t>
            </a:r>
            <a:endParaRPr kumimoji="0" lang="en-US" altLang="zh-TW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慈</a:t>
            </a: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惠愛心基金會義賣園遊券</a:t>
            </a: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活動</a:t>
            </a:r>
            <a:endParaRPr kumimoji="0" lang="en-US" altLang="zh-TW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72912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939546" y="1799774"/>
            <a:ext cx="4932363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lvl="0" indent="-265113">
              <a:lnSpc>
                <a:spcPct val="120000"/>
              </a:lnSpc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</a:t>
            </a:r>
            <a:r>
              <a:rPr kumimoji="0"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購置</a:t>
            </a:r>
            <a:r>
              <a:rPr kumimoji="0"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「公共服務時數系統」，有效管理學生服務學習活動並辦理志工服務</a:t>
            </a:r>
            <a:r>
              <a:rPr kumimoji="0"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認證</a:t>
            </a: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446088" lvl="0" indent="-446088">
              <a:lnSpc>
                <a:spcPct val="120000"/>
              </a:lnSpc>
              <a:defRPr/>
            </a:pP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</a:t>
            </a:r>
            <a:r>
              <a:rPr kumimoji="0"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帶領服務性社團從事公共</a:t>
            </a:r>
            <a:r>
              <a:rPr kumimoji="0" lang="zh-TW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服務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265113" lvl="0" indent="-265113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</a:t>
            </a:r>
            <a:r>
              <a:rPr kumimoji="0"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邀請校外專業音樂及舞蹈老師培訓校內社團。</a:t>
            </a:r>
            <a:endParaRPr kumimoji="0"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265113" lvl="0" indent="-265113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</a:t>
            </a:r>
            <a:r>
              <a:rPr kumimoji="0" lang="zh-TW" altLang="zh-TW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積極參加校內外競賽及公益展演，舉辦聯合成果發表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kumimoji="0" lang="zh-TW" alt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211960" y="1157387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Picture 2" descr="C:\Users\User\Downloads\公共服務時數系統畫面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7" y="1412776"/>
            <a:ext cx="3528391" cy="200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105訓育組\照片\熱舞社\14773093791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95" y="4077072"/>
            <a:ext cx="2748132" cy="1776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1" y="3426058"/>
            <a:ext cx="3700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購置「公共服務時數系統</a:t>
            </a:r>
            <a:r>
              <a:rPr kumimoji="0"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」</a:t>
            </a:r>
            <a:endParaRPr kumimoji="0"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管理</a:t>
            </a:r>
            <a:r>
              <a:rPr kumimoji="0" lang="zh-TW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學生服務學習</a:t>
            </a:r>
            <a:r>
              <a:rPr kumimoji="0" lang="zh-TW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活動</a:t>
            </a:r>
            <a:endParaRPr kumimoji="0" lang="zh-TW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884" y="5853876"/>
            <a:ext cx="352057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花蓮舊鐵道活動</a:t>
            </a:r>
            <a:r>
              <a:rPr kumimoji="0"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表演</a:t>
            </a:r>
          </a:p>
        </p:txBody>
      </p:sp>
      <p:pic>
        <p:nvPicPr>
          <p:cNvPr id="12" name="Picture 3" descr="D:\105訓育組\照片\熱舞社\14773094038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482" y="4463187"/>
            <a:ext cx="2669239" cy="2001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4625289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7" name="Picture 3" descr="G:\105.1訓育組\社團\社團照片\IMG_11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598" y="2661179"/>
            <a:ext cx="3828948" cy="2548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105.1訓育組\社團\社團照片\IMG_1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88" y="1700808"/>
            <a:ext cx="4061404" cy="30089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矩形 7"/>
          <p:cNvSpPr/>
          <p:nvPr/>
        </p:nvSpPr>
        <p:spPr>
          <a:xfrm>
            <a:off x="827584" y="4869160"/>
            <a:ext cx="351126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熱舞社團練習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4652" y="5373688"/>
            <a:ext cx="3511260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舞感社團練習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870227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331913" y="1700213"/>
            <a:ext cx="2592387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學校簡介</a:t>
            </a:r>
          </a:p>
        </p:txBody>
      </p:sp>
      <p:pic>
        <p:nvPicPr>
          <p:cNvPr id="5126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1769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6947" y="4950981"/>
            <a:ext cx="496855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國樂社團上課情形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051" name="Picture 3" descr="G:\105.1訓育組\社團\社團照片\IMG_1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988840"/>
            <a:ext cx="3960440" cy="2502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2" descr="C:\Users\User\Downloads\DSC_3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605" y="2386724"/>
            <a:ext cx="4139952" cy="29766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5796136" y="1667394"/>
            <a:ext cx="192727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假日國樂合奏課程練習</a:t>
            </a:r>
          </a:p>
        </p:txBody>
      </p:sp>
    </p:spTree>
    <p:extLst>
      <p:ext uri="{BB962C8B-B14F-4D97-AF65-F5344CB8AC3E}">
        <p14:creationId xmlns:p14="http://schemas.microsoft.com/office/powerpoint/2010/main" val="1796423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704" y="5167477"/>
            <a:ext cx="4968552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管樂社團上課情形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5122" name="Picture 2" descr="G:\105.1訓育組\社團\社團照片\14794632728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9" y="1988840"/>
            <a:ext cx="3769501" cy="2825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404092"/>
            <a:ext cx="4134127" cy="2625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文字方塊 7"/>
          <p:cNvSpPr txBox="1"/>
          <p:nvPr/>
        </p:nvSpPr>
        <p:spPr>
          <a:xfrm>
            <a:off x="4990295" y="4434969"/>
            <a:ext cx="358556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管樂社假日</a:t>
            </a: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進行分部及合奏練習</a:t>
            </a:r>
          </a:p>
        </p:txBody>
      </p:sp>
    </p:spTree>
    <p:extLst>
      <p:ext uri="{BB962C8B-B14F-4D97-AF65-F5344CB8AC3E}">
        <p14:creationId xmlns:p14="http://schemas.microsoft.com/office/powerpoint/2010/main" val="104432307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48186" y="5373688"/>
            <a:ext cx="5976664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管樂社運動會時擔任</a:t>
            </a: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班級進場</a:t>
            </a: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演奏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6147" name="Picture 3" descr="G:\105.1訓育組\社團\社團照片\14794627491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52936"/>
            <a:ext cx="3131260" cy="23473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6" name="Picture 2" descr="G:\105.1訓育組\社團\社團照片\14794627644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22179"/>
            <a:ext cx="2581445" cy="3443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105.1訓育組\社團\社團照片\147946272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84" y="1813232"/>
            <a:ext cx="2588152" cy="34524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48486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9822" y="4518870"/>
            <a:ext cx="4032448" cy="418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熱音社敬師迎新活動表演</a:t>
            </a:r>
            <a:endParaRPr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標楷體" pitchFamily="65" charset="-120"/>
            </a:endParaRPr>
          </a:p>
        </p:txBody>
      </p:sp>
      <p:sp>
        <p:nvSpPr>
          <p:cNvPr id="6" name="流程圖: 替代處理程序 5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053" name="Picture 5" descr="G:\105.1訓育組\社團\熱舞社\1051014敬師迎新\14650087_530252657184461_483809162638971194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98034"/>
            <a:ext cx="3888433" cy="2434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G:\105.1訓育組\社團\熱舞社\1051014敬師迎新\14720551_530252827184444_13339163338703859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52110"/>
            <a:ext cx="3888432" cy="2357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1613546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3568" y="5262765"/>
            <a:ext cx="698477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原舞</a:t>
            </a: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社花蓮縣舞蹈比賽榮獲優等</a:t>
            </a:r>
            <a:endParaRPr kumimoji="0" lang="zh-TW" altLang="en-US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1027" name="Picture 3" descr="D:\105訓育組\照片\原舞縣賽\DSC09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6" y="1916832"/>
            <a:ext cx="3897079" cy="21913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D:\105訓育組\照片\原舞縣賽\DSC09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05" y="2492896"/>
            <a:ext cx="4226376" cy="2376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756343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105.1訓育組\社團\熱舞社\馬拉松活動(後山派對)1051023\56646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03024"/>
            <a:ext cx="6912768" cy="336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59632" y="5373688"/>
            <a:ext cx="6984776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熱音</a:t>
            </a: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社</a:t>
            </a:r>
            <a:r>
              <a:rPr kumimoji="0" lang="en-US" altLang="zh-TW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2016</a:t>
            </a:r>
            <a:r>
              <a:rPr kumimoji="0" lang="zh-TW" alt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深海總動員超半程馬拉松</a:t>
            </a:r>
            <a:r>
              <a:rPr kumimoji="0" lang="zh-TW" altLang="en-US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活動表演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112474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174661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適性揚才多元學習計畫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828" y="1813172"/>
            <a:ext cx="3441328" cy="44961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zh-TW" sz="22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加強</a:t>
            </a:r>
            <a:r>
              <a:rPr lang="zh-TW" altLang="zh-TW" sz="2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學生生涯輔導：</a:t>
            </a:r>
          </a:p>
          <a:p>
            <a:pPr marL="633413" lvl="1" indent="-268288"/>
            <a:r>
              <a:rPr lang="zh-TW" altLang="zh-TW" sz="2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辦理全校學生生涯、生命教育、性別教育等相關講座或體驗活動，增進學生自我成長</a:t>
            </a:r>
            <a:r>
              <a:rPr lang="zh-TW" altLang="zh-TW" sz="22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。</a:t>
            </a:r>
            <a:endParaRPr lang="en-US" altLang="zh-TW" sz="2200" b="1" dirty="0" smtClean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  <a:p>
            <a:pPr marL="633413" lvl="1" indent="-268288"/>
            <a:r>
              <a:rPr lang="zh-TW" altLang="zh-TW" sz="22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邀請</a:t>
            </a:r>
            <a:r>
              <a:rPr lang="zh-TW" altLang="zh-TW" sz="2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本校校友或職場達人辦理學生職涯發展</a:t>
            </a:r>
            <a:r>
              <a:rPr lang="zh-TW" altLang="zh-TW" sz="22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  <a:cs typeface="+mn-cs"/>
              </a:rPr>
              <a:t>講座。</a:t>
            </a:r>
            <a:endParaRPr lang="zh-TW" altLang="zh-TW" sz="22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  <a:cs typeface="+mn-cs"/>
            </a:endParaRPr>
          </a:p>
          <a:p>
            <a:r>
              <a:rPr lang="zh-TW" altLang="zh-TW" sz="22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辦理教師輔導專業知能研習，提升教師輔導學生之</a:t>
            </a:r>
            <a:r>
              <a:rPr lang="zh-TW" altLang="zh-TW" sz="2200" b="1" dirty="0" smtClean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成效。</a:t>
            </a:r>
            <a:endParaRPr lang="en-US" altLang="zh-TW" sz="2200" b="1" dirty="0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619251" y="1157387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7" name="流程圖: 替代處理程序 6"/>
          <p:cNvSpPr/>
          <p:nvPr/>
        </p:nvSpPr>
        <p:spPr>
          <a:xfrm>
            <a:off x="4128512" y="1157387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88" y="1844824"/>
            <a:ext cx="2414183" cy="18106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48" y="1873913"/>
            <a:ext cx="2400267" cy="18002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4" y="3766463"/>
            <a:ext cx="2426930" cy="1820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48" y="3766463"/>
            <a:ext cx="2426931" cy="18201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/>
          <p:cNvSpPr/>
          <p:nvPr/>
        </p:nvSpPr>
        <p:spPr>
          <a:xfrm>
            <a:off x="4237616" y="5586661"/>
            <a:ext cx="4716785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辦理</a:t>
            </a:r>
            <a:r>
              <a:rPr lang="zh-HK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『性格密碼</a:t>
            </a:r>
            <a:r>
              <a:rPr lang="en-US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lang="zh-HK" altLang="zh-TW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九型人格探索』</a:t>
            </a:r>
            <a:r>
              <a:rPr lang="zh-TW" alt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教師輔導知能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研習</a:t>
            </a:r>
            <a:endParaRPr kumimoji="0" lang="zh-TW" alt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131595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520" y="1700808"/>
            <a:ext cx="4824536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396000">
              <a:lnSpc>
                <a:spcPct val="120000"/>
              </a:lnSpc>
              <a:defRPr/>
            </a:pP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辦理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生命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教育體驗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活動「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用卡片溫柔說真心話．傾聽生命內在的聲音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」</a:t>
            </a: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，邀請蕭珺予諮商心理師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藉由真心話牌卡的運用，帶領學生整理自我內在對話，具象化與重要他人的對話，進而整理自己目前的生命狀態，並規劃可能的未來。</a:t>
            </a:r>
            <a:endParaRPr lang="en-US" altLang="zh-HK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60000" lvl="1" indent="-396000">
              <a:lnSpc>
                <a:spcPct val="120000"/>
              </a:lnSpc>
              <a:defRPr/>
            </a:pP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辦理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生涯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輔導講座『</a:t>
            </a:r>
            <a:r>
              <a:rPr lang="en-US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Catch your future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職場達人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，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邀請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優秀校友返校分享金融、商業環境的現況需求及未來展望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HK" sz="1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60000" lvl="1" indent="-396000">
              <a:lnSpc>
                <a:spcPct val="120000"/>
              </a:lnSpc>
              <a:defRPr/>
            </a:pP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辦理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『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性格密碼</a:t>
            </a:r>
            <a:r>
              <a:rPr lang="en-US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-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九型人格探索</a:t>
            </a:r>
            <a:r>
              <a:rPr lang="zh-HK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』</a:t>
            </a: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教師輔導知能研習，</a:t>
            </a:r>
            <a:r>
              <a:rPr lang="zh-TW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透過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人格統整及</a:t>
            </a:r>
            <a:r>
              <a:rPr lang="zh-TW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靈性成長課程，辨認人格九型，認識自己生命的原型、衝動、陷阱，</a:t>
            </a:r>
            <a:r>
              <a:rPr lang="zh-HK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同時</a:t>
            </a:r>
            <a:r>
              <a:rPr lang="zh-TW" altLang="zh-TW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藉由彼此深度的交流分享，重新檢視及梳理自我生命</a:t>
            </a:r>
            <a:r>
              <a:rPr lang="zh-TW" altLang="zh-TW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境況</a:t>
            </a:r>
            <a:r>
              <a:rPr lang="zh-TW" alt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" name="流程圖: 替代處理程序 4"/>
          <p:cNvSpPr/>
          <p:nvPr/>
        </p:nvSpPr>
        <p:spPr>
          <a:xfrm>
            <a:off x="395536" y="1190030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0" y="333375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 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性揚才多元學習計畫</a:t>
            </a:r>
            <a:endParaRPr lang="zh-TW" altLang="en-US" sz="4000" b="1" dirty="0" smtClean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" name="Picture 3" descr="DSC_388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268760"/>
            <a:ext cx="3168352" cy="21140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SC_38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05064"/>
            <a:ext cx="3168070" cy="21138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5364088" y="3573016"/>
            <a:ext cx="345638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zh-TW" alt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辦理</a:t>
            </a:r>
            <a:r>
              <a:rPr lang="zh-HK" altLang="zh-TW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生命教育體驗</a:t>
            </a:r>
            <a:r>
              <a:rPr lang="zh-HK" altLang="zh-TW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活動</a:t>
            </a:r>
            <a:endParaRPr lang="en-US" altLang="zh-HK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64806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9" y="116632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性揚才多元學習計畫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836712"/>
            <a:ext cx="2672477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技能升級培力計畫</a:t>
            </a:r>
          </a:p>
        </p:txBody>
      </p:sp>
      <p:sp>
        <p:nvSpPr>
          <p:cNvPr id="8" name="矩形 7"/>
          <p:cNvSpPr/>
          <p:nvPr/>
        </p:nvSpPr>
        <p:spPr>
          <a:xfrm>
            <a:off x="642910" y="1412776"/>
            <a:ext cx="364105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多益英檢專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361950"/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47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位高三生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indent="361950"/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106/1/7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日多益測驗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會計</a:t>
            </a: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資訊乙級專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26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位高三生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學科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11/6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日檢定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術科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月檢定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200"/>
              </a:spcBef>
            </a:pPr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電腦軟體應用乙級專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kumimoji="0" lang="en-US" altLang="zh-TW" sz="24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資科班：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高三生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非資班：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位高三生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學科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11/6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日檢定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術科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kumimoji="0"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月檢定</a:t>
            </a:r>
            <a:endParaRPr kumimoji="0"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Picture 2" descr="L:\【105優質化】\1051213專業諮詢\105-1多益英檢班\20161021\S__5947409.jpg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4"/>
          <a:stretch/>
        </p:blipFill>
        <p:spPr bwMode="auto">
          <a:xfrm>
            <a:off x="5786446" y="857232"/>
            <a:ext cx="3014709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:\優質化計畫\優質化「105-4適性揚才多元;學習計畫」乙級檢定班\考核\照片\DSC04868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326" y="2492896"/>
            <a:ext cx="2911799" cy="2080691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9" name="Picture 5" descr="Q:\data_dep\105優質化_給為美\軟應乙級\02考核\photo_軟應乙級_1050922\DSC09919.JPG"/>
          <p:cNvPicPr>
            <a:picLocks noChangeAspect="1" noChangeArrowheads="1"/>
          </p:cNvPicPr>
          <p:nvPr/>
        </p:nvPicPr>
        <p:blipFill rotWithShape="1">
          <a:blip r:embed="rId4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4" b="7896"/>
          <a:stretch/>
        </p:blipFill>
        <p:spPr bwMode="auto">
          <a:xfrm>
            <a:off x="5801007" y="3986505"/>
            <a:ext cx="293250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246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9" y="116632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105-4</a:t>
            </a:r>
            <a:r>
              <a:rPr lang="zh-TW" altLang="en-US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適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性揚才多元學習計畫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908720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23528" y="1484784"/>
            <a:ext cx="5109091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實務專題創意啟發計畫</a:t>
            </a:r>
          </a:p>
          <a:p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外聘技專教師指導專題製作 </a:t>
            </a:r>
            <a:r>
              <a:rPr kumimoji="0"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36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endParaRPr kumimoji="0" lang="en-US" altLang="zh-TW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慈濟科技大學陳皇瞱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馮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軒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綾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慈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濟科技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</a:t>
            </a:r>
            <a:r>
              <a:rPr kumimoji="0" lang="zh-TW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杜信志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慈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濟科技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大學李怡真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商科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慈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濟科技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大學趙文璧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英科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校內專題競賽及成果</a:t>
            </a:r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展</a:t>
            </a:r>
            <a:endParaRPr kumimoji="0"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書面競賽：</a:t>
            </a:r>
            <a:r>
              <a:rPr kumimoji="0"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105/12/16 </a:t>
            </a:r>
          </a:p>
          <a:p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成果發表：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會科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106/1/4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 商科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106/1/11</a:t>
            </a:r>
            <a:endParaRPr kumimoji="0"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技藝高手藝能精進計畫</a:t>
            </a:r>
            <a:endParaRPr kumimoji="0"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技藝競賽選手培訓 </a:t>
            </a:r>
            <a:r>
              <a:rPr kumimoji="0"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96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節</a:t>
            </a:r>
            <a:endParaRPr kumimoji="0" lang="en-US" altLang="zh-TW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en-US" altLang="zh-TW" sz="2400" b="1" dirty="0" smtClean="0">
                <a:solidFill>
                  <a:srgbClr val="00CC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en-US" altLang="zh-TW" sz="2400" b="1" dirty="0">
                <a:solidFill>
                  <a:srgbClr val="00CC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105/12/6-8</a:t>
            </a:r>
            <a:r>
              <a:rPr kumimoji="0" lang="zh-TW" altLang="en-US" sz="2400" b="1" dirty="0">
                <a:solidFill>
                  <a:srgbClr val="00CC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全國技藝競賽</a:t>
            </a:r>
            <a:r>
              <a:rPr kumimoji="0" lang="en-US" altLang="zh-TW" sz="2400" b="1" dirty="0">
                <a:solidFill>
                  <a:srgbClr val="00CC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參加北科大技能競賽優勝</a:t>
            </a:r>
            <a:endParaRPr lang="zh-TW" altLang="en-US" dirty="0"/>
          </a:p>
        </p:txBody>
      </p:sp>
      <p:pic>
        <p:nvPicPr>
          <p:cNvPr id="2050" name="Picture 2" descr="Q:\data_dep\105優質化_給為美\慈科AR專題\02考核\photo_慈科AR專題指導_1051020\DSC0893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3396" b="11907"/>
          <a:stretch/>
        </p:blipFill>
        <p:spPr bwMode="auto">
          <a:xfrm>
            <a:off x="5940152" y="2674034"/>
            <a:ext cx="3110489" cy="2230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【105優質化】\1051213專業諮詢\105-1技藝選手培訓\DSC077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1" t="9671" r="25247" b="2470"/>
          <a:stretch/>
        </p:blipFill>
        <p:spPr bwMode="auto">
          <a:xfrm>
            <a:off x="5292081" y="4331717"/>
            <a:ext cx="2241424" cy="2268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【105優質化】\1051213專業諮詢\105-1技藝選手培訓\IMAG258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9044" r="7250"/>
          <a:stretch/>
        </p:blipFill>
        <p:spPr bwMode="auto">
          <a:xfrm>
            <a:off x="5436096" y="751642"/>
            <a:ext cx="2953354" cy="2000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307930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/>
          <a:stretch/>
        </p:blipFill>
        <p:spPr>
          <a:xfrm>
            <a:off x="6300192" y="836613"/>
            <a:ext cx="2262187" cy="2582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595313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學校簡史</a:t>
            </a:r>
          </a:p>
        </p:txBody>
      </p:sp>
      <p:sp>
        <p:nvSpPr>
          <p:cNvPr id="6" name="燕尾形向右箭號 5"/>
          <p:cNvSpPr/>
          <p:nvPr/>
        </p:nvSpPr>
        <p:spPr>
          <a:xfrm>
            <a:off x="74018" y="4077072"/>
            <a:ext cx="8890470" cy="1224136"/>
          </a:xfrm>
          <a:prstGeom prst="notchedRightArrow">
            <a:avLst>
              <a:gd name="adj1" fmla="val 40806"/>
              <a:gd name="adj2" fmla="val 75282"/>
            </a:avLst>
          </a:prstGeom>
          <a:scene3d>
            <a:camera prst="orthographicFront"/>
            <a:lightRig rig="flat" dir="t"/>
          </a:scene3d>
          <a:sp3d z="-190500" extrusionH="12700" prstMaterial="plastic">
            <a:bevelT w="50800" h="50800"/>
          </a:sp3d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3">
            <a:schemeClr val="accent2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橢圓 8"/>
          <p:cNvSpPr/>
          <p:nvPr/>
        </p:nvSpPr>
        <p:spPr>
          <a:xfrm>
            <a:off x="1130890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橢圓 9"/>
          <p:cNvSpPr/>
          <p:nvPr/>
        </p:nvSpPr>
        <p:spPr>
          <a:xfrm>
            <a:off x="2851445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1170380"/>
              <a:satOff val="-1460"/>
              <a:lumOff val="343"/>
              <a:alphaOff val="0"/>
            </a:schemeClr>
          </a:fillRef>
          <a:effectRef idx="2">
            <a:schemeClr val="accent2">
              <a:hueOff val="1170380"/>
              <a:satOff val="-1460"/>
              <a:lumOff val="343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橢圓 10"/>
          <p:cNvSpPr/>
          <p:nvPr/>
        </p:nvSpPr>
        <p:spPr>
          <a:xfrm>
            <a:off x="4464339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2340759"/>
              <a:satOff val="-2919"/>
              <a:lumOff val="686"/>
              <a:alphaOff val="0"/>
            </a:schemeClr>
          </a:fillRef>
          <a:effectRef idx="2">
            <a:schemeClr val="accent2">
              <a:hueOff val="2340759"/>
              <a:satOff val="-2919"/>
              <a:lumOff val="68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橢圓 11"/>
          <p:cNvSpPr/>
          <p:nvPr/>
        </p:nvSpPr>
        <p:spPr>
          <a:xfrm>
            <a:off x="6066257" y="4509120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3511139"/>
              <a:satOff val="-4379"/>
              <a:lumOff val="1030"/>
              <a:alphaOff val="0"/>
            </a:schemeClr>
          </a:fillRef>
          <a:effectRef idx="2">
            <a:schemeClr val="accent2">
              <a:hueOff val="3511139"/>
              <a:satOff val="-4379"/>
              <a:lumOff val="103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橢圓 12"/>
          <p:cNvSpPr/>
          <p:nvPr/>
        </p:nvSpPr>
        <p:spPr>
          <a:xfrm>
            <a:off x="7560514" y="4488572"/>
            <a:ext cx="452596" cy="452596"/>
          </a:xfrm>
          <a:prstGeom prst="ellipse">
            <a:avLst/>
          </a:pr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4681519"/>
              <a:satOff val="-5839"/>
              <a:lumOff val="1373"/>
              <a:alphaOff val="0"/>
            </a:schemeClr>
          </a:fillRef>
          <a:effectRef idx="2">
            <a:schemeClr val="accent2">
              <a:hueOff val="4681519"/>
              <a:satOff val="-5839"/>
              <a:lumOff val="1373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6166" name="群組 13"/>
          <p:cNvGrpSpPr>
            <a:grpSpLocks/>
          </p:cNvGrpSpPr>
          <p:nvPr/>
        </p:nvGrpSpPr>
        <p:grpSpPr bwMode="auto">
          <a:xfrm>
            <a:off x="-36513" y="3324225"/>
            <a:ext cx="3003551" cy="1116013"/>
            <a:chOff x="-88265" y="0"/>
            <a:chExt cx="2473615" cy="2792871"/>
          </a:xfrm>
        </p:grpSpPr>
        <p:sp>
          <p:nvSpPr>
            <p:cNvPr id="15" name="矩形 14"/>
            <p:cNvSpPr/>
            <p:nvPr/>
          </p:nvSpPr>
          <p:spPr>
            <a:xfrm>
              <a:off x="3254" y="0"/>
              <a:ext cx="1422459" cy="181159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矩形 15"/>
            <p:cNvSpPr/>
            <p:nvPr/>
          </p:nvSpPr>
          <p:spPr>
            <a:xfrm>
              <a:off x="-88265" y="981280"/>
              <a:ext cx="2473615" cy="181159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42</a:t>
              </a:r>
              <a:r>
                <a:rPr lang="zh-TW" sz="1800" b="1" dirty="0"/>
                <a:t>年成立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花蓮中級商業職業補習學校</a:t>
              </a:r>
              <a:endParaRPr lang="zh-TW" sz="1800" dirty="0"/>
            </a:p>
          </p:txBody>
        </p:sp>
      </p:grpSp>
      <p:grpSp>
        <p:nvGrpSpPr>
          <p:cNvPr id="6167" name="群組 16"/>
          <p:cNvGrpSpPr>
            <a:grpSpLocks/>
          </p:cNvGrpSpPr>
          <p:nvPr/>
        </p:nvGrpSpPr>
        <p:grpSpPr bwMode="auto">
          <a:xfrm>
            <a:off x="1452563" y="4929188"/>
            <a:ext cx="3151187" cy="965200"/>
            <a:chOff x="1497511" y="2169033"/>
            <a:chExt cx="1423101" cy="2356929"/>
          </a:xfrm>
        </p:grpSpPr>
        <p:sp>
          <p:nvSpPr>
            <p:cNvPr id="18" name="矩形 17"/>
            <p:cNvSpPr/>
            <p:nvPr/>
          </p:nvSpPr>
          <p:spPr>
            <a:xfrm>
              <a:off x="1497511" y="2715622"/>
              <a:ext cx="1423101" cy="18103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矩形 18"/>
            <p:cNvSpPr/>
            <p:nvPr/>
          </p:nvSpPr>
          <p:spPr>
            <a:xfrm>
              <a:off x="1497511" y="2169033"/>
              <a:ext cx="1423101" cy="18103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44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花蓮縣立初級商業職業學校</a:t>
              </a:r>
              <a:endParaRPr lang="zh-TW" sz="1800" dirty="0"/>
            </a:p>
          </p:txBody>
        </p:sp>
      </p:grpSp>
      <p:grpSp>
        <p:nvGrpSpPr>
          <p:cNvPr id="6168" name="群組 19"/>
          <p:cNvGrpSpPr>
            <a:grpSpLocks/>
          </p:cNvGrpSpPr>
          <p:nvPr/>
        </p:nvGrpSpPr>
        <p:grpSpPr bwMode="auto">
          <a:xfrm>
            <a:off x="2916238" y="3500438"/>
            <a:ext cx="3273425" cy="869950"/>
            <a:chOff x="2785194" y="0"/>
            <a:chExt cx="1693093" cy="1811571"/>
          </a:xfrm>
        </p:grpSpPr>
        <p:sp>
          <p:nvSpPr>
            <p:cNvPr id="21" name="矩形 20"/>
            <p:cNvSpPr/>
            <p:nvPr/>
          </p:nvSpPr>
          <p:spPr>
            <a:xfrm>
              <a:off x="2991288" y="0"/>
              <a:ext cx="1422954" cy="1811571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矩形 21"/>
            <p:cNvSpPr/>
            <p:nvPr/>
          </p:nvSpPr>
          <p:spPr>
            <a:xfrm>
              <a:off x="2785194" y="0"/>
              <a:ext cx="1693093" cy="18115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47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花蓮縣立商業職業學校</a:t>
              </a:r>
              <a:endParaRPr lang="zh-TW" sz="1800" dirty="0"/>
            </a:p>
          </p:txBody>
        </p:sp>
      </p:grpSp>
      <p:grpSp>
        <p:nvGrpSpPr>
          <p:cNvPr id="6169" name="群組 22"/>
          <p:cNvGrpSpPr>
            <a:grpSpLocks/>
          </p:cNvGrpSpPr>
          <p:nvPr/>
        </p:nvGrpSpPr>
        <p:grpSpPr bwMode="auto">
          <a:xfrm>
            <a:off x="4356100" y="4910138"/>
            <a:ext cx="3984625" cy="911225"/>
            <a:chOff x="4464758" y="2093971"/>
            <a:chExt cx="1444369" cy="2431991"/>
          </a:xfrm>
        </p:grpSpPr>
        <p:sp>
          <p:nvSpPr>
            <p:cNvPr id="24" name="矩形 23"/>
            <p:cNvSpPr/>
            <p:nvPr/>
          </p:nvSpPr>
          <p:spPr>
            <a:xfrm>
              <a:off x="4486050" y="2716797"/>
              <a:ext cx="1423077" cy="18091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矩形 24"/>
            <p:cNvSpPr/>
            <p:nvPr/>
          </p:nvSpPr>
          <p:spPr>
            <a:xfrm>
              <a:off x="4464758" y="2093971"/>
              <a:ext cx="1423078" cy="9067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57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台灣省立花蓮高級商業職業學校</a:t>
              </a:r>
              <a:endParaRPr lang="zh-TW" sz="1800" dirty="0"/>
            </a:p>
          </p:txBody>
        </p:sp>
      </p:grpSp>
      <p:grpSp>
        <p:nvGrpSpPr>
          <p:cNvPr id="6170" name="群組 25"/>
          <p:cNvGrpSpPr>
            <a:grpSpLocks/>
          </p:cNvGrpSpPr>
          <p:nvPr/>
        </p:nvGrpSpPr>
        <p:grpSpPr bwMode="auto">
          <a:xfrm>
            <a:off x="6065838" y="3278188"/>
            <a:ext cx="3078162" cy="995362"/>
            <a:chOff x="5971587" y="0"/>
            <a:chExt cx="1431797" cy="4390713"/>
          </a:xfrm>
        </p:grpSpPr>
        <p:sp>
          <p:nvSpPr>
            <p:cNvPr id="27" name="矩形 26"/>
            <p:cNvSpPr/>
            <p:nvPr/>
          </p:nvSpPr>
          <p:spPr>
            <a:xfrm>
              <a:off x="5980448" y="0"/>
              <a:ext cx="1422936" cy="1813706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矩形 27"/>
            <p:cNvSpPr/>
            <p:nvPr/>
          </p:nvSpPr>
          <p:spPr>
            <a:xfrm>
              <a:off x="5971587" y="3522374"/>
              <a:ext cx="1422936" cy="8683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128016" tIns="128016" rIns="128016" bIns="128016" spcCol="1270" anchor="b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民</a:t>
              </a:r>
              <a:r>
                <a:rPr lang="en-US" altLang="zh-TW" sz="1800" b="1" dirty="0"/>
                <a:t>89</a:t>
              </a:r>
              <a:r>
                <a:rPr lang="zh-TW" sz="1800" b="1" dirty="0"/>
                <a:t>年改制</a:t>
              </a:r>
              <a:endParaRPr lang="en-US" altLang="zh-TW" sz="1800" b="1" dirty="0"/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sz="1800" b="1" dirty="0"/>
                <a:t>國立花蓮高級商業職業學校</a:t>
              </a:r>
              <a:endParaRPr lang="zh-TW" sz="1800" dirty="0"/>
            </a:p>
          </p:txBody>
        </p:sp>
      </p:grpSp>
      <p:pic>
        <p:nvPicPr>
          <p:cNvPr id="17" name="圖片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206053"/>
            <a:ext cx="2530475" cy="23669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382713"/>
            <a:ext cx="3096000" cy="20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44398619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9" y="116632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105-5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特色課程希望啟航計畫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78579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1" y="1375028"/>
            <a:ext cx="781809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特色課程試探與技專產業交流</a:t>
            </a:r>
            <a:endParaRPr kumimoji="0"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商經科發展「綠色行銷」課程：與慈濟科技大學行銷與</a:t>
            </a:r>
            <a:endParaRPr kumimoji="0"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流通管理系合作，課程滿意度近九成。</a:t>
            </a:r>
            <a:endParaRPr kumimoji="0"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293848619"/>
              </p:ext>
            </p:extLst>
          </p:nvPr>
        </p:nvGraphicFramePr>
        <p:xfrm>
          <a:off x="683568" y="2714620"/>
          <a:ext cx="7603208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097" name="Picture 1" descr="F:\商經照片\open (7)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17362" t="5952" r="8223" b="6735"/>
          <a:stretch>
            <a:fillRect/>
          </a:stretch>
        </p:blipFill>
        <p:spPr bwMode="auto">
          <a:xfrm>
            <a:off x="3143240" y="3573016"/>
            <a:ext cx="2724904" cy="2205774"/>
          </a:xfrm>
          <a:prstGeom prst="rect">
            <a:avLst/>
          </a:prstGeom>
          <a:noFill/>
        </p:spPr>
      </p:pic>
      <p:pic>
        <p:nvPicPr>
          <p:cNvPr id="4100" name="Picture 4" descr="F:\商經照片\open (4)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/>
          <a:stretch>
            <a:fillRect/>
          </a:stretch>
        </p:blipFill>
        <p:spPr bwMode="auto">
          <a:xfrm>
            <a:off x="5900608" y="3577240"/>
            <a:ext cx="2935400" cy="2201550"/>
          </a:xfrm>
          <a:prstGeom prst="rect">
            <a:avLst/>
          </a:prstGeom>
          <a:noFill/>
        </p:spPr>
      </p:pic>
      <p:pic>
        <p:nvPicPr>
          <p:cNvPr id="2050" name="Picture 2" descr="I:\綠色企業參訪\籌備會議照片\DSC0663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t="20428" r="13995" b="22075"/>
          <a:stretch/>
        </p:blipFill>
        <p:spPr bwMode="auto">
          <a:xfrm>
            <a:off x="323528" y="3577240"/>
            <a:ext cx="2819712" cy="220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8302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9" y="116632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105-5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特色課程希望啟航計畫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785794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11561" y="1295459"/>
            <a:ext cx="781809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32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課綱規畫與特色課程研習</a:t>
            </a:r>
            <a:endParaRPr kumimoji="0" lang="en-US" altLang="zh-TW" sz="32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資科：</a:t>
            </a:r>
            <a:r>
              <a:rPr kumimoji="0"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11/25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商科：</a:t>
            </a:r>
            <a:r>
              <a:rPr kumimoji="0"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12/2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會科：</a:t>
            </a:r>
            <a:r>
              <a:rPr kumimoji="0" lang="en-US" altLang="zh-TW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12/1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英科</a:t>
            </a:r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kumimoji="0" lang="en-US" altLang="zh-TW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12/21</a:t>
            </a:r>
            <a:endParaRPr kumimoji="0" lang="zh-TW" altLang="en-US" sz="2400" b="1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特色課程試探與技專產業交流</a:t>
            </a:r>
            <a:endParaRPr kumimoji="0"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會計科發展「青少年財商知能」課程：</a:t>
            </a:r>
            <a:endParaRPr kumimoji="0"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與台灣財富管理規劃協會合作，課程滿意度</a:t>
            </a:r>
            <a:r>
              <a:rPr kumimoji="0" lang="zh-TW" altLang="en-US" sz="24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近九成</a:t>
            </a:r>
            <a:r>
              <a:rPr kumimoji="0" lang="zh-TW" altLang="en-US" sz="24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kumimoji="0" lang="en-US" altLang="zh-TW" sz="24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9" name="資料庫圖表 8"/>
          <p:cNvGraphicFramePr/>
          <p:nvPr>
            <p:extLst>
              <p:ext uri="{D42A27DB-BD31-4B8C-83A1-F6EECF244321}">
                <p14:modId xmlns:p14="http://schemas.microsoft.com/office/powerpoint/2010/main" val="1958114935"/>
              </p:ext>
            </p:extLst>
          </p:nvPr>
        </p:nvGraphicFramePr>
        <p:xfrm>
          <a:off x="827584" y="3500438"/>
          <a:ext cx="7488832" cy="792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:\105.9.8會生上課照片\_DSC417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14"/>
          <a:stretch/>
        </p:blipFill>
        <p:spPr bwMode="auto">
          <a:xfrm>
            <a:off x="5796136" y="4303112"/>
            <a:ext cx="2633516" cy="1870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I:\DSC060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" t="13926" r="1533" b="17261"/>
          <a:stretch/>
        </p:blipFill>
        <p:spPr bwMode="auto">
          <a:xfrm>
            <a:off x="611561" y="4293096"/>
            <a:ext cx="2664295" cy="187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1" t="19130" r="23509" b="7101"/>
          <a:stretch/>
        </p:blipFill>
        <p:spPr bwMode="auto">
          <a:xfrm>
            <a:off x="3337039" y="4303112"/>
            <a:ext cx="2367133" cy="1870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6961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I:\商經照片\open (10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427" y="3071810"/>
            <a:ext cx="2728573" cy="26096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9" y="116632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105-5</a:t>
            </a:r>
            <a:r>
              <a:rPr lang="zh-TW" altLang="en-US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 特色課程希望啟航計畫</a:t>
            </a:r>
          </a:p>
        </p:txBody>
      </p:sp>
      <p:sp>
        <p:nvSpPr>
          <p:cNvPr id="5" name="流程圖: 替代處理程序 4"/>
          <p:cNvSpPr/>
          <p:nvPr/>
        </p:nvSpPr>
        <p:spPr>
          <a:xfrm>
            <a:off x="611561" y="857232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8596" y="1357298"/>
            <a:ext cx="435942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特色課程試探</a:t>
            </a:r>
            <a:endParaRPr kumimoji="0" lang="en-US" altLang="zh-TW" sz="2800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600" b="1" dirty="0" smtClean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學生專業實務研習</a:t>
            </a:r>
            <a:endParaRPr kumimoji="0" lang="en-US" altLang="zh-TW" sz="2600" b="1" dirty="0" smtClean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資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：硬體裝修研習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資二 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 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尚未結案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商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：門市商業溝通研習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商一</a:t>
            </a:r>
            <a:r>
              <a:rPr kumimoji="0" lang="zh-TW" altLang="en-US" sz="2400" b="1" dirty="0" smtClean="0">
                <a:latin typeface="標楷體"/>
                <a:ea typeface="標楷體"/>
              </a:rPr>
              <a:t>、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會一 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124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問卷滿意度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93%)</a:t>
            </a: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會</a:t>
            </a:r>
            <a:r>
              <a:rPr kumimoji="0"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科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：財商現金流研習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會二 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71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endParaRPr kumimoji="0" lang="en-US" altLang="zh-TW" sz="24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(</a:t>
            </a:r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問卷滿意度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99%)</a:t>
            </a:r>
          </a:p>
          <a:p>
            <a:r>
              <a:rPr kumimoji="0"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職涯菁英講座</a:t>
            </a:r>
            <a:endParaRPr kumimoji="0"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kumimoji="0" lang="zh-TW" altLang="en-US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邀請企業達人創業成功經驗</a:t>
            </a:r>
            <a:r>
              <a:rPr kumimoji="0" lang="en-US" altLang="zh-TW" sz="2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kumimoji="0" lang="en-US" altLang="zh-TW" sz="2400" b="1" dirty="0" smtClean="0">
                <a:latin typeface="華康宗楷體W7" pitchFamily="65" charset="-120"/>
                <a:ea typeface="華康宗楷體W7" pitchFamily="65" charset="-120"/>
              </a:rPr>
              <a:t> </a:t>
            </a:r>
            <a:r>
              <a:rPr kumimoji="0" lang="en-US" altLang="zh-TW" sz="2400" dirty="0" smtClean="0">
                <a:latin typeface="華康宗楷體W7" pitchFamily="65" charset="-120"/>
                <a:ea typeface="華康宗楷體W7" pitchFamily="65" charset="-120"/>
              </a:rPr>
              <a:t>  </a:t>
            </a:r>
          </a:p>
        </p:txBody>
      </p:sp>
      <p:pic>
        <p:nvPicPr>
          <p:cNvPr id="3076" name="Picture 4" descr="I:\商經照片\open (1)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831" y="1000108"/>
            <a:ext cx="3107473" cy="2951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SC049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3571876"/>
            <a:ext cx="2954680" cy="27271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Q:\data_dep\105優質化_給為美\PC-DIY硬體裝修\02考核\photo_PCDIY硬體裝修_1051113\DSC07365.JPG"/>
          <p:cNvPicPr>
            <a:picLocks noChangeAspect="1" noChangeArrowheads="1"/>
          </p:cNvPicPr>
          <p:nvPr/>
        </p:nvPicPr>
        <p:blipFill rotWithShape="1">
          <a:blip r:embed="rId5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672" y="500042"/>
            <a:ext cx="2952328" cy="28517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72477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34" y="188640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 smtClean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105-6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行政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效能卓越飛騰計畫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72000" y="1851546"/>
            <a:ext cx="41402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105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11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22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日已完成學生學習檔案系統採購驗收。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預計於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105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12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7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日辦理行政人員身心靈健康增能研習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/>
                <a:ea typeface="標楷體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396000" indent="-450850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預計於</a:t>
            </a:r>
            <a:r>
              <a:rPr kumimoji="0"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105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0"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12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</a:t>
            </a:r>
            <a:r>
              <a:rPr kumimoji="0"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14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日辦理行政人員資訊研習。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446088" indent="-446088">
              <a:lnSpc>
                <a:spcPct val="120000"/>
              </a:lnSpc>
              <a:defRPr/>
            </a:pPr>
            <a:r>
              <a:rPr kumimoji="0"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預計於</a:t>
            </a:r>
            <a:r>
              <a:rPr kumimoji="0"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105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年</a:t>
            </a:r>
            <a:r>
              <a:rPr kumimoji="0" lang="en-US" altLang="zh-TW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12</a:t>
            </a:r>
            <a:r>
              <a:rPr kumimoji="0"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月完成巡堂系統採購</a:t>
            </a: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37170" y="1855688"/>
            <a:ext cx="4090814" cy="423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65113" lvl="0" indent="-265113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辦理行政增能研習：</a:t>
            </a:r>
          </a:p>
          <a:p>
            <a:pPr marL="444500" lvl="1" indent="-179388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辦理行政人員身心靈健康增能研習，上、下學期各</a:t>
            </a:r>
            <a:r>
              <a:rPr lang="en-US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1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場次</a:t>
            </a:r>
            <a:r>
              <a:rPr lang="zh-TW" altLang="en-US" sz="17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zh-TW" sz="17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44500" lvl="1" indent="-179388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辦理行政人員公文寫作、電腦文書處理等增能研習，上、下學期各</a:t>
            </a:r>
            <a:r>
              <a:rPr lang="en-US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場次。</a:t>
            </a:r>
          </a:p>
          <a:p>
            <a:pPr marL="265113" lvl="0" indent="-265113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建置行政</a:t>
            </a:r>
            <a:r>
              <a:rPr lang="en-US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化系統：</a:t>
            </a:r>
          </a:p>
          <a:p>
            <a:pPr marL="444500" lvl="1" indent="-179388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購置數位式中央廣播系統，結合英語聽力學習。</a:t>
            </a:r>
          </a:p>
          <a:p>
            <a:pPr marL="444500" lvl="1" indent="-179388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購置校園巡堂系統，以記錄教師授課與學生課堂學習狀況。</a:t>
            </a:r>
          </a:p>
          <a:p>
            <a:pPr marL="265113" indent="-265113"/>
            <a:r>
              <a:rPr lang="zh-TW" altLang="zh-TW" sz="17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建立學生學習檔案，完整記錄學生學習歷程。</a:t>
            </a:r>
            <a:r>
              <a:rPr lang="zh-TW" altLang="en-US" sz="17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辦理</a:t>
            </a:r>
            <a:r>
              <a:rPr lang="zh-TW" altLang="en-US" sz="1700" b="1" kern="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教師專業發展評鑑，強化教師教學品質，提升學生學習成效</a:t>
            </a:r>
            <a:r>
              <a:rPr lang="zh-TW" altLang="en-US" sz="1700" b="1" kern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1700" b="1" kern="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17" name="流程圖: 替代處理程序 16"/>
          <p:cNvSpPr/>
          <p:nvPr/>
        </p:nvSpPr>
        <p:spPr>
          <a:xfrm>
            <a:off x="467544" y="1196752"/>
            <a:ext cx="1483241" cy="51077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計畫內容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sp>
        <p:nvSpPr>
          <p:cNvPr id="18" name="流程圖: 替代處理程序 17"/>
          <p:cNvSpPr/>
          <p:nvPr/>
        </p:nvSpPr>
        <p:spPr>
          <a:xfrm>
            <a:off x="4553646" y="1186723"/>
            <a:ext cx="1483241" cy="510778"/>
          </a:xfrm>
          <a:prstGeom prst="flowChartAlternate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執行成果</a:t>
            </a:r>
            <a:endParaRPr lang="en-US" altLang="zh-TW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839445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855" y="404664"/>
            <a:ext cx="9144000" cy="595313"/>
          </a:xfrm>
        </p:spPr>
        <p:txBody>
          <a:bodyPr/>
          <a:lstStyle/>
          <a:p>
            <a:pPr>
              <a:defRPr/>
            </a:pP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105-6 </a:t>
            </a:r>
            <a:r>
              <a:rPr lang="zh-TW" altLang="zh-TW" sz="4000" b="1" dirty="0">
                <a:solidFill>
                  <a:schemeClr val="accent6">
                    <a:lumMod val="75000"/>
                  </a:schemeClr>
                </a:solidFill>
                <a:latin typeface="標楷體" pitchFamily="65" charset="-120"/>
                <a:ea typeface="標楷體" pitchFamily="65" charset="-120"/>
              </a:rPr>
              <a:t>行政效能卓越飛騰計畫</a:t>
            </a:r>
            <a:endParaRPr lang="zh-TW" altLang="en-US" sz="4000" b="1" dirty="0">
              <a:solidFill>
                <a:schemeClr val="accent6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084168" y="5157192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入班觀察</a:t>
            </a:r>
            <a:endParaRPr lang="en-US" altLang="zh-TW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64088" y="1690691"/>
            <a:ext cx="2592287" cy="59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450850" algn="ctr">
              <a:lnSpc>
                <a:spcPct val="120000"/>
              </a:lnSpc>
              <a:defRPr/>
            </a:pP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學習歷程檔案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25818" y="4508800"/>
            <a:ext cx="2526102" cy="599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6000" lvl="1" indent="-450850">
              <a:lnSpc>
                <a:spcPct val="120000"/>
              </a:lnSpc>
              <a:defRPr/>
            </a:pPr>
            <a:r>
              <a:rPr lang="zh-TW" alt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學習歷程系統</a:t>
            </a:r>
            <a:endParaRPr lang="en-US" altLang="zh-TW" sz="3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11" name="圖片 10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3428"/>
            <a:ext cx="4392488" cy="3155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4" y="1484784"/>
            <a:ext cx="4025050" cy="305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16763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1403350" y="1700213"/>
            <a:ext cx="143986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結語</a:t>
            </a:r>
          </a:p>
        </p:txBody>
      </p:sp>
      <p:pic>
        <p:nvPicPr>
          <p:cNvPr id="686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479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516563"/>
            <a:ext cx="6477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0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678363"/>
            <a:ext cx="936625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025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187825"/>
            <a:ext cx="1152525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430622" y="1339294"/>
            <a:ext cx="810181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5113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4000" b="1" kern="0" dirty="0">
                <a:solidFill>
                  <a:srgbClr val="0033CC"/>
                </a:solidFill>
                <a:latin typeface="Arial"/>
                <a:ea typeface="標楷體" pitchFamily="65" charset="-120"/>
              </a:rPr>
              <a:t>教育─</a:t>
            </a:r>
            <a:r>
              <a:rPr kumimoji="0" lang="zh-TW" altLang="en-US" sz="4000" b="1" kern="0" dirty="0" smtClean="0">
                <a:solidFill>
                  <a:srgbClr val="0033CC"/>
                </a:solidFill>
                <a:latin typeface="Arial"/>
                <a:ea typeface="標楷體" pitchFamily="65" charset="-120"/>
              </a:rPr>
              <a:t>─</a:t>
            </a:r>
            <a:endParaRPr kumimoji="0" lang="en-US" altLang="zh-TW" sz="4000" b="1" kern="0" dirty="0" smtClean="0">
              <a:solidFill>
                <a:srgbClr val="0033CC"/>
              </a:solidFill>
              <a:latin typeface="Arial"/>
              <a:ea typeface="標楷體" pitchFamily="65" charset="-120"/>
            </a:endParaRPr>
          </a:p>
          <a:p>
            <a:pPr marL="1255713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4000" b="1" kern="0" dirty="0" smtClean="0">
                <a:solidFill>
                  <a:srgbClr val="565400"/>
                </a:solidFill>
                <a:latin typeface="Arial"/>
                <a:ea typeface="標楷體" pitchFamily="65" charset="-120"/>
              </a:rPr>
              <a:t>為</a:t>
            </a:r>
            <a:r>
              <a:rPr kumimoji="0" lang="zh-TW" altLang="en-US" sz="40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孩子儲備</a:t>
            </a:r>
            <a:r>
              <a:rPr kumimoji="0" lang="zh-TW" altLang="en-US" sz="4000" b="1" kern="0" dirty="0" smtClean="0">
                <a:solidFill>
                  <a:srgbClr val="565400"/>
                </a:solidFill>
                <a:latin typeface="Arial"/>
                <a:ea typeface="標楷體" pitchFamily="65" charset="-120"/>
              </a:rPr>
              <a:t>夢想</a:t>
            </a:r>
            <a:endParaRPr kumimoji="0" lang="en-US" altLang="zh-TW" sz="4000" b="1" kern="0" dirty="0" smtClean="0">
              <a:solidFill>
                <a:srgbClr val="565400"/>
              </a:solidFill>
              <a:latin typeface="Arial"/>
              <a:ea typeface="標楷體" pitchFamily="65" charset="-120"/>
            </a:endParaRPr>
          </a:p>
          <a:p>
            <a:pPr marL="1793875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zh-TW" altLang="en-US" sz="4000" b="1" kern="0" dirty="0" smtClean="0">
                <a:solidFill>
                  <a:srgbClr val="565400"/>
                </a:solidFill>
                <a:latin typeface="Arial"/>
                <a:ea typeface="標楷體" pitchFamily="65" charset="-120"/>
              </a:rPr>
              <a:t>成就</a:t>
            </a:r>
            <a:r>
              <a:rPr kumimoji="0" lang="zh-TW" altLang="en-US" sz="40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孩子的大</a:t>
            </a:r>
            <a:r>
              <a:rPr kumimoji="0" lang="zh-TW" altLang="en-US" sz="4000" b="1" kern="0" dirty="0" smtClean="0">
                <a:solidFill>
                  <a:srgbClr val="565400"/>
                </a:solidFill>
                <a:latin typeface="Arial"/>
                <a:ea typeface="標楷體" pitchFamily="65" charset="-120"/>
              </a:rPr>
              <a:t>未來</a:t>
            </a:r>
            <a:r>
              <a:rPr kumimoji="0" lang="zh-TW" altLang="en-US" sz="2800" b="1" kern="0" dirty="0">
                <a:solidFill>
                  <a:srgbClr val="565400"/>
                </a:solidFill>
                <a:latin typeface="Arial"/>
                <a:ea typeface="標楷體" pitchFamily="65" charset="-120"/>
              </a:rPr>
              <a:t>　　</a:t>
            </a:r>
          </a:p>
        </p:txBody>
      </p:sp>
      <p:pic>
        <p:nvPicPr>
          <p:cNvPr id="69638" name="Picture 4" descr="heartlove_t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401">
            <a:off x="1243013" y="4289425"/>
            <a:ext cx="12239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971600" y="260648"/>
            <a:ext cx="503214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zh-TW" alt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成就每一位孩子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832475" y="332656"/>
            <a:ext cx="3225058" cy="2150038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33141"/>
            <a:ext cx="3312368" cy="220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16698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9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6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8" descr="dcp_0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213" y="2889824"/>
            <a:ext cx="3780000" cy="233937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546225" y="500063"/>
            <a:ext cx="6097588" cy="1938337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簡 報 完 畢</a:t>
            </a:r>
            <a:endParaRPr lang="en-US" altLang="zh-TW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0"/>
              </a:spcBef>
              <a:defRPr/>
            </a:pP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敬 請 指 教</a:t>
            </a:r>
          </a:p>
        </p:txBody>
      </p:sp>
      <p:sp>
        <p:nvSpPr>
          <p:cNvPr id="7" name="Oval 24"/>
          <p:cNvSpPr>
            <a:spLocks noChangeAspect="1" noChangeArrowheads="1"/>
          </p:cNvSpPr>
          <p:nvPr/>
        </p:nvSpPr>
        <p:spPr bwMode="auto">
          <a:xfrm>
            <a:off x="428625" y="2565400"/>
            <a:ext cx="1785938" cy="9636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溫馨</a:t>
            </a:r>
          </a:p>
        </p:txBody>
      </p:sp>
      <p:sp>
        <p:nvSpPr>
          <p:cNvPr id="8" name="Oval 25"/>
          <p:cNvSpPr>
            <a:spLocks noChangeAspect="1" noChangeArrowheads="1"/>
          </p:cNvSpPr>
          <p:nvPr/>
        </p:nvSpPr>
        <p:spPr bwMode="auto">
          <a:xfrm>
            <a:off x="6772275" y="2505075"/>
            <a:ext cx="1785938" cy="10572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快樂</a:t>
            </a:r>
          </a:p>
        </p:txBody>
      </p:sp>
      <p:sp>
        <p:nvSpPr>
          <p:cNvPr id="9" name="Oval 26"/>
          <p:cNvSpPr>
            <a:spLocks noChangeAspect="1" noChangeArrowheads="1"/>
          </p:cNvSpPr>
          <p:nvPr/>
        </p:nvSpPr>
        <p:spPr bwMode="auto">
          <a:xfrm>
            <a:off x="1008063" y="4408488"/>
            <a:ext cx="1784350" cy="10795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活力</a:t>
            </a:r>
          </a:p>
        </p:txBody>
      </p:sp>
      <p:sp>
        <p:nvSpPr>
          <p:cNvPr id="10" name="Oval 27"/>
          <p:cNvSpPr>
            <a:spLocks noChangeAspect="1" noChangeArrowheads="1"/>
          </p:cNvSpPr>
          <p:nvPr/>
        </p:nvSpPr>
        <p:spPr bwMode="auto">
          <a:xfrm>
            <a:off x="6443663" y="4286250"/>
            <a:ext cx="1785937" cy="132397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lang="zh-TW" altLang="en-US" sz="5400" b="1" i="1">
                <a:solidFill>
                  <a:srgbClr val="996600"/>
                </a:solidFill>
                <a:latin typeface="Arial" pitchFamily="34" charset="0"/>
                <a:ea typeface="標楷體" pitchFamily="65" charset="-120"/>
              </a:rPr>
              <a:t>希望</a:t>
            </a:r>
          </a:p>
        </p:txBody>
      </p:sp>
    </p:spTree>
    <p:extLst>
      <p:ext uri="{BB962C8B-B14F-4D97-AF65-F5344CB8AC3E}">
        <p14:creationId xmlns:p14="http://schemas.microsoft.com/office/powerpoint/2010/main" val="4978788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pic>
        <p:nvPicPr>
          <p:cNvPr id="7172" name="Picture 2" descr="花商平面圖981228全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1196975"/>
            <a:ext cx="4352925" cy="29670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8" descr="dcp_05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52936"/>
            <a:ext cx="3203575" cy="1982788"/>
          </a:xfrm>
          <a:prstGeom prst="roundRect">
            <a:avLst/>
          </a:prstGeom>
          <a:noFill/>
          <a:ln w="1016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360363" y="1557338"/>
            <a:ext cx="3851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 Black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TW" altLang="en-US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花蓮高商位於花蓮市中心，校地面積共</a:t>
            </a:r>
            <a:r>
              <a:rPr lang="en-US" altLang="zh-TW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44,809</a:t>
            </a:r>
            <a:r>
              <a:rPr lang="zh-TW" altLang="en-US" sz="2400" b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平方公尺，是一所小而美的精緻高職。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07950" y="5135563"/>
            <a:ext cx="1800225" cy="1389062"/>
            <a:chOff x="113" y="2931"/>
            <a:chExt cx="1134" cy="875"/>
          </a:xfrm>
        </p:grpSpPr>
        <p:sp>
          <p:nvSpPr>
            <p:cNvPr id="7188" name="Rectangle 28"/>
            <p:cNvSpPr>
              <a:spLocks noChangeArrowheads="1"/>
            </p:cNvSpPr>
            <p:nvPr/>
          </p:nvSpPr>
          <p:spPr bwMode="auto">
            <a:xfrm>
              <a:off x="113" y="2931"/>
              <a:ext cx="1134" cy="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7189" name="Picture 20" descr="CIMG017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976"/>
              <a:ext cx="1044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1979613" y="5135563"/>
            <a:ext cx="1800225" cy="1389062"/>
            <a:chOff x="2403" y="3281"/>
            <a:chExt cx="1134" cy="875"/>
          </a:xfrm>
        </p:grpSpPr>
        <p:sp>
          <p:nvSpPr>
            <p:cNvPr id="7186" name="Rectangle 35"/>
            <p:cNvSpPr>
              <a:spLocks noChangeArrowheads="1"/>
            </p:cNvSpPr>
            <p:nvPr/>
          </p:nvSpPr>
          <p:spPr bwMode="auto">
            <a:xfrm>
              <a:off x="2403" y="3281"/>
              <a:ext cx="1134" cy="8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5139" name="Picture 23" descr="CIMG018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45" y="3348"/>
              <a:ext cx="1046" cy="762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451725" y="4560888"/>
            <a:ext cx="1546225" cy="1963737"/>
            <a:chOff x="3312" y="709"/>
            <a:chExt cx="974" cy="1237"/>
          </a:xfrm>
        </p:grpSpPr>
        <p:sp>
          <p:nvSpPr>
            <p:cNvPr id="7184" name="Rectangle 34"/>
            <p:cNvSpPr>
              <a:spLocks noChangeArrowheads="1"/>
            </p:cNvSpPr>
            <p:nvPr/>
          </p:nvSpPr>
          <p:spPr bwMode="auto">
            <a:xfrm>
              <a:off x="3312" y="709"/>
              <a:ext cx="974" cy="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7185" name="Picture 21" descr="CIMG017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" y="785"/>
              <a:ext cx="830" cy="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43"/>
          <p:cNvGrpSpPr>
            <a:grpSpLocks/>
          </p:cNvGrpSpPr>
          <p:nvPr/>
        </p:nvGrpSpPr>
        <p:grpSpPr bwMode="auto">
          <a:xfrm>
            <a:off x="5651500" y="5135563"/>
            <a:ext cx="1800225" cy="1389062"/>
            <a:chOff x="3537" y="3068"/>
            <a:chExt cx="1134" cy="875"/>
          </a:xfrm>
        </p:grpSpPr>
        <p:sp>
          <p:nvSpPr>
            <p:cNvPr id="7182" name="Rectangle 33"/>
            <p:cNvSpPr>
              <a:spLocks noChangeArrowheads="1"/>
            </p:cNvSpPr>
            <p:nvPr/>
          </p:nvSpPr>
          <p:spPr bwMode="auto">
            <a:xfrm>
              <a:off x="3537" y="3068"/>
              <a:ext cx="1134" cy="8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5135" name="Picture 42" descr="CIMG017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95" y="3134"/>
              <a:ext cx="1019" cy="764"/>
            </a:xfrm>
            <a:prstGeom prst="ellipse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46"/>
          <p:cNvGrpSpPr>
            <a:grpSpLocks/>
          </p:cNvGrpSpPr>
          <p:nvPr/>
        </p:nvGrpSpPr>
        <p:grpSpPr bwMode="auto">
          <a:xfrm>
            <a:off x="3851275" y="5135563"/>
            <a:ext cx="1800225" cy="1389062"/>
            <a:chOff x="1223" y="3281"/>
            <a:chExt cx="1134" cy="875"/>
          </a:xfrm>
        </p:grpSpPr>
        <p:sp>
          <p:nvSpPr>
            <p:cNvPr id="7180" name="Rectangle 32"/>
            <p:cNvSpPr>
              <a:spLocks noChangeArrowheads="1"/>
            </p:cNvSpPr>
            <p:nvPr/>
          </p:nvSpPr>
          <p:spPr bwMode="auto">
            <a:xfrm>
              <a:off x="1223" y="3281"/>
              <a:ext cx="1134" cy="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 Black" pitchFamily="34" charset="0"/>
                  <a:ea typeface="新細明體" pitchFamily="18" charset="-120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20000"/>
                </a:spcBef>
                <a:buFontTx/>
                <a:buChar char="–"/>
              </a:pPr>
              <a:endParaRPr lang="zh-TW" altLang="en-US">
                <a:ea typeface="標楷體" pitchFamily="65" charset="-120"/>
              </a:endParaRPr>
            </a:p>
          </p:txBody>
        </p:sp>
        <p:pic>
          <p:nvPicPr>
            <p:cNvPr id="7181" name="Picture 45" descr="5-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5" y="3326"/>
              <a:ext cx="1043" cy="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453" name="Rectangle 21"/>
          <p:cNvSpPr>
            <a:spLocks noChangeArrowheads="1"/>
          </p:cNvSpPr>
          <p:nvPr/>
        </p:nvSpPr>
        <p:spPr bwMode="auto">
          <a:xfrm>
            <a:off x="468313" y="1063625"/>
            <a:ext cx="1724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校地規模</a:t>
            </a:r>
          </a:p>
        </p:txBody>
      </p:sp>
    </p:spTree>
    <p:extLst>
      <p:ext uri="{BB962C8B-B14F-4D97-AF65-F5344CB8AC3E}">
        <p14:creationId xmlns:p14="http://schemas.microsoft.com/office/powerpoint/2010/main" val="388100027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graphicFrame>
        <p:nvGraphicFramePr>
          <p:cNvPr id="544814" name="Group 46"/>
          <p:cNvGraphicFramePr>
            <a:graphicFrameLocks noGrp="1"/>
          </p:cNvGraphicFramePr>
          <p:nvPr>
            <p:ph sz="half" idx="2"/>
          </p:nvPr>
        </p:nvGraphicFramePr>
        <p:xfrm>
          <a:off x="1042988" y="2019300"/>
          <a:ext cx="7272337" cy="3210002"/>
        </p:xfrm>
        <a:graphic>
          <a:graphicData uri="http://schemas.openxmlformats.org/drawingml/2006/table">
            <a:tbl>
              <a:tblPr/>
              <a:tblGrid>
                <a:gridCol w="2308225"/>
                <a:gridCol w="2655887"/>
                <a:gridCol w="2308225"/>
              </a:tblGrid>
              <a:tr h="5364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職稱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36600"/>
                        </a:gs>
                        <a:gs pos="50000">
                          <a:srgbClr val="CCCC00"/>
                        </a:gs>
                        <a:gs pos="100000">
                          <a:srgbClr val="336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人數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36600"/>
                        </a:gs>
                        <a:gs pos="50000">
                          <a:srgbClr val="CCCC00"/>
                        </a:gs>
                        <a:gs pos="100000">
                          <a:srgbClr val="336600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合計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336600"/>
                        </a:gs>
                        <a:gs pos="50000">
                          <a:srgbClr val="CCCC00"/>
                        </a:gs>
                        <a:gs pos="100000">
                          <a:srgbClr val="336600"/>
                        </a:gs>
                      </a:gsLst>
                      <a:lin ang="5400000" scaled="1"/>
                    </a:gradFill>
                  </a:tcPr>
                </a:tc>
              </a:tr>
              <a:tr h="5412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校長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rowSpan="5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122</a:t>
                      </a:r>
                      <a:r>
                        <a:rPr kumimoji="1" lang="zh-TW" alt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</a:tr>
              <a:tr h="53965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教師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86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180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教官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3647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職員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21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5380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工友技工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8</a:t>
                      </a:r>
                    </a:p>
                  </a:txBody>
                  <a:tcPr marT="45683" marB="4568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755650" y="1187450"/>
            <a:ext cx="1871663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員額編制</a:t>
            </a:r>
          </a:p>
        </p:txBody>
      </p:sp>
    </p:spTree>
    <p:extLst>
      <p:ext uri="{BB962C8B-B14F-4D97-AF65-F5344CB8AC3E}">
        <p14:creationId xmlns:p14="http://schemas.microsoft.com/office/powerpoint/2010/main" val="22128902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學校概況</a:t>
            </a:r>
          </a:p>
        </p:txBody>
      </p:sp>
      <p:graphicFrame>
        <p:nvGraphicFramePr>
          <p:cNvPr id="545795" name="Group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34466514"/>
              </p:ext>
            </p:extLst>
          </p:nvPr>
        </p:nvGraphicFramePr>
        <p:xfrm>
          <a:off x="611188" y="1843088"/>
          <a:ext cx="7993062" cy="4173694"/>
        </p:xfrm>
        <a:graphic>
          <a:graphicData uri="http://schemas.openxmlformats.org/drawingml/2006/table">
            <a:tbl>
              <a:tblPr/>
              <a:tblGrid>
                <a:gridCol w="962025"/>
                <a:gridCol w="1054100"/>
                <a:gridCol w="936625"/>
                <a:gridCol w="1008062"/>
                <a:gridCol w="1079500"/>
                <a:gridCol w="1008063"/>
                <a:gridCol w="1008062"/>
                <a:gridCol w="936625"/>
              </a:tblGrid>
              <a:tr h="76189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105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學年度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日間部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進修學校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11888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科別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應用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外語科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會計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事務科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商業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經營科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資料處理科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資料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處理科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商業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經營科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實用技能班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66824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班級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9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5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3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4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82280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學生</a:t>
                      </a:r>
                      <a:b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</a:b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人數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219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220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214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321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69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50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45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73173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小計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C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974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9B"/>
                        </a:gs>
                        <a:gs pos="100000">
                          <a:schemeClr val="bg1"/>
                        </a:gs>
                      </a:gsLst>
                      <a:lin ang="27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164</a:t>
                      </a:r>
                      <a:r>
                        <a:rPr kumimoji="1" lang="zh-TW" alt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Arial Black" pitchFamily="34" charset="0"/>
                          <a:ea typeface="標楷體" pitchFamily="65" charset="-120"/>
                        </a:rPr>
                        <a:t>人</a:t>
                      </a:r>
                    </a:p>
                  </a:txBody>
                  <a:tcPr marT="45692" marB="4569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CC00">
                            <a:alpha val="50000"/>
                          </a:srgbClr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矩形 1"/>
          <p:cNvSpPr/>
          <p:nvPr/>
        </p:nvSpPr>
        <p:spPr>
          <a:xfrm>
            <a:off x="611188" y="1116013"/>
            <a:ext cx="41767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kumimoji="0" lang="zh-TW" altLang="en-US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科班人數：</a:t>
            </a:r>
            <a:r>
              <a:rPr kumimoji="0" lang="zh-TW" altLang="en-U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總計</a:t>
            </a:r>
            <a:r>
              <a:rPr kumimoji="0" lang="en-US" altLang="zh-TW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1138</a:t>
            </a:r>
            <a:r>
              <a:rPr kumimoji="0" lang="zh-TW" altLang="en-US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人</a:t>
            </a:r>
            <a:endParaRPr kumimoji="0" lang="zh-TW" altLang="en-US" sz="3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10154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5563"/>
            <a:ext cx="46529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361632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圖片 1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77838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45194">
            <a:off x="366713" y="946150"/>
            <a:ext cx="139223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4975225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41813"/>
            <a:ext cx="74295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025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068638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字方塊 12"/>
          <p:cNvSpPr txBox="1"/>
          <p:nvPr/>
        </p:nvSpPr>
        <p:spPr>
          <a:xfrm>
            <a:off x="1187450" y="1722438"/>
            <a:ext cx="3960813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zh-TW" alt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華康勘亭流"/>
              </a:rPr>
              <a:t>學校發展目標</a:t>
            </a:r>
          </a:p>
        </p:txBody>
      </p:sp>
    </p:spTree>
    <p:extLst>
      <p:ext uri="{BB962C8B-B14F-4D97-AF65-F5344CB8AC3E}">
        <p14:creationId xmlns:p14="http://schemas.microsoft.com/office/powerpoint/2010/main" val="31838799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0448389"/>
              </p:ext>
            </p:extLst>
          </p:nvPr>
        </p:nvGraphicFramePr>
        <p:xfrm>
          <a:off x="1187624" y="620688"/>
          <a:ext cx="691276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0" name="標題 4"/>
          <p:cNvSpPr>
            <a:spLocks noGrp="1"/>
          </p:cNvSpPr>
          <p:nvPr>
            <p:ph type="title"/>
          </p:nvPr>
        </p:nvSpPr>
        <p:spPr>
          <a:xfrm>
            <a:off x="0" y="528638"/>
            <a:ext cx="9144000" cy="5969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學校發展目標</a:t>
            </a:r>
          </a:p>
        </p:txBody>
      </p:sp>
    </p:spTree>
    <p:extLst>
      <p:ext uri="{BB962C8B-B14F-4D97-AF65-F5344CB8AC3E}">
        <p14:creationId xmlns:p14="http://schemas.microsoft.com/office/powerpoint/2010/main" val="8894034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華康勘亭流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isometricOffAxis1Right"/>
          <a:lightRig rig="threePt" dir="t"/>
        </a:scene3d>
      </a:spPr>
      <a:bodyPr wrap="none">
        <a:spAutoFit/>
      </a:bodyPr>
      <a:lstStyle>
        <a:defPPr algn="ctr">
          <a:lnSpc>
            <a:spcPct val="80000"/>
          </a:lnSpc>
          <a:spcBef>
            <a:spcPct val="20000"/>
          </a:spcBef>
          <a:defRPr kumimoji="0" sz="26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1" lang="zh-TW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華康勘亭流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isometricOffAxis1Right"/>
          <a:lightRig rig="threePt" dir="t"/>
        </a:scene3d>
      </a:spPr>
      <a:bodyPr wrap="none">
        <a:spAutoFit/>
      </a:bodyPr>
      <a:lstStyle>
        <a:defPPr algn="ctr">
          <a:lnSpc>
            <a:spcPct val="80000"/>
          </a:lnSpc>
          <a:spcBef>
            <a:spcPct val="20000"/>
          </a:spcBef>
          <a:defRPr kumimoji="0" sz="26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itchFamily="65" charset="-12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Blip>
            <a:blip xmlns:r="http://schemas.openxmlformats.org/officeDocument/2006/relationships" r:embed="rId1"/>
          </a:buBlip>
          <a:tabLst/>
          <a:defRPr kumimoji="1" lang="zh-TW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Black" pitchFamily="34" charset="0"/>
            <a:ea typeface="標楷體" pitchFamily="65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22477</TotalTime>
  <Words>2396</Words>
  <Application>Microsoft Office PowerPoint</Application>
  <PresentationFormat>如螢幕大小 (4:3)</PresentationFormat>
  <Paragraphs>465</Paragraphs>
  <Slides>47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47</vt:i4>
      </vt:variant>
    </vt:vector>
  </HeadingPairs>
  <TitlesOfParts>
    <vt:vector size="49" baseType="lpstr">
      <vt:lpstr>預設簡報設計</vt:lpstr>
      <vt:lpstr>1_預設簡報設計</vt:lpstr>
      <vt:lpstr>PowerPoint 簡報</vt:lpstr>
      <vt:lpstr>PowerPoint 簡報</vt:lpstr>
      <vt:lpstr>PowerPoint 簡報</vt:lpstr>
      <vt:lpstr>PowerPoint 簡報</vt:lpstr>
      <vt:lpstr>學校概況</vt:lpstr>
      <vt:lpstr>學校概況</vt:lpstr>
      <vt:lpstr>學校概況</vt:lpstr>
      <vt:lpstr>PowerPoint 簡報</vt:lpstr>
      <vt:lpstr>學校發展目標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105-1 自主管理增進績效計畫</vt:lpstr>
      <vt:lpstr>105-1 自主管理增進績效計畫</vt:lpstr>
      <vt:lpstr>105-2 教師專業精進超越計畫</vt:lpstr>
      <vt:lpstr>105-2 教師專業精進超越計畫</vt:lpstr>
      <vt:lpstr>105-2 教師專業精進超越計畫</vt:lpstr>
      <vt:lpstr>105-2 教師專業精進超越計畫</vt:lpstr>
      <vt:lpstr>105-2 教師專業精進超越計畫</vt:lpstr>
      <vt:lpstr>105-3 就近入學展望未來計畫</vt:lpstr>
      <vt:lpstr>PowerPoint 簡報</vt:lpstr>
      <vt:lpstr>105-3 就近入學展望未來計畫</vt:lpstr>
      <vt:lpstr>PowerPoint 簡報</vt:lpstr>
      <vt:lpstr>105-4  適性揚才多元學習計畫</vt:lpstr>
      <vt:lpstr>105-4  適性揚才多元學習計畫</vt:lpstr>
      <vt:lpstr>105-4  適性揚才多元學習計畫</vt:lpstr>
      <vt:lpstr>105-4  適性揚才多元學習計畫</vt:lpstr>
      <vt:lpstr>105-4  適性揚才多元學習計畫</vt:lpstr>
      <vt:lpstr>105-4  適性揚才多元學習計畫</vt:lpstr>
      <vt:lpstr>105-4  適性揚才多元學習計畫</vt:lpstr>
      <vt:lpstr>105-4  適性揚才多元學習計畫</vt:lpstr>
      <vt:lpstr>105-4 適性揚才多元學習計畫</vt:lpstr>
      <vt:lpstr>105-4 適性揚才多元學習計畫</vt:lpstr>
      <vt:lpstr>105-4 適性揚才多元學習計畫</vt:lpstr>
      <vt:lpstr>105-4 適性揚才多元學習計畫</vt:lpstr>
      <vt:lpstr>105-5 特色課程希望啟航計畫</vt:lpstr>
      <vt:lpstr>105-5 特色課程希望啟航計畫</vt:lpstr>
      <vt:lpstr>105-5 特色課程希望啟航計畫</vt:lpstr>
      <vt:lpstr>105-6 行政效能卓越飛騰計畫</vt:lpstr>
      <vt:lpstr>105-6 行政效能卓越飛騰計畫</vt:lpstr>
      <vt:lpstr>PowerPoint 簡報</vt:lpstr>
      <vt:lpstr>PowerPoint 簡報</vt:lpstr>
      <vt:lpstr>PowerPoint 簡報</vt:lpstr>
    </vt:vector>
  </TitlesOfParts>
  <Company>花蓮高商    教務處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academy</cp:lastModifiedBy>
  <cp:revision>1380</cp:revision>
  <cp:lastPrinted>2015-02-02T11:24:40Z</cp:lastPrinted>
  <dcterms:created xsi:type="dcterms:W3CDTF">2006-11-08T03:51:29Z</dcterms:created>
  <dcterms:modified xsi:type="dcterms:W3CDTF">2016-12-05T00:04:34Z</dcterms:modified>
</cp:coreProperties>
</file>