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1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9574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8011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7812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1950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3149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1146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008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4212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527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8800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0012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E0784-C446-4935-A422-C5AF75C1F6D9}" type="datetimeFigureOut">
              <a:rPr lang="zh-TW" altLang="en-US" smtClean="0"/>
              <a:t>2018/4/4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593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395536" y="53752"/>
            <a:ext cx="8568952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 sz="3600" b="1" smtClean="0">
                <a:solidFill>
                  <a:srgbClr val="FF0000"/>
                </a:solidFill>
              </a:rPr>
              <a:t>0409 </a:t>
            </a:r>
            <a:r>
              <a:rPr lang="zh-TW" altLang="en-US" sz="3600" b="1" dirty="0">
                <a:solidFill>
                  <a:srgbClr val="FF0000"/>
                </a:solidFill>
              </a:rPr>
              <a:t>會計估計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變動</a:t>
            </a:r>
            <a:r>
              <a:rPr lang="en-US" altLang="zh-TW" sz="3600" b="1" dirty="0" smtClean="0">
                <a:solidFill>
                  <a:srgbClr val="FF0000"/>
                </a:solidFill>
              </a:rPr>
              <a:t>(6)</a:t>
            </a:r>
            <a:endParaRPr lang="zh-TW" altLang="en-US" sz="3600" b="1" dirty="0">
              <a:solidFill>
                <a:srgbClr val="FF0000"/>
              </a:solidFill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608512"/>
          </a:xfrm>
        </p:spPr>
        <p:txBody>
          <a:bodyPr>
            <a:noAutofit/>
          </a:bodyPr>
          <a:lstStyle/>
          <a:p>
            <a:r>
              <a:rPr lang="en-US" altLang="zh-TW" sz="2400" b="1" dirty="0" smtClean="0">
                <a:solidFill>
                  <a:srgbClr val="FF0000"/>
                </a:solidFill>
              </a:rPr>
              <a:t>1.</a:t>
            </a:r>
            <a:r>
              <a:rPr lang="en-US" altLang="zh-TW" sz="2400" dirty="0">
                <a:solidFill>
                  <a:srgbClr val="FF0000"/>
                </a:solidFill>
              </a:rPr>
              <a:t> 01</a:t>
            </a:r>
            <a:r>
              <a:rPr lang="zh-TW" altLang="en-US" sz="2400" dirty="0">
                <a:solidFill>
                  <a:srgbClr val="FF0000"/>
                </a:solidFill>
              </a:rPr>
              <a:t>年初購入機器設備成本</a:t>
            </a:r>
            <a:r>
              <a:rPr lang="en-US" altLang="zh-TW" sz="2400" dirty="0">
                <a:solidFill>
                  <a:srgbClr val="FF0000"/>
                </a:solidFill>
              </a:rPr>
              <a:t>$100,000</a:t>
            </a:r>
            <a:r>
              <a:rPr lang="zh-TW" altLang="en-US" sz="2400" dirty="0">
                <a:solidFill>
                  <a:srgbClr val="FF0000"/>
                </a:solidFill>
              </a:rPr>
              <a:t>，估計殘值</a:t>
            </a:r>
            <a:r>
              <a:rPr lang="en-US" altLang="zh-TW" sz="2400" dirty="0">
                <a:solidFill>
                  <a:srgbClr val="FF0000"/>
                </a:solidFill>
              </a:rPr>
              <a:t>$10,000</a:t>
            </a:r>
            <a:r>
              <a:rPr lang="zh-TW" altLang="en-US" sz="2400" dirty="0">
                <a:solidFill>
                  <a:srgbClr val="FF0000"/>
                </a:solidFill>
              </a:rPr>
              <a:t>，預估耐用年限</a:t>
            </a:r>
            <a:r>
              <a:rPr lang="en-US" altLang="zh-TW" sz="2400" dirty="0" smtClean="0">
                <a:solidFill>
                  <a:srgbClr val="FF0000"/>
                </a:solidFill>
              </a:rPr>
              <a:t>5</a:t>
            </a:r>
            <a:r>
              <a:rPr lang="zh-TW" altLang="en-US" sz="2400" dirty="0" smtClean="0">
                <a:solidFill>
                  <a:srgbClr val="FF0000"/>
                </a:solidFill>
              </a:rPr>
              <a:t>年</a:t>
            </a:r>
            <a:r>
              <a:rPr lang="zh-TW" altLang="en-US" sz="2400" dirty="0">
                <a:solidFill>
                  <a:srgbClr val="FF0000"/>
                </a:solidFill>
              </a:rPr>
              <a:t>，按直線法計提折舊，至</a:t>
            </a:r>
            <a:r>
              <a:rPr lang="en-US" altLang="zh-TW" sz="2400" dirty="0" smtClean="0">
                <a:solidFill>
                  <a:srgbClr val="FF0000"/>
                </a:solidFill>
              </a:rPr>
              <a:t>05</a:t>
            </a:r>
            <a:r>
              <a:rPr lang="zh-TW" altLang="en-US" sz="2400" dirty="0" smtClean="0">
                <a:solidFill>
                  <a:srgbClr val="FF0000"/>
                </a:solidFill>
              </a:rPr>
              <a:t>年初</a:t>
            </a:r>
            <a:r>
              <a:rPr lang="zh-TW" altLang="en-US" sz="2400" dirty="0">
                <a:solidFill>
                  <a:srgbClr val="FF0000"/>
                </a:solidFill>
              </a:rPr>
              <a:t>發生折舊之估計變動</a:t>
            </a:r>
            <a:r>
              <a:rPr lang="zh-TW" altLang="en-US" sz="2400" dirty="0" smtClean="0">
                <a:solidFill>
                  <a:srgbClr val="FF0000"/>
                </a:solidFill>
              </a:rPr>
              <a:t>，計算</a:t>
            </a:r>
            <a:r>
              <a:rPr lang="en-US" altLang="zh-TW" sz="2400" b="1" u="sng" dirty="0" smtClean="0">
                <a:solidFill>
                  <a:srgbClr val="FF0000"/>
                </a:solidFill>
              </a:rPr>
              <a:t>05</a:t>
            </a:r>
            <a:r>
              <a:rPr lang="zh-TW" altLang="en-US" sz="2400" b="1" u="sng" dirty="0" smtClean="0">
                <a:solidFill>
                  <a:srgbClr val="FF0000"/>
                </a:solidFill>
              </a:rPr>
              <a:t>年變動後折舊額</a:t>
            </a:r>
            <a:r>
              <a:rPr lang="en-US" altLang="zh-TW" sz="2400" dirty="0" smtClean="0">
                <a:solidFill>
                  <a:srgbClr val="FF0000"/>
                </a:solidFill>
              </a:rPr>
              <a:t>?</a:t>
            </a:r>
            <a:br>
              <a:rPr lang="en-US" altLang="zh-TW" sz="2400" dirty="0" smtClean="0">
                <a:solidFill>
                  <a:srgbClr val="FF0000"/>
                </a:solidFill>
              </a:rPr>
            </a:br>
            <a:r>
              <a:rPr lang="zh-TW" altLang="en-US" sz="2400" dirty="0" smtClean="0">
                <a:solidFill>
                  <a:srgbClr val="FF0000"/>
                </a:solidFill>
              </a:rPr>
              <a:t>⑴</a:t>
            </a:r>
            <a:r>
              <a:rPr lang="zh-TW" altLang="en-US" sz="2400" dirty="0">
                <a:solidFill>
                  <a:srgbClr val="FF0000"/>
                </a:solidFill>
              </a:rPr>
              <a:t>機器尚可</a:t>
            </a:r>
            <a:r>
              <a:rPr lang="zh-TW" altLang="en-US" sz="2400" dirty="0" smtClean="0">
                <a:solidFill>
                  <a:srgbClr val="FF0000"/>
                </a:solidFill>
              </a:rPr>
              <a:t>使用</a:t>
            </a:r>
            <a:r>
              <a:rPr lang="en-US" altLang="zh-TW" sz="2400" dirty="0" smtClean="0">
                <a:solidFill>
                  <a:srgbClr val="FF0000"/>
                </a:solidFill>
              </a:rPr>
              <a:t>4</a:t>
            </a:r>
            <a:r>
              <a:rPr lang="zh-TW" altLang="en-US" sz="2400" dirty="0" smtClean="0">
                <a:solidFill>
                  <a:srgbClr val="FF0000"/>
                </a:solidFill>
              </a:rPr>
              <a:t>年</a:t>
            </a:r>
            <a:r>
              <a:rPr lang="zh-TW" altLang="en-US" sz="2400" dirty="0">
                <a:solidFill>
                  <a:srgbClr val="FF0000"/>
                </a:solidFill>
              </a:rPr>
              <a:t>，新估計殘值為</a:t>
            </a:r>
            <a:r>
              <a:rPr lang="en-US" altLang="zh-TW" sz="2400" dirty="0">
                <a:solidFill>
                  <a:srgbClr val="FF0000"/>
                </a:solidFill>
              </a:rPr>
              <a:t>$</a:t>
            </a:r>
            <a:r>
              <a:rPr lang="en-US" altLang="zh-TW" sz="2400" dirty="0" smtClean="0">
                <a:solidFill>
                  <a:srgbClr val="FF0000"/>
                </a:solidFill>
              </a:rPr>
              <a:t>7,000</a:t>
            </a:r>
            <a:br>
              <a:rPr lang="en-US" altLang="zh-TW" sz="2400" dirty="0" smtClean="0">
                <a:solidFill>
                  <a:srgbClr val="FF0000"/>
                </a:solidFill>
              </a:rPr>
            </a:br>
            <a:r>
              <a:rPr lang="zh-TW" altLang="en-US" sz="2400" dirty="0" smtClean="0">
                <a:solidFill>
                  <a:srgbClr val="FF0000"/>
                </a:solidFill>
              </a:rPr>
              <a:t>⑵</a:t>
            </a:r>
            <a:r>
              <a:rPr lang="zh-TW" altLang="en-US" sz="2400" dirty="0">
                <a:solidFill>
                  <a:srgbClr val="FF0000"/>
                </a:solidFill>
              </a:rPr>
              <a:t>機器共可使用</a:t>
            </a:r>
            <a:r>
              <a:rPr lang="en-US" altLang="zh-TW" sz="2400" dirty="0">
                <a:solidFill>
                  <a:srgbClr val="FF0000"/>
                </a:solidFill>
              </a:rPr>
              <a:t>9</a:t>
            </a:r>
            <a:r>
              <a:rPr lang="zh-TW" altLang="en-US" sz="2400" dirty="0">
                <a:solidFill>
                  <a:srgbClr val="FF0000"/>
                </a:solidFill>
              </a:rPr>
              <a:t>年，新估計殘值為</a:t>
            </a:r>
            <a:r>
              <a:rPr lang="en-US" altLang="zh-TW" sz="2400" dirty="0">
                <a:solidFill>
                  <a:srgbClr val="FF0000"/>
                </a:solidFill>
              </a:rPr>
              <a:t>$</a:t>
            </a:r>
            <a:r>
              <a:rPr lang="en-US" altLang="zh-TW" sz="2400" dirty="0" smtClean="0">
                <a:solidFill>
                  <a:srgbClr val="FF0000"/>
                </a:solidFill>
              </a:rPr>
              <a:t>4,000</a:t>
            </a:r>
          </a:p>
          <a:p>
            <a:endParaRPr lang="en-US" altLang="zh-TW" sz="2400" b="1" dirty="0">
              <a:solidFill>
                <a:srgbClr val="0000FF"/>
              </a:solidFill>
            </a:endParaRPr>
          </a:p>
          <a:p>
            <a:r>
              <a:rPr lang="en-US" altLang="zh-TW" sz="2400" b="1" dirty="0" smtClean="0">
                <a:solidFill>
                  <a:srgbClr val="0000FF"/>
                </a:solidFill>
              </a:rPr>
              <a:t>2.</a:t>
            </a:r>
            <a:r>
              <a:rPr lang="zh-TW" altLang="en-US" sz="2400" dirty="0">
                <a:solidFill>
                  <a:srgbClr val="0000FF"/>
                </a:solidFill>
              </a:rPr>
              <a:t>費歐娜公司於</a:t>
            </a:r>
            <a:r>
              <a:rPr lang="en-US" altLang="zh-TW" sz="2400" dirty="0">
                <a:solidFill>
                  <a:srgbClr val="0000FF"/>
                </a:solidFill>
              </a:rPr>
              <a:t>01</a:t>
            </a:r>
            <a:r>
              <a:rPr lang="zh-TW" altLang="en-US" sz="2400" dirty="0">
                <a:solidFill>
                  <a:srgbClr val="0000FF"/>
                </a:solidFill>
              </a:rPr>
              <a:t>年初以</a:t>
            </a:r>
            <a:r>
              <a:rPr lang="en-US" altLang="zh-TW" sz="2400" dirty="0">
                <a:solidFill>
                  <a:srgbClr val="0000FF"/>
                </a:solidFill>
              </a:rPr>
              <a:t>$990,000</a:t>
            </a:r>
            <a:r>
              <a:rPr lang="zh-TW" altLang="en-US" sz="2400" dirty="0">
                <a:solidFill>
                  <a:srgbClr val="0000FF"/>
                </a:solidFill>
              </a:rPr>
              <a:t>取得一座廠房，估計殘值為</a:t>
            </a:r>
            <a:r>
              <a:rPr lang="en-US" altLang="zh-TW" sz="2400" dirty="0">
                <a:solidFill>
                  <a:srgbClr val="0000FF"/>
                </a:solidFill>
              </a:rPr>
              <a:t>$30,000</a:t>
            </a:r>
            <a:r>
              <a:rPr lang="zh-TW" altLang="en-US" sz="2400" dirty="0">
                <a:solidFill>
                  <a:srgbClr val="0000FF"/>
                </a:solidFill>
              </a:rPr>
              <a:t>，預估</a:t>
            </a:r>
            <a:r>
              <a:rPr lang="zh-TW" altLang="en-US" sz="2400" dirty="0" smtClean="0">
                <a:solidFill>
                  <a:srgbClr val="0000FF"/>
                </a:solidFill>
              </a:rPr>
              <a:t>耐用</a:t>
            </a:r>
            <a:r>
              <a:rPr lang="zh-TW" altLang="en-US" sz="2400" dirty="0">
                <a:solidFill>
                  <a:srgbClr val="0000FF"/>
                </a:solidFill>
              </a:rPr>
              <a:t>年限</a:t>
            </a:r>
            <a:r>
              <a:rPr lang="en-US" altLang="zh-TW" sz="2400" dirty="0">
                <a:solidFill>
                  <a:srgbClr val="0000FF"/>
                </a:solidFill>
              </a:rPr>
              <a:t>5</a:t>
            </a:r>
            <a:r>
              <a:rPr lang="zh-TW" altLang="en-US" sz="2400" dirty="0">
                <a:solidFill>
                  <a:srgbClr val="0000FF"/>
                </a:solidFill>
              </a:rPr>
              <a:t>年，採年數合計法提列折舊。至</a:t>
            </a:r>
            <a:r>
              <a:rPr lang="en-US" altLang="zh-TW" sz="2400" dirty="0">
                <a:solidFill>
                  <a:srgbClr val="0000FF"/>
                </a:solidFill>
              </a:rPr>
              <a:t>04</a:t>
            </a:r>
            <a:r>
              <a:rPr lang="zh-TW" altLang="en-US" sz="2400" dirty="0">
                <a:solidFill>
                  <a:srgbClr val="0000FF"/>
                </a:solidFill>
              </a:rPr>
              <a:t>年初，公司決定改採直線法提</a:t>
            </a:r>
            <a:r>
              <a:rPr lang="zh-TW" altLang="en-US" sz="2400" dirty="0" smtClean="0">
                <a:solidFill>
                  <a:srgbClr val="0000FF"/>
                </a:solidFill>
              </a:rPr>
              <a:t>列折舊</a:t>
            </a:r>
            <a:r>
              <a:rPr lang="zh-TW" altLang="en-US" sz="2400" dirty="0">
                <a:solidFill>
                  <a:srgbClr val="0000FF"/>
                </a:solidFill>
              </a:rPr>
              <a:t>，其耐用年限還</a:t>
            </a:r>
            <a:r>
              <a:rPr lang="zh-TW" altLang="en-US" sz="2400" dirty="0" smtClean="0">
                <a:solidFill>
                  <a:srgbClr val="0000FF"/>
                </a:solidFill>
              </a:rPr>
              <a:t>剩</a:t>
            </a:r>
            <a:r>
              <a:rPr lang="en-US" altLang="zh-TW" sz="2400" dirty="0" smtClean="0">
                <a:solidFill>
                  <a:srgbClr val="0000FF"/>
                </a:solidFill>
              </a:rPr>
              <a:t>4</a:t>
            </a:r>
            <a:r>
              <a:rPr lang="zh-TW" altLang="en-US" sz="2400" dirty="0" smtClean="0">
                <a:solidFill>
                  <a:srgbClr val="0000FF"/>
                </a:solidFill>
              </a:rPr>
              <a:t>年</a:t>
            </a:r>
            <a:r>
              <a:rPr lang="zh-TW" altLang="en-US" sz="2400" dirty="0">
                <a:solidFill>
                  <a:srgbClr val="0000FF"/>
                </a:solidFill>
              </a:rPr>
              <a:t>，估計殘值剩</a:t>
            </a:r>
            <a:r>
              <a:rPr lang="en-US" altLang="zh-TW" sz="2400" dirty="0" smtClean="0">
                <a:solidFill>
                  <a:srgbClr val="0000FF"/>
                </a:solidFill>
              </a:rPr>
              <a:t>$22,000</a:t>
            </a:r>
            <a:r>
              <a:rPr lang="zh-TW" altLang="en-US" sz="2400" dirty="0">
                <a:solidFill>
                  <a:srgbClr val="0000FF"/>
                </a:solidFill>
              </a:rPr>
              <a:t>。試算</a:t>
            </a:r>
            <a:r>
              <a:rPr lang="en-US" altLang="zh-TW" sz="2400" b="1" u="sng" dirty="0">
                <a:solidFill>
                  <a:srgbClr val="0000FF"/>
                </a:solidFill>
              </a:rPr>
              <a:t>04</a:t>
            </a:r>
            <a:r>
              <a:rPr lang="zh-TW" altLang="en-US" sz="2400" b="1" u="sng" dirty="0">
                <a:solidFill>
                  <a:srgbClr val="0000FF"/>
                </a:solidFill>
              </a:rPr>
              <a:t>年的折舊金額</a:t>
            </a:r>
            <a:r>
              <a:rPr lang="zh-TW" altLang="en-US" sz="2400" dirty="0">
                <a:solidFill>
                  <a:srgbClr val="0000FF"/>
                </a:solidFill>
              </a:rPr>
              <a:t>。</a:t>
            </a:r>
            <a:endParaRPr lang="en-US" altLang="zh-TW" sz="24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406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54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0409 會計估計變動(6)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FV-PL之投資－持有供交易之金融資產</dc:title>
  <dc:creator>User</dc:creator>
  <cp:lastModifiedBy>User</cp:lastModifiedBy>
  <cp:revision>16</cp:revision>
  <dcterms:created xsi:type="dcterms:W3CDTF">2018-02-28T12:37:34Z</dcterms:created>
  <dcterms:modified xsi:type="dcterms:W3CDTF">2018-04-04T07:18:56Z</dcterms:modified>
</cp:coreProperties>
</file>