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4" r:id="rId5"/>
    <p:sldId id="263" r:id="rId6"/>
    <p:sldId id="262" r:id="rId7"/>
    <p:sldId id="269" r:id="rId8"/>
    <p:sldId id="270" r:id="rId9"/>
    <p:sldId id="272" r:id="rId10"/>
    <p:sldId id="271" r:id="rId11"/>
    <p:sldId id="261" r:id="rId12"/>
    <p:sldId id="260" r:id="rId13"/>
    <p:sldId id="265" r:id="rId14"/>
    <p:sldId id="259" r:id="rId15"/>
    <p:sldId id="266" r:id="rId16"/>
    <p:sldId id="268" r:id="rId17"/>
    <p:sldId id="273" r:id="rId1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18" autoAdjust="0"/>
  </p:normalViewPr>
  <p:slideViewPr>
    <p:cSldViewPr>
      <p:cViewPr>
        <p:scale>
          <a:sx n="60" d="100"/>
          <a:sy n="60" d="100"/>
        </p:scale>
        <p:origin x="-1434" y="-9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衛生棉</c:v>
                </c:pt>
              </c:strCache>
            </c:strRef>
          </c:tx>
          <c:marker>
            <c:symbol val="none"/>
          </c:marker>
          <c:cat>
            <c:strRef>
              <c:f>工作表1!$A$2:$A$4</c:f>
              <c:strCache>
                <c:ptCount val="3"/>
                <c:pt idx="0">
                  <c:v>單價</c:v>
                </c:pt>
                <c:pt idx="1">
                  <c:v>月使用</c:v>
                </c:pt>
                <c:pt idx="2">
                  <c:v>年使用</c:v>
                </c:pt>
              </c:strCache>
            </c:strRef>
          </c:cat>
          <c:val>
            <c:numRef>
              <c:f>工作表1!$B$2:$B$4</c:f>
              <c:numCache>
                <c:formatCode>General</c:formatCode>
                <c:ptCount val="3"/>
                <c:pt idx="0">
                  <c:v>4</c:v>
                </c:pt>
                <c:pt idx="1">
                  <c:v>150</c:v>
                </c:pt>
                <c:pt idx="2">
                  <c:v>11000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衛生棉條</c:v>
                </c:pt>
              </c:strCache>
            </c:strRef>
          </c:tx>
          <c:marker>
            <c:symbol val="none"/>
          </c:marker>
          <c:cat>
            <c:strRef>
              <c:f>工作表1!$A$2:$A$4</c:f>
              <c:strCache>
                <c:ptCount val="3"/>
                <c:pt idx="0">
                  <c:v>單價</c:v>
                </c:pt>
                <c:pt idx="1">
                  <c:v>月使用</c:v>
                </c:pt>
                <c:pt idx="2">
                  <c:v>年使用</c:v>
                </c:pt>
              </c:strCache>
            </c:strRef>
          </c:cat>
          <c:val>
            <c:numRef>
              <c:f>工作表1!$C$2:$C$4</c:f>
              <c:numCache>
                <c:formatCode>General</c:formatCode>
                <c:ptCount val="3"/>
                <c:pt idx="0">
                  <c:v>10</c:v>
                </c:pt>
                <c:pt idx="1">
                  <c:v>40</c:v>
                </c:pt>
                <c:pt idx="2">
                  <c:v>3500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布衛生棉</c:v>
                </c:pt>
              </c:strCache>
            </c:strRef>
          </c:tx>
          <c:marker>
            <c:symbol val="none"/>
          </c:marker>
          <c:cat>
            <c:strRef>
              <c:f>工作表1!$A$2:$A$4</c:f>
              <c:strCache>
                <c:ptCount val="3"/>
                <c:pt idx="0">
                  <c:v>單價</c:v>
                </c:pt>
                <c:pt idx="1">
                  <c:v>月使用</c:v>
                </c:pt>
                <c:pt idx="2">
                  <c:v>年使用</c:v>
                </c:pt>
              </c:strCache>
            </c:strRef>
          </c:cat>
          <c:val>
            <c:numRef>
              <c:f>工作表1!$D$2:$D$4</c:f>
              <c:numCache>
                <c:formatCode>General</c:formatCode>
                <c:ptCount val="3"/>
                <c:pt idx="0">
                  <c:v>100</c:v>
                </c:pt>
                <c:pt idx="1">
                  <c:v>425</c:v>
                </c:pt>
                <c:pt idx="2">
                  <c:v>900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工作表1!$E$1</c:f>
              <c:strCache>
                <c:ptCount val="1"/>
                <c:pt idx="0">
                  <c:v>月亮杯</c:v>
                </c:pt>
              </c:strCache>
            </c:strRef>
          </c:tx>
          <c:marker>
            <c:symbol val="none"/>
          </c:marker>
          <c:cat>
            <c:strRef>
              <c:f>工作表1!$A$2:$A$4</c:f>
              <c:strCache>
                <c:ptCount val="3"/>
                <c:pt idx="0">
                  <c:v>單價</c:v>
                </c:pt>
                <c:pt idx="1">
                  <c:v>月使用</c:v>
                </c:pt>
                <c:pt idx="2">
                  <c:v>年使用</c:v>
                </c:pt>
              </c:strCache>
            </c:strRef>
          </c:cat>
          <c:val>
            <c:numRef>
              <c:f>工作表1!$E$2:$E$4</c:f>
              <c:numCache>
                <c:formatCode>General</c:formatCode>
                <c:ptCount val="3"/>
                <c:pt idx="0">
                  <c:v>1050</c:v>
                </c:pt>
                <c:pt idx="1">
                  <c:v>1050</c:v>
                </c:pt>
                <c:pt idx="2">
                  <c:v>1050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9412736"/>
        <c:axId val="52709632"/>
      </c:lineChart>
      <c:catAx>
        <c:axId val="119412736"/>
        <c:scaling>
          <c:orientation val="minMax"/>
        </c:scaling>
        <c:delete val="0"/>
        <c:axPos val="b"/>
        <c:majorTickMark val="out"/>
        <c:minorTickMark val="none"/>
        <c:tickLblPos val="nextTo"/>
        <c:crossAx val="52709632"/>
        <c:crosses val="autoZero"/>
        <c:auto val="1"/>
        <c:lblAlgn val="ctr"/>
        <c:lblOffset val="100"/>
        <c:noMultiLvlLbl val="0"/>
      </c:catAx>
      <c:valAx>
        <c:axId val="52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94127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TW" altLang="en-US" dirty="0" smtClean="0">
                <a:solidFill>
                  <a:schemeClr val="tx2"/>
                </a:solidFill>
              </a:rPr>
              <a:t>網路口碑</a:t>
            </a:r>
            <a:endParaRPr lang="zh-TW" altLang="en-US" dirty="0">
              <a:solidFill>
                <a:schemeClr val="tx2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1913157491224574E-2"/>
          <c:y val="0.26200298055963345"/>
          <c:w val="0.91617379978900415"/>
          <c:h val="0.616839049779794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衛生棉</c:v>
                </c:pt>
              </c:strCache>
            </c:strRef>
          </c:tx>
          <c:invertIfNegative val="0"/>
          <c:cat>
            <c:strRef>
              <c:f>工作表1!$A$2:$A$3</c:f>
              <c:strCache>
                <c:ptCount val="2"/>
                <c:pt idx="0">
                  <c:v>2015年</c:v>
                </c:pt>
                <c:pt idx="1">
                  <c:v>2016年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8099</c:v>
                </c:pt>
                <c:pt idx="1">
                  <c:v>10491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棉條</c:v>
                </c:pt>
              </c:strCache>
            </c:strRef>
          </c:tx>
          <c:invertIfNegative val="0"/>
          <c:cat>
            <c:strRef>
              <c:f>工作表1!$A$2:$A$3</c:f>
              <c:strCache>
                <c:ptCount val="2"/>
                <c:pt idx="0">
                  <c:v>2015年</c:v>
                </c:pt>
                <c:pt idx="1">
                  <c:v>2016年</c:v>
                </c:pt>
              </c:strCache>
            </c:strRef>
          </c:cat>
          <c:val>
            <c:numRef>
              <c:f>工作表1!$C$2:$C$3</c:f>
              <c:numCache>
                <c:formatCode>General</c:formatCode>
                <c:ptCount val="2"/>
                <c:pt idx="0">
                  <c:v>3201</c:v>
                </c:pt>
                <c:pt idx="1">
                  <c:v>3452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護墊</c:v>
                </c:pt>
              </c:strCache>
            </c:strRef>
          </c:tx>
          <c:invertIfNegative val="0"/>
          <c:cat>
            <c:strRef>
              <c:f>工作表1!$A$2:$A$3</c:f>
              <c:strCache>
                <c:ptCount val="2"/>
                <c:pt idx="0">
                  <c:v>2015年</c:v>
                </c:pt>
                <c:pt idx="1">
                  <c:v>2016年</c:v>
                </c:pt>
              </c:strCache>
            </c:strRef>
          </c:cat>
          <c:val>
            <c:numRef>
              <c:f>工作表1!$D$2:$D$3</c:f>
              <c:numCache>
                <c:formatCode>General</c:formatCode>
                <c:ptCount val="2"/>
                <c:pt idx="0">
                  <c:v>452</c:v>
                </c:pt>
                <c:pt idx="1">
                  <c:v>547</c:v>
                </c:pt>
              </c:numCache>
            </c:numRef>
          </c:val>
        </c:ser>
        <c:ser>
          <c:idx val="3"/>
          <c:order val="3"/>
          <c:tx>
            <c:strRef>
              <c:f>工作表1!$E$1</c:f>
              <c:strCache>
                <c:ptCount val="1"/>
                <c:pt idx="0">
                  <c:v>月亮杯</c:v>
                </c:pt>
              </c:strCache>
            </c:strRef>
          </c:tx>
          <c:invertIfNegative val="0"/>
          <c:cat>
            <c:strRef>
              <c:f>工作表1!$A$2:$A$3</c:f>
              <c:strCache>
                <c:ptCount val="2"/>
                <c:pt idx="0">
                  <c:v>2015年</c:v>
                </c:pt>
                <c:pt idx="1">
                  <c:v>2016年</c:v>
                </c:pt>
              </c:strCache>
            </c:strRef>
          </c:cat>
          <c:val>
            <c:numRef>
              <c:f>工作表1!$E$2:$E$3</c:f>
              <c:numCache>
                <c:formatCode>General</c:formatCode>
                <c:ptCount val="2"/>
                <c:pt idx="0">
                  <c:v>237</c:v>
                </c:pt>
                <c:pt idx="1">
                  <c:v>526</c:v>
                </c:pt>
              </c:numCache>
            </c:numRef>
          </c:val>
        </c:ser>
        <c:ser>
          <c:idx val="4"/>
          <c:order val="4"/>
          <c:tx>
            <c:strRef>
              <c:f>工作表1!$F$1</c:f>
              <c:strCache>
                <c:ptCount val="1"/>
                <c:pt idx="0">
                  <c:v>布衛生棉</c:v>
                </c:pt>
              </c:strCache>
            </c:strRef>
          </c:tx>
          <c:invertIfNegative val="0"/>
          <c:cat>
            <c:strRef>
              <c:f>工作表1!$A$2:$A$3</c:f>
              <c:strCache>
                <c:ptCount val="2"/>
                <c:pt idx="0">
                  <c:v>2015年</c:v>
                </c:pt>
                <c:pt idx="1">
                  <c:v>2016年</c:v>
                </c:pt>
              </c:strCache>
            </c:strRef>
          </c:cat>
          <c:val>
            <c:numRef>
              <c:f>工作表1!$F$2:$F$3</c:f>
              <c:numCache>
                <c:formatCode>General</c:formatCode>
                <c:ptCount val="2"/>
                <c:pt idx="0">
                  <c:v>21</c:v>
                </c:pt>
                <c:pt idx="1">
                  <c:v>124</c:v>
                </c:pt>
              </c:numCache>
            </c:numRef>
          </c:val>
        </c:ser>
        <c:ser>
          <c:idx val="5"/>
          <c:order val="5"/>
          <c:tx>
            <c:strRef>
              <c:f>工作表1!$G$1</c:f>
              <c:strCache>
                <c:ptCount val="1"/>
                <c:pt idx="0">
                  <c:v>布護墊</c:v>
                </c:pt>
              </c:strCache>
            </c:strRef>
          </c:tx>
          <c:invertIfNegative val="0"/>
          <c:cat>
            <c:strRef>
              <c:f>工作表1!$A$2:$A$3</c:f>
              <c:strCache>
                <c:ptCount val="2"/>
                <c:pt idx="0">
                  <c:v>2015年</c:v>
                </c:pt>
                <c:pt idx="1">
                  <c:v>2016年</c:v>
                </c:pt>
              </c:strCache>
            </c:strRef>
          </c:cat>
          <c:val>
            <c:numRef>
              <c:f>工作表1!$G$2:$G$3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9687680"/>
        <c:axId val="52696704"/>
      </c:barChart>
      <c:catAx>
        <c:axId val="11968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2696704"/>
        <c:crosses val="autoZero"/>
        <c:auto val="1"/>
        <c:lblAlgn val="ctr"/>
        <c:lblOffset val="100"/>
        <c:noMultiLvlLbl val="0"/>
      </c:catAx>
      <c:valAx>
        <c:axId val="526967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68768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CB92A3-9307-42DB-85D6-655CD2CB8C16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15D90374-E8DE-45D5-82A3-B8953DE01B5C}">
      <dgm:prSet phldrT="[文字]" custT="1"/>
      <dgm:spPr/>
      <dgm:t>
        <a:bodyPr/>
        <a:lstStyle/>
        <a:p>
          <a:pPr algn="l"/>
          <a:r>
            <a:rPr lang="zh-TW" altLang="en-US" sz="3200" b="1" dirty="0" smtClean="0"/>
            <a:t>  研究動機與目的</a:t>
          </a:r>
          <a:endParaRPr lang="zh-TW" altLang="en-US" sz="3200" b="1" dirty="0"/>
        </a:p>
      </dgm:t>
    </dgm:pt>
    <dgm:pt modelId="{F2DD5F53-3373-4990-9646-4C827C8EF31A}" type="parTrans" cxnId="{D2B9C668-D840-49EE-83B4-8B97D2CD1239}">
      <dgm:prSet/>
      <dgm:spPr/>
      <dgm:t>
        <a:bodyPr/>
        <a:lstStyle/>
        <a:p>
          <a:pPr algn="l"/>
          <a:endParaRPr lang="zh-TW" altLang="en-US" sz="1600" b="1"/>
        </a:p>
      </dgm:t>
    </dgm:pt>
    <dgm:pt modelId="{D292F20E-5AF2-4487-90DD-D6787C4D1262}" type="sibTrans" cxnId="{D2B9C668-D840-49EE-83B4-8B97D2CD1239}">
      <dgm:prSet custT="1"/>
      <dgm:spPr/>
      <dgm:t>
        <a:bodyPr/>
        <a:lstStyle/>
        <a:p>
          <a:pPr algn="l"/>
          <a:endParaRPr lang="zh-TW" altLang="en-US" sz="2800" b="1"/>
        </a:p>
      </dgm:t>
    </dgm:pt>
    <dgm:pt modelId="{F023C69B-BF4A-4A74-84CB-AD7C9BE2BFE7}">
      <dgm:prSet phldrT="[文字]" custT="1"/>
      <dgm:spPr/>
      <dgm:t>
        <a:bodyPr/>
        <a:lstStyle/>
        <a:p>
          <a:pPr algn="l"/>
          <a:r>
            <a:rPr lang="zh-TW" altLang="en-US" sz="3200" b="1" dirty="0" smtClean="0"/>
            <a:t>  研究方法</a:t>
          </a:r>
          <a:endParaRPr lang="zh-TW" altLang="en-US" sz="3200" b="1" dirty="0"/>
        </a:p>
      </dgm:t>
    </dgm:pt>
    <dgm:pt modelId="{F59FC829-03FB-4326-B6E5-3FCB3A9DFCEF}" type="parTrans" cxnId="{81E9F4F1-05B6-42A0-BA6C-07952C868AB3}">
      <dgm:prSet/>
      <dgm:spPr/>
      <dgm:t>
        <a:bodyPr/>
        <a:lstStyle/>
        <a:p>
          <a:pPr algn="l"/>
          <a:endParaRPr lang="zh-TW" altLang="en-US" sz="1600" b="1"/>
        </a:p>
      </dgm:t>
    </dgm:pt>
    <dgm:pt modelId="{24F72071-21AE-4E27-AACE-3681DA377609}" type="sibTrans" cxnId="{81E9F4F1-05B6-42A0-BA6C-07952C868AB3}">
      <dgm:prSet custT="1"/>
      <dgm:spPr/>
      <dgm:t>
        <a:bodyPr/>
        <a:lstStyle/>
        <a:p>
          <a:pPr algn="l"/>
          <a:endParaRPr lang="zh-TW" altLang="en-US" sz="2800" b="1"/>
        </a:p>
      </dgm:t>
    </dgm:pt>
    <dgm:pt modelId="{78B09A72-D17D-416A-8A1D-DE490E5AE10C}">
      <dgm:prSet phldrT="[文字]" custT="1"/>
      <dgm:spPr/>
      <dgm:t>
        <a:bodyPr/>
        <a:lstStyle/>
        <a:p>
          <a:pPr algn="l"/>
          <a:r>
            <a:rPr lang="zh-TW" altLang="en-US" sz="3200" b="1" dirty="0" smtClean="0"/>
            <a:t>  資料處理與分析</a:t>
          </a:r>
          <a:endParaRPr lang="zh-TW" altLang="en-US" sz="3200" b="1" dirty="0"/>
        </a:p>
      </dgm:t>
    </dgm:pt>
    <dgm:pt modelId="{A8E83E8D-2412-4937-864F-99CBF8ED7E7B}" type="parTrans" cxnId="{FF041E69-143D-4016-B94F-10FC3DE4F033}">
      <dgm:prSet/>
      <dgm:spPr/>
      <dgm:t>
        <a:bodyPr/>
        <a:lstStyle/>
        <a:p>
          <a:pPr algn="l"/>
          <a:endParaRPr lang="zh-TW" altLang="en-US" sz="1600" b="1"/>
        </a:p>
      </dgm:t>
    </dgm:pt>
    <dgm:pt modelId="{5625B5E1-3CF9-4F1D-A960-5CD774797CAE}" type="sibTrans" cxnId="{FF041E69-143D-4016-B94F-10FC3DE4F033}">
      <dgm:prSet custT="1"/>
      <dgm:spPr/>
      <dgm:t>
        <a:bodyPr/>
        <a:lstStyle/>
        <a:p>
          <a:pPr algn="l"/>
          <a:endParaRPr lang="zh-TW" altLang="en-US" sz="2800" b="1"/>
        </a:p>
      </dgm:t>
    </dgm:pt>
    <dgm:pt modelId="{06F05F2B-EFF8-4F26-8E0D-FC0CC95AF2C8}">
      <dgm:prSet phldrT="[文字]" custT="1"/>
      <dgm:spPr/>
      <dgm:t>
        <a:bodyPr/>
        <a:lstStyle/>
        <a:p>
          <a:pPr algn="l"/>
          <a:r>
            <a:rPr lang="zh-TW" altLang="en-US" sz="3200" b="1" dirty="0" smtClean="0"/>
            <a:t>  研究結論與建議</a:t>
          </a:r>
          <a:endParaRPr lang="zh-TW" altLang="en-US" sz="3200" b="1" dirty="0"/>
        </a:p>
      </dgm:t>
    </dgm:pt>
    <dgm:pt modelId="{A5CFA0B5-7D3A-46B3-BFE4-CB885E1E7170}" type="parTrans" cxnId="{B463C2DB-D742-486D-8E5B-355503E2390C}">
      <dgm:prSet/>
      <dgm:spPr/>
      <dgm:t>
        <a:bodyPr/>
        <a:lstStyle/>
        <a:p>
          <a:pPr algn="l"/>
          <a:endParaRPr lang="zh-TW" altLang="en-US" sz="1600" b="1"/>
        </a:p>
      </dgm:t>
    </dgm:pt>
    <dgm:pt modelId="{133EEC5C-D945-44EE-8061-BFE60C9AF5A1}" type="sibTrans" cxnId="{B463C2DB-D742-486D-8E5B-355503E2390C}">
      <dgm:prSet/>
      <dgm:spPr/>
      <dgm:t>
        <a:bodyPr/>
        <a:lstStyle/>
        <a:p>
          <a:pPr algn="l"/>
          <a:endParaRPr lang="zh-TW" altLang="en-US" sz="1600" b="1"/>
        </a:p>
      </dgm:t>
    </dgm:pt>
    <dgm:pt modelId="{D53AD9FD-D29D-4685-9D24-0D494A31C013}" type="pres">
      <dgm:prSet presAssocID="{74CB92A3-9307-42DB-85D6-655CD2CB8C1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65277D8E-92C4-45FA-B95C-8A079F1867AE}" type="pres">
      <dgm:prSet presAssocID="{74CB92A3-9307-42DB-85D6-655CD2CB8C16}" presName="dummyMaxCanvas" presStyleCnt="0">
        <dgm:presLayoutVars/>
      </dgm:prSet>
      <dgm:spPr/>
    </dgm:pt>
    <dgm:pt modelId="{CB8E4806-FA2D-4862-B2DB-BA3BABE6C6EB}" type="pres">
      <dgm:prSet presAssocID="{74CB92A3-9307-42DB-85D6-655CD2CB8C16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A20B87-2E2D-450E-A66D-146C89FEB749}" type="pres">
      <dgm:prSet presAssocID="{74CB92A3-9307-42DB-85D6-655CD2CB8C16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43F6023-3FF8-4EBD-BBC1-BE43041961EF}" type="pres">
      <dgm:prSet presAssocID="{74CB92A3-9307-42DB-85D6-655CD2CB8C16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A0D6846-6D41-4FE2-B333-476C43B383E9}" type="pres">
      <dgm:prSet presAssocID="{74CB92A3-9307-42DB-85D6-655CD2CB8C16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E903B38-CB3B-47F7-8609-7D3F40697AE3}" type="pres">
      <dgm:prSet presAssocID="{74CB92A3-9307-42DB-85D6-655CD2CB8C16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99CB72F-5734-47CE-9BE6-C7CE0910CCEC}" type="pres">
      <dgm:prSet presAssocID="{74CB92A3-9307-42DB-85D6-655CD2CB8C16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F686A9C-E083-43C4-AE7E-D3102068F864}" type="pres">
      <dgm:prSet presAssocID="{74CB92A3-9307-42DB-85D6-655CD2CB8C16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9D6F589-C963-465A-BC7A-446D5AA73884}" type="pres">
      <dgm:prSet presAssocID="{74CB92A3-9307-42DB-85D6-655CD2CB8C16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C04B52D-387C-4838-93D1-5078EF781025}" type="pres">
      <dgm:prSet presAssocID="{74CB92A3-9307-42DB-85D6-655CD2CB8C16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EBA115A-19A3-4049-BD79-0C55A253DD1F}" type="pres">
      <dgm:prSet presAssocID="{74CB92A3-9307-42DB-85D6-655CD2CB8C16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E6F26FF-EA5F-4655-9B93-A0642F571AC0}" type="pres">
      <dgm:prSet presAssocID="{74CB92A3-9307-42DB-85D6-655CD2CB8C16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187BC10-17FA-499F-8751-1A66E5773DDD}" type="presOf" srcId="{F023C69B-BF4A-4A74-84CB-AD7C9BE2BFE7}" destId="{EC04B52D-387C-4838-93D1-5078EF781025}" srcOrd="1" destOrd="0" presId="urn:microsoft.com/office/officeart/2005/8/layout/vProcess5"/>
    <dgm:cxn modelId="{E67D0339-E158-464C-A93B-79977E46C5C4}" type="presOf" srcId="{15D90374-E8DE-45D5-82A3-B8953DE01B5C}" destId="{F9D6F589-C963-465A-BC7A-446D5AA73884}" srcOrd="1" destOrd="0" presId="urn:microsoft.com/office/officeart/2005/8/layout/vProcess5"/>
    <dgm:cxn modelId="{54E317F3-F0D5-4E0B-B60F-72EFC025A59A}" type="presOf" srcId="{15D90374-E8DE-45D5-82A3-B8953DE01B5C}" destId="{CB8E4806-FA2D-4862-B2DB-BA3BABE6C6EB}" srcOrd="0" destOrd="0" presId="urn:microsoft.com/office/officeart/2005/8/layout/vProcess5"/>
    <dgm:cxn modelId="{67727BF0-FDB8-4FDF-A49A-B79443C02CB5}" type="presOf" srcId="{D292F20E-5AF2-4487-90DD-D6787C4D1262}" destId="{4E903B38-CB3B-47F7-8609-7D3F40697AE3}" srcOrd="0" destOrd="0" presId="urn:microsoft.com/office/officeart/2005/8/layout/vProcess5"/>
    <dgm:cxn modelId="{D2B9C668-D840-49EE-83B4-8B97D2CD1239}" srcId="{74CB92A3-9307-42DB-85D6-655CD2CB8C16}" destId="{15D90374-E8DE-45D5-82A3-B8953DE01B5C}" srcOrd="0" destOrd="0" parTransId="{F2DD5F53-3373-4990-9646-4C827C8EF31A}" sibTransId="{D292F20E-5AF2-4487-90DD-D6787C4D1262}"/>
    <dgm:cxn modelId="{1F679E54-2DE6-4610-8D73-29AA4857AC12}" type="presOf" srcId="{24F72071-21AE-4E27-AACE-3681DA377609}" destId="{D99CB72F-5734-47CE-9BE6-C7CE0910CCEC}" srcOrd="0" destOrd="0" presId="urn:microsoft.com/office/officeart/2005/8/layout/vProcess5"/>
    <dgm:cxn modelId="{106FA19A-4789-487E-AB7E-B8A5BEAB5ACA}" type="presOf" srcId="{78B09A72-D17D-416A-8A1D-DE490E5AE10C}" destId="{343F6023-3FF8-4EBD-BBC1-BE43041961EF}" srcOrd="0" destOrd="0" presId="urn:microsoft.com/office/officeart/2005/8/layout/vProcess5"/>
    <dgm:cxn modelId="{DA9B42F8-5E52-49C1-A95F-14157FBB4F95}" type="presOf" srcId="{06F05F2B-EFF8-4F26-8E0D-FC0CC95AF2C8}" destId="{1A0D6846-6D41-4FE2-B333-476C43B383E9}" srcOrd="0" destOrd="0" presId="urn:microsoft.com/office/officeart/2005/8/layout/vProcess5"/>
    <dgm:cxn modelId="{70FFFE43-6415-4989-9D42-3526116D6EA8}" type="presOf" srcId="{78B09A72-D17D-416A-8A1D-DE490E5AE10C}" destId="{BEBA115A-19A3-4049-BD79-0C55A253DD1F}" srcOrd="1" destOrd="0" presId="urn:microsoft.com/office/officeart/2005/8/layout/vProcess5"/>
    <dgm:cxn modelId="{43113DE6-77DD-420D-816E-3715A9291AEF}" type="presOf" srcId="{5625B5E1-3CF9-4F1D-A960-5CD774797CAE}" destId="{EF686A9C-E083-43C4-AE7E-D3102068F864}" srcOrd="0" destOrd="0" presId="urn:microsoft.com/office/officeart/2005/8/layout/vProcess5"/>
    <dgm:cxn modelId="{4C58BABA-AEEB-4019-A374-97D897B12714}" type="presOf" srcId="{74CB92A3-9307-42DB-85D6-655CD2CB8C16}" destId="{D53AD9FD-D29D-4685-9D24-0D494A31C013}" srcOrd="0" destOrd="0" presId="urn:microsoft.com/office/officeart/2005/8/layout/vProcess5"/>
    <dgm:cxn modelId="{99B25F84-BF47-4644-8753-B3113BAFB72B}" type="presOf" srcId="{06F05F2B-EFF8-4F26-8E0D-FC0CC95AF2C8}" destId="{DE6F26FF-EA5F-4655-9B93-A0642F571AC0}" srcOrd="1" destOrd="0" presId="urn:microsoft.com/office/officeart/2005/8/layout/vProcess5"/>
    <dgm:cxn modelId="{B463C2DB-D742-486D-8E5B-355503E2390C}" srcId="{74CB92A3-9307-42DB-85D6-655CD2CB8C16}" destId="{06F05F2B-EFF8-4F26-8E0D-FC0CC95AF2C8}" srcOrd="3" destOrd="0" parTransId="{A5CFA0B5-7D3A-46B3-BFE4-CB885E1E7170}" sibTransId="{133EEC5C-D945-44EE-8061-BFE60C9AF5A1}"/>
    <dgm:cxn modelId="{E8830E3F-D270-4FDF-A667-91FB64FE6799}" type="presOf" srcId="{F023C69B-BF4A-4A74-84CB-AD7C9BE2BFE7}" destId="{46A20B87-2E2D-450E-A66D-146C89FEB749}" srcOrd="0" destOrd="0" presId="urn:microsoft.com/office/officeart/2005/8/layout/vProcess5"/>
    <dgm:cxn modelId="{81E9F4F1-05B6-42A0-BA6C-07952C868AB3}" srcId="{74CB92A3-9307-42DB-85D6-655CD2CB8C16}" destId="{F023C69B-BF4A-4A74-84CB-AD7C9BE2BFE7}" srcOrd="1" destOrd="0" parTransId="{F59FC829-03FB-4326-B6E5-3FCB3A9DFCEF}" sibTransId="{24F72071-21AE-4E27-AACE-3681DA377609}"/>
    <dgm:cxn modelId="{FF041E69-143D-4016-B94F-10FC3DE4F033}" srcId="{74CB92A3-9307-42DB-85D6-655CD2CB8C16}" destId="{78B09A72-D17D-416A-8A1D-DE490E5AE10C}" srcOrd="2" destOrd="0" parTransId="{A8E83E8D-2412-4937-864F-99CBF8ED7E7B}" sibTransId="{5625B5E1-3CF9-4F1D-A960-5CD774797CAE}"/>
    <dgm:cxn modelId="{DFADDB29-B9B9-4E0D-9D8E-4D8486318052}" type="presParOf" srcId="{D53AD9FD-D29D-4685-9D24-0D494A31C013}" destId="{65277D8E-92C4-45FA-B95C-8A079F1867AE}" srcOrd="0" destOrd="0" presId="urn:microsoft.com/office/officeart/2005/8/layout/vProcess5"/>
    <dgm:cxn modelId="{D71421E2-A216-49B1-AE5F-80BCA372D4AD}" type="presParOf" srcId="{D53AD9FD-D29D-4685-9D24-0D494A31C013}" destId="{CB8E4806-FA2D-4862-B2DB-BA3BABE6C6EB}" srcOrd="1" destOrd="0" presId="urn:microsoft.com/office/officeart/2005/8/layout/vProcess5"/>
    <dgm:cxn modelId="{EF0324F4-3B7E-4064-9D3E-23612E261464}" type="presParOf" srcId="{D53AD9FD-D29D-4685-9D24-0D494A31C013}" destId="{46A20B87-2E2D-450E-A66D-146C89FEB749}" srcOrd="2" destOrd="0" presId="urn:microsoft.com/office/officeart/2005/8/layout/vProcess5"/>
    <dgm:cxn modelId="{DD504763-D6DA-495B-9359-EDE3AA576B14}" type="presParOf" srcId="{D53AD9FD-D29D-4685-9D24-0D494A31C013}" destId="{343F6023-3FF8-4EBD-BBC1-BE43041961EF}" srcOrd="3" destOrd="0" presId="urn:microsoft.com/office/officeart/2005/8/layout/vProcess5"/>
    <dgm:cxn modelId="{16457EC3-C880-46C4-A9A9-C0300C183CE0}" type="presParOf" srcId="{D53AD9FD-D29D-4685-9D24-0D494A31C013}" destId="{1A0D6846-6D41-4FE2-B333-476C43B383E9}" srcOrd="4" destOrd="0" presId="urn:microsoft.com/office/officeart/2005/8/layout/vProcess5"/>
    <dgm:cxn modelId="{3170E0A5-E04F-40CF-AE0C-AF517CE3DEEB}" type="presParOf" srcId="{D53AD9FD-D29D-4685-9D24-0D494A31C013}" destId="{4E903B38-CB3B-47F7-8609-7D3F40697AE3}" srcOrd="5" destOrd="0" presId="urn:microsoft.com/office/officeart/2005/8/layout/vProcess5"/>
    <dgm:cxn modelId="{EDE18D06-F703-4D9C-9D3B-DDA3D9AEC337}" type="presParOf" srcId="{D53AD9FD-D29D-4685-9D24-0D494A31C013}" destId="{D99CB72F-5734-47CE-9BE6-C7CE0910CCEC}" srcOrd="6" destOrd="0" presId="urn:microsoft.com/office/officeart/2005/8/layout/vProcess5"/>
    <dgm:cxn modelId="{6B71EC3F-7F62-46E8-AB82-80C50CACF5DE}" type="presParOf" srcId="{D53AD9FD-D29D-4685-9D24-0D494A31C013}" destId="{EF686A9C-E083-43C4-AE7E-D3102068F864}" srcOrd="7" destOrd="0" presId="urn:microsoft.com/office/officeart/2005/8/layout/vProcess5"/>
    <dgm:cxn modelId="{2342D854-DEDC-4269-845F-16304E510E2C}" type="presParOf" srcId="{D53AD9FD-D29D-4685-9D24-0D494A31C013}" destId="{F9D6F589-C963-465A-BC7A-446D5AA73884}" srcOrd="8" destOrd="0" presId="urn:microsoft.com/office/officeart/2005/8/layout/vProcess5"/>
    <dgm:cxn modelId="{E7862F71-E572-40D0-9DEB-EBDF5880C3C7}" type="presParOf" srcId="{D53AD9FD-D29D-4685-9D24-0D494A31C013}" destId="{EC04B52D-387C-4838-93D1-5078EF781025}" srcOrd="9" destOrd="0" presId="urn:microsoft.com/office/officeart/2005/8/layout/vProcess5"/>
    <dgm:cxn modelId="{B3CD8C91-87C0-44D0-B034-7323DCA847CB}" type="presParOf" srcId="{D53AD9FD-D29D-4685-9D24-0D494A31C013}" destId="{BEBA115A-19A3-4049-BD79-0C55A253DD1F}" srcOrd="10" destOrd="0" presId="urn:microsoft.com/office/officeart/2005/8/layout/vProcess5"/>
    <dgm:cxn modelId="{14D690B6-326C-49F8-BC40-3804BBA943A3}" type="presParOf" srcId="{D53AD9FD-D29D-4685-9D24-0D494A31C013}" destId="{DE6F26FF-EA5F-4655-9B93-A0642F571AC0}" srcOrd="11" destOrd="0" presId="urn:microsoft.com/office/officeart/2005/8/layout/vProcess5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8E4806-FA2D-4862-B2DB-BA3BABE6C6EB}">
      <dsp:nvSpPr>
        <dsp:cNvPr id="0" name=""/>
        <dsp:cNvSpPr/>
      </dsp:nvSpPr>
      <dsp:spPr>
        <a:xfrm>
          <a:off x="0" y="0"/>
          <a:ext cx="5875852" cy="918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dirty="0" smtClean="0"/>
            <a:t>  研究動機與目的</a:t>
          </a:r>
          <a:endParaRPr lang="zh-TW" altLang="en-US" sz="3200" b="1" kern="1200" dirty="0"/>
        </a:p>
      </dsp:txBody>
      <dsp:txXfrm>
        <a:off x="26911" y="26911"/>
        <a:ext cx="4806732" cy="865000"/>
      </dsp:txXfrm>
    </dsp:sp>
    <dsp:sp modelId="{46A20B87-2E2D-450E-A66D-146C89FEB749}">
      <dsp:nvSpPr>
        <dsp:cNvPr id="0" name=""/>
        <dsp:cNvSpPr/>
      </dsp:nvSpPr>
      <dsp:spPr>
        <a:xfrm>
          <a:off x="492102" y="1085880"/>
          <a:ext cx="5875852" cy="918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dirty="0" smtClean="0"/>
            <a:t>  研究方法</a:t>
          </a:r>
          <a:endParaRPr lang="zh-TW" altLang="en-US" sz="3200" b="1" kern="1200" dirty="0"/>
        </a:p>
      </dsp:txBody>
      <dsp:txXfrm>
        <a:off x="519013" y="1112791"/>
        <a:ext cx="4732693" cy="865000"/>
      </dsp:txXfrm>
    </dsp:sp>
    <dsp:sp modelId="{343F6023-3FF8-4EBD-BBC1-BE43041961EF}">
      <dsp:nvSpPr>
        <dsp:cNvPr id="0" name=""/>
        <dsp:cNvSpPr/>
      </dsp:nvSpPr>
      <dsp:spPr>
        <a:xfrm>
          <a:off x="976860" y="2171761"/>
          <a:ext cx="5875852" cy="918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dirty="0" smtClean="0"/>
            <a:t>  資料處理與分析</a:t>
          </a:r>
          <a:endParaRPr lang="zh-TW" altLang="en-US" sz="3200" b="1" kern="1200" dirty="0"/>
        </a:p>
      </dsp:txBody>
      <dsp:txXfrm>
        <a:off x="1003771" y="2198672"/>
        <a:ext cx="4740038" cy="865000"/>
      </dsp:txXfrm>
    </dsp:sp>
    <dsp:sp modelId="{1A0D6846-6D41-4FE2-B333-476C43B383E9}">
      <dsp:nvSpPr>
        <dsp:cNvPr id="0" name=""/>
        <dsp:cNvSpPr/>
      </dsp:nvSpPr>
      <dsp:spPr>
        <a:xfrm>
          <a:off x="1468963" y="3257641"/>
          <a:ext cx="5875852" cy="9188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dirty="0" smtClean="0"/>
            <a:t>  研究結論與建議</a:t>
          </a:r>
          <a:endParaRPr lang="zh-TW" altLang="en-US" sz="3200" b="1" kern="1200" dirty="0"/>
        </a:p>
      </dsp:txBody>
      <dsp:txXfrm>
        <a:off x="1495874" y="3284552"/>
        <a:ext cx="4732693" cy="865000"/>
      </dsp:txXfrm>
    </dsp:sp>
    <dsp:sp modelId="{4E903B38-CB3B-47F7-8609-7D3F40697AE3}">
      <dsp:nvSpPr>
        <dsp:cNvPr id="0" name=""/>
        <dsp:cNvSpPr/>
      </dsp:nvSpPr>
      <dsp:spPr>
        <a:xfrm>
          <a:off x="5278618" y="703734"/>
          <a:ext cx="597234" cy="59723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800" b="1" kern="1200"/>
        </a:p>
      </dsp:txBody>
      <dsp:txXfrm>
        <a:off x="5412996" y="703734"/>
        <a:ext cx="328478" cy="449419"/>
      </dsp:txXfrm>
    </dsp:sp>
    <dsp:sp modelId="{D99CB72F-5734-47CE-9BE6-C7CE0910CCEC}">
      <dsp:nvSpPr>
        <dsp:cNvPr id="0" name=""/>
        <dsp:cNvSpPr/>
      </dsp:nvSpPr>
      <dsp:spPr>
        <a:xfrm>
          <a:off x="5770721" y="1789614"/>
          <a:ext cx="597234" cy="59723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800" b="1" kern="1200"/>
        </a:p>
      </dsp:txBody>
      <dsp:txXfrm>
        <a:off x="5905099" y="1789614"/>
        <a:ext cx="328478" cy="449419"/>
      </dsp:txXfrm>
    </dsp:sp>
    <dsp:sp modelId="{EF686A9C-E083-43C4-AE7E-D3102068F864}">
      <dsp:nvSpPr>
        <dsp:cNvPr id="0" name=""/>
        <dsp:cNvSpPr/>
      </dsp:nvSpPr>
      <dsp:spPr>
        <a:xfrm>
          <a:off x="6255478" y="2875495"/>
          <a:ext cx="597234" cy="59723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800" b="1" kern="1200"/>
        </a:p>
      </dsp:txBody>
      <dsp:txXfrm>
        <a:off x="6389856" y="2875495"/>
        <a:ext cx="328478" cy="449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0.51666</cdr:x>
      <cdr:y>0.14714</cdr:y>
    </cdr:from>
    <cdr:to>
      <cdr:x>0.61822</cdr:x>
      <cdr:y>0.33133</cdr:y>
    </cdr:to>
    <cdr:pic>
      <cdr:nvPicPr>
        <cdr:cNvPr id="3" name="Picture 4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14286" b="94048" l="9524" r="89286">
                      <a14:foregroundMark x1="27381" y1="46429" x2="27381" y2="46429"/>
                      <a14:foregroundMark x1="67857" y1="36905" x2="67857" y2="36905"/>
                      <a14:foregroundMark x1="66667" y1="35714" x2="66667" y2="35714"/>
                      <a14:foregroundMark x1="47619" y1="33333" x2="47619" y2="33333"/>
                      <a14:foregroundMark x1="46429" y1="33333" x2="46429" y2="33333"/>
                      <a14:foregroundMark x1="46429" y1="33333" x2="46429" y2="33333"/>
                      <a14:foregroundMark x1="25000" y1="46429" x2="25000" y2="46429"/>
                      <a14:foregroundMark x1="25000" y1="44048" x2="25000" y2="44048"/>
                      <a14:foregroundMark x1="54762" y1="59524" x2="54762" y2="59524"/>
                      <a14:foregroundMark x1="42857" y1="59524" x2="58333" y2="58333"/>
                      <a14:backgroundMark x1="58333" y1="32143" x2="58333" y2="32143"/>
                      <a14:backgroundMark x1="58333" y1="41667" x2="58333" y2="41667"/>
                      <a14:backgroundMark x1="27381" y1="60714" x2="27381" y2="60714"/>
                      <a14:backgroundMark x1="27381" y1="70238" x2="27381" y2="70238"/>
                      <a14:backgroundMark x1="39286" y1="76190" x2="39286" y2="76190"/>
                      <a14:backgroundMark x1="39286" y1="76190" x2="46429" y2="78571"/>
                      <a14:backgroundMark x1="46429" y1="78571" x2="75000" y2="63095"/>
                      <a14:backgroundMark x1="69048" y1="63095" x2="71429" y2="27381"/>
                      <a14:backgroundMark x1="70238" y1="29762" x2="57143" y2="29762"/>
                      <a14:backgroundMark x1="61905" y1="34524" x2="53571" y2="15476"/>
                      <a14:backgroundMark x1="73810" y1="21429" x2="11905" y2="22619"/>
                      <a14:backgroundMark x1="34524" y1="28571" x2="16667" y2="47619"/>
                      <a14:backgroundMark x1="17857" y1="29762" x2="17857" y2="63095"/>
                      <a14:backgroundMark x1="19048" y1="65476" x2="38095" y2="86905"/>
                      <a14:backgroundMark x1="21429" y1="59524" x2="32143" y2="73810"/>
                      <a14:backgroundMark x1="19048" y1="75000" x2="21429" y2="82143"/>
                      <a14:backgroundMark x1="21429" y1="82143" x2="21429" y2="82143"/>
                      <a14:backgroundMark x1="25000" y1="80952" x2="80952" y2="80952"/>
                      <a14:backgroundMark x1="82143" y1="77381" x2="83333" y2="16667"/>
                      <a14:backgroundMark x1="83333" y1="16667" x2="19048" y2="16667"/>
                      <a14:backgroundMark x1="2381" y1="7143" x2="5952" y2="94048"/>
                      <a14:backgroundMark x1="13095" y1="86905" x2="40476" y2="89286"/>
                      <a14:backgroundMark x1="48810" y1="86905" x2="86905" y2="78571"/>
                      <a14:backgroundMark x1="71429" y1="73810" x2="86905" y2="48810"/>
                      <a14:backgroundMark x1="73810" y1="54762" x2="73810" y2="54762"/>
                      <a14:backgroundMark x1="73810" y1="54762" x2="73810" y2="54762"/>
                      <a14:backgroundMark x1="73810" y1="54762" x2="73810" y2="54762"/>
                      <a14:backgroundMark x1="73810" y1="30952" x2="73810" y2="30952"/>
                      <a14:backgroundMark x1="73810" y1="30952" x2="73810" y2="30952"/>
                      <a14:backgroundMark x1="75000" y1="17857" x2="30952" y2="17857"/>
                      <a14:backgroundMark x1="28571" y1="38095" x2="34524" y2="45238"/>
                      <a14:backgroundMark x1="35714" y1="47619" x2="40476" y2="51190"/>
                      <a14:backgroundMark x1="42857" y1="42857" x2="44048" y2="35714"/>
                      <a14:backgroundMark x1="41667" y1="30952" x2="41667" y2="30952"/>
                      <a14:backgroundMark x1="47619" y1="28571" x2="47619" y2="28571"/>
                      <a14:backgroundMark x1="52381" y1="35714" x2="58333" y2="47619"/>
                      <a14:backgroundMark x1="69048" y1="53571" x2="70238" y2="47619"/>
                      <a14:backgroundMark x1="35714" y1="75000" x2="63095" y2="67857"/>
                      <a14:backgroundMark x1="28571" y1="58333" x2="21429" y2="48810"/>
                    </a14:backgroundRemoval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 rot="656716">
          <a:off x="4501599" y="735271"/>
          <a:ext cx="884924" cy="92043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pic>
  </cdr:relSizeAnchor>
  <cdr:relSizeAnchor xmlns:cdr="http://schemas.openxmlformats.org/drawingml/2006/chartDrawing">
    <cdr:from>
      <cdr:x>0.0588</cdr:x>
      <cdr:y>0.266</cdr:y>
    </cdr:from>
    <cdr:to>
      <cdr:x>0.16036</cdr:x>
      <cdr:y>0.45019</cdr:y>
    </cdr:to>
    <cdr:pic>
      <cdr:nvPicPr>
        <cdr:cNvPr id="4" name="Picture 4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14286" b="94048" l="9524" r="89286">
                      <a14:foregroundMark x1="27381" y1="46429" x2="27381" y2="46429"/>
                      <a14:foregroundMark x1="67857" y1="36905" x2="67857" y2="36905"/>
                      <a14:foregroundMark x1="66667" y1="35714" x2="66667" y2="35714"/>
                      <a14:foregroundMark x1="47619" y1="33333" x2="47619" y2="33333"/>
                      <a14:foregroundMark x1="46429" y1="33333" x2="46429" y2="33333"/>
                      <a14:foregroundMark x1="46429" y1="33333" x2="46429" y2="33333"/>
                      <a14:foregroundMark x1="25000" y1="46429" x2="25000" y2="46429"/>
                      <a14:foregroundMark x1="25000" y1="44048" x2="25000" y2="44048"/>
                      <a14:foregroundMark x1="54762" y1="59524" x2="54762" y2="59524"/>
                      <a14:foregroundMark x1="42857" y1="59524" x2="58333" y2="58333"/>
                      <a14:backgroundMark x1="58333" y1="32143" x2="58333" y2="32143"/>
                      <a14:backgroundMark x1="58333" y1="41667" x2="58333" y2="41667"/>
                      <a14:backgroundMark x1="27381" y1="60714" x2="27381" y2="60714"/>
                      <a14:backgroundMark x1="27381" y1="70238" x2="27381" y2="70238"/>
                      <a14:backgroundMark x1="39286" y1="76190" x2="39286" y2="76190"/>
                      <a14:backgroundMark x1="39286" y1="76190" x2="46429" y2="78571"/>
                      <a14:backgroundMark x1="46429" y1="78571" x2="75000" y2="63095"/>
                      <a14:backgroundMark x1="69048" y1="63095" x2="71429" y2="27381"/>
                      <a14:backgroundMark x1="70238" y1="29762" x2="57143" y2="29762"/>
                      <a14:backgroundMark x1="61905" y1="34524" x2="53571" y2="15476"/>
                      <a14:backgroundMark x1="73810" y1="21429" x2="11905" y2="22619"/>
                      <a14:backgroundMark x1="34524" y1="28571" x2="16667" y2="47619"/>
                      <a14:backgroundMark x1="17857" y1="29762" x2="17857" y2="63095"/>
                      <a14:backgroundMark x1="19048" y1="65476" x2="38095" y2="86905"/>
                      <a14:backgroundMark x1="21429" y1="59524" x2="32143" y2="73810"/>
                      <a14:backgroundMark x1="19048" y1="75000" x2="21429" y2="82143"/>
                      <a14:backgroundMark x1="21429" y1="82143" x2="21429" y2="82143"/>
                      <a14:backgroundMark x1="25000" y1="80952" x2="80952" y2="80952"/>
                      <a14:backgroundMark x1="82143" y1="77381" x2="83333" y2="16667"/>
                      <a14:backgroundMark x1="83333" y1="16667" x2="19048" y2="16667"/>
                      <a14:backgroundMark x1="2381" y1="7143" x2="5952" y2="94048"/>
                      <a14:backgroundMark x1="13095" y1="86905" x2="40476" y2="89286"/>
                      <a14:backgroundMark x1="48810" y1="86905" x2="86905" y2="78571"/>
                      <a14:backgroundMark x1="71429" y1="73810" x2="86905" y2="48810"/>
                      <a14:backgroundMark x1="73810" y1="54762" x2="73810" y2="54762"/>
                      <a14:backgroundMark x1="73810" y1="54762" x2="73810" y2="54762"/>
                      <a14:backgroundMark x1="73810" y1="54762" x2="73810" y2="54762"/>
                      <a14:backgroundMark x1="73810" y1="30952" x2="73810" y2="30952"/>
                      <a14:backgroundMark x1="73810" y1="30952" x2="73810" y2="30952"/>
                      <a14:backgroundMark x1="75000" y1="17857" x2="30952" y2="17857"/>
                      <a14:backgroundMark x1="28571" y1="38095" x2="34524" y2="45238"/>
                      <a14:backgroundMark x1="35714" y1="47619" x2="40476" y2="51190"/>
                      <a14:backgroundMark x1="42857" y1="42857" x2="44048" y2="35714"/>
                      <a14:backgroundMark x1="41667" y1="30952" x2="41667" y2="30952"/>
                      <a14:backgroundMark x1="47619" y1="28571" x2="47619" y2="28571"/>
                      <a14:backgroundMark x1="52381" y1="35714" x2="58333" y2="47619"/>
                      <a14:backgroundMark x1="69048" y1="53571" x2="70238" y2="47619"/>
                      <a14:backgroundMark x1="35714" y1="75000" x2="63095" y2="67857"/>
                      <a14:backgroundMark x1="28571" y1="58333" x2="21429" y2="48810"/>
                    </a14:backgroundRemoval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 rot="665217">
          <a:off x="512289" y="1329231"/>
          <a:ext cx="884924" cy="92043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16" name="文字版面配置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08005BF-0B12-4EF9-BB98-2FCD796A1CA7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2641FEC-3548-41F9-8A3F-C4D101D6654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2088232"/>
          </a:xfrm>
        </p:spPr>
        <p:txBody>
          <a:bodyPr anchor="ctr">
            <a:normAutofit/>
          </a:bodyPr>
          <a:lstStyle/>
          <a:p>
            <a:pPr algn="ctr"/>
            <a:r>
              <a:rPr lang="zh-TW" altLang="en-US" b="1" dirty="0" smtClean="0"/>
              <a:t>無</a:t>
            </a:r>
            <a:r>
              <a:rPr lang="zh-TW" altLang="en-US" b="1" dirty="0"/>
              <a:t>塑生活</a:t>
            </a:r>
            <a:r>
              <a:rPr lang="en-US" altLang="zh-TW" b="1" dirty="0"/>
              <a:t>—</a:t>
            </a:r>
            <a:r>
              <a:rPr lang="zh-TW" altLang="en-US" b="1" dirty="0"/>
              <a:t>布衛生棉之</a:t>
            </a:r>
            <a:r>
              <a:rPr lang="zh-TW" altLang="en-US" b="1" dirty="0" smtClean="0"/>
              <a:t>推廣</a:t>
            </a:r>
            <a:endParaRPr lang="zh-TW" altLang="en-US" b="1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627784" y="5013176"/>
            <a:ext cx="6120680" cy="838944"/>
          </a:xfrm>
        </p:spPr>
        <p:txBody>
          <a:bodyPr>
            <a:normAutofit/>
          </a:bodyPr>
          <a:lstStyle/>
          <a:p>
            <a:pPr algn="r"/>
            <a:r>
              <a:rPr lang="zh-TW" altLang="en-US" sz="2000" dirty="0" smtClean="0"/>
              <a:t>組員：</a:t>
            </a:r>
            <a:r>
              <a:rPr lang="en-US" altLang="zh-TW" sz="2000" dirty="0" smtClean="0"/>
              <a:t>10, 28, 29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171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布衛生棉五力分析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9715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現有</a:t>
            </a:r>
            <a:r>
              <a:rPr lang="zh-TW" altLang="en-US" sz="2700" dirty="0" smtClean="0">
                <a:solidFill>
                  <a:schemeClr val="tx2"/>
                </a:solidFill>
              </a:rPr>
              <a:t>競爭者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潛在進入</a:t>
            </a:r>
            <a:r>
              <a:rPr lang="zh-TW" altLang="en-US" sz="2700" dirty="0" smtClean="0">
                <a:solidFill>
                  <a:schemeClr val="tx2"/>
                </a:solidFill>
              </a:rPr>
              <a:t>者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</a:rPr>
              <a:t>替代品</a:t>
            </a:r>
            <a:r>
              <a:rPr lang="zh-TW" altLang="en-US" sz="2700" dirty="0">
                <a:solidFill>
                  <a:schemeClr val="tx2"/>
                </a:solidFill>
              </a:rPr>
              <a:t>的</a:t>
            </a:r>
            <a:r>
              <a:rPr lang="zh-TW" altLang="en-US" sz="2700" dirty="0" smtClean="0">
                <a:solidFill>
                  <a:schemeClr val="tx2"/>
                </a:solidFill>
              </a:rPr>
              <a:t>威脅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供應商的議價</a:t>
            </a:r>
            <a:r>
              <a:rPr lang="zh-TW" altLang="en-US" sz="2700" dirty="0" smtClean="0">
                <a:solidFill>
                  <a:schemeClr val="tx2"/>
                </a:solidFill>
              </a:rPr>
              <a:t>能力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消費者的議價能力</a:t>
            </a:r>
          </a:p>
        </p:txBody>
      </p:sp>
    </p:spTree>
    <p:extLst>
      <p:ext uri="{BB962C8B-B14F-4D97-AF65-F5344CB8AC3E}">
        <p14:creationId xmlns:p14="http://schemas.microsoft.com/office/powerpoint/2010/main" val="216894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000" b="1" dirty="0" smtClean="0"/>
              <a:t>各種女性生理用品</a:t>
            </a:r>
            <a:r>
              <a:rPr lang="en-US" altLang="zh-TW" sz="3000" b="1" dirty="0" smtClean="0"/>
              <a:t>SWOT</a:t>
            </a:r>
            <a:r>
              <a:rPr lang="zh-TW" altLang="en-US" sz="3000" b="1" dirty="0" smtClean="0"/>
              <a:t>分析與策略擬定</a:t>
            </a:r>
            <a:r>
              <a:rPr lang="en-US" altLang="zh-TW" sz="3000" b="1" dirty="0" smtClean="0"/>
              <a:t>-</a:t>
            </a:r>
            <a:r>
              <a:rPr lang="zh-TW" altLang="en-US" sz="3000" b="1" dirty="0" smtClean="0"/>
              <a:t>衛生棉</a:t>
            </a:r>
            <a:endParaRPr lang="zh-TW" altLang="en-US" sz="3000" b="1" dirty="0"/>
          </a:p>
        </p:txBody>
      </p:sp>
      <p:graphicFrame>
        <p:nvGraphicFramePr>
          <p:cNvPr id="17" name="內容版面配置區 1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59477236"/>
              </p:ext>
            </p:extLst>
          </p:nvPr>
        </p:nvGraphicFramePr>
        <p:xfrm>
          <a:off x="107504" y="1628800"/>
          <a:ext cx="8928992" cy="511256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464496"/>
                <a:gridCol w="4464496"/>
              </a:tblGrid>
              <a:tr h="7948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kern="120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優勢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Strength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劣勢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Weakness</a:t>
                      </a:r>
                    </a:p>
                  </a:txBody>
                  <a:tcPr anchor="ctr"/>
                </a:tc>
              </a:tr>
              <a:tr h="1954791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輕便易攜帶</a:t>
                      </a: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使用便利，使用完即可拋棄</a:t>
                      </a: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目前消費者普遍慣用，有廣大的消費市場大</a:t>
                      </a:r>
                      <a:endParaRPr kumimoji="0" lang="en-US" altLang="zh-TW" sz="20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日用型衛生棉占消費市場較少</a:t>
                      </a:r>
                    </a:p>
                  </a:txBody>
                  <a:tcPr/>
                </a:tc>
              </a:tr>
              <a:tr h="7221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機會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Opportunity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威脅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Threat</a:t>
                      </a:r>
                    </a:p>
                  </a:txBody>
                  <a:tcPr anchor="ctr"/>
                </a:tc>
              </a:tr>
              <a:tr h="1640720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運用廣告吸引消費者購買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現代女性越來越重視衛生棉的功能品質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競爭者眾多</a:t>
                      </a:r>
                    </a:p>
                    <a:p>
                      <a:pPr marL="514350" indent="-51435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許多廠商採低價化來促銷搶市場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40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000" b="1" dirty="0"/>
              <a:t>各種女性生理用品</a:t>
            </a:r>
            <a:r>
              <a:rPr lang="en-US" altLang="zh-TW" sz="3000" b="1" dirty="0"/>
              <a:t>SWOT</a:t>
            </a:r>
            <a:r>
              <a:rPr lang="zh-TW" altLang="en-US" sz="3000" b="1" dirty="0"/>
              <a:t>分析與策略擬定</a:t>
            </a:r>
            <a:r>
              <a:rPr lang="en-US" altLang="zh-TW" sz="3000" b="1" dirty="0" smtClean="0"/>
              <a:t>-</a:t>
            </a:r>
            <a:r>
              <a:rPr lang="zh-TW" altLang="en-US" sz="3000" b="1" dirty="0"/>
              <a:t>月亮</a:t>
            </a:r>
            <a:r>
              <a:rPr lang="zh-TW" altLang="en-US" sz="3000" b="1" dirty="0" smtClean="0"/>
              <a:t>杯</a:t>
            </a:r>
            <a:endParaRPr lang="zh-TW" altLang="en-US" sz="3000" b="1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80906531"/>
              </p:ext>
            </p:extLst>
          </p:nvPr>
        </p:nvGraphicFramePr>
        <p:xfrm>
          <a:off x="107503" y="1628800"/>
          <a:ext cx="8928992" cy="515500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464496"/>
                <a:gridCol w="4464496"/>
              </a:tblGrid>
              <a:tr h="65088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優勢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Strength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劣勢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Weakness</a:t>
                      </a:r>
                    </a:p>
                  </a:txBody>
                  <a:tcPr anchor="ctr"/>
                </a:tc>
              </a:tr>
              <a:tr h="1968973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不需時常在外更換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不易側漏等弄髒褲子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相較其他來說省錢許多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許多顏色大小可依據個人喜好選擇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月亮杯台灣並沒有販售仰賴進口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每日需拿熱水清洗乾淨方便重複使用</a:t>
                      </a:r>
                    </a:p>
                  </a:txBody>
                  <a:tcPr/>
                </a:tc>
              </a:tr>
              <a:tr h="6149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機會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Opportunity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威脅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Threat</a:t>
                      </a:r>
                    </a:p>
                  </a:txBody>
                  <a:tcPr anchor="ctr"/>
                </a:tc>
              </a:tr>
              <a:tr h="1877801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網站上的聯署以及贊助資金</a:t>
                      </a:r>
                      <a:r>
                        <a:rPr kumimoji="0" lang="en-US" altLang="zh-TW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來將此商品引進台灣</a:t>
                      </a:r>
                    </a:p>
                    <a:p>
                      <a:pPr marL="342900" indent="-342900" algn="l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更加保護地球</a:t>
                      </a:r>
                      <a:r>
                        <a:rPr kumimoji="0" lang="en-US" altLang="zh-TW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所製造的垃圾量將會減少	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 algn="l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同類商品</a:t>
                      </a:r>
                      <a:r>
                        <a:rPr kumimoji="0" lang="en-US" altLang="zh-TW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衛生棉</a:t>
                      </a:r>
                      <a:r>
                        <a:rPr kumimoji="0" lang="en-US" altLang="zh-TW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衛生棉條等等競爭者眾多</a:t>
                      </a:r>
                    </a:p>
                    <a:p>
                      <a:pPr marL="514350" indent="-514350" algn="l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年長者的想法</a:t>
                      </a:r>
                      <a:r>
                        <a:rPr kumimoji="0" lang="en-US" altLang="zh-TW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使用月亮杯會破處等等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49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640960" cy="990600"/>
          </a:xfrm>
        </p:spPr>
        <p:txBody>
          <a:bodyPr>
            <a:noAutofit/>
          </a:bodyPr>
          <a:lstStyle/>
          <a:p>
            <a:r>
              <a:rPr lang="zh-TW" altLang="en-US" sz="3000" b="1" dirty="0"/>
              <a:t>各種女性生理用品</a:t>
            </a:r>
            <a:r>
              <a:rPr lang="en-US" altLang="zh-TW" sz="3000" b="1" dirty="0"/>
              <a:t>SWOT</a:t>
            </a:r>
            <a:r>
              <a:rPr lang="zh-TW" altLang="en-US" sz="3000" b="1" dirty="0"/>
              <a:t>分析與策略擬定</a:t>
            </a:r>
            <a:r>
              <a:rPr lang="en-US" altLang="zh-TW" sz="3000" b="1" dirty="0" smtClean="0"/>
              <a:t>-</a:t>
            </a:r>
            <a:r>
              <a:rPr lang="zh-TW" altLang="en-US" sz="3000" b="1" dirty="0"/>
              <a:t>衛生棉條</a:t>
            </a: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38446855"/>
              </p:ext>
            </p:extLst>
          </p:nvPr>
        </p:nvGraphicFramePr>
        <p:xfrm>
          <a:off x="107501" y="1628800"/>
          <a:ext cx="8928994" cy="511256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464497"/>
                <a:gridCol w="4464497"/>
              </a:tblGrid>
              <a:tr h="8494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優勢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Strength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劣勢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Weakness</a:t>
                      </a:r>
                    </a:p>
                  </a:txBody>
                  <a:tcPr anchor="ctr"/>
                </a:tc>
              </a:tr>
              <a:tr h="1959188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不怕有異味不怕測漏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通風接觸面積小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減少細菌感染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換棉次數少省錢方便攜帶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使用時有點麻煩</a:t>
                      </a: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太久沒更換會引發感染</a:t>
                      </a:r>
                    </a:p>
                  </a:txBody>
                  <a:tcPr/>
                </a:tc>
              </a:tr>
              <a:tr h="8239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機會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Opportunity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威脅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Threat	</a:t>
                      </a:r>
                    </a:p>
                  </a:txBody>
                  <a:tcPr anchor="ctr"/>
                </a:tc>
              </a:tr>
              <a:tr h="148007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保護地球</a:t>
                      </a:r>
                      <a:r>
                        <a:rPr kumimoji="0" lang="en-US" altLang="zh-TW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垃圾量較少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品牌不夠多元無法跟其他產品競爭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587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496944" cy="990600"/>
          </a:xfrm>
        </p:spPr>
        <p:txBody>
          <a:bodyPr>
            <a:noAutofit/>
          </a:bodyPr>
          <a:lstStyle/>
          <a:p>
            <a:r>
              <a:rPr lang="zh-TW" altLang="en-US" sz="3000" b="1" dirty="0"/>
              <a:t>各種女性生理用品</a:t>
            </a:r>
            <a:r>
              <a:rPr lang="en-US" altLang="zh-TW" sz="3000" b="1" dirty="0"/>
              <a:t>SWOT</a:t>
            </a:r>
            <a:r>
              <a:rPr lang="zh-TW" altLang="en-US" sz="3000" b="1" dirty="0"/>
              <a:t>分析與策略擬定</a:t>
            </a:r>
            <a:r>
              <a:rPr lang="en-US" altLang="zh-TW" sz="3000" b="1" dirty="0" smtClean="0"/>
              <a:t>-</a:t>
            </a:r>
            <a:r>
              <a:rPr lang="zh-TW" altLang="en-US" sz="3000" b="1" dirty="0"/>
              <a:t>布衛生棉</a:t>
            </a: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50677832"/>
              </p:ext>
            </p:extLst>
          </p:nvPr>
        </p:nvGraphicFramePr>
        <p:xfrm>
          <a:off x="107501" y="1600200"/>
          <a:ext cx="8928994" cy="514116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464497"/>
                <a:gridCol w="4464497"/>
              </a:tblGrid>
              <a:tr h="8849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優勢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Strength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劣勢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Weakness</a:t>
                      </a:r>
                    </a:p>
                  </a:txBody>
                  <a:tcPr anchor="ctr"/>
                </a:tc>
              </a:tr>
              <a:tr h="1693794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吸收墊清洗容易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環保不造成環境污染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需要自己清洗非使用一次性產品</a:t>
                      </a:r>
                    </a:p>
                    <a:p>
                      <a:pPr marL="457200" indent="-4572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厚度較為厚，外出帶並不便利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8686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機會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Opportunity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威脅</a:t>
                      </a:r>
                      <a:r>
                        <a:rPr kumimoji="0" lang="en-US" altLang="zh-TW" sz="28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Threat	</a:t>
                      </a:r>
                    </a:p>
                  </a:txBody>
                  <a:tcPr anchor="ctr"/>
                </a:tc>
              </a:tr>
              <a:tr h="1693794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環保不造成環境污染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國外也有許多人在使用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50000"/>
                        </a:lnSpc>
                        <a:buFont typeface="+mj-lt"/>
                        <a:buAutoNum type="arabicPeriod"/>
                      </a:pP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價格較高出門攜帶不方便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51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/>
              <a:t>布衛生棉</a:t>
            </a:r>
            <a:r>
              <a:rPr lang="en-US" altLang="zh-TW" b="1" dirty="0"/>
              <a:t>SWOT</a:t>
            </a:r>
            <a:r>
              <a:rPr lang="zh-TW" altLang="en-US" b="1" dirty="0"/>
              <a:t>分析策略之</a:t>
            </a:r>
            <a:r>
              <a:rPr lang="zh-TW" altLang="en-US" b="1" dirty="0" smtClean="0"/>
              <a:t>擬定</a:t>
            </a:r>
            <a:endParaRPr lang="zh-TW" altLang="en-US" b="1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52210064"/>
              </p:ext>
            </p:extLst>
          </p:nvPr>
        </p:nvGraphicFramePr>
        <p:xfrm>
          <a:off x="107504" y="1556792"/>
          <a:ext cx="8928992" cy="518457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96144"/>
                <a:gridCol w="7632848"/>
              </a:tblGrid>
              <a:tr h="536428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策略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說明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11753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SO</a:t>
                      </a:r>
                      <a:r>
                        <a:rPr kumimoji="0" lang="zh-TW" altLang="en-US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策略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追尋機會，應採增長性策略。布衛生棉與其他生理用品經濟效益分析結果發現長期使用相較環保，節省金錢。現今環保意識抬頭，更值得進一步的去推廣。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8652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WO</a:t>
                      </a:r>
                      <a:r>
                        <a:rPr kumimoji="0" lang="zh-TW" altLang="en-US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策略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強化優勢，應採扭轉性策略。可與學校的家政課結合，或者與公益團體活動搭配策略聯盟，達到推廣目的。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1136928"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ST</a:t>
                      </a:r>
                      <a:r>
                        <a:rPr kumimoji="0" lang="zh-TW" altLang="en-US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策略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威脅避嫌，應採多元化策略。布衛生棉比其他產品環保，但知名度較小，可發展不同包裝與不同樣式，針對各種客群來吸引更多的消費者。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14706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WT</a:t>
                      </a:r>
                      <a:r>
                        <a:rPr kumimoji="0" lang="zh-TW" altLang="en-US" sz="2000" b="1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策略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n-ea"/>
                          <a:ea typeface="+mn-ea"/>
                          <a:cs typeface="+mn-cs"/>
                        </a:rPr>
                        <a:t>劣勢防守，應採防禦性策略。布衛生棉目前替代品多，知名度較低人，需要透過更多公益活動與廣告達到女性使用者知曉目的。讓眾人知曉布衛生棉的環保及好處，而奠立根基產品的知名度也可以採用湊合性配銷。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5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結論與建議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69160"/>
          </a:xfrm>
        </p:spPr>
        <p:txBody>
          <a:bodyPr>
            <a:normAutofit/>
          </a:bodyPr>
          <a:lstStyle/>
          <a:p>
            <a:pPr>
              <a:lnSpc>
                <a:spcPct val="21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布衛生棉較衛生棉節省且</a:t>
            </a:r>
            <a:r>
              <a:rPr lang="zh-TW" altLang="en-US" sz="2700" dirty="0" smtClean="0">
                <a:solidFill>
                  <a:schemeClr val="tx2"/>
                </a:solidFill>
              </a:rPr>
              <a:t>環保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1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布衛生棉網路口碑不佳可進步空間</a:t>
            </a:r>
            <a:r>
              <a:rPr lang="zh-TW" altLang="en-US" sz="2700" dirty="0" smtClean="0">
                <a:solidFill>
                  <a:schemeClr val="tx2"/>
                </a:solidFill>
              </a:rPr>
              <a:t>大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1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透過傳播媒體推廣布</a:t>
            </a:r>
            <a:r>
              <a:rPr lang="zh-TW" altLang="en-US" sz="2700" dirty="0" smtClean="0">
                <a:solidFill>
                  <a:schemeClr val="tx2"/>
                </a:solidFill>
              </a:rPr>
              <a:t>衛生棉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1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布衛生棉製作簡易容易</a:t>
            </a:r>
            <a:r>
              <a:rPr lang="zh-TW" altLang="en-US" sz="2700" dirty="0" smtClean="0">
                <a:solidFill>
                  <a:schemeClr val="tx2"/>
                </a:solidFill>
              </a:rPr>
              <a:t>上手</a:t>
            </a:r>
            <a:endParaRPr lang="en-US" altLang="zh-TW" sz="2700" dirty="0" smtClean="0">
              <a:solidFill>
                <a:schemeClr val="tx2"/>
              </a:solidFill>
            </a:endParaRPr>
          </a:p>
          <a:p>
            <a:pPr>
              <a:lnSpc>
                <a:spcPct val="21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布衛生棉屬導入期並加強</a:t>
            </a:r>
            <a:r>
              <a:rPr lang="zh-TW" altLang="en-US" sz="2700" dirty="0" smtClean="0">
                <a:solidFill>
                  <a:schemeClr val="tx2"/>
                </a:solidFill>
              </a:rPr>
              <a:t>推廣</a:t>
            </a:r>
            <a:endParaRPr lang="en-US" altLang="zh-TW" sz="27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7847784" cy="44958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zh-TW" altLang="en-US" sz="6000" dirty="0">
                <a:solidFill>
                  <a:schemeClr val="tx2"/>
                </a:solidFill>
              </a:rPr>
              <a:t>簡報</a:t>
            </a:r>
            <a:r>
              <a:rPr lang="zh-TW" altLang="en-US" sz="6000" dirty="0" smtClean="0">
                <a:solidFill>
                  <a:schemeClr val="tx2"/>
                </a:solidFill>
              </a:rPr>
              <a:t>完畢</a:t>
            </a:r>
            <a:endParaRPr lang="zh-TW" altLang="en-US" sz="6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698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研究目的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78112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</a:rPr>
              <a:t>探討</a:t>
            </a:r>
            <a:r>
              <a:rPr lang="zh-TW" altLang="en-US" sz="2700" dirty="0">
                <a:solidFill>
                  <a:schemeClr val="tx2"/>
                </a:solidFill>
              </a:rPr>
              <a:t>布衛生棉與拋棄式衛生棉之比較</a:t>
            </a:r>
          </a:p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</a:rPr>
              <a:t>探討</a:t>
            </a:r>
            <a:r>
              <a:rPr lang="zh-TW" altLang="en-US" sz="2700" dirty="0">
                <a:solidFill>
                  <a:schemeClr val="tx2"/>
                </a:solidFill>
              </a:rPr>
              <a:t>布衛生棉網路口碑狀況</a:t>
            </a:r>
          </a:p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</a:rPr>
              <a:t>布</a:t>
            </a:r>
            <a:r>
              <a:rPr lang="zh-TW" altLang="en-US" sz="2700" dirty="0">
                <a:solidFill>
                  <a:schemeClr val="tx2"/>
                </a:solidFill>
              </a:rPr>
              <a:t>衛生棉行銷策略與推廣之探討</a:t>
            </a:r>
          </a:p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</a:rPr>
              <a:t>實</a:t>
            </a:r>
            <a:r>
              <a:rPr lang="zh-TW" altLang="en-US" sz="2700" dirty="0">
                <a:solidFill>
                  <a:schemeClr val="tx2"/>
                </a:solidFill>
              </a:rPr>
              <a:t>作布衛生棉與採訪使用者</a:t>
            </a:r>
          </a:p>
        </p:txBody>
      </p:sp>
    </p:spTree>
    <p:extLst>
      <p:ext uri="{BB962C8B-B14F-4D97-AF65-F5344CB8AC3E}">
        <p14:creationId xmlns:p14="http://schemas.microsoft.com/office/powerpoint/2010/main" val="426385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研究流程</a:t>
            </a:r>
            <a:endParaRPr lang="zh-TW" altLang="en-US" b="1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17871329"/>
              </p:ext>
            </p:extLst>
          </p:nvPr>
        </p:nvGraphicFramePr>
        <p:xfrm>
          <a:off x="899592" y="2060848"/>
          <a:ext cx="7344816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128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27523320"/>
              </p:ext>
            </p:extLst>
          </p:nvPr>
        </p:nvGraphicFramePr>
        <p:xfrm>
          <a:off x="107505" y="1556791"/>
          <a:ext cx="8928990" cy="520132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85798"/>
                <a:gridCol w="1785798"/>
                <a:gridCol w="1785798"/>
                <a:gridCol w="1785798"/>
                <a:gridCol w="1785798"/>
              </a:tblGrid>
              <a:tr h="410065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種類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用後即丟拋棄式衛生棉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20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重複使用環保是衛生棉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33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衛生棉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衛生棉條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布衛生棉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月亮杯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單價</a:t>
                      </a:r>
                      <a:endParaRPr lang="zh-TW" altLang="en-US" sz="2000" b="1" i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2~4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6~10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80~100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1000~1300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62333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經期使用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60~120</a:t>
                      </a:r>
                    </a:p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30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片計算）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180~300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en-US" altLang="zh-TW" sz="1800" b="0" dirty="0" smtClean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30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個計算）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400~1200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en-US" altLang="zh-TW" sz="1800" b="0" dirty="0" smtClean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（</a:t>
                      </a:r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5-6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片替換）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1000~2600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元（</a:t>
                      </a:r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1-2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個替換）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5</a:t>
                      </a:r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年使用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3600~7200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10800~18000</a:t>
                      </a:r>
                      <a:r>
                        <a:rPr lang="zh-TW" altLang="en-US" sz="16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6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800~2400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1000~2600</a:t>
                      </a:r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元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垃圾製造量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最多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次之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最少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少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環保表現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最少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少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最多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次之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總消費量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最多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次之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最少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少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透氣性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差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-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最好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-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摩擦感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有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-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完全無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-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方便性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★★★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★★★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★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★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41842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水上活動</a:t>
                      </a:r>
                      <a:endParaRPr lang="zh-TW" altLang="en-US" sz="20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X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O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X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</a:rPr>
                        <a:t>O</a:t>
                      </a:r>
                      <a:endParaRPr lang="zh-TW" altLang="en-US" sz="1800" b="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849" y="4786998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849" y="4356282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25518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524643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重複使用性衛生棉比較</a:t>
            </a:r>
            <a:endParaRPr lang="zh-TW" altLang="en-US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841" y="5685364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74894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60848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082481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058072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86" b="94048" l="9524" r="89286">
                        <a14:foregroundMark x1="27381" y1="46429" x2="27381" y2="46429"/>
                        <a14:foregroundMark x1="67857" y1="36905" x2="67857" y2="36905"/>
                        <a14:foregroundMark x1="66667" y1="35714" x2="66667" y2="35714"/>
                        <a14:foregroundMark x1="47619" y1="33333" x2="47619" y2="33333"/>
                        <a14:foregroundMark x1="46429" y1="33333" x2="46429" y2="33333"/>
                        <a14:foregroundMark x1="46429" y1="33333" x2="46429" y2="33333"/>
                        <a14:foregroundMark x1="25000" y1="46429" x2="25000" y2="46429"/>
                        <a14:foregroundMark x1="25000" y1="44048" x2="25000" y2="44048"/>
                        <a14:foregroundMark x1="54762" y1="59524" x2="54762" y2="59524"/>
                        <a14:foregroundMark x1="42857" y1="59524" x2="58333" y2="58333"/>
                        <a14:backgroundMark x1="58333" y1="32143" x2="58333" y2="32143"/>
                        <a14:backgroundMark x1="58333" y1="41667" x2="58333" y2="41667"/>
                        <a14:backgroundMark x1="27381" y1="60714" x2="27381" y2="60714"/>
                        <a14:backgroundMark x1="27381" y1="70238" x2="27381" y2="70238"/>
                        <a14:backgroundMark x1="39286" y1="76190" x2="39286" y2="76190"/>
                        <a14:backgroundMark x1="39286" y1="76190" x2="46429" y2="78571"/>
                        <a14:backgroundMark x1="46429" y1="78571" x2="75000" y2="63095"/>
                        <a14:backgroundMark x1="69048" y1="63095" x2="71429" y2="27381"/>
                        <a14:backgroundMark x1="70238" y1="29762" x2="57143" y2="29762"/>
                        <a14:backgroundMark x1="61905" y1="34524" x2="53571" y2="15476"/>
                        <a14:backgroundMark x1="73810" y1="21429" x2="11905" y2="22619"/>
                        <a14:backgroundMark x1="34524" y1="28571" x2="16667" y2="47619"/>
                        <a14:backgroundMark x1="17857" y1="29762" x2="17857" y2="63095"/>
                        <a14:backgroundMark x1="19048" y1="65476" x2="38095" y2="86905"/>
                        <a14:backgroundMark x1="21429" y1="59524" x2="32143" y2="73810"/>
                        <a14:backgroundMark x1="19048" y1="75000" x2="21429" y2="82143"/>
                        <a14:backgroundMark x1="21429" y1="82143" x2="21429" y2="82143"/>
                        <a14:backgroundMark x1="25000" y1="80952" x2="80952" y2="80952"/>
                        <a14:backgroundMark x1="82143" y1="77381" x2="83333" y2="16667"/>
                        <a14:backgroundMark x1="83333" y1="16667" x2="19048" y2="16667"/>
                        <a14:backgroundMark x1="2381" y1="7143" x2="5952" y2="94048"/>
                        <a14:backgroundMark x1="13095" y1="86905" x2="40476" y2="89286"/>
                        <a14:backgroundMark x1="48810" y1="86905" x2="86905" y2="78571"/>
                        <a14:backgroundMark x1="71429" y1="73810" x2="86905" y2="48810"/>
                        <a14:backgroundMark x1="73810" y1="54762" x2="73810" y2="54762"/>
                        <a14:backgroundMark x1="73810" y1="54762" x2="73810" y2="54762"/>
                        <a14:backgroundMark x1="73810" y1="54762" x2="73810" y2="54762"/>
                        <a14:backgroundMark x1="73810" y1="30952" x2="73810" y2="30952"/>
                        <a14:backgroundMark x1="73810" y1="30952" x2="73810" y2="30952"/>
                        <a14:backgroundMark x1="75000" y1="17857" x2="30952" y2="17857"/>
                        <a14:backgroundMark x1="28571" y1="38095" x2="34524" y2="45238"/>
                        <a14:backgroundMark x1="35714" y1="47619" x2="40476" y2="51190"/>
                        <a14:backgroundMark x1="42857" y1="42857" x2="44048" y2="35714"/>
                        <a14:backgroundMark x1="41667" y1="30952" x2="41667" y2="30952"/>
                        <a14:backgroundMark x1="47619" y1="28571" x2="47619" y2="28571"/>
                        <a14:backgroundMark x1="52381" y1="35714" x2="58333" y2="47619"/>
                        <a14:backgroundMark x1="69048" y1="53571" x2="70238" y2="47619"/>
                        <a14:backgroundMark x1="35714" y1="75000" x2="63095" y2="67857"/>
                        <a14:backgroundMark x1="28571" y1="58333" x2="21429" y2="4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424" y="6099410"/>
            <a:ext cx="828092" cy="8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成本效益分析圖</a:t>
            </a:r>
            <a:endParaRPr lang="zh-TW" altLang="en-US" b="1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02976268"/>
              </p:ext>
            </p:extLst>
          </p:nvPr>
        </p:nvGraphicFramePr>
        <p:xfrm>
          <a:off x="395536" y="1600200"/>
          <a:ext cx="8370639" cy="50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15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布衛生棉網路口碑調查</a:t>
            </a:r>
            <a:endParaRPr lang="zh-TW" altLang="en-US" b="1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19425189"/>
              </p:ext>
            </p:extLst>
          </p:nvPr>
        </p:nvGraphicFramePr>
        <p:xfrm>
          <a:off x="251520" y="1600200"/>
          <a:ext cx="8712968" cy="499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622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1" dirty="0" smtClean="0"/>
              <a:t>布衛生棉行銷策略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97152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  <a:latin typeface="+mn-ea"/>
              </a:rPr>
              <a:t>女性生理期，全程皆可</a:t>
            </a: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使用</a:t>
            </a:r>
            <a:endParaRPr lang="en-US" altLang="zh-TW" sz="2700" dirty="0" smtClean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  <a:latin typeface="+mn-ea"/>
              </a:rPr>
              <a:t>產婦子宮復原期間的產後</a:t>
            </a: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衛生棉</a:t>
            </a:r>
            <a:endParaRPr lang="zh-TW" altLang="en-US" sz="2700" dirty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懷孕</a:t>
            </a:r>
            <a:r>
              <a:rPr lang="zh-TW" altLang="en-US" sz="2700" dirty="0">
                <a:solidFill>
                  <a:schemeClr val="tx2"/>
                </a:solidFill>
                <a:latin typeface="+mn-ea"/>
              </a:rPr>
              <a:t>時、產後或更年期輕微漏尿等皆可</a:t>
            </a: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使用</a:t>
            </a:r>
            <a:endParaRPr lang="zh-TW" altLang="en-US" sz="2700" dirty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排卵期</a:t>
            </a:r>
            <a:r>
              <a:rPr lang="zh-TW" altLang="en-US" sz="2700" dirty="0">
                <a:solidFill>
                  <a:schemeClr val="tx2"/>
                </a:solidFill>
                <a:latin typeface="+mn-ea"/>
              </a:rPr>
              <a:t>前後分泌物較多時也可</a:t>
            </a: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使用</a:t>
            </a:r>
            <a:endParaRPr lang="zh-TW" altLang="en-US" sz="2700" dirty="0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非</a:t>
            </a:r>
            <a:r>
              <a:rPr lang="zh-TW" altLang="en-US" sz="2700" dirty="0">
                <a:solidFill>
                  <a:schemeClr val="tx2"/>
                </a:solidFill>
                <a:latin typeface="+mn-ea"/>
              </a:rPr>
              <a:t>經期時，平日白帶等分泌物皆可</a:t>
            </a:r>
            <a:r>
              <a:rPr lang="zh-TW" altLang="en-US" sz="2700" dirty="0" smtClean="0">
                <a:solidFill>
                  <a:schemeClr val="tx2"/>
                </a:solidFill>
                <a:latin typeface="+mn-ea"/>
              </a:rPr>
              <a:t>使用</a:t>
            </a:r>
            <a:endParaRPr lang="zh-TW" altLang="en-US" sz="2700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97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4000" b="1" dirty="0">
                <a:latin typeface="+mj-ea"/>
              </a:rPr>
              <a:t>布衛生棉行銷</a:t>
            </a:r>
            <a:r>
              <a:rPr lang="zh-TW" altLang="en-US" sz="4000" b="1" dirty="0" smtClean="0">
                <a:latin typeface="+mj-ea"/>
              </a:rPr>
              <a:t>策略</a:t>
            </a:r>
            <a:r>
              <a:rPr lang="en-US" altLang="zh-TW" sz="4000" b="1" dirty="0" smtClean="0">
                <a:latin typeface="+mj-ea"/>
              </a:rPr>
              <a:t>-</a:t>
            </a:r>
            <a:r>
              <a:rPr lang="zh-TW" altLang="en-US" sz="4000" b="1" dirty="0">
                <a:latin typeface="+mj-ea"/>
              </a:rPr>
              <a:t>產品</a:t>
            </a:r>
            <a:r>
              <a:rPr lang="en-US" altLang="zh-TW" sz="4000" b="1" dirty="0">
                <a:latin typeface="+mj-ea"/>
              </a:rPr>
              <a:t>(product)</a:t>
            </a:r>
            <a:endParaRPr lang="zh-TW" altLang="en-US" sz="4000" b="1" dirty="0">
              <a:latin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TW" altLang="en-US" sz="2700" dirty="0" smtClean="0">
                <a:solidFill>
                  <a:schemeClr val="tx2"/>
                </a:solidFill>
              </a:rPr>
              <a:t>環保 </a:t>
            </a:r>
            <a:endParaRPr lang="zh-TW" altLang="en-US" sz="2700" dirty="0">
              <a:solidFill>
                <a:schemeClr val="tx2"/>
              </a:solidFill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可愛</a:t>
            </a:r>
            <a:r>
              <a:rPr lang="zh-TW" altLang="en-US" sz="2700" dirty="0" smtClean="0">
                <a:solidFill>
                  <a:schemeClr val="tx2"/>
                </a:solidFill>
              </a:rPr>
              <a:t>花色</a:t>
            </a:r>
            <a:endParaRPr lang="zh-TW" altLang="en-US" sz="2700" dirty="0">
              <a:solidFill>
                <a:schemeClr val="tx2"/>
              </a:solidFill>
            </a:endParaRPr>
          </a:p>
          <a:p>
            <a:pPr>
              <a:lnSpc>
                <a:spcPct val="200000"/>
              </a:lnSpc>
            </a:pPr>
            <a:r>
              <a:rPr lang="zh-TW" altLang="en-US" sz="2700" dirty="0">
                <a:solidFill>
                  <a:schemeClr val="tx2"/>
                </a:solidFill>
              </a:rPr>
              <a:t>自在</a:t>
            </a:r>
            <a:r>
              <a:rPr lang="zh-TW" altLang="en-US" sz="2700" dirty="0" smtClean="0">
                <a:solidFill>
                  <a:schemeClr val="tx2"/>
                </a:solidFill>
              </a:rPr>
              <a:t>使用</a:t>
            </a:r>
            <a:endParaRPr lang="zh-TW" altLang="en-US" sz="27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99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latin typeface="+mj-ea"/>
              </a:rPr>
              <a:t>布衛生棉行銷策略</a:t>
            </a:r>
            <a:r>
              <a:rPr lang="en-US" altLang="zh-TW" b="1" dirty="0">
                <a:latin typeface="+mj-ea"/>
              </a:rPr>
              <a:t>-</a:t>
            </a:r>
            <a:r>
              <a:rPr lang="zh-TW" altLang="en-US" b="1" dirty="0">
                <a:latin typeface="+mj-ea"/>
              </a:rPr>
              <a:t>通路</a:t>
            </a:r>
            <a:r>
              <a:rPr lang="en-US" altLang="zh-TW" b="1" dirty="0">
                <a:latin typeface="+mj-ea"/>
              </a:rPr>
              <a:t>(Place)</a:t>
            </a:r>
            <a:endParaRPr lang="zh-TW" altLang="en-US" b="1" dirty="0">
              <a:latin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96470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zh-TW" altLang="en-US" sz="2500" dirty="0" smtClean="0">
                <a:solidFill>
                  <a:schemeClr val="tx2"/>
                </a:solidFill>
              </a:rPr>
              <a:t>布</a:t>
            </a:r>
            <a:r>
              <a:rPr lang="zh-TW" altLang="en-US" sz="2500" dirty="0">
                <a:solidFill>
                  <a:schemeClr val="tx2"/>
                </a:solidFill>
              </a:rPr>
              <a:t>衛生棉現有</a:t>
            </a:r>
            <a:r>
              <a:rPr lang="zh-TW" altLang="en-US" sz="2500" dirty="0" smtClean="0">
                <a:solidFill>
                  <a:schemeClr val="tx2"/>
                </a:solidFill>
              </a:rPr>
              <a:t>購買途徑實體</a:t>
            </a:r>
            <a:r>
              <a:rPr lang="zh-TW" altLang="en-US" sz="2500" dirty="0">
                <a:solidFill>
                  <a:schemeClr val="tx2"/>
                </a:solidFill>
              </a:rPr>
              <a:t>店面與網路店面皆可</a:t>
            </a:r>
            <a:r>
              <a:rPr lang="zh-TW" altLang="en-US" sz="2500" dirty="0" smtClean="0">
                <a:solidFill>
                  <a:schemeClr val="tx2"/>
                </a:solidFill>
              </a:rPr>
              <a:t>採買</a:t>
            </a:r>
            <a:endParaRPr lang="en-US" altLang="zh-TW" sz="25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166070"/>
              </p:ext>
            </p:extLst>
          </p:nvPr>
        </p:nvGraphicFramePr>
        <p:xfrm>
          <a:off x="971600" y="2636911"/>
          <a:ext cx="7320136" cy="3960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60068"/>
                <a:gridCol w="3660068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6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網路店面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600" b="1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實體店面</a:t>
                      </a:r>
                      <a:endParaRPr lang="zh-TW" altLang="en-US" sz="2600" b="1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甜蜜接觸</a:t>
                      </a:r>
                      <a:r>
                        <a:rPr kumimoji="0" lang="en-US" altLang="zh-TW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~~</a:t>
                      </a: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布衛生棉</a:t>
                      </a:r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緑好物</a:t>
                      </a:r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花蓮小一點洋行</a:t>
                      </a:r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棉樂悅事工坊</a:t>
                      </a:r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糖來了</a:t>
                      </a:r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2000" b="0" i="0" u="none" strike="noStrike" kern="1200" baseline="0" dirty="0" err="1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BuPad</a:t>
                      </a:r>
                      <a:r>
                        <a:rPr kumimoji="0" lang="en-US" altLang="zh-TW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‧</a:t>
                      </a:r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舊情棉棉</a:t>
                      </a:r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2000" b="0" i="0" u="none" strike="noStrike" kern="1200" baseline="0" dirty="0" smtClean="0">
                          <a:solidFill>
                            <a:schemeClr val="tx2"/>
                          </a:solidFill>
                          <a:latin typeface="+mj-ea"/>
                          <a:ea typeface="+mj-ea"/>
                          <a:cs typeface="+mn-cs"/>
                        </a:rPr>
                        <a:t>地球樹</a:t>
                      </a:r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dirty="0">
                        <a:solidFill>
                          <a:schemeClr val="tx2"/>
                        </a:solidFill>
                        <a:latin typeface="+mj-ea"/>
                        <a:ea typeface="+mj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32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庸">
  <a:themeElements>
    <a:clrScheme name="奧斯丁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190</TotalTime>
  <Words>876</Words>
  <Application>Microsoft Office PowerPoint</Application>
  <PresentationFormat>如螢幕大小 (4:3)</PresentationFormat>
  <Paragraphs>174</Paragraphs>
  <Slides>17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8" baseType="lpstr">
      <vt:lpstr>中庸</vt:lpstr>
      <vt:lpstr>無塑生活—布衛生棉之推廣</vt:lpstr>
      <vt:lpstr>研究目的</vt:lpstr>
      <vt:lpstr>研究流程</vt:lpstr>
      <vt:lpstr>重複使用性衛生棉比較</vt:lpstr>
      <vt:lpstr>成本效益分析圖</vt:lpstr>
      <vt:lpstr>布衛生棉網路口碑調查</vt:lpstr>
      <vt:lpstr>布衛生棉行銷策略</vt:lpstr>
      <vt:lpstr>布衛生棉行銷策略-產品(product)</vt:lpstr>
      <vt:lpstr>布衛生棉行銷策略-通路(Place)</vt:lpstr>
      <vt:lpstr>布衛生棉五力分析</vt:lpstr>
      <vt:lpstr>各種女性生理用品SWOT分析與策略擬定-衛生棉</vt:lpstr>
      <vt:lpstr>各種女性生理用品SWOT分析與策略擬定-月亮杯</vt:lpstr>
      <vt:lpstr>各種女性生理用品SWOT分析與策略擬定-衛生棉條</vt:lpstr>
      <vt:lpstr>各種女性生理用品SWOT分析與策略擬定-布衛生棉</vt:lpstr>
      <vt:lpstr>布衛生棉SWOT分析策略之擬定</vt:lpstr>
      <vt:lpstr>結論與建議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無塑生活—布衛生棉之推廣</dc:title>
  <dc:creator>user</dc:creator>
  <cp:lastModifiedBy>user</cp:lastModifiedBy>
  <cp:revision>20</cp:revision>
  <dcterms:created xsi:type="dcterms:W3CDTF">2018-02-26T11:02:37Z</dcterms:created>
  <dcterms:modified xsi:type="dcterms:W3CDTF">2018-02-27T00:09:33Z</dcterms:modified>
</cp:coreProperties>
</file>