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6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246E2-E286-4106-9E14-3DCCBB0D99F3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69C28-7C74-4D6B-B1E0-D1349DD2E2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4866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96790E93-8CCC-4995-AD13-77CCF9AE35DD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A1605FB-2EDB-472B-ACBD-8836A71715ED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4400" dirty="0" smtClean="0"/>
              <a:t>走進金桔的故鄉</a:t>
            </a:r>
            <a:endParaRPr lang="zh-TW" altLang="en-US" sz="4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altLang="zh-TW" dirty="0" smtClean="0"/>
          </a:p>
          <a:p>
            <a:r>
              <a:rPr lang="zh-TW" altLang="en-US" dirty="0" smtClean="0"/>
              <a:t>－ 橘</a:t>
            </a:r>
            <a:r>
              <a:rPr lang="zh-TW" altLang="en-US" dirty="0"/>
              <a:t>之鄉蜜餞形象</a:t>
            </a:r>
            <a:r>
              <a:rPr lang="zh-TW" altLang="en-US" dirty="0" smtClean="0"/>
              <a:t>館的經營</a:t>
            </a:r>
            <a:r>
              <a:rPr lang="zh-TW" altLang="en-US" dirty="0"/>
              <a:t>現況探討與</a:t>
            </a:r>
            <a:r>
              <a:rPr lang="en-US" altLang="zh-TW" dirty="0"/>
              <a:t>NFC</a:t>
            </a:r>
            <a:r>
              <a:rPr lang="zh-TW" altLang="en-US" dirty="0"/>
              <a:t>輔助</a:t>
            </a:r>
            <a:r>
              <a:rPr lang="zh-TW" altLang="en-US" dirty="0" smtClean="0"/>
              <a:t>導覽</a:t>
            </a:r>
          </a:p>
          <a:p>
            <a:r>
              <a:rPr lang="zh-TW" altLang="en-US" sz="2400" dirty="0" smtClean="0"/>
              <a:t>                                                                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41454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83498"/>
              </p:ext>
            </p:extLst>
          </p:nvPr>
        </p:nvGraphicFramePr>
        <p:xfrm>
          <a:off x="1547664" y="3501008"/>
          <a:ext cx="612068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340"/>
                <a:gridCol w="306034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/>
                        <a:t>機會</a:t>
                      </a:r>
                      <a:r>
                        <a:rPr lang="en-US" altLang="zh-TW" dirty="0" smtClean="0"/>
                        <a:t>(O)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/>
                        <a:t>威脅</a:t>
                      </a:r>
                      <a:r>
                        <a:rPr lang="en-US" altLang="zh-TW" dirty="0" smtClean="0"/>
                        <a:t>(T)</a:t>
                      </a:r>
                      <a:endParaRPr lang="zh-TW" altLang="en-US" dirty="0"/>
                    </a:p>
                  </a:txBody>
                  <a:tcPr/>
                </a:tc>
              </a:tr>
              <a:tr h="1800200">
                <a:tc>
                  <a:txBody>
                    <a:bodyPr/>
                    <a:lstStyle/>
                    <a:p>
                      <a:r>
                        <a:rPr lang="en-US" altLang="zh-TW" b="1" dirty="0" smtClean="0">
                          <a:solidFill>
                            <a:srgbClr val="FF0000"/>
                          </a:solidFill>
                        </a:rPr>
                        <a:t>O1 </a:t>
                      </a:r>
                      <a:r>
                        <a:rPr lang="zh-TW" altLang="en-US" b="1" dirty="0" smtClean="0">
                          <a:solidFill>
                            <a:srgbClr val="FF0000"/>
                          </a:solidFill>
                        </a:rPr>
                        <a:t>食品安全意識抬頭</a:t>
                      </a:r>
                    </a:p>
                    <a:p>
                      <a:r>
                        <a:rPr lang="en-US" altLang="zh-TW" b="1" dirty="0" smtClean="0">
                          <a:solidFill>
                            <a:srgbClr val="FF0000"/>
                          </a:solidFill>
                        </a:rPr>
                        <a:t>O2 </a:t>
                      </a:r>
                      <a:r>
                        <a:rPr lang="zh-TW" altLang="en-US" b="1" dirty="0" smtClean="0">
                          <a:solidFill>
                            <a:srgbClr val="FF0000"/>
                          </a:solidFill>
                        </a:rPr>
                        <a:t>生活水準提高，蜜餞品質要求提高</a:t>
                      </a:r>
                    </a:p>
                    <a:p>
                      <a:r>
                        <a:rPr lang="en-US" altLang="zh-TW" dirty="0" smtClean="0"/>
                        <a:t>O3 </a:t>
                      </a:r>
                      <a:r>
                        <a:rPr lang="zh-TW" altLang="en-US" dirty="0" smtClean="0"/>
                        <a:t>政府設置免費公車站於橘之鄉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T1 </a:t>
                      </a:r>
                      <a:r>
                        <a:rPr lang="zh-TW" altLang="en-US" dirty="0" smtClean="0"/>
                        <a:t>連假國道塞車，影響觀光人數</a:t>
                      </a:r>
                    </a:p>
                    <a:p>
                      <a:r>
                        <a:rPr lang="en-US" altLang="zh-TW" dirty="0" smtClean="0"/>
                        <a:t>T2 </a:t>
                      </a:r>
                      <a:r>
                        <a:rPr lang="zh-TW" altLang="en-US" dirty="0" smtClean="0"/>
                        <a:t>宜蘭觀光業者多，分散客群</a:t>
                      </a:r>
                    </a:p>
                    <a:p>
                      <a:r>
                        <a:rPr lang="en-US" altLang="zh-TW" dirty="0" smtClean="0"/>
                        <a:t>T3 </a:t>
                      </a:r>
                      <a:r>
                        <a:rPr lang="zh-TW" altLang="en-US" dirty="0" smtClean="0"/>
                        <a:t>天災容易影響原物料產量</a:t>
                      </a:r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655642"/>
              </p:ext>
            </p:extLst>
          </p:nvPr>
        </p:nvGraphicFramePr>
        <p:xfrm>
          <a:off x="1524000" y="1268760"/>
          <a:ext cx="6096000" cy="2241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 smtClean="0"/>
                        <a:t>優勢</a:t>
                      </a:r>
                      <a:r>
                        <a:rPr lang="en-US" altLang="zh-TW" b="1" dirty="0" smtClean="0"/>
                        <a:t>(S)</a:t>
                      </a:r>
                      <a:endParaRPr lang="zh-TW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 smtClean="0"/>
                        <a:t>劣勢</a:t>
                      </a:r>
                      <a:r>
                        <a:rPr lang="en-US" altLang="zh-TW" dirty="0" smtClean="0"/>
                        <a:t>(W)</a:t>
                      </a:r>
                      <a:endParaRPr lang="zh-TW" altLang="en-US" dirty="0"/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algn="just"/>
                      <a:r>
                        <a:rPr lang="en-US" altLang="zh-TW" dirty="0" smtClean="0"/>
                        <a:t>S1 </a:t>
                      </a:r>
                      <a:r>
                        <a:rPr lang="zh-TW" altLang="en-US" dirty="0" smtClean="0"/>
                        <a:t>工廠鄰近於原料產地</a:t>
                      </a:r>
                    </a:p>
                    <a:p>
                      <a:pPr algn="just"/>
                      <a:r>
                        <a:rPr lang="en-US" altLang="zh-TW" dirty="0" smtClean="0"/>
                        <a:t>S2 </a:t>
                      </a:r>
                      <a:r>
                        <a:rPr lang="zh-TW" altLang="en-US" dirty="0" smtClean="0"/>
                        <a:t>有透明化工廠</a:t>
                      </a:r>
                    </a:p>
                    <a:p>
                      <a:pPr algn="just"/>
                      <a:r>
                        <a:rPr lang="en-US" altLang="zh-TW" dirty="0" smtClean="0"/>
                        <a:t>S3 </a:t>
                      </a:r>
                      <a:r>
                        <a:rPr lang="zh-TW" altLang="en-US" dirty="0" smtClean="0"/>
                        <a:t>設有網路商店</a:t>
                      </a:r>
                    </a:p>
                    <a:p>
                      <a:pPr algn="just"/>
                      <a:r>
                        <a:rPr lang="en-US" altLang="zh-TW" dirty="0" smtClean="0"/>
                        <a:t>S4 </a:t>
                      </a:r>
                      <a:r>
                        <a:rPr lang="zh-TW" altLang="en-US" dirty="0" smtClean="0"/>
                        <a:t>單顆包裝精美且方便食用</a:t>
                      </a:r>
                    </a:p>
                    <a:p>
                      <a:pPr algn="just"/>
                      <a:r>
                        <a:rPr lang="en-US" altLang="zh-TW" dirty="0" smtClean="0"/>
                        <a:t>S5 </a:t>
                      </a:r>
                      <a:r>
                        <a:rPr lang="zh-TW" altLang="en-US" dirty="0" smtClean="0"/>
                        <a:t>安心無添加的製造過程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W1 </a:t>
                      </a:r>
                      <a:r>
                        <a:rPr lang="zh-TW" altLang="en-US" dirty="0" smtClean="0"/>
                        <a:t>所在地離市區遠</a:t>
                      </a:r>
                    </a:p>
                    <a:p>
                      <a:r>
                        <a:rPr lang="en-US" altLang="zh-TW" b="1" dirty="0" smtClean="0">
                          <a:solidFill>
                            <a:srgbClr val="FF0000"/>
                          </a:solidFill>
                        </a:rPr>
                        <a:t>W2 </a:t>
                      </a:r>
                      <a:r>
                        <a:rPr lang="zh-TW" altLang="en-US" b="1" dirty="0" smtClean="0">
                          <a:solidFill>
                            <a:srgbClr val="FF0000"/>
                          </a:solidFill>
                        </a:rPr>
                        <a:t>產品價格比市價高</a:t>
                      </a:r>
                    </a:p>
                    <a:p>
                      <a:r>
                        <a:rPr lang="en-US" altLang="zh-TW" b="1" dirty="0" smtClean="0">
                          <a:solidFill>
                            <a:srgbClr val="FF0000"/>
                          </a:solidFill>
                        </a:rPr>
                        <a:t>W3 </a:t>
                      </a:r>
                      <a:r>
                        <a:rPr lang="zh-TW" altLang="en-US" b="1" dirty="0" smtClean="0">
                          <a:solidFill>
                            <a:srgbClr val="FF0000"/>
                          </a:solidFill>
                        </a:rPr>
                        <a:t>大眾對蜜餞生產過程有刻版印象</a:t>
                      </a:r>
                    </a:p>
                    <a:p>
                      <a:r>
                        <a:rPr lang="en-US" altLang="zh-TW" b="1" dirty="0" smtClean="0">
                          <a:solidFill>
                            <a:srgbClr val="FF0000"/>
                          </a:solidFill>
                        </a:rPr>
                        <a:t>W4 </a:t>
                      </a:r>
                      <a:r>
                        <a:rPr lang="zh-TW" altLang="en-US" b="1" dirty="0" smtClean="0">
                          <a:solidFill>
                            <a:srgbClr val="FF0000"/>
                          </a:solidFill>
                        </a:rPr>
                        <a:t>導覽人力不足，假日尤其嚴重</a:t>
                      </a:r>
                      <a:endParaRPr lang="zh-TW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886844" y="652046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u="sng" dirty="0" smtClean="0"/>
              <a:t>SWOT </a:t>
            </a:r>
            <a:r>
              <a:rPr lang="zh-TW" altLang="en-US" sz="2400" b="1" u="sng" dirty="0" smtClean="0"/>
              <a:t>分析</a:t>
            </a:r>
            <a:endParaRPr lang="zh-TW" alt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1144017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6781800" cy="864096"/>
          </a:xfrm>
        </p:spPr>
        <p:txBody>
          <a:bodyPr>
            <a:normAutofit/>
          </a:bodyPr>
          <a:lstStyle/>
          <a:p>
            <a:r>
              <a:rPr lang="en-US" altLang="zh-TW" sz="4800" dirty="0" smtClean="0">
                <a:solidFill>
                  <a:schemeClr val="accent6">
                    <a:lumMod val="75000"/>
                  </a:schemeClr>
                </a:solidFill>
                <a:latin typeface="+mj-ea"/>
              </a:rPr>
              <a:t>NFC </a:t>
            </a:r>
            <a:r>
              <a:rPr lang="zh-TW" altLang="en-US" sz="4800" dirty="0">
                <a:solidFill>
                  <a:schemeClr val="accent6">
                    <a:lumMod val="75000"/>
                  </a:schemeClr>
                </a:solidFill>
                <a:latin typeface="+mj-ea"/>
              </a:rPr>
              <a:t>輔助導覽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1115616" y="1700808"/>
            <a:ext cx="68407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優點</a:t>
            </a:r>
          </a:p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可以導覽宜農牧場還有宜蘭的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14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個其他休閒農業區。下載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APP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後，不須上網，打開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通訊功能後，將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標籤放在手機背面即可導覽。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缺點</a:t>
            </a: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iPhone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不支援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智慧導覽，而且只有較新的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Android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手機的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支援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舊的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Android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手機可能沒有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NFC)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我們負責製作橘之鄉的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標籤內容的數位化檔案，宜蘭大學協助更新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APP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，共同完成橘之鄉的 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NFC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智慧導覽，希望可以改善橘之鄉導覽人力不足的劣勢。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40616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6781800" cy="1152128"/>
          </a:xfrm>
        </p:spPr>
        <p:txBody>
          <a:bodyPr/>
          <a:lstStyle/>
          <a:p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NFC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設計成品與應用</a:t>
            </a:r>
            <a:endParaRPr lang="zh-TW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971600" y="177281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+mj-ea"/>
                <a:ea typeface="+mj-ea"/>
              </a:rPr>
              <a:t>我們的第一批 </a:t>
            </a:r>
            <a:r>
              <a:rPr lang="en-US" altLang="zh-TW" dirty="0" smtClean="0">
                <a:latin typeface="+mj-ea"/>
                <a:ea typeface="+mj-ea"/>
              </a:rPr>
              <a:t>NFC </a:t>
            </a:r>
            <a:r>
              <a:rPr lang="zh-TW" altLang="en-US" dirty="0" smtClean="0">
                <a:latin typeface="+mj-ea"/>
                <a:ea typeface="+mj-ea"/>
              </a:rPr>
              <a:t>導覽標籤內容已獲橘之鄉採用，目前正在製作標籤卡片中，其中包括金棗、蜜餞、橘之鄉蜜餞形象館介紹，猜燈謎與謎底與蜜餞製程介紹等共 </a:t>
            </a:r>
            <a:r>
              <a:rPr lang="en-US" altLang="zh-TW" dirty="0" smtClean="0">
                <a:latin typeface="+mj-ea"/>
                <a:ea typeface="+mj-ea"/>
              </a:rPr>
              <a:t>14 </a:t>
            </a:r>
            <a:r>
              <a:rPr lang="zh-TW" altLang="en-US" dirty="0" smtClean="0">
                <a:latin typeface="+mj-ea"/>
                <a:ea typeface="+mj-ea"/>
              </a:rPr>
              <a:t>張</a:t>
            </a:r>
            <a:endParaRPr lang="zh-TW" altLang="en-US" dirty="0">
              <a:latin typeface="+mj-ea"/>
              <a:ea typeface="+mj-ea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4200">
            <a:off x="1594270" y="2838437"/>
            <a:ext cx="3168352" cy="3816424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626812"/>
            <a:ext cx="3368175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21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6781800" cy="936104"/>
          </a:xfrm>
        </p:spPr>
        <p:txBody>
          <a:bodyPr/>
          <a:lstStyle/>
          <a:p>
            <a:r>
              <a:rPr lang="zh-TW" altLang="en-US" b="1" dirty="0" smtClean="0">
                <a:solidFill>
                  <a:schemeClr val="accent6">
                    <a:lumMod val="50000"/>
                  </a:schemeClr>
                </a:solidFill>
              </a:rPr>
              <a:t>結論</a:t>
            </a:r>
            <a:endParaRPr lang="zh-TW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971600" y="1988840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「無添加」的安心食品，用「誠意」待客。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2400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成本較高，進而接受售價較高。</a:t>
            </a:r>
            <a:endParaRPr lang="en-US" altLang="zh-TW" sz="2400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TW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NFC </a:t>
            </a: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智慧導覽 </a:t>
            </a:r>
            <a:r>
              <a:rPr lang="en-US" altLang="zh-TW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APP </a:t>
            </a: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輔助導覽</a:t>
            </a:r>
          </a:p>
        </p:txBody>
      </p:sp>
    </p:spTree>
    <p:extLst>
      <p:ext uri="{BB962C8B-B14F-4D97-AF65-F5344CB8AC3E}">
        <p14:creationId xmlns:p14="http://schemas.microsoft.com/office/powerpoint/2010/main" val="2553563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6781800" cy="1008112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chemeClr val="accent6">
                    <a:lumMod val="50000"/>
                  </a:schemeClr>
                </a:solidFill>
              </a:rPr>
              <a:t>  建議</a:t>
            </a:r>
            <a:endParaRPr lang="zh-TW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259632" y="1988840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「婚禮的伴手禮」</a:t>
            </a:r>
            <a:endParaRPr lang="en-US" altLang="zh-TW" sz="2400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2400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與鄰近企業合作 ，聯合研發商品</a:t>
            </a:r>
            <a:endParaRPr lang="en-US" altLang="zh-TW" sz="2400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2400" dirty="0" smtClean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開發更多 </a:t>
            </a:r>
            <a:r>
              <a:rPr lang="en-US" altLang="zh-TW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DIY </a:t>
            </a:r>
            <a:r>
              <a:rPr lang="zh-TW" altLang="en-US" sz="2400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體驗活動。</a:t>
            </a:r>
            <a:endParaRPr lang="zh-TW" altLang="en-US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65659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accent1">
                    <a:lumMod val="75000"/>
                  </a:schemeClr>
                </a:solidFill>
              </a:rPr>
              <a:t>簡報結束</a:t>
            </a:r>
            <a:endParaRPr lang="zh-TW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12776"/>
            <a:ext cx="4104456" cy="3433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0792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旅程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86</TotalTime>
  <Words>383</Words>
  <Application>Microsoft Office PowerPoint</Application>
  <PresentationFormat>如螢幕大小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NewsPrint</vt:lpstr>
      <vt:lpstr>走進金桔的故鄉</vt:lpstr>
      <vt:lpstr>PowerPoint 簡報</vt:lpstr>
      <vt:lpstr>NFC 輔助導覽</vt:lpstr>
      <vt:lpstr>NFC設計成品與應用</vt:lpstr>
      <vt:lpstr>結論</vt:lpstr>
      <vt:lpstr>  建議</vt:lpstr>
      <vt:lpstr>簡報結束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走進金桔的故鄉</dc:title>
  <dc:creator>CN-2</dc:creator>
  <cp:lastModifiedBy>CN-2</cp:lastModifiedBy>
  <cp:revision>8</cp:revision>
  <dcterms:created xsi:type="dcterms:W3CDTF">2018-02-26T14:34:02Z</dcterms:created>
  <dcterms:modified xsi:type="dcterms:W3CDTF">2018-02-26T16:01:01Z</dcterms:modified>
</cp:coreProperties>
</file>