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3" autoAdjust="0"/>
    <p:restoredTop sz="94660"/>
  </p:normalViewPr>
  <p:slideViewPr>
    <p:cSldViewPr snapToGrid="0">
      <p:cViewPr varScale="1">
        <p:scale>
          <a:sx n="85" d="100"/>
          <a:sy n="85" d="100"/>
        </p:scale>
        <p:origin x="7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4621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dirty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3691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8842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zh-TW" altLang="en-US" dirty="0"/>
              <a:t>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56402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78363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972092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dirty="0"/>
              <a:t>按一下圖示以新增圖片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dirty="0"/>
              <a:t>按一下圖示以新增圖片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dirty="0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270681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36324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7018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18480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99845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9379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9341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208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52956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9115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dirty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55705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275EF9D-446A-4BA9-9A8F-8795C824CFA3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A2E34-17E6-46B6-A0CD-23734D57E7F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85295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924300"/>
            <a:ext cx="8824913" cy="195103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TW" altLang="en-US" sz="2400">
                <a:latin typeface="新細明體"/>
                <a:ea typeface="新細明體"/>
              </a:rPr>
              <a:t>關鍵字:文山休閒農場,</a:t>
            </a:r>
          </a:p>
          <a:p>
            <a:r>
              <a:rPr lang="zh-TW" altLang="en-US" sz="2400">
                <a:latin typeface="新細明體"/>
                <a:ea typeface="新細明體"/>
              </a:rPr>
              <a:t>            多媒體網站</a:t>
            </a:r>
          </a:p>
          <a:p>
            <a:r>
              <a:rPr lang="zh-TW" sz="2400">
                <a:solidFill>
                  <a:schemeClr val="tx1"/>
                </a:solidFill>
                <a:latin typeface="新細明體"/>
                <a:ea typeface="新細明體"/>
              </a:rPr>
              <a:t>           </a:t>
            </a:r>
            <a:r>
              <a:rPr lang="zh-TW" altLang="en-US" sz="2400">
                <a:solidFill>
                  <a:schemeClr val="tx1"/>
                </a:solidFill>
                <a:latin typeface="新細明體"/>
                <a:ea typeface="新細明體"/>
              </a:rPr>
              <a:t>  </a:t>
            </a:r>
            <a:r>
              <a:rPr lang="zh-TW" altLang="en-US" sz="2400">
                <a:solidFill>
                  <a:srgbClr val="4FB8C1"/>
                </a:solidFill>
                <a:latin typeface="新細明體"/>
                <a:ea typeface="新細明體"/>
              </a:rPr>
              <a:t>數位行銷</a:t>
            </a:r>
          </a:p>
          <a:p>
            <a:r>
              <a:rPr lang="zh-TW" altLang="en-US" sz="2400">
                <a:solidFill>
                  <a:schemeClr val="tx1"/>
                </a:solidFill>
                <a:latin typeface="新細明體"/>
                <a:ea typeface="新細明體"/>
              </a:rPr>
              <a:t>組員:胡智盛37</a:t>
            </a:r>
          </a:p>
          <a:p>
            <a:r>
              <a:rPr lang="zh-TW" altLang="en-US" sz="2400">
                <a:solidFill>
                  <a:schemeClr val="tx1"/>
                </a:solidFill>
                <a:latin typeface="新細明體"/>
                <a:ea typeface="新細明體"/>
              </a:rPr>
              <a:t>         趙子樊06</a:t>
            </a:r>
          </a:p>
          <a:p>
            <a:endParaRPr lang="zh-TW" altLang="en-US" dirty="0">
              <a:solidFill>
                <a:schemeClr val="tx1"/>
              </a:solidFill>
              <a:latin typeface="新細明體"/>
              <a:ea typeface="新細明體"/>
            </a:endParaRPr>
          </a:p>
        </p:txBody>
      </p:sp>
      <p:sp>
        <p:nvSpPr>
          <p:cNvPr id="5" name="標題 4">
            <a:extLst>
              <a:ext uri="{FF2B5EF4-FFF2-40B4-BE49-F238E27FC236}">
                <a16:creationId xmlns:a16="http://schemas.microsoft.com/office/drawing/2014/main" id="{C97EDA24-10C2-44CB-BA3D-DCEC6FB3E0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7350" y="47625"/>
            <a:ext cx="8824913" cy="3258344"/>
          </a:xfrm>
        </p:spPr>
        <p:txBody>
          <a:bodyPr/>
          <a:lstStyle/>
          <a:p>
            <a:pPr algn="ctr"/>
            <a:r>
              <a:rPr lang="zh-TW" altLang="en-US" sz="9650">
                <a:latin typeface="Franklin Gothic Medium"/>
                <a:ea typeface="新細明體"/>
              </a:rPr>
              <a:t>小農時光</a:t>
            </a:r>
            <a:endParaRPr lang="zh-TW" altLang="en-US" sz="9650">
              <a:latin typeface="新細明體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2592129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600E1DF-C375-438F-B464-8AEE097B1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8000">
                <a:solidFill>
                  <a:srgbClr val="171717"/>
                </a:solidFill>
                <a:latin typeface="新細明體"/>
                <a:ea typeface="新細明體"/>
                <a:cs typeface="+mj-ea"/>
              </a:rPr>
              <a:t>研究目地</a:t>
            </a:r>
            <a:br>
              <a:rPr lang="en-US" dirty="0">
                <a:solidFill>
                  <a:schemeClr val="tx1"/>
                </a:solidFill>
                <a:latin typeface="+mj-ea"/>
                <a:cs typeface="+mj-ea"/>
              </a:rPr>
            </a:br>
            <a:endParaRPr lang="zh-TW" altLang="en-US">
              <a:latin typeface="新細明體"/>
              <a:ea typeface="新細明體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BFF80D0-589D-49AF-A64C-42EC027FEE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zh-TW" altLang="en-US" sz="2800">
                <a:latin typeface="新細明體"/>
                <a:ea typeface="新細明體"/>
              </a:rPr>
              <a:t>1.探討[文山休閒農場]之歷史沿革及經營理念.</a:t>
            </a:r>
            <a:endParaRPr lang="zh-TW" sz="2800">
              <a:latin typeface="新細明體"/>
              <a:ea typeface="新細明體"/>
            </a:endParaRPr>
          </a:p>
          <a:p>
            <a:pPr marL="0" indent="0">
              <a:buNone/>
            </a:pPr>
            <a:r>
              <a:rPr lang="zh-TW" altLang="en-US" sz="2800">
                <a:latin typeface="新細明體"/>
                <a:ea typeface="新細明體"/>
              </a:rPr>
              <a:t>2.進行農場swot、stp分析</a:t>
            </a:r>
          </a:p>
          <a:p>
            <a:pPr marL="0" indent="0">
              <a:buNone/>
            </a:pPr>
            <a:r>
              <a:rPr lang="zh-TW" altLang="en-US" sz="2800">
                <a:latin typeface="新細明體"/>
                <a:ea typeface="新細明體"/>
              </a:rPr>
              <a:t>3.建置[小農時光]多媒體網站，推廣台中大里在地農村職人精神.</a:t>
            </a:r>
          </a:p>
          <a:p>
            <a:pPr marL="0" indent="0">
              <a:buNone/>
            </a:pPr>
            <a:r>
              <a:rPr lang="zh-TW" altLang="en-US" sz="2800">
                <a:latin typeface="新細明體"/>
                <a:ea typeface="新細明體"/>
              </a:rPr>
              <a:t>4.開發農場導覽APP應用程式，電子書等多元數位化行銷.</a:t>
            </a:r>
          </a:p>
          <a:p>
            <a:pPr marL="0" indent="0">
              <a:buNone/>
            </a:pPr>
            <a:r>
              <a:rPr lang="zh-TW" altLang="en-US" sz="2800">
                <a:latin typeface="新細明體"/>
                <a:ea typeface="新細明體"/>
              </a:rPr>
              <a:t>5.發展手機LINE貼圖，及創意設計.</a:t>
            </a:r>
            <a:endParaRPr lang="zh-TW" altLang="en-US" sz="2800" dirty="0">
              <a:latin typeface="新細明體"/>
              <a:ea typeface="新細明體"/>
            </a:endParaRPr>
          </a:p>
          <a:p>
            <a:pPr marL="0" indent="0">
              <a:buNone/>
            </a:pPr>
            <a:r>
              <a:rPr lang="zh-TW" altLang="en-US" sz="2800">
                <a:latin typeface="新細明體"/>
                <a:ea typeface="新細明體"/>
              </a:rPr>
              <a:t>6.結合雲端資源建置線上推廣平台，並提供農場建議方案之參考</a:t>
            </a:r>
            <a:endParaRPr lang="zh-TW" altLang="en-US" sz="2800" dirty="0">
              <a:latin typeface="新細明體"/>
              <a:ea typeface="新細明體"/>
            </a:endParaRPr>
          </a:p>
          <a:p>
            <a:pPr marL="0" indent="0">
              <a:buNone/>
            </a:pPr>
            <a:endParaRPr lang="zh-TW" altLang="en-US" dirty="0">
              <a:latin typeface="新細明體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814212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2542CD7-E00E-4416-804E-6EC05D714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85775"/>
            <a:ext cx="9404723" cy="1400530"/>
          </a:xfrm>
        </p:spPr>
        <p:txBody>
          <a:bodyPr/>
          <a:lstStyle/>
          <a:p>
            <a:r>
              <a:rPr lang="zh-TW" altLang="en-US" sz="8000">
                <a:solidFill>
                  <a:srgbClr val="B01513"/>
                </a:solidFill>
                <a:latin typeface="新細明體"/>
                <a:ea typeface="新細明體"/>
              </a:rPr>
              <a:t>研究流程</a:t>
            </a:r>
            <a:endParaRPr lang="zh-TW" sz="8000">
              <a:solidFill>
                <a:srgbClr val="B01513"/>
              </a:solidFill>
              <a:latin typeface="新細明體"/>
              <a:ea typeface="新細明體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1E720E6-ED42-449C-83A4-6A9318BC8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6550" y="6591300"/>
            <a:ext cx="8946541" cy="4195481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7E00D1B-75EA-4AF3-9F6D-657DE8065B38}"/>
              </a:ext>
            </a:extLst>
          </p:cNvPr>
          <p:cNvSpPr/>
          <p:nvPr/>
        </p:nvSpPr>
        <p:spPr>
          <a:xfrm>
            <a:off x="47625" y="2447925"/>
            <a:ext cx="664369" cy="18780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TW" altLang="en-US" sz="2400">
                <a:solidFill>
                  <a:srgbClr val="000000"/>
                </a:solidFill>
                <a:latin typeface="新細明體"/>
                <a:ea typeface="新細明體"/>
              </a:rPr>
              <a:t>擬</a:t>
            </a:r>
          </a:p>
          <a:p>
            <a:pPr algn="ctr"/>
            <a:r>
              <a:rPr lang="zh-TW" altLang="en-US" sz="2400">
                <a:solidFill>
                  <a:srgbClr val="000000"/>
                </a:solidFill>
                <a:latin typeface="新細明體"/>
                <a:ea typeface="新細明體"/>
              </a:rPr>
              <a:t>定</a:t>
            </a:r>
          </a:p>
          <a:p>
            <a:pPr algn="ctr"/>
            <a:r>
              <a:rPr lang="zh-TW" altLang="en-US" sz="2400">
                <a:solidFill>
                  <a:srgbClr val="000000"/>
                </a:solidFill>
                <a:latin typeface="新細明體"/>
                <a:ea typeface="新細明體"/>
              </a:rPr>
              <a:t>主</a:t>
            </a:r>
          </a:p>
          <a:p>
            <a:pPr algn="ctr"/>
            <a:r>
              <a:rPr lang="zh-TW" altLang="en-US" sz="2400">
                <a:solidFill>
                  <a:srgbClr val="000000"/>
                </a:solidFill>
                <a:latin typeface="新細明體"/>
                <a:ea typeface="新細明體"/>
              </a:rPr>
              <a:t>題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4143CC8-1E7D-46CD-923E-951F06641F04}"/>
              </a:ext>
            </a:extLst>
          </p:cNvPr>
          <p:cNvSpPr/>
          <p:nvPr/>
        </p:nvSpPr>
        <p:spPr>
          <a:xfrm>
            <a:off x="857250" y="2462302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實際拜訪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5DDA97A-E626-404A-A507-1D17A9DB5A15}"/>
              </a:ext>
            </a:extLst>
          </p:cNvPr>
          <p:cNvSpPr/>
          <p:nvPr/>
        </p:nvSpPr>
        <p:spPr>
          <a:xfrm>
            <a:off x="1628775" y="2447925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整理資料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8DD93A-9253-4B3D-8AE8-26659B42ABE4}"/>
              </a:ext>
            </a:extLst>
          </p:cNvPr>
          <p:cNvSpPr/>
          <p:nvPr/>
        </p:nvSpPr>
        <p:spPr>
          <a:xfrm>
            <a:off x="7662954" y="4557623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電子書設計</a:t>
            </a:r>
            <a:endParaRPr lang="zh-TW" altLang="en-US" sz="2400">
              <a:solidFill>
                <a:srgbClr val="0C0C0C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C9482BC-9B53-4E27-A08F-E5B8C47178A3}"/>
              </a:ext>
            </a:extLst>
          </p:cNvPr>
          <p:cNvSpPr/>
          <p:nvPr/>
        </p:nvSpPr>
        <p:spPr>
          <a:xfrm>
            <a:off x="6943725" y="4557623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A</a:t>
            </a:r>
            <a:endParaRPr lang="zh-TW"/>
          </a:p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P</a:t>
            </a:r>
            <a:endParaRPr lang="zh-TW">
              <a:solidFill>
                <a:srgbClr val="FFFFFF"/>
              </a:solidFill>
              <a:latin typeface="新細明體"/>
              <a:ea typeface="新細明體"/>
            </a:endParaRPr>
          </a:p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P</a:t>
            </a:r>
            <a:endParaRPr lang="zh-TW">
              <a:solidFill>
                <a:srgbClr val="FFFFFF"/>
              </a:solidFill>
              <a:latin typeface="新細明體"/>
              <a:ea typeface="新細明體"/>
            </a:endParaRPr>
          </a:p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設計</a:t>
            </a:r>
            <a:endParaRPr lang="zh-TW">
              <a:latin typeface="新細明體"/>
              <a:ea typeface="新細明體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1E570A7-FBEF-43E6-A3BC-6D542F1C061E}"/>
              </a:ext>
            </a:extLst>
          </p:cNvPr>
          <p:cNvSpPr/>
          <p:nvPr/>
        </p:nvSpPr>
        <p:spPr>
          <a:xfrm>
            <a:off x="6134100" y="2462302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問卷分析</a:t>
            </a:r>
            <a:endParaRPr lang="zh-TW" altLang="en-US" sz="2400" dirty="0">
              <a:solidFill>
                <a:srgbClr val="0C0C0C"/>
              </a:solidFill>
              <a:latin typeface="新細明體"/>
              <a:ea typeface="新細明體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F6C4998-4A10-455B-AC2E-10397F5CA29C}"/>
              </a:ext>
            </a:extLst>
          </p:cNvPr>
          <p:cNvSpPr/>
          <p:nvPr/>
        </p:nvSpPr>
        <p:spPr>
          <a:xfrm>
            <a:off x="5400675" y="2476680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發放問卷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AF4E2FC-6186-4025-9D04-B26147423E47}"/>
              </a:ext>
            </a:extLst>
          </p:cNvPr>
          <p:cNvSpPr/>
          <p:nvPr/>
        </p:nvSpPr>
        <p:spPr>
          <a:xfrm>
            <a:off x="4648200" y="2476680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問卷設計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4308BD1-E6FD-4EC1-A2C8-143D60255ECC}"/>
              </a:ext>
            </a:extLst>
          </p:cNvPr>
          <p:cNvSpPr/>
          <p:nvPr/>
        </p:nvSpPr>
        <p:spPr>
          <a:xfrm>
            <a:off x="3867150" y="2447925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訪問老闆</a:t>
            </a:r>
            <a:endParaRPr lang="zh-TW" altLang="en-US" sz="2400">
              <a:solidFill>
                <a:srgbClr val="0C0C0C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270C38-FC03-4A1B-BA90-1629D03F5229}"/>
              </a:ext>
            </a:extLst>
          </p:cNvPr>
          <p:cNvSpPr/>
          <p:nvPr/>
        </p:nvSpPr>
        <p:spPr>
          <a:xfrm>
            <a:off x="3114675" y="2447925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訪談單設計</a:t>
            </a:r>
            <a:endParaRPr lang="zh-TW" altLang="en-US" sz="2400">
              <a:solidFill>
                <a:srgbClr val="0C0C0C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F839FE4-5048-4F9C-A2E6-709A7C93005F}"/>
              </a:ext>
            </a:extLst>
          </p:cNvPr>
          <p:cNvSpPr/>
          <p:nvPr/>
        </p:nvSpPr>
        <p:spPr>
          <a:xfrm>
            <a:off x="2381250" y="2433547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撰寫計畫書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D7BA62E-B8FE-4881-8A51-8A60B211141E}"/>
              </a:ext>
            </a:extLst>
          </p:cNvPr>
          <p:cNvSpPr/>
          <p:nvPr/>
        </p:nvSpPr>
        <p:spPr>
          <a:xfrm>
            <a:off x="8410575" y="4557623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動畫設計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6225B77-56FC-4E3D-8E29-F7DE466B3518}"/>
              </a:ext>
            </a:extLst>
          </p:cNvPr>
          <p:cNvSpPr/>
          <p:nvPr/>
        </p:nvSpPr>
        <p:spPr>
          <a:xfrm>
            <a:off x="11449050" y="2447925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完成專題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366775C-768D-4F6A-8FA4-E0B3F51801A9}"/>
              </a:ext>
            </a:extLst>
          </p:cNvPr>
          <p:cNvSpPr/>
          <p:nvPr/>
        </p:nvSpPr>
        <p:spPr>
          <a:xfrm>
            <a:off x="10725150" y="2447925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測試及修改</a:t>
            </a:r>
            <a:endParaRPr lang="zh-TW" altLang="en-US" sz="2400">
              <a:solidFill>
                <a:srgbClr val="0C0C0C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CEC4B65-42AA-453E-AE44-A606680A0226}"/>
              </a:ext>
            </a:extLst>
          </p:cNvPr>
          <p:cNvSpPr/>
          <p:nvPr/>
        </p:nvSpPr>
        <p:spPr>
          <a:xfrm>
            <a:off x="9963150" y="2462302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結論及建議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70EEBE6-A57C-4886-9728-D56F98761D29}"/>
              </a:ext>
            </a:extLst>
          </p:cNvPr>
          <p:cNvSpPr/>
          <p:nvPr/>
        </p:nvSpPr>
        <p:spPr>
          <a:xfrm>
            <a:off x="9233858" y="2476680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簡報製作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8B79748-A4B4-4A61-87B6-C267D7720602}"/>
              </a:ext>
            </a:extLst>
          </p:cNvPr>
          <p:cNvSpPr/>
          <p:nvPr/>
        </p:nvSpPr>
        <p:spPr>
          <a:xfrm>
            <a:off x="8372475" y="535736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商品設計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460922D-E694-4A30-A03C-BE763B354231}"/>
              </a:ext>
            </a:extLst>
          </p:cNvPr>
          <p:cNvSpPr/>
          <p:nvPr/>
        </p:nvSpPr>
        <p:spPr>
          <a:xfrm>
            <a:off x="7619461" y="535736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貼圖設計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15103D8-8F21-4800-BE17-8F87928AD35E}"/>
              </a:ext>
            </a:extLst>
          </p:cNvPr>
          <p:cNvSpPr/>
          <p:nvPr/>
        </p:nvSpPr>
        <p:spPr>
          <a:xfrm>
            <a:off x="6886575" y="535736"/>
            <a:ext cx="664369" cy="1843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TW" altLang="en-US" sz="2400">
                <a:solidFill>
                  <a:srgbClr val="0C0C0C"/>
                </a:solidFill>
                <a:latin typeface="新細明體"/>
                <a:ea typeface="新細明體"/>
              </a:rPr>
              <a:t>網站設計</a:t>
            </a:r>
          </a:p>
        </p:txBody>
      </p:sp>
    </p:spTree>
    <p:extLst>
      <p:ext uri="{BB962C8B-B14F-4D97-AF65-F5344CB8AC3E}">
        <p14:creationId xmlns:p14="http://schemas.microsoft.com/office/powerpoint/2010/main" val="1923556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9410C3D-FCC6-44E8-9D0F-F0C0A569E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8000">
                <a:solidFill>
                  <a:srgbClr val="E6B729"/>
                </a:solidFill>
                <a:latin typeface="新細明體"/>
                <a:ea typeface="新細明體"/>
              </a:rPr>
              <a:t>研究方法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D2C157A-8F51-4D1C-9D14-042E4F491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5617" y="1762125"/>
            <a:ext cx="8946541" cy="419548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TW" altLang="en-US" sz="2400">
                <a:solidFill>
                  <a:srgbClr val="E6B729"/>
                </a:solidFill>
                <a:latin typeface="新細明體"/>
                <a:ea typeface="新細明體"/>
              </a:rPr>
              <a:t>1.文獻分析法:透過書籍.網站.報章雜誌等管道</a:t>
            </a:r>
          </a:p>
          <a:p>
            <a:pPr>
              <a:buClr>
                <a:srgbClr val="8AD0D6"/>
              </a:buClr>
            </a:pPr>
            <a:r>
              <a:rPr lang="zh-TW" altLang="en-US" sz="2400">
                <a:solidFill>
                  <a:srgbClr val="E6B729"/>
                </a:solidFill>
                <a:latin typeface="新細明體"/>
                <a:ea typeface="新細明體"/>
              </a:rPr>
              <a:t>2.問卷調查法:透過問卷設計及實施問卷填寫，</a:t>
            </a:r>
          </a:p>
          <a:p>
            <a:pPr>
              <a:buClr>
                <a:srgbClr val="8AD0D6"/>
              </a:buClr>
            </a:pPr>
            <a:r>
              <a:rPr lang="zh-TW" altLang="en-US" sz="2400">
                <a:solidFill>
                  <a:srgbClr val="E6B729"/>
                </a:solidFill>
                <a:latin typeface="新細明體"/>
                <a:ea typeface="新細明體"/>
              </a:rPr>
              <a:t>   調查遊客對休閒農場滿意度</a:t>
            </a:r>
          </a:p>
          <a:p>
            <a:pPr>
              <a:buClr>
                <a:srgbClr val="8AD0D6"/>
              </a:buClr>
            </a:pPr>
            <a:r>
              <a:rPr lang="zh-TW" altLang="en-US" sz="2400">
                <a:solidFill>
                  <a:srgbClr val="E6B729"/>
                </a:solidFill>
                <a:latin typeface="新細明體"/>
                <a:ea typeface="新細明體"/>
              </a:rPr>
              <a:t>3.實地談訪法:到文山休閒農場進行影像拍攝.與老闆實地訪談.</a:t>
            </a:r>
          </a:p>
          <a:p>
            <a:pPr>
              <a:buClr>
                <a:srgbClr val="8AD0D6"/>
              </a:buClr>
            </a:pPr>
            <a:r>
              <a:rPr lang="zh-TW" altLang="en-US" sz="2400">
                <a:solidFill>
                  <a:srgbClr val="E6B729"/>
                </a:solidFill>
                <a:latin typeface="新細明體"/>
                <a:ea typeface="新細明體"/>
              </a:rPr>
              <a:t>                                                                            參予農場體驗.</a:t>
            </a:r>
            <a:endParaRPr lang="zh-TW">
              <a:latin typeface="新細明體"/>
              <a:ea typeface="新細明體"/>
            </a:endParaRPr>
          </a:p>
          <a:p>
            <a:pPr>
              <a:buClr>
                <a:srgbClr val="8AD0D6"/>
              </a:buClr>
            </a:pPr>
            <a:r>
              <a:rPr lang="zh-TW" altLang="en-US" sz="2400">
                <a:solidFill>
                  <a:srgbClr val="E6B729"/>
                </a:solidFill>
                <a:latin typeface="新細明體"/>
                <a:ea typeface="新細明體"/>
              </a:rPr>
              <a:t>4.雲端資源應用:透過Google雲端硬 碟，協同編輯與共享資源，</a:t>
            </a:r>
            <a:endParaRPr lang="zh-TW"/>
          </a:p>
          <a:p>
            <a:pPr>
              <a:buClr>
                <a:srgbClr val="8AD0D6"/>
              </a:buClr>
            </a:pPr>
            <a:r>
              <a:rPr lang="zh-TW" altLang="en-US" sz="2400">
                <a:solidFill>
                  <a:srgbClr val="E6B729"/>
                </a:solidFill>
                <a:latin typeface="新細明體"/>
                <a:ea typeface="新細明體"/>
              </a:rPr>
              <a:t>                                               助專題製作更加順利</a:t>
            </a:r>
          </a:p>
          <a:p>
            <a:pPr>
              <a:buClr>
                <a:srgbClr val="8AD0D6"/>
              </a:buClr>
            </a:pPr>
            <a:r>
              <a:rPr lang="zh-TW" altLang="en-US" sz="2400">
                <a:solidFill>
                  <a:srgbClr val="E6B729"/>
                </a:solidFill>
                <a:latin typeface="新細明體"/>
                <a:ea typeface="新細明體"/>
              </a:rPr>
              <a:t>                                              另外運用weebly建置線上推廣網站</a:t>
            </a:r>
          </a:p>
          <a:p>
            <a:pPr>
              <a:buClr>
                <a:srgbClr val="8AD0D6"/>
              </a:buClr>
            </a:pPr>
            <a:r>
              <a:rPr lang="zh-TW" altLang="en-US" sz="2400">
                <a:solidFill>
                  <a:srgbClr val="E6B729"/>
                </a:solidFill>
                <a:latin typeface="新細明體"/>
                <a:ea typeface="新細明體"/>
              </a:rPr>
              <a:t>                                              作為實務專題研究分享平台</a:t>
            </a:r>
          </a:p>
        </p:txBody>
      </p:sp>
    </p:spTree>
    <p:extLst>
      <p:ext uri="{BB962C8B-B14F-4D97-AF65-F5344CB8AC3E}">
        <p14:creationId xmlns:p14="http://schemas.microsoft.com/office/powerpoint/2010/main" val="396693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4E0E357-D7B3-4084-9438-3C11A9838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38" y="742950"/>
            <a:ext cx="9404350" cy="918767"/>
          </a:xfrm>
        </p:spPr>
        <p:txBody>
          <a:bodyPr/>
          <a:lstStyle/>
          <a:p>
            <a:pPr algn="ctr"/>
            <a:r>
              <a:rPr lang="zh-TW" altLang="en-US">
                <a:latin typeface="新細明體"/>
                <a:ea typeface="新細明體"/>
              </a:rPr>
              <a:t>文山休閒農場之SWOT分析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3E74E9C4-4054-4958-9F0B-4B9F292EEF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5290041"/>
              </p:ext>
            </p:extLst>
          </p:nvPr>
        </p:nvGraphicFramePr>
        <p:xfrm>
          <a:off x="1595886" y="1351471"/>
          <a:ext cx="7594614" cy="52785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37790">
                  <a:extLst>
                    <a:ext uri="{9D8B030D-6E8A-4147-A177-3AD203B41FA5}">
                      <a16:colId xmlns:a16="http://schemas.microsoft.com/office/drawing/2014/main" val="1911267927"/>
                    </a:ext>
                  </a:extLst>
                </a:gridCol>
                <a:gridCol w="3756824">
                  <a:extLst>
                    <a:ext uri="{9D8B030D-6E8A-4147-A177-3AD203B41FA5}">
                      <a16:colId xmlns:a16="http://schemas.microsoft.com/office/drawing/2014/main" val="2148264800"/>
                    </a:ext>
                  </a:extLst>
                </a:gridCol>
              </a:tblGrid>
              <a:tr h="60575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優勢S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劣勢W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2906769"/>
                  </a:ext>
                </a:extLst>
              </a:tr>
              <a:tr h="17994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1.自然資源得天獨厚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2.附近無重工業汙染少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3.老闆經驗豐富，榮獲神農獎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4.鄰近台中都會區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1.飲水設備不足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2.動線規劃不良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3.設施安全度不佳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4.休閒空間不足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3758838"/>
                  </a:ext>
                </a:extLst>
              </a:tr>
              <a:tr h="51666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機會O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威脅T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4764858"/>
                  </a:ext>
                </a:extLst>
              </a:tr>
              <a:tr h="223593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1.成立時間較久，有一定的知名度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2.與朝洋科技大學建教合作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3.近年興起自然保育活動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4.網路興起，資訊流通便利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1.靠近靠近山區較少汙然所以蚊子多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2.休閒農場大同小異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3.農業人才欠缺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0"/>
                        <a:t>4.宅男宅女風氣盛行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12460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01767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離子">
  <a:themeElements>
    <a:clrScheme name="離子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離子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離子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0</TotalTime>
  <Words>0</Words>
  <Application>Microsoft Office PowerPoint</Application>
  <PresentationFormat>寬螢幕</PresentationFormat>
  <Paragraphs>0</Paragraphs>
  <Slides>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離子</vt:lpstr>
      <vt:lpstr>小農時光</vt:lpstr>
      <vt:lpstr>研究目地 </vt:lpstr>
      <vt:lpstr>研究流程</vt:lpstr>
      <vt:lpstr>研究方法</vt:lpstr>
      <vt:lpstr>文山休閒農場之SWOT分析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小農時光</dc:title>
  <dc:creator/>
  <cp:lastModifiedBy/>
  <cp:revision>4</cp:revision>
  <dcterms:created xsi:type="dcterms:W3CDTF">2012-07-30T21:28:29Z</dcterms:created>
  <dcterms:modified xsi:type="dcterms:W3CDTF">2018-02-27T00:57:13Z</dcterms:modified>
</cp:coreProperties>
</file>