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0" r:id="rId4"/>
  </p:sldMasterIdLst>
  <p:notesMasterIdLst>
    <p:notesMasterId r:id="rId13"/>
  </p:notesMasterIdLst>
  <p:handoutMasterIdLst>
    <p:handoutMasterId r:id="rId14"/>
  </p:handoutMasterIdLst>
  <p:sldIdLst>
    <p:sldId id="264" r:id="rId5"/>
    <p:sldId id="276" r:id="rId6"/>
    <p:sldId id="274" r:id="rId7"/>
    <p:sldId id="279" r:id="rId8"/>
    <p:sldId id="268" r:id="rId9"/>
    <p:sldId id="281" r:id="rId10"/>
    <p:sldId id="269" r:id="rId11"/>
    <p:sldId id="280" r:id="rId12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howGuides="1">
      <p:cViewPr>
        <p:scale>
          <a:sx n="75" d="100"/>
          <a:sy n="75" d="100"/>
        </p:scale>
        <p:origin x="540" y="42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2802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119837-5B71-4D44-BB01-DB0B084933C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 rtlCol="0"/>
        <a:lstStyle/>
        <a:p>
          <a:pPr rtl="0"/>
          <a:endParaRPr lang="en-US"/>
        </a:p>
      </dgm:t>
    </dgm:pt>
    <dgm:pt modelId="{477D14C5-CED9-4CFC-B338-DFB0C8090B9F}">
      <dgm:prSet phldrT="[Text]"/>
      <dgm:spPr/>
      <dgm:t>
        <a:bodyPr rtlCol="0"/>
        <a:lstStyle/>
        <a:p>
          <a:pPr rtl="0"/>
          <a:r>
            <a:rPr lang="zh-TW" altLang="en-US" b="1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公車 </a:t>
          </a:r>
          <a:r>
            <a:rPr lang="en-US" altLang="zh-TW" b="1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Call</a:t>
          </a:r>
          <a:r>
            <a:rPr lang="zh-TW" altLang="en-US" b="1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 </a:t>
          </a:r>
          <a:r>
            <a:rPr lang="en-US" altLang="zh-TW" b="1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APP</a:t>
          </a:r>
          <a:endParaRPr lang="zh-TW" altLang="en-US" b="1" noProof="0" dirty="0">
            <a:latin typeface="Microsoft JhengHei UI" panose="020B0604030504040204" pitchFamily="34" charset="-120"/>
            <a:ea typeface="Microsoft JhengHei UI" panose="020B0604030504040204" pitchFamily="34" charset="-120"/>
          </a:endParaRPr>
        </a:p>
      </dgm:t>
    </dgm:pt>
    <dgm:pt modelId="{92DFCBC7-BC14-4697-8ECD-BF0D5B1EDA3B}" type="parTrans" cxnId="{7D461F02-AB37-447A-AC6B-D31C4D2EC6A9}">
      <dgm:prSet/>
      <dgm:spPr/>
      <dgm:t>
        <a:bodyPr rtlCol="0"/>
        <a:lstStyle/>
        <a:p>
          <a:pPr rtl="0"/>
          <a:endParaRPr lang="en-US"/>
        </a:p>
      </dgm:t>
    </dgm:pt>
    <dgm:pt modelId="{87E3C0DB-7BEE-424E-8E11-B838D238D595}" type="sibTrans" cxnId="{7D461F02-AB37-447A-AC6B-D31C4D2EC6A9}">
      <dgm:prSet/>
      <dgm:spPr/>
      <dgm:t>
        <a:bodyPr rtlCol="0"/>
        <a:lstStyle/>
        <a:p>
          <a:pPr rtl="0"/>
          <a:endParaRPr lang="en-US"/>
        </a:p>
      </dgm:t>
    </dgm:pt>
    <dgm:pt modelId="{C111C18A-FD96-4E63-821A-54D70D8DC65F}">
      <dgm:prSet phldrT="[Text]" custT="1"/>
      <dgm:spPr/>
      <dgm:t>
        <a:bodyPr rtlCol="0"/>
        <a:lstStyle/>
        <a:p>
          <a:pPr rtl="0"/>
          <a:r>
            <a:rPr lang="zh-TW" altLang="en-US" sz="18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公車即時動態</a:t>
          </a:r>
        </a:p>
      </dgm:t>
    </dgm:pt>
    <dgm:pt modelId="{83BE74EF-FAB4-45A2-BBED-7CD5259AB210}" type="parTrans" cxnId="{FFD8B471-C98F-4DB5-8DE3-2AB7E896ADD5}">
      <dgm:prSet/>
      <dgm:spPr/>
      <dgm:t>
        <a:bodyPr rtlCol="0"/>
        <a:lstStyle/>
        <a:p>
          <a:pPr rtl="0"/>
          <a:endParaRPr lang="en-US"/>
        </a:p>
      </dgm:t>
    </dgm:pt>
    <dgm:pt modelId="{B4F34DE2-2DAE-4F88-8C78-BD8892EBF4FF}" type="sibTrans" cxnId="{FFD8B471-C98F-4DB5-8DE3-2AB7E896ADD5}">
      <dgm:prSet/>
      <dgm:spPr/>
      <dgm:t>
        <a:bodyPr rtlCol="0"/>
        <a:lstStyle/>
        <a:p>
          <a:pPr rtl="0"/>
          <a:endParaRPr lang="en-US"/>
        </a:p>
      </dgm:t>
    </dgm:pt>
    <dgm:pt modelId="{3C67E77D-62FA-499D-B5E6-E79A091C5267}">
      <dgm:prSet phldrT="[Text]"/>
      <dgm:spPr/>
      <dgm:t>
        <a:bodyPr rtlCol="0"/>
        <a:lstStyle/>
        <a:p>
          <a:pPr rtl="0"/>
          <a:r>
            <a:rPr lang="zh-TW" altLang="en-US" b="1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主機伺服器</a:t>
          </a:r>
        </a:p>
      </dgm:t>
    </dgm:pt>
    <dgm:pt modelId="{5337D229-E330-4525-B0FA-14EC5A80604A}" type="parTrans" cxnId="{32AA6160-4426-4C4D-93AE-E2F474E37AD9}">
      <dgm:prSet/>
      <dgm:spPr/>
      <dgm:t>
        <a:bodyPr rtlCol="0"/>
        <a:lstStyle/>
        <a:p>
          <a:pPr rtl="0"/>
          <a:endParaRPr lang="en-US"/>
        </a:p>
      </dgm:t>
    </dgm:pt>
    <dgm:pt modelId="{C056AC5D-B04E-4376-A1CB-3EAB7BE5AF5B}" type="sibTrans" cxnId="{32AA6160-4426-4C4D-93AE-E2F474E37AD9}">
      <dgm:prSet/>
      <dgm:spPr/>
      <dgm:t>
        <a:bodyPr rtlCol="0"/>
        <a:lstStyle/>
        <a:p>
          <a:pPr rtl="0"/>
          <a:endParaRPr lang="en-US"/>
        </a:p>
      </dgm:t>
    </dgm:pt>
    <dgm:pt modelId="{D6510970-8F9C-4B45-A0F3-6ACB9AA76D40}">
      <dgm:prSet phldrT="[Text]" custT="1"/>
      <dgm:spPr/>
      <dgm:t>
        <a:bodyPr rtlCol="0"/>
        <a:lstStyle/>
        <a:p>
          <a:pPr rtl="0"/>
          <a:r>
            <a:rPr lang="zh-TW" altLang="en-US" sz="18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處理相關資訊傳遞</a:t>
          </a:r>
        </a:p>
      </dgm:t>
    </dgm:pt>
    <dgm:pt modelId="{7A9FC291-2B6A-4475-8B09-917F9F09E3AB}" type="parTrans" cxnId="{C6E7222A-5F84-456A-9806-D51868FAF8A9}">
      <dgm:prSet/>
      <dgm:spPr/>
      <dgm:t>
        <a:bodyPr rtlCol="0"/>
        <a:lstStyle/>
        <a:p>
          <a:pPr rtl="0"/>
          <a:endParaRPr lang="en-US"/>
        </a:p>
      </dgm:t>
    </dgm:pt>
    <dgm:pt modelId="{4B87F32C-3630-48F2-9114-4262C0BEEA9E}" type="sibTrans" cxnId="{C6E7222A-5F84-456A-9806-D51868FAF8A9}">
      <dgm:prSet/>
      <dgm:spPr/>
      <dgm:t>
        <a:bodyPr rtlCol="0"/>
        <a:lstStyle/>
        <a:p>
          <a:pPr rtl="0"/>
          <a:endParaRPr lang="en-US"/>
        </a:p>
      </dgm:t>
    </dgm:pt>
    <dgm:pt modelId="{709ED9DC-E391-4C6C-B788-93F1C2EFB6FD}">
      <dgm:prSet phldrT="[Text]" custT="1"/>
      <dgm:spPr/>
      <dgm:t>
        <a:bodyPr rtlCol="0"/>
        <a:lstStyle/>
        <a:p>
          <a:pPr rtl="0"/>
          <a:r>
            <a:rPr lang="zh-TW" altLang="en-US" sz="18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資料管理</a:t>
          </a:r>
        </a:p>
      </dgm:t>
    </dgm:pt>
    <dgm:pt modelId="{B5FA6CF0-E0A0-46A0-93C9-B722B31A8A9C}" type="parTrans" cxnId="{78E3C3B3-FD19-41A6-A9CC-BB3375A6FF81}">
      <dgm:prSet/>
      <dgm:spPr/>
      <dgm:t>
        <a:bodyPr rtlCol="0"/>
        <a:lstStyle/>
        <a:p>
          <a:pPr rtl="0"/>
          <a:endParaRPr lang="en-US"/>
        </a:p>
      </dgm:t>
    </dgm:pt>
    <dgm:pt modelId="{F3C03C29-D7FF-4D61-8D75-8B75B2F589EC}" type="sibTrans" cxnId="{78E3C3B3-FD19-41A6-A9CC-BB3375A6FF81}">
      <dgm:prSet/>
      <dgm:spPr/>
      <dgm:t>
        <a:bodyPr rtlCol="0"/>
        <a:lstStyle/>
        <a:p>
          <a:pPr rtl="0"/>
          <a:endParaRPr lang="en-US"/>
        </a:p>
      </dgm:t>
    </dgm:pt>
    <dgm:pt modelId="{CC6B7442-0B72-4EF2-9F13-1325B51AFF9F}">
      <dgm:prSet phldrT="[Text]"/>
      <dgm:spPr/>
      <dgm:t>
        <a:bodyPr rtlCol="0"/>
        <a:lstStyle/>
        <a:p>
          <a:pPr rtl="0"/>
          <a:r>
            <a:rPr lang="zh-TW" altLang="en-US" b="1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公車上的顯示器</a:t>
          </a:r>
        </a:p>
      </dgm:t>
    </dgm:pt>
    <dgm:pt modelId="{E3D139E0-5DC2-4F8E-9F8F-B3F0EBCD4689}" type="parTrans" cxnId="{102D6D4D-90C9-40F4-A001-35DCC329B127}">
      <dgm:prSet/>
      <dgm:spPr/>
      <dgm:t>
        <a:bodyPr rtlCol="0"/>
        <a:lstStyle/>
        <a:p>
          <a:pPr rtl="0"/>
          <a:endParaRPr lang="en-US"/>
        </a:p>
      </dgm:t>
    </dgm:pt>
    <dgm:pt modelId="{FF80E1BA-0D6F-4EE8-9640-892A5897DBCD}" type="sibTrans" cxnId="{102D6D4D-90C9-40F4-A001-35DCC329B127}">
      <dgm:prSet/>
      <dgm:spPr/>
      <dgm:t>
        <a:bodyPr rtlCol="0"/>
        <a:lstStyle/>
        <a:p>
          <a:pPr rtl="0"/>
          <a:endParaRPr lang="en-US"/>
        </a:p>
      </dgm:t>
    </dgm:pt>
    <dgm:pt modelId="{FE0A3CAE-D039-42F2-AF12-1E6F6793A633}">
      <dgm:prSet phldrT="[Text]" custT="1"/>
      <dgm:spPr/>
      <dgm:t>
        <a:bodyPr rtlCol="0"/>
        <a:lstStyle/>
        <a:p>
          <a:pPr rtl="0"/>
          <a:r>
            <a:rPr lang="zh-TW" altLang="en-US" sz="18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各停靠站乘客即時動態</a:t>
          </a:r>
        </a:p>
      </dgm:t>
    </dgm:pt>
    <dgm:pt modelId="{7E2ED2D1-AFF4-4DED-BB53-30A310825CE2}" type="parTrans" cxnId="{A6FB3C49-AB75-4315-BB6B-886AA454F16F}">
      <dgm:prSet/>
      <dgm:spPr/>
      <dgm:t>
        <a:bodyPr rtlCol="0"/>
        <a:lstStyle/>
        <a:p>
          <a:pPr rtl="0"/>
          <a:endParaRPr lang="en-US"/>
        </a:p>
      </dgm:t>
    </dgm:pt>
    <dgm:pt modelId="{417BDEF2-191B-4000-BDE8-D3D22A51FCF3}" type="sibTrans" cxnId="{A6FB3C49-AB75-4315-BB6B-886AA454F16F}">
      <dgm:prSet/>
      <dgm:spPr/>
      <dgm:t>
        <a:bodyPr rtlCol="0"/>
        <a:lstStyle/>
        <a:p>
          <a:pPr rtl="0"/>
          <a:endParaRPr lang="en-US"/>
        </a:p>
      </dgm:t>
    </dgm:pt>
    <dgm:pt modelId="{ED5DCCC5-BCA8-4491-AA37-BAF153ECA184}" type="pres">
      <dgm:prSet presAssocID="{90119837-5B71-4D44-BB01-DB0B084933C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A9DD881E-A532-414B-870C-8ADE2076F78C}" type="pres">
      <dgm:prSet presAssocID="{477D14C5-CED9-4CFC-B338-DFB0C8090B9F}" presName="parentText" presStyleLbl="node1" presStyleIdx="0" presStyleCnt="3" custLinFactNeighborX="468" custLinFactNeighborY="-878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D5F6E02-AD43-4E7A-935B-DDF5D6C74800}" type="pres">
      <dgm:prSet presAssocID="{477D14C5-CED9-4CFC-B338-DFB0C8090B9F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1203336-F3DE-4B3A-BCF4-0F68C23AC2BB}" type="pres">
      <dgm:prSet presAssocID="{3C67E77D-62FA-499D-B5E6-E79A091C526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82956A5-ADC8-4959-B856-589B9D9B9635}" type="pres">
      <dgm:prSet presAssocID="{3C67E77D-62FA-499D-B5E6-E79A091C5267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64CB5D5-837D-47FC-9E42-A26D800BC695}" type="pres">
      <dgm:prSet presAssocID="{CC6B7442-0B72-4EF2-9F13-1325B51AFF9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8B7B17B-8600-44B0-B235-389E5D71D804}" type="pres">
      <dgm:prSet presAssocID="{CC6B7442-0B72-4EF2-9F13-1325B51AFF9F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78E3C3B3-FD19-41A6-A9CC-BB3375A6FF81}" srcId="{3C67E77D-62FA-499D-B5E6-E79A091C5267}" destId="{709ED9DC-E391-4C6C-B788-93F1C2EFB6FD}" srcOrd="1" destOrd="0" parTransId="{B5FA6CF0-E0A0-46A0-93C9-B722B31A8A9C}" sibTransId="{F3C03C29-D7FF-4D61-8D75-8B75B2F589EC}"/>
    <dgm:cxn modelId="{3656B090-A676-4E00-8A74-815942300152}" type="presOf" srcId="{709ED9DC-E391-4C6C-B788-93F1C2EFB6FD}" destId="{782956A5-ADC8-4959-B856-589B9D9B9635}" srcOrd="0" destOrd="1" presId="urn:microsoft.com/office/officeart/2005/8/layout/vList2"/>
    <dgm:cxn modelId="{A6FB3C49-AB75-4315-BB6B-886AA454F16F}" srcId="{CC6B7442-0B72-4EF2-9F13-1325B51AFF9F}" destId="{FE0A3CAE-D039-42F2-AF12-1E6F6793A633}" srcOrd="0" destOrd="0" parTransId="{7E2ED2D1-AFF4-4DED-BB53-30A310825CE2}" sibTransId="{417BDEF2-191B-4000-BDE8-D3D22A51FCF3}"/>
    <dgm:cxn modelId="{A55A44F5-7713-43BE-A80C-9D7C49E6D5AD}" type="presOf" srcId="{D6510970-8F9C-4B45-A0F3-6ACB9AA76D40}" destId="{782956A5-ADC8-4959-B856-589B9D9B9635}" srcOrd="0" destOrd="0" presId="urn:microsoft.com/office/officeart/2005/8/layout/vList2"/>
    <dgm:cxn modelId="{8D0A4494-246A-45A7-AB6A-CDBC9E33ECD3}" type="presOf" srcId="{477D14C5-CED9-4CFC-B338-DFB0C8090B9F}" destId="{A9DD881E-A532-414B-870C-8ADE2076F78C}" srcOrd="0" destOrd="0" presId="urn:microsoft.com/office/officeart/2005/8/layout/vList2"/>
    <dgm:cxn modelId="{C6E7222A-5F84-456A-9806-D51868FAF8A9}" srcId="{3C67E77D-62FA-499D-B5E6-E79A091C5267}" destId="{D6510970-8F9C-4B45-A0F3-6ACB9AA76D40}" srcOrd="0" destOrd="0" parTransId="{7A9FC291-2B6A-4475-8B09-917F9F09E3AB}" sibTransId="{4B87F32C-3630-48F2-9114-4262C0BEEA9E}"/>
    <dgm:cxn modelId="{7D461F02-AB37-447A-AC6B-D31C4D2EC6A9}" srcId="{90119837-5B71-4D44-BB01-DB0B084933C8}" destId="{477D14C5-CED9-4CFC-B338-DFB0C8090B9F}" srcOrd="0" destOrd="0" parTransId="{92DFCBC7-BC14-4697-8ECD-BF0D5B1EDA3B}" sibTransId="{87E3C0DB-7BEE-424E-8E11-B838D238D595}"/>
    <dgm:cxn modelId="{96956FBE-70C8-4F89-BD0B-33093C0F439D}" type="presOf" srcId="{3C67E77D-62FA-499D-B5E6-E79A091C5267}" destId="{81203336-F3DE-4B3A-BCF4-0F68C23AC2BB}" srcOrd="0" destOrd="0" presId="urn:microsoft.com/office/officeart/2005/8/layout/vList2"/>
    <dgm:cxn modelId="{594ECC8D-94FA-41B7-9F5F-6B7A67E36EF5}" type="presOf" srcId="{C111C18A-FD96-4E63-821A-54D70D8DC65F}" destId="{CD5F6E02-AD43-4E7A-935B-DDF5D6C74800}" srcOrd="0" destOrd="0" presId="urn:microsoft.com/office/officeart/2005/8/layout/vList2"/>
    <dgm:cxn modelId="{32AA6160-4426-4C4D-93AE-E2F474E37AD9}" srcId="{90119837-5B71-4D44-BB01-DB0B084933C8}" destId="{3C67E77D-62FA-499D-B5E6-E79A091C5267}" srcOrd="1" destOrd="0" parTransId="{5337D229-E330-4525-B0FA-14EC5A80604A}" sibTransId="{C056AC5D-B04E-4376-A1CB-3EAB7BE5AF5B}"/>
    <dgm:cxn modelId="{102D6D4D-90C9-40F4-A001-35DCC329B127}" srcId="{90119837-5B71-4D44-BB01-DB0B084933C8}" destId="{CC6B7442-0B72-4EF2-9F13-1325B51AFF9F}" srcOrd="2" destOrd="0" parTransId="{E3D139E0-5DC2-4F8E-9F8F-B3F0EBCD4689}" sibTransId="{FF80E1BA-0D6F-4EE8-9640-892A5897DBCD}"/>
    <dgm:cxn modelId="{5BDE416F-F97E-4F73-BE1A-C12EA4F60682}" type="presOf" srcId="{90119837-5B71-4D44-BB01-DB0B084933C8}" destId="{ED5DCCC5-BCA8-4491-AA37-BAF153ECA184}" srcOrd="0" destOrd="0" presId="urn:microsoft.com/office/officeart/2005/8/layout/vList2"/>
    <dgm:cxn modelId="{0F1F224B-6995-4D7E-B65E-FDD2121E7EA2}" type="presOf" srcId="{FE0A3CAE-D039-42F2-AF12-1E6F6793A633}" destId="{08B7B17B-8600-44B0-B235-389E5D71D804}" srcOrd="0" destOrd="0" presId="urn:microsoft.com/office/officeart/2005/8/layout/vList2"/>
    <dgm:cxn modelId="{139D5BB1-09CB-45F8-9347-D7764258A754}" type="presOf" srcId="{CC6B7442-0B72-4EF2-9F13-1325B51AFF9F}" destId="{D64CB5D5-837D-47FC-9E42-A26D800BC695}" srcOrd="0" destOrd="0" presId="urn:microsoft.com/office/officeart/2005/8/layout/vList2"/>
    <dgm:cxn modelId="{FFD8B471-C98F-4DB5-8DE3-2AB7E896ADD5}" srcId="{477D14C5-CED9-4CFC-B338-DFB0C8090B9F}" destId="{C111C18A-FD96-4E63-821A-54D70D8DC65F}" srcOrd="0" destOrd="0" parTransId="{83BE74EF-FAB4-45A2-BBED-7CD5259AB210}" sibTransId="{B4F34DE2-2DAE-4F88-8C78-BD8892EBF4FF}"/>
    <dgm:cxn modelId="{0910C0A3-A67A-496C-8A74-C4E35FED4675}" type="presParOf" srcId="{ED5DCCC5-BCA8-4491-AA37-BAF153ECA184}" destId="{A9DD881E-A532-414B-870C-8ADE2076F78C}" srcOrd="0" destOrd="0" presId="urn:microsoft.com/office/officeart/2005/8/layout/vList2"/>
    <dgm:cxn modelId="{9334B2F5-7FCF-4B1F-B6AA-DB249F4421A1}" type="presParOf" srcId="{ED5DCCC5-BCA8-4491-AA37-BAF153ECA184}" destId="{CD5F6E02-AD43-4E7A-935B-DDF5D6C74800}" srcOrd="1" destOrd="0" presId="urn:microsoft.com/office/officeart/2005/8/layout/vList2"/>
    <dgm:cxn modelId="{4F4F04E9-8CC4-46EA-94F2-D97F126F4DA5}" type="presParOf" srcId="{ED5DCCC5-BCA8-4491-AA37-BAF153ECA184}" destId="{81203336-F3DE-4B3A-BCF4-0F68C23AC2BB}" srcOrd="2" destOrd="0" presId="urn:microsoft.com/office/officeart/2005/8/layout/vList2"/>
    <dgm:cxn modelId="{9E10C16C-1E52-4EC3-8CA1-A7C07C605948}" type="presParOf" srcId="{ED5DCCC5-BCA8-4491-AA37-BAF153ECA184}" destId="{782956A5-ADC8-4959-B856-589B9D9B9635}" srcOrd="3" destOrd="0" presId="urn:microsoft.com/office/officeart/2005/8/layout/vList2"/>
    <dgm:cxn modelId="{8E5B4048-9D19-4E76-9DF1-CC741CEADF9A}" type="presParOf" srcId="{ED5DCCC5-BCA8-4491-AA37-BAF153ECA184}" destId="{D64CB5D5-837D-47FC-9E42-A26D800BC695}" srcOrd="4" destOrd="0" presId="urn:microsoft.com/office/officeart/2005/8/layout/vList2"/>
    <dgm:cxn modelId="{3160F1A4-3C45-478F-BAAB-DEF3A5444A4A}" type="presParOf" srcId="{ED5DCCC5-BCA8-4491-AA37-BAF153ECA184}" destId="{08B7B17B-8600-44B0-B235-389E5D71D804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DD881E-A532-414B-870C-8ADE2076F78C}">
      <dsp:nvSpPr>
        <dsp:cNvPr id="0" name=""/>
        <dsp:cNvSpPr/>
      </dsp:nvSpPr>
      <dsp:spPr>
        <a:xfrm>
          <a:off x="0" y="29040"/>
          <a:ext cx="4716463" cy="5538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rtlCol="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公車 </a:t>
          </a:r>
          <a:r>
            <a:rPr lang="en-US" altLang="zh-TW" sz="1800" b="1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Call</a:t>
          </a:r>
          <a:r>
            <a:rPr lang="zh-TW" altLang="en-US" sz="1800" b="1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 </a:t>
          </a:r>
          <a:r>
            <a:rPr lang="en-US" altLang="zh-TW" sz="1800" b="1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APP</a:t>
          </a:r>
          <a:endParaRPr lang="zh-TW" altLang="en-US" sz="1800" b="1" kern="1200" noProof="0" dirty="0">
            <a:latin typeface="Microsoft JhengHei UI" panose="020B0604030504040204" pitchFamily="34" charset="-120"/>
            <a:ea typeface="Microsoft JhengHei UI" panose="020B0604030504040204" pitchFamily="34" charset="-120"/>
          </a:endParaRPr>
        </a:p>
      </dsp:txBody>
      <dsp:txXfrm>
        <a:off x="27035" y="56075"/>
        <a:ext cx="4662393" cy="499742"/>
      </dsp:txXfrm>
    </dsp:sp>
    <dsp:sp modelId="{CD5F6E02-AD43-4E7A-935B-DDF5D6C74800}">
      <dsp:nvSpPr>
        <dsp:cNvPr id="0" name=""/>
        <dsp:cNvSpPr/>
      </dsp:nvSpPr>
      <dsp:spPr>
        <a:xfrm>
          <a:off x="0" y="586287"/>
          <a:ext cx="4716463" cy="3912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748" tIns="22860" rIns="128016" bIns="22860" numCol="1" spcCol="1270" rtlCol="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TW" altLang="en-US" sz="18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公車即時動態</a:t>
          </a:r>
        </a:p>
      </dsp:txBody>
      <dsp:txXfrm>
        <a:off x="0" y="586287"/>
        <a:ext cx="4716463" cy="391230"/>
      </dsp:txXfrm>
    </dsp:sp>
    <dsp:sp modelId="{81203336-F3DE-4B3A-BCF4-0F68C23AC2BB}">
      <dsp:nvSpPr>
        <dsp:cNvPr id="0" name=""/>
        <dsp:cNvSpPr/>
      </dsp:nvSpPr>
      <dsp:spPr>
        <a:xfrm>
          <a:off x="0" y="977517"/>
          <a:ext cx="4716463" cy="5538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rtlCol="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主機伺服器</a:t>
          </a:r>
        </a:p>
      </dsp:txBody>
      <dsp:txXfrm>
        <a:off x="27035" y="1004552"/>
        <a:ext cx="4662393" cy="499742"/>
      </dsp:txXfrm>
    </dsp:sp>
    <dsp:sp modelId="{782956A5-ADC8-4959-B856-589B9D9B9635}">
      <dsp:nvSpPr>
        <dsp:cNvPr id="0" name=""/>
        <dsp:cNvSpPr/>
      </dsp:nvSpPr>
      <dsp:spPr>
        <a:xfrm>
          <a:off x="0" y="1531329"/>
          <a:ext cx="4716463" cy="801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748" tIns="22860" rIns="128016" bIns="22860" numCol="1" spcCol="1270" rtlCol="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TW" altLang="en-US" sz="18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處理相關資訊傳遞</a:t>
          </a: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TW" altLang="en-US" sz="18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資料管理</a:t>
          </a:r>
        </a:p>
      </dsp:txBody>
      <dsp:txXfrm>
        <a:off x="0" y="1531329"/>
        <a:ext cx="4716463" cy="801090"/>
      </dsp:txXfrm>
    </dsp:sp>
    <dsp:sp modelId="{D64CB5D5-837D-47FC-9E42-A26D800BC695}">
      <dsp:nvSpPr>
        <dsp:cNvPr id="0" name=""/>
        <dsp:cNvSpPr/>
      </dsp:nvSpPr>
      <dsp:spPr>
        <a:xfrm>
          <a:off x="0" y="2332419"/>
          <a:ext cx="4716463" cy="5538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rtlCol="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公車上的顯示器</a:t>
          </a:r>
        </a:p>
      </dsp:txBody>
      <dsp:txXfrm>
        <a:off x="27035" y="2359454"/>
        <a:ext cx="4662393" cy="499742"/>
      </dsp:txXfrm>
    </dsp:sp>
    <dsp:sp modelId="{08B7B17B-8600-44B0-B235-389E5D71D804}">
      <dsp:nvSpPr>
        <dsp:cNvPr id="0" name=""/>
        <dsp:cNvSpPr/>
      </dsp:nvSpPr>
      <dsp:spPr>
        <a:xfrm>
          <a:off x="0" y="2886231"/>
          <a:ext cx="4716463" cy="3912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748" tIns="22860" rIns="128016" bIns="22860" numCol="1" spcCol="1270" rtlCol="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TW" altLang="en-US" sz="1800" kern="1200" noProof="0" dirty="0">
              <a:latin typeface="Microsoft JhengHei UI" panose="020B0604030504040204" pitchFamily="34" charset="-120"/>
              <a:ea typeface="Microsoft JhengHei UI" panose="020B0604030504040204" pitchFamily="34" charset="-120"/>
            </a:rPr>
            <a:t>各停靠站乘客即時動態</a:t>
          </a:r>
        </a:p>
      </dsp:txBody>
      <dsp:txXfrm>
        <a:off x="0" y="2886231"/>
        <a:ext cx="4716463" cy="3912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TW" altLang="en-US" dirty="0">
              <a:solidFill>
                <a:schemeClr val="tx2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" name="日期預留位置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ACBD63E1-5F55-4415-9927-5A1CDAC1093B}" type="datetime1">
              <a:rPr lang="zh-TW" altLang="en-US" smtClean="0">
                <a:solidFill>
                  <a:schemeClr val="tx2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2018/2/26</a:t>
            </a:fld>
            <a:endParaRPr lang="zh-TW" altLang="en-US" dirty="0">
              <a:solidFill>
                <a:schemeClr val="tx2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TW" altLang="en-US" dirty="0">
              <a:solidFill>
                <a:schemeClr val="tx2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CFD77566-CD65-4859-9FA1-43956DC85B8C}" type="slidenum">
              <a:rPr lang="en-US" altLang="zh-TW">
                <a:solidFill>
                  <a:schemeClr val="tx2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pPr algn="r" rtl="0"/>
              <a:t>‹#›</a:t>
            </a:fld>
            <a:endParaRPr lang="en-US" altLang="zh-TW" dirty="0">
              <a:solidFill>
                <a:schemeClr val="tx2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solidFill>
                  <a:schemeClr val="tx2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solidFill>
                  <a:schemeClr val="tx2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C8FA6F63-22AE-4B79-A78C-3107D4360843}" type="datetime1">
              <a:rPr lang="zh-TW" altLang="en-US" smtClean="0"/>
              <a:pPr/>
              <a:t>2018/2/26</a:t>
            </a:fld>
            <a:endParaRPr lang="zh-TW" altLang="en-US" dirty="0"/>
          </a:p>
        </p:txBody>
      </p:sp>
      <p:sp>
        <p:nvSpPr>
          <p:cNvPr id="4" name="投影片圖像預留位置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TW" altLang="en-US" noProof="0" dirty="0"/>
          </a:p>
        </p:txBody>
      </p:sp>
      <p:sp>
        <p:nvSpPr>
          <p:cNvPr id="5" name="備忘稿預留位置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TW" altLang="en-US" noProof="0" dirty="0"/>
              <a:t>按一下以編輯母片文字樣式</a:t>
            </a:r>
          </a:p>
          <a:p>
            <a:pPr lvl="1" rtl="0"/>
            <a:r>
              <a:rPr lang="zh-TW" altLang="en-US" noProof="0" dirty="0"/>
              <a:t>第二層</a:t>
            </a:r>
          </a:p>
          <a:p>
            <a:pPr lvl="2" rtl="0"/>
            <a:r>
              <a:rPr lang="zh-TW" altLang="en-US" noProof="0" dirty="0"/>
              <a:t>第三層</a:t>
            </a:r>
          </a:p>
          <a:p>
            <a:pPr lvl="3" rtl="0"/>
            <a:r>
              <a:rPr lang="zh-TW" altLang="en-US" noProof="0" dirty="0"/>
              <a:t>第四層</a:t>
            </a:r>
          </a:p>
          <a:p>
            <a:pPr lvl="4" rtl="0"/>
            <a:r>
              <a:rPr lang="zh-TW" altLang="en-US" noProof="0" dirty="0"/>
              <a:t>第五層</a:t>
            </a: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solidFill>
                  <a:schemeClr val="tx2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solidFill>
                  <a:schemeClr val="tx2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B8796F01-7154-41E0-B48B-A6921757531A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Microsoft JhengHei UI" panose="020B0604030504040204" pitchFamily="34" charset="-120"/>
        <a:ea typeface="Microsoft JhengHei UI" panose="020B0604030504040204" pitchFamily="34" charset="-120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altLang="zh-TW" smtClean="0"/>
              <a:pPr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9122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0" y="0"/>
            <a:ext cx="12227975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1697" y="1871132"/>
            <a:ext cx="6813894" cy="1515533"/>
          </a:xfrm>
        </p:spPr>
        <p:txBody>
          <a:bodyPr anchor="b">
            <a:noAutofit/>
          </a:bodyPr>
          <a:lstStyle>
            <a:lvl1pPr algn="ctr">
              <a:defRPr sz="5398">
                <a:effectLst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1697" y="3657597"/>
            <a:ext cx="6813894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099">
                <a:solidFill>
                  <a:schemeClr val="tx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1154" y="5037663"/>
            <a:ext cx="897233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1696" y="5037663"/>
            <a:ext cx="5213277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4568" y="5037663"/>
            <a:ext cx="551023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1698" y="3522131"/>
            <a:ext cx="681389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041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064" y="4815415"/>
            <a:ext cx="9607163" cy="566738"/>
          </a:xfrm>
        </p:spPr>
        <p:txBody>
          <a:bodyPr anchor="b">
            <a:normAutofit/>
          </a:bodyPr>
          <a:lstStyle>
            <a:lvl1pPr algn="ctr">
              <a:defRPr sz="2399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156" y="1041400"/>
            <a:ext cx="10103340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063" indent="0">
              <a:buNone/>
              <a:defRPr sz="1600"/>
            </a:lvl2pPr>
            <a:lvl3pPr marL="914126" indent="0">
              <a:buNone/>
              <a:defRPr sz="1600"/>
            </a:lvl3pPr>
            <a:lvl4pPr marL="1371189" indent="0">
              <a:buNone/>
              <a:defRPr sz="1600"/>
            </a:lvl4pPr>
            <a:lvl5pPr marL="1828251" indent="0">
              <a:buNone/>
              <a:defRPr sz="1600"/>
            </a:lvl5pPr>
            <a:lvl6pPr marL="2285314" indent="0">
              <a:buNone/>
              <a:defRPr sz="1600"/>
            </a:lvl6pPr>
            <a:lvl7pPr marL="2742377" indent="0">
              <a:buNone/>
              <a:defRPr sz="1600"/>
            </a:lvl7pPr>
            <a:lvl8pPr marL="3199440" indent="0">
              <a:buNone/>
              <a:defRPr sz="1600"/>
            </a:lvl8pPr>
            <a:lvl9pPr marL="3656503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064" y="5382153"/>
            <a:ext cx="9607163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5A1AD-6892-4B63-B4D5-106D835AA347}" type="datetime1">
              <a:rPr lang="zh-TW" altLang="en-US" smtClean="0"/>
              <a:pPr/>
              <a:t>2018/2/26</a:t>
            </a:fld>
            <a:endParaRPr lang="zh-TW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4458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528" y="982132"/>
            <a:ext cx="9590234" cy="2954868"/>
          </a:xfrm>
        </p:spPr>
        <p:txBody>
          <a:bodyPr anchor="ctr">
            <a:normAutofit/>
          </a:bodyPr>
          <a:lstStyle>
            <a:lvl1pPr algn="ctr">
              <a:defRPr sz="3199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528" y="4343400"/>
            <a:ext cx="9590234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999">
                <a:solidFill>
                  <a:schemeClr val="tx1"/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5A1AD-6892-4B63-B4D5-106D835AA347}" type="datetime1">
              <a:rPr lang="zh-TW" altLang="en-US" smtClean="0"/>
              <a:pPr/>
              <a:t>2018/2/26</a:t>
            </a:fld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5806" y="4140199"/>
            <a:ext cx="94048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87577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5836" y="982132"/>
            <a:ext cx="9293977" cy="2370668"/>
          </a:xfrm>
        </p:spPr>
        <p:txBody>
          <a:bodyPr anchor="ctr">
            <a:normAutofit/>
          </a:bodyPr>
          <a:lstStyle>
            <a:lvl1pPr algn="ctr">
              <a:defRPr sz="3199" b="0" cap="none">
                <a:solidFill>
                  <a:schemeClr val="tx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376" y="3352800"/>
            <a:ext cx="8836900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999"/>
            </a:lvl1pPr>
            <a:lvl2pPr marL="457063" indent="0">
              <a:buFontTx/>
              <a:buNone/>
              <a:defRPr/>
            </a:lvl2pPr>
            <a:lvl3pPr marL="914126" indent="0">
              <a:buFontTx/>
              <a:buNone/>
              <a:defRPr/>
            </a:lvl3pPr>
            <a:lvl4pPr marL="1371189" indent="0">
              <a:buFontTx/>
              <a:buNone/>
              <a:defRPr/>
            </a:lvl4pPr>
            <a:lvl5pPr marL="1828251" indent="0">
              <a:buFontTx/>
              <a:buNone/>
              <a:defRPr/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064" y="4343400"/>
            <a:ext cx="9607163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999">
                <a:solidFill>
                  <a:schemeClr val="tx1"/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5A1AD-6892-4B63-B4D5-106D835AA347}" type="datetime1">
              <a:rPr lang="zh-TW" altLang="en-US" smtClean="0"/>
              <a:pPr/>
              <a:t>2018/2/26</a:t>
            </a:fld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1789" y="879961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/>
          <a:p>
            <a:pPr lvl="0"/>
            <a:r>
              <a:rPr lang="en-US" sz="799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597507" y="2827870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/>
          <a:p>
            <a:pPr lvl="0" algn="r"/>
            <a:r>
              <a:rPr lang="en-US" sz="7998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5806" y="4140199"/>
            <a:ext cx="94048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0537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065" y="3308581"/>
            <a:ext cx="9607165" cy="1468800"/>
          </a:xfrm>
        </p:spPr>
        <p:txBody>
          <a:bodyPr anchor="b">
            <a:normAutofit/>
          </a:bodyPr>
          <a:lstStyle>
            <a:lvl1pPr algn="l">
              <a:defRPr sz="3199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064" y="4777381"/>
            <a:ext cx="9607165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999">
                <a:solidFill>
                  <a:schemeClr val="tx1"/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5A1AD-6892-4B63-B4D5-106D835AA347}" type="datetime1">
              <a:rPr lang="zh-TW" altLang="en-US" smtClean="0"/>
              <a:pPr/>
              <a:t>2018/2/26</a:t>
            </a:fld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786201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5836" y="982132"/>
            <a:ext cx="9293977" cy="2243668"/>
          </a:xfrm>
        </p:spPr>
        <p:txBody>
          <a:bodyPr anchor="ctr">
            <a:normAutofit/>
          </a:bodyPr>
          <a:lstStyle>
            <a:lvl1pPr algn="ctr">
              <a:defRPr sz="3199" b="0" cap="none">
                <a:solidFill>
                  <a:schemeClr val="tx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064" y="3639312"/>
            <a:ext cx="9607165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399">
                <a:solidFill>
                  <a:schemeClr val="tx1"/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064" y="4529667"/>
            <a:ext cx="9607165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799">
                <a:solidFill>
                  <a:schemeClr val="tx1"/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5A1AD-6892-4B63-B4D5-106D835AA347}" type="datetime1">
              <a:rPr lang="zh-TW" altLang="en-US" smtClean="0"/>
              <a:pPr/>
              <a:t>2018/2/26</a:t>
            </a:fld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1789" y="879961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/>
          <a:p>
            <a:pPr lvl="0"/>
            <a:r>
              <a:rPr lang="en-US" sz="799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97507" y="2599261"/>
            <a:ext cx="609441" cy="58477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/>
          <a:p>
            <a:pPr lvl="0" algn="r"/>
            <a:r>
              <a:rPr lang="en-US" sz="7998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5806" y="3429000"/>
            <a:ext cx="94048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76909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064" y="982132"/>
            <a:ext cx="9607163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064" y="3630168"/>
            <a:ext cx="9607165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799">
                <a:solidFill>
                  <a:schemeClr val="tx1"/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063" y="4470400"/>
            <a:ext cx="9607167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799">
                <a:solidFill>
                  <a:schemeClr val="tx1"/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5A1AD-6892-4B63-B4D5-106D835AA347}" type="datetime1">
              <a:rPr lang="zh-TW" altLang="en-US" smtClean="0"/>
              <a:pPr/>
              <a:t>2018/2/26</a:t>
            </a:fld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5806" y="3429000"/>
            <a:ext cx="94048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23004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F7671-A21A-4435-925B-BA1FD5966B65}" type="datetime1">
              <a:rPr lang="zh-TW" altLang="en-US" smtClean="0"/>
              <a:pPr/>
              <a:t>2018/2/26</a:t>
            </a:fld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zh-TW" alt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591C5AD9-787D-40FA-8A4D-16A055B9AF81}" type="slidenum">
              <a:rPr lang="en-US" altLang="zh-TW" noProof="0" smtClean="0"/>
              <a:t>‹#›</a:t>
            </a:fld>
            <a:endParaRPr lang="en-US" altLang="zh-TW" noProof="0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5806" y="2421466"/>
            <a:ext cx="94048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514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7013" y="982132"/>
            <a:ext cx="1890403" cy="489373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061" y="982132"/>
            <a:ext cx="7431089" cy="4893734"/>
          </a:xfrm>
        </p:spPr>
        <p:txBody>
          <a:bodyPr vert="eaVert" anchor="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DBED4-4352-4B37-B5D2-CE1B5B4F86F6}" type="datetime1">
              <a:rPr lang="zh-TW" altLang="en-US" smtClean="0"/>
              <a:pPr/>
              <a:t>2018/2/26</a:t>
            </a:fld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zh-TW" alt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591C5AD9-787D-40FA-8A4D-16A055B9AF81}" type="slidenum">
              <a:rPr lang="en-US" altLang="zh-TW" noProof="0" smtClean="0"/>
              <a:t>‹#›</a:t>
            </a:fld>
            <a:endParaRPr lang="en-US" altLang="zh-TW" noProof="0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1582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858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5806" y="2421466"/>
            <a:ext cx="94048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5ED53-FCBA-4D50-9EA1-251366748DBD}" type="datetime1">
              <a:rPr lang="zh-TW" altLang="en-US" smtClean="0"/>
              <a:pPr/>
              <a:t>2018/2/26</a:t>
            </a:fld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58654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4544" y="1752606"/>
            <a:ext cx="8156563" cy="1822514"/>
          </a:xfrm>
        </p:spPr>
        <p:txBody>
          <a:bodyPr anchor="b">
            <a:normAutofit/>
          </a:bodyPr>
          <a:lstStyle>
            <a:lvl1pPr algn="ctr">
              <a:defRPr sz="4399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4542" y="3846052"/>
            <a:ext cx="8156565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399">
                <a:solidFill>
                  <a:schemeClr val="tx1"/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199" y="3710585"/>
            <a:ext cx="816125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760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5806" y="2421466"/>
            <a:ext cx="94048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110" y="2560320"/>
            <a:ext cx="4717075" cy="3310128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9734" y="2560320"/>
            <a:ext cx="4717075" cy="3310128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5A1AD-6892-4B63-B4D5-106D835AA347}" type="datetime1">
              <a:rPr lang="zh-TW" altLang="en-US" smtClean="0"/>
              <a:pPr/>
              <a:t>2018/2/26</a:t>
            </a:fld>
            <a:endParaRPr lang="zh-TW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62210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063" y="2658533"/>
            <a:ext cx="4717075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799" b="0">
                <a:solidFill>
                  <a:schemeClr val="accent1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063" y="3243263"/>
            <a:ext cx="4717075" cy="2632605"/>
          </a:xfrm>
        </p:spPr>
        <p:txBody>
          <a:bodyPr anchor="t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9061" y="2658533"/>
            <a:ext cx="4717075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799" b="0">
                <a:solidFill>
                  <a:schemeClr val="accent1"/>
                </a:solidFill>
              </a:defRPr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9061" y="3243263"/>
            <a:ext cx="4717075" cy="2632605"/>
          </a:xfrm>
        </p:spPr>
        <p:txBody>
          <a:bodyPr anchor="t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5A1AD-6892-4B63-B4D5-106D835AA347}" type="datetime1">
              <a:rPr lang="zh-TW" altLang="en-US" smtClean="0"/>
              <a:pPr/>
              <a:t>2018/2/26</a:t>
            </a:fld>
            <a:endParaRPr lang="zh-TW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5806" y="2421466"/>
            <a:ext cx="94048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1541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659D9-E437-4125-98F7-3C8ED685612C}" type="datetime1">
              <a:rPr lang="zh-TW" altLang="en-US" smtClean="0"/>
              <a:pPr/>
              <a:t>2018/2/26</a:t>
            </a:fld>
            <a:endParaRPr lang="zh-TW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zh-TW" altLang="en-US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EB37DED6-D4C7-42EE-AB49-D2E39E64FDE4}" type="slidenum">
              <a:rPr lang="en-US" altLang="zh-TW" noProof="0" smtClean="0"/>
              <a:t>‹#›</a:t>
            </a:fld>
            <a:endParaRPr lang="en-US" altLang="zh-TW" noProof="0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5806" y="2421466"/>
            <a:ext cx="940484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057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B387-C3EE-4812-B298-7E9E9C6F0F56}" type="datetime1">
              <a:rPr lang="zh-TW" altLang="en-US" smtClean="0"/>
              <a:pPr/>
              <a:t>2018/2/26</a:t>
            </a:fld>
            <a:endParaRPr lang="zh-TW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29928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474" y="1388534"/>
            <a:ext cx="3717487" cy="1371600"/>
          </a:xfrm>
        </p:spPr>
        <p:txBody>
          <a:bodyPr anchor="b">
            <a:normAutofit/>
          </a:bodyPr>
          <a:lstStyle>
            <a:lvl1pPr algn="ctr">
              <a:defRPr sz="2399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7257" y="982132"/>
            <a:ext cx="5468042" cy="4893735"/>
          </a:xfrm>
        </p:spPr>
        <p:txBody>
          <a:bodyPr anchor="ctr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474" y="3031065"/>
            <a:ext cx="3717487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6866A-51D6-4511-88A7-D461364B4FBF}" type="datetime1">
              <a:rPr lang="zh-TW" altLang="en-US" smtClean="0"/>
              <a:pPr/>
              <a:t>2018/2/26</a:t>
            </a:fld>
            <a:endParaRPr lang="zh-TW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5805" y="2912533"/>
            <a:ext cx="35135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283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061" y="1883832"/>
            <a:ext cx="6240191" cy="1371600"/>
          </a:xfrm>
        </p:spPr>
        <p:txBody>
          <a:bodyPr anchor="b">
            <a:normAutofit/>
          </a:bodyPr>
          <a:lstStyle>
            <a:lvl1pPr algn="ctr">
              <a:defRPr sz="2799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2724" y="1041400"/>
            <a:ext cx="3062549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063" indent="0">
              <a:buNone/>
              <a:defRPr sz="1600"/>
            </a:lvl2pPr>
            <a:lvl3pPr marL="914126" indent="0">
              <a:buNone/>
              <a:defRPr sz="1600"/>
            </a:lvl3pPr>
            <a:lvl4pPr marL="1371189" indent="0">
              <a:buNone/>
              <a:defRPr sz="1600"/>
            </a:lvl4pPr>
            <a:lvl5pPr marL="1828251" indent="0">
              <a:buNone/>
              <a:defRPr sz="1600"/>
            </a:lvl5pPr>
            <a:lvl6pPr marL="2285314" indent="0">
              <a:buNone/>
              <a:defRPr sz="1600"/>
            </a:lvl6pPr>
            <a:lvl7pPr marL="2742377" indent="0">
              <a:buNone/>
              <a:defRPr sz="1600"/>
            </a:lvl7pPr>
            <a:lvl8pPr marL="3199440" indent="0">
              <a:buNone/>
              <a:defRPr sz="1600"/>
            </a:lvl8pPr>
            <a:lvl9pPr marL="3656503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061" y="3255432"/>
            <a:ext cx="624019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799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9949F-3078-463D-8481-0E172D05CD57}" type="datetime1">
              <a:rPr lang="zh-TW" altLang="en-US" smtClean="0"/>
              <a:pPr/>
              <a:t>2018/2/26</a:t>
            </a:fld>
            <a:endParaRPr lang="zh-TW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88229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2" y="0"/>
            <a:ext cx="12226777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065" y="982133"/>
            <a:ext cx="95986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064" y="2556932"/>
            <a:ext cx="95986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5241" y="5969000"/>
            <a:ext cx="15997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025A1AD-6892-4B63-B4D5-106D835AA347}" type="datetime1">
              <a:rPr lang="zh-TW" altLang="en-US" smtClean="0"/>
              <a:pPr/>
              <a:t>2018/2/26</a:t>
            </a:fld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064" y="5969000"/>
            <a:ext cx="73039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1205" y="5969000"/>
            <a:ext cx="542556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B37DED6-D4C7-42EE-AB49-D2E39E64FDE4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78177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457063" rtl="0" eaLnBrk="1" latinLnBrk="0" hangingPunct="1">
        <a:spcBef>
          <a:spcPct val="0"/>
        </a:spcBef>
        <a:buNone/>
        <a:defRPr sz="4399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664" indent="-285664" algn="l" defTabSz="457063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399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727" indent="-285664" algn="l" defTabSz="457063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999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199790" indent="-285664" algn="l" defTabSz="457063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799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2587" indent="-171399" algn="l" defTabSz="457063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1999650" indent="-171399" algn="l" defTabSz="457063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3846" indent="-228531" algn="l" defTabSz="457063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0908" indent="-228531" algn="l" defTabSz="457063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7971" indent="-228531" algn="l" defTabSz="457063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5034" indent="-228531" algn="l" defTabSz="457063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45706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494012" y="1844824"/>
            <a:ext cx="7008574" cy="1872482"/>
          </a:xfrm>
        </p:spPr>
        <p:txBody>
          <a:bodyPr rtlCol="0"/>
          <a:lstStyle/>
          <a:p>
            <a:pPr rtl="0"/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專題分析報告</a:t>
            </a:r>
            <a:r>
              <a:rPr lang="en-US" altLang="zh-TW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/>
            </a:r>
            <a:br>
              <a:rPr lang="en-US" altLang="zh-TW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</a:br>
            <a:r>
              <a:rPr lang="en-US" altLang="zh-TW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-call up</a:t>
            </a:r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達人</a:t>
            </a:r>
            <a:r>
              <a:rPr lang="en-US" altLang="zh-TW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hold</a:t>
            </a:r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公車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590125" y="4149080"/>
            <a:ext cx="7008574" cy="1244600"/>
          </a:xfrm>
        </p:spPr>
        <p:txBody>
          <a:bodyPr rtlCol="0"/>
          <a:lstStyle/>
          <a:p>
            <a:pPr rtl="0"/>
            <a:r>
              <a:rPr lang="en-US" altLang="zh-TW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15</a:t>
            </a:r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李泳潔</a:t>
            </a:r>
            <a:r>
              <a:rPr lang="en-US" altLang="zh-TW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21</a:t>
            </a:r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邱怡芬</a:t>
            </a:r>
            <a:r>
              <a:rPr lang="en-US" altLang="zh-TW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23</a:t>
            </a:r>
            <a:r>
              <a:rPr lang="zh-TW" altLang="en-US" dirty="0"/>
              <a:t>簡筱</a:t>
            </a:r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珍</a:t>
            </a:r>
          </a:p>
        </p:txBody>
      </p:sp>
    </p:spTree>
    <p:extLst>
      <p:ext uri="{BB962C8B-B14F-4D97-AF65-F5344CB8AC3E}">
        <p14:creationId xmlns:p14="http://schemas.microsoft.com/office/powerpoint/2010/main" val="36503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2"/>
          <p:cNvSpPr>
            <a:spLocks noGrp="1"/>
          </p:cNvSpPr>
          <p:nvPr>
            <p:ph type="title"/>
          </p:nvPr>
        </p:nvSpPr>
        <p:spPr>
          <a:xfrm>
            <a:off x="1295064" y="1111261"/>
            <a:ext cx="9598696" cy="1303867"/>
          </a:xfrm>
        </p:spPr>
        <p:txBody>
          <a:bodyPr rtlCol="0"/>
          <a:lstStyle/>
          <a:p>
            <a:pPr rtl="0"/>
            <a:r>
              <a:rPr lang="zh-TW" altLang="en-US" dirty="0">
                <a:solidFill>
                  <a:schemeClr val="tx2"/>
                </a:solidFill>
              </a:rPr>
              <a:t>創意動機 </a:t>
            </a:r>
          </a:p>
        </p:txBody>
      </p:sp>
      <p:sp>
        <p:nvSpPr>
          <p:cNvPr id="14" name="內容預留位置 13"/>
          <p:cNvSpPr>
            <a:spLocks noGrp="1"/>
          </p:cNvSpPr>
          <p:nvPr>
            <p:ph idx="1"/>
          </p:nvPr>
        </p:nvSpPr>
        <p:spPr>
          <a:xfrm>
            <a:off x="1678514" y="2564904"/>
            <a:ext cx="8831796" cy="3672408"/>
          </a:xfrm>
        </p:spPr>
        <p:txBody>
          <a:bodyPr rtlCol="0">
            <a:normAutofit/>
          </a:bodyPr>
          <a:lstStyle/>
          <a:p>
            <a:pPr algn="ctr" rtl="0"/>
            <a:r>
              <a:rPr lang="zh-TW" altLang="en-US" sz="32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低頭</a:t>
            </a:r>
            <a:r>
              <a:rPr lang="zh-TW" altLang="en-US" sz="32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族多又多</a:t>
            </a:r>
            <a:r>
              <a:rPr lang="en-US" altLang="zh-TW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/>
            </a:r>
            <a:br>
              <a:rPr lang="en-US" altLang="zh-TW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</a:br>
            <a:r>
              <a:rPr lang="zh-TW" altLang="en-US" sz="20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智慧型手機普及率高，現在人手一機，</a:t>
            </a:r>
            <a:r>
              <a:rPr lang="en-US" altLang="zh-TW" sz="20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/>
            </a:r>
            <a:br>
              <a:rPr lang="en-US" altLang="zh-TW" sz="20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</a:br>
            <a:r>
              <a:rPr lang="zh-TW" altLang="en-US" sz="20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容易因為玩手機而錯過搭車時間</a:t>
            </a:r>
            <a:r>
              <a:rPr lang="zh-TW" altLang="en-US" sz="2000" dirty="0"/>
              <a:t>。</a:t>
            </a:r>
            <a:endParaRPr lang="zh-TW" altLang="en-US" sz="200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 algn="ctr" rtl="0"/>
            <a:r>
              <a:rPr lang="zh-TW" altLang="en-US" sz="32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公車易過站</a:t>
            </a:r>
            <a:r>
              <a:rPr lang="en-US" altLang="zh-TW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/>
            </a:r>
            <a:br>
              <a:rPr lang="en-US" altLang="zh-TW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</a:br>
            <a:r>
              <a:rPr lang="zh-TW" altLang="en-US" sz="20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站牌人數不多時，司機容易忽略，導致少數乘客無法順利搭車。</a:t>
            </a:r>
            <a:endParaRPr lang="en-US" altLang="zh-TW" sz="200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 algn="ctr" rtl="0"/>
            <a:r>
              <a:rPr lang="zh-TW" altLang="en-US" sz="32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公車時間不易掌握</a:t>
            </a:r>
            <a:r>
              <a:rPr lang="en-US" altLang="zh-TW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/>
            </a:r>
            <a:br>
              <a:rPr lang="en-US" altLang="zh-TW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</a:br>
            <a:r>
              <a:rPr lang="zh-TW" altLang="en-US" sz="20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公車發車時間不像火車一般準時，時間掌握困難。</a:t>
            </a:r>
            <a:endParaRPr lang="en-US" altLang="zh-TW" sz="200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 marL="0" indent="0" rtl="0">
              <a:buNone/>
            </a:pPr>
            <a:endParaRPr lang="en-US" altLang="zh-TW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1118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>
            <a:extLst>
              <a:ext uri="{FF2B5EF4-FFF2-40B4-BE49-F238E27FC236}">
                <a16:creationId xmlns="" xmlns:a16="http://schemas.microsoft.com/office/drawing/2014/main" id="{0B20EC73-313B-447E-8140-C524DA2FC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b="1" dirty="0"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rPr>
              <a:t>此</a:t>
            </a:r>
            <a:r>
              <a:rPr lang="en-US" altLang="zh-TW" sz="6600" b="1" dirty="0"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rPr>
              <a:t>APP</a:t>
            </a:r>
            <a:r>
              <a:rPr lang="zh-TW" altLang="en-US" sz="6600" b="1" dirty="0"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rPr>
              <a:t>設計目的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="" xmlns:a16="http://schemas.microsoft.com/office/drawing/2014/main" id="{05242EE5-157D-41DE-9424-A60436EDA7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4478" y="2780928"/>
            <a:ext cx="9479868" cy="2952328"/>
          </a:xfrm>
        </p:spPr>
        <p:txBody>
          <a:bodyPr>
            <a:normAutofit/>
          </a:bodyPr>
          <a:lstStyle/>
          <a:p>
            <a:pPr algn="ctr"/>
            <a:r>
              <a:rPr lang="zh-TW" altLang="en-US" sz="3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系統連結公車即時動態，易掌握搭車時間</a:t>
            </a:r>
            <a:endParaRPr lang="en-US" altLang="zh-TW" sz="360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 algn="ctr"/>
            <a:r>
              <a:rPr lang="zh-TW" altLang="en-US" sz="3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方便司機掌握各停靠站人數，</a:t>
            </a:r>
            <a:r>
              <a:rPr lang="en-US" altLang="zh-TW" sz="3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/>
            </a:r>
            <a:br>
              <a:rPr lang="en-US" altLang="zh-TW" sz="3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</a:br>
            <a:r>
              <a:rPr lang="zh-TW" altLang="en-US" sz="3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以免疏忽少數乘客</a:t>
            </a:r>
            <a:endParaRPr lang="en-US" altLang="zh-TW" sz="360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 algn="ctr"/>
            <a:r>
              <a:rPr lang="zh-TW" altLang="en-US" sz="3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配合運輸需求，提高服務水準</a:t>
            </a:r>
            <a:endParaRPr lang="en-US" altLang="zh-TW" sz="360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6130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TW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APP</a:t>
            </a:r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系統架構及功能</a:t>
            </a:r>
          </a:p>
        </p:txBody>
      </p:sp>
      <p:graphicFrame>
        <p:nvGraphicFramePr>
          <p:cNvPr id="4" name="內容預留位置 3" descr="垂直項目符號清單" title="SmartArt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04828658"/>
              </p:ext>
            </p:extLst>
          </p:nvPr>
        </p:nvGraphicFramePr>
        <p:xfrm>
          <a:off x="1298575" y="2560638"/>
          <a:ext cx="4716463" cy="33099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內容版面配置區 4">
            <a:extLst>
              <a:ext uri="{FF2B5EF4-FFF2-40B4-BE49-F238E27FC236}">
                <a16:creationId xmlns="" xmlns:a16="http://schemas.microsoft.com/office/drawing/2014/main" id="{24E4097E-6879-400B-B910-504714E01C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413" y="2636912"/>
            <a:ext cx="5334158" cy="3096344"/>
          </a:xfrm>
        </p:spPr>
      </p:pic>
    </p:spTree>
    <p:extLst>
      <p:ext uri="{BB962C8B-B14F-4D97-AF65-F5344CB8AC3E}">
        <p14:creationId xmlns:p14="http://schemas.microsoft.com/office/powerpoint/2010/main" val="1340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>
            <a:extLst>
              <a:ext uri="{FF2B5EF4-FFF2-40B4-BE49-F238E27FC236}">
                <a16:creationId xmlns="" xmlns:a16="http://schemas.microsoft.com/office/drawing/2014/main" id="{CB882161-91CC-4D94-BD68-845CE64A4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8225" y="630738"/>
            <a:ext cx="10157354" cy="1172464"/>
          </a:xfrm>
        </p:spPr>
        <p:txBody>
          <a:bodyPr/>
          <a:lstStyle/>
          <a:p>
            <a:pPr algn="ctr"/>
            <a:r>
              <a:rPr lang="zh-TW" altLang="en-US" sz="3200" dirty="0"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rPr>
              <a:t>此</a:t>
            </a:r>
            <a:r>
              <a:rPr lang="en-US" altLang="zh-TW" sz="3200" dirty="0"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rPr>
              <a:t>APP</a:t>
            </a:r>
            <a:r>
              <a:rPr lang="zh-TW" altLang="en-US" sz="3200" dirty="0"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rPr>
              <a:t>最大特色</a:t>
            </a:r>
            <a:r>
              <a:rPr lang="en-US" altLang="zh-TW" sz="3200" dirty="0"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rPr>
              <a:t>-</a:t>
            </a:r>
            <a:r>
              <a:rPr lang="zh-TW" altLang="en-US" sz="3200" dirty="0"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rPr>
              <a:t>使用</a:t>
            </a:r>
            <a:r>
              <a:rPr lang="en-US" altLang="zh-TW" sz="3200" dirty="0"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rPr>
              <a:t>NFC</a:t>
            </a:r>
            <a:r>
              <a:rPr lang="zh-TW" altLang="en-US" sz="3200" dirty="0"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rPr>
              <a:t>系統</a:t>
            </a:r>
            <a:r>
              <a:rPr lang="en-US" altLang="zh-TW" sz="2399" dirty="0"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rPr>
              <a:t/>
            </a:r>
            <a:br>
              <a:rPr lang="en-US" altLang="zh-TW" sz="2399" dirty="0"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rPr>
            </a:br>
            <a:r>
              <a:rPr lang="en-US" altLang="zh-TW" sz="2000" dirty="0">
                <a:solidFill>
                  <a:srgbClr val="C0000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rPr>
              <a:t>(</a:t>
            </a:r>
            <a:r>
              <a:rPr lang="zh-TW" altLang="en-US" sz="2000" dirty="0">
                <a:solidFill>
                  <a:srgbClr val="C0000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rPr>
              <a:t>有別於一般</a:t>
            </a:r>
            <a:r>
              <a:rPr lang="en-US" altLang="zh-TW" sz="2000" dirty="0">
                <a:solidFill>
                  <a:srgbClr val="C0000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rPr>
              <a:t>APP</a:t>
            </a:r>
            <a:r>
              <a:rPr lang="zh-TW" altLang="en-US" sz="2000" dirty="0">
                <a:solidFill>
                  <a:srgbClr val="C0000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rPr>
              <a:t>使用</a:t>
            </a:r>
            <a:r>
              <a:rPr lang="en-US" altLang="zh-TW" sz="2000" dirty="0">
                <a:solidFill>
                  <a:srgbClr val="C0000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rPr>
              <a:t>RFID)</a:t>
            </a:r>
            <a:endParaRPr lang="zh-TW" altLang="en-US" sz="2000" dirty="0">
              <a:solidFill>
                <a:srgbClr val="C00000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  <a:cs typeface="+mn-cs"/>
            </a:endParaRPr>
          </a:p>
        </p:txBody>
      </p:sp>
      <p:sp>
        <p:nvSpPr>
          <p:cNvPr id="8" name="文字版面配置區 7">
            <a:extLst>
              <a:ext uri="{FF2B5EF4-FFF2-40B4-BE49-F238E27FC236}">
                <a16:creationId xmlns="" xmlns:a16="http://schemas.microsoft.com/office/drawing/2014/main" id="{C5D99E11-2B80-4E80-BEC8-7A27EE1997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5983" y="1875209"/>
            <a:ext cx="4973041" cy="512064"/>
          </a:xfrm>
        </p:spPr>
        <p:txBody>
          <a:bodyPr/>
          <a:lstStyle/>
          <a:p>
            <a:pPr algn="ctr"/>
            <a:r>
              <a:rPr lang="en-US" altLang="zh-TW" sz="3600" dirty="0">
                <a:solidFill>
                  <a:schemeClr val="accent1">
                    <a:lumMod val="7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NFC</a:t>
            </a:r>
            <a:endParaRPr lang="zh-TW" altLang="en-US" sz="3600" dirty="0">
              <a:solidFill>
                <a:schemeClr val="accent1">
                  <a:lumMod val="75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9" name="內容版面配置區 8">
            <a:extLst>
              <a:ext uri="{FF2B5EF4-FFF2-40B4-BE49-F238E27FC236}">
                <a16:creationId xmlns="" xmlns:a16="http://schemas.microsoft.com/office/drawing/2014/main" id="{C44A51F1-1E98-4DDF-BB89-AF09ED49D7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35983" y="2776925"/>
            <a:ext cx="4977104" cy="1800200"/>
          </a:xfrm>
        </p:spPr>
        <p:txBody>
          <a:bodyPr>
            <a:normAutofit/>
          </a:bodyPr>
          <a:lstStyle/>
          <a:p>
            <a:pPr algn="ctr"/>
            <a:r>
              <a:rPr lang="zh-TW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能量需求</a:t>
            </a:r>
            <a:r>
              <a:rPr lang="zh-TW" altLang="en-US" dirty="0" smtClean="0">
                <a:solidFill>
                  <a:srgbClr val="FF000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低</a:t>
            </a:r>
            <a:endParaRPr lang="en-US" altLang="zh-TW" dirty="0">
              <a:solidFill>
                <a:srgbClr val="FF0000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 algn="ctr"/>
            <a:r>
              <a:rPr lang="zh-TW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短距離感應的特性</a:t>
            </a:r>
            <a:r>
              <a:rPr lang="zh-TW" altLang="en-US" dirty="0" smtClean="0">
                <a:solidFill>
                  <a:srgbClr val="FF000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不易受干擾</a:t>
            </a:r>
            <a:endParaRPr lang="en-US" altLang="zh-TW" dirty="0">
              <a:solidFill>
                <a:srgbClr val="FF0000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 algn="ctr"/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讀寫器和標籤是</a:t>
            </a:r>
            <a:r>
              <a:rPr lang="zh-TW" altLang="en-US" dirty="0">
                <a:solidFill>
                  <a:srgbClr val="FF000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一對一關係</a:t>
            </a:r>
            <a:endParaRPr lang="en-US" altLang="zh-TW" dirty="0">
              <a:solidFill>
                <a:srgbClr val="FF0000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endParaRPr lang="zh-TW" altLang="en-US" dirty="0"/>
          </a:p>
        </p:txBody>
      </p:sp>
      <p:sp>
        <p:nvSpPr>
          <p:cNvPr id="10" name="文字版面配置區 9">
            <a:extLst>
              <a:ext uri="{FF2B5EF4-FFF2-40B4-BE49-F238E27FC236}">
                <a16:creationId xmlns="" xmlns:a16="http://schemas.microsoft.com/office/drawing/2014/main" id="{F3F5D786-D9B2-46A0-A69F-8EE6FE922E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82443" y="1875209"/>
            <a:ext cx="4973041" cy="512064"/>
          </a:xfrm>
        </p:spPr>
        <p:txBody>
          <a:bodyPr/>
          <a:lstStyle/>
          <a:p>
            <a:pPr algn="ctr"/>
            <a:r>
              <a:rPr lang="en-US" altLang="zh-TW" sz="3600" dirty="0">
                <a:solidFill>
                  <a:schemeClr val="accent1">
                    <a:lumMod val="7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RFID</a:t>
            </a:r>
            <a:endParaRPr lang="zh-TW" altLang="en-US" sz="3600" dirty="0">
              <a:solidFill>
                <a:schemeClr val="accent1">
                  <a:lumMod val="75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1" name="內容版面配置區 10">
            <a:extLst>
              <a:ext uri="{FF2B5EF4-FFF2-40B4-BE49-F238E27FC236}">
                <a16:creationId xmlns="" xmlns:a16="http://schemas.microsoft.com/office/drawing/2014/main" id="{C7FF3051-A4E0-4F11-AD48-D5B22DE21D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78380" y="2776925"/>
            <a:ext cx="4977104" cy="1720185"/>
          </a:xfrm>
        </p:spPr>
        <p:txBody>
          <a:bodyPr>
            <a:normAutofit/>
          </a:bodyPr>
          <a:lstStyle/>
          <a:p>
            <a:pPr algn="ctr"/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能量需求</a:t>
            </a:r>
            <a:r>
              <a:rPr lang="zh-TW" altLang="en-US" dirty="0">
                <a:solidFill>
                  <a:srgbClr val="0000CC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高</a:t>
            </a:r>
            <a:endParaRPr lang="en-US" altLang="zh-TW" dirty="0">
              <a:solidFill>
                <a:srgbClr val="0000CC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 algn="ctr"/>
            <a:r>
              <a:rPr lang="zh-TW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感應時容</a:t>
            </a:r>
            <a:r>
              <a:rPr lang="zh-TW" altLang="en-US" dirty="0" smtClean="0">
                <a:solidFill>
                  <a:srgbClr val="0000CC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易</a:t>
            </a:r>
            <a:r>
              <a:rPr lang="zh-TW" altLang="en-US" dirty="0">
                <a:solidFill>
                  <a:srgbClr val="0000CC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同</a:t>
            </a:r>
            <a:r>
              <a:rPr lang="zh-TW" altLang="en-US" dirty="0">
                <a:solidFill>
                  <a:srgbClr val="0000CC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頻</a:t>
            </a:r>
            <a:r>
              <a:rPr lang="zh-TW" altLang="en-US" dirty="0">
                <a:solidFill>
                  <a:srgbClr val="0000CC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干擾</a:t>
            </a:r>
            <a:endParaRPr lang="en-US" altLang="zh-TW" dirty="0">
              <a:solidFill>
                <a:srgbClr val="0000CC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 algn="ctr"/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讀寫器和標籤是</a:t>
            </a:r>
            <a:r>
              <a:rPr lang="zh-TW" altLang="en-US" dirty="0">
                <a:solidFill>
                  <a:srgbClr val="0000CC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一對多關係</a:t>
            </a:r>
          </a:p>
          <a:p>
            <a:pPr algn="ctr"/>
            <a:endParaRPr lang="en-US" altLang="zh-TW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endParaRPr lang="zh-TW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5A500444-5E00-4415-B65D-B745265DB735}"/>
              </a:ext>
            </a:extLst>
          </p:cNvPr>
          <p:cNvSpPr/>
          <p:nvPr/>
        </p:nvSpPr>
        <p:spPr>
          <a:xfrm>
            <a:off x="3331967" y="4635594"/>
            <a:ext cx="6092825" cy="8924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TW" altLang="en-US" sz="2800" b="1" i="1" u="sng" dirty="0"/>
              <a:t>*</a:t>
            </a:r>
            <a:r>
              <a:rPr lang="en-US" altLang="zh-TW" sz="2399" b="1" i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NFC </a:t>
            </a:r>
            <a:r>
              <a:rPr lang="zh-TW" altLang="en-US" sz="2399" b="1" i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是一種近距離的私密通訊方式</a:t>
            </a:r>
          </a:p>
          <a:p>
            <a:pPr algn="ctr"/>
            <a:r>
              <a:rPr lang="zh-TW" altLang="en-US" sz="2399" b="1" i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因應現代一人一機的時代。</a:t>
            </a:r>
          </a:p>
        </p:txBody>
      </p:sp>
    </p:spTree>
    <p:extLst>
      <p:ext uri="{BB962C8B-B14F-4D97-AF65-F5344CB8AC3E}">
        <p14:creationId xmlns:p14="http://schemas.microsoft.com/office/powerpoint/2010/main" val="329694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APP</a:t>
            </a:r>
            <a:r>
              <a:rPr lang="zh-TW" altLang="en-US" dirty="0" smtClean="0"/>
              <a:t>功能與現實生活的</a:t>
            </a:r>
            <a:r>
              <a:rPr lang="zh-TW" altLang="en-US" dirty="0"/>
              <a:t>矛盾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｢</a:t>
            </a:r>
            <a:r>
              <a:rPr lang="zh-TW" altLang="en-US" dirty="0" smtClean="0"/>
              <a:t>本系統公車 </a:t>
            </a:r>
            <a:r>
              <a:rPr lang="en-US" altLang="zh-TW" dirty="0"/>
              <a:t>call </a:t>
            </a:r>
            <a:r>
              <a:rPr lang="zh-TW" altLang="en-US" dirty="0"/>
              <a:t>的功能，讓司機得知該站狀況，提早就靠站準備，乘客 也可更安心地等待公車，並且可以避免因公車離路邊過遠而需要與</a:t>
            </a:r>
            <a:r>
              <a:rPr lang="zh-TW" altLang="en-US" dirty="0" smtClean="0"/>
              <a:t>汽機車</a:t>
            </a:r>
            <a:r>
              <a:rPr lang="zh-TW" altLang="en-US" dirty="0"/>
              <a:t>搶道，提高</a:t>
            </a:r>
            <a:r>
              <a:rPr lang="zh-TW" altLang="en-US" dirty="0" smtClean="0"/>
              <a:t>乘車</a:t>
            </a:r>
            <a:r>
              <a:rPr lang="zh-TW" altLang="en-US" dirty="0"/>
              <a:t>安全性</a:t>
            </a:r>
            <a:r>
              <a:rPr lang="zh-TW" altLang="en-US" dirty="0" smtClean="0"/>
              <a:t>。</a:t>
            </a:r>
            <a:r>
              <a:rPr lang="en-US" altLang="zh-TW" sz="14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｣</a:t>
            </a:r>
            <a:r>
              <a:rPr lang="zh-TW" altLang="en-US" sz="14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                         </a:t>
            </a:r>
            <a:r>
              <a:rPr lang="en-US" altLang="zh-TW" sz="1400" dirty="0">
                <a:latin typeface="新細明體" panose="02020500000000000000" pitchFamily="18" charset="-120"/>
              </a:rPr>
              <a:t>&lt;</a:t>
            </a:r>
            <a:r>
              <a:rPr lang="zh-TW" altLang="en-US" sz="1400" dirty="0">
                <a:latin typeface="新細明體" panose="02020500000000000000" pitchFamily="18" charset="-120"/>
              </a:rPr>
              <a:t>內容取自作品說明書第三頁</a:t>
            </a:r>
            <a:r>
              <a:rPr lang="en-US" altLang="zh-TW" sz="1400" dirty="0" smtClean="0">
                <a:latin typeface="新細明體" panose="02020500000000000000" pitchFamily="18" charset="-120"/>
              </a:rPr>
              <a:t>&gt;</a:t>
            </a:r>
            <a:endParaRPr lang="en-US" altLang="zh-TW" sz="1400" dirty="0" smtClean="0">
              <a:latin typeface="新細明體" panose="02020500000000000000" pitchFamily="18" charset="-120"/>
              <a:ea typeface="新細明體" panose="02020500000000000000" pitchFamily="18" charset="-120"/>
            </a:endParaRPr>
          </a:p>
          <a:p>
            <a:pPr marL="0" indent="0">
              <a:buNone/>
            </a:pPr>
            <a:endParaRPr lang="en-US" altLang="zh-TW" sz="800" dirty="0" smtClean="0">
              <a:latin typeface="新細明體" panose="02020500000000000000" pitchFamily="18" charset="-120"/>
              <a:ea typeface="新細明體" panose="02020500000000000000" pitchFamily="18" charset="-120"/>
            </a:endParaRPr>
          </a:p>
          <a:p>
            <a:r>
              <a:rPr lang="en-US" altLang="zh-TW" sz="24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｢</a:t>
            </a:r>
            <a:r>
              <a:rPr lang="zh-TW" altLang="en-US" sz="2400" dirty="0" smtClean="0">
                <a:latin typeface="新細明體" panose="02020500000000000000" pitchFamily="18" charset="-120"/>
              </a:rPr>
              <a:t>有</a:t>
            </a:r>
            <a:r>
              <a:rPr lang="zh-TW" altLang="en-US" sz="2400" dirty="0">
                <a:latin typeface="新細明體" panose="02020500000000000000" pitchFamily="18" charset="-120"/>
              </a:rPr>
              <a:t>相關報導指出，高雄市公車搭乘率不高，</a:t>
            </a:r>
            <a:r>
              <a:rPr lang="zh-TW" altLang="en-US" sz="2400" dirty="0" smtClean="0">
                <a:latin typeface="新細明體" panose="02020500000000000000" pitchFamily="18" charset="-120"/>
              </a:rPr>
              <a:t>往往因為</a:t>
            </a:r>
            <a:r>
              <a:rPr lang="zh-TW" altLang="en-US" sz="2400" dirty="0">
                <a:latin typeface="新細明體" panose="02020500000000000000" pitchFamily="18" charset="-120"/>
              </a:rPr>
              <a:t>候車時間過長或錯過公車機率大，並且便利性及安全性不佳，若能使用本系統，</a:t>
            </a:r>
            <a:r>
              <a:rPr lang="zh-TW" altLang="en-US" sz="2400" dirty="0" smtClean="0">
                <a:latin typeface="新細明體" panose="02020500000000000000" pitchFamily="18" charset="-120"/>
              </a:rPr>
              <a:t>可提高</a:t>
            </a:r>
            <a:r>
              <a:rPr lang="zh-TW" altLang="en-US" sz="2400" dirty="0">
                <a:latin typeface="新細明體" panose="02020500000000000000" pitchFamily="18" charset="-120"/>
              </a:rPr>
              <a:t>大眾搭乘公車意願，進而減少空氣汙染</a:t>
            </a:r>
            <a:r>
              <a:rPr lang="zh-TW" altLang="en-US" sz="2400" dirty="0" smtClean="0">
                <a:latin typeface="新細明體" panose="02020500000000000000" pitchFamily="18" charset="-120"/>
              </a:rPr>
              <a:t>。</a:t>
            </a:r>
            <a:r>
              <a:rPr lang="en-US" altLang="zh-TW" sz="24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｣</a:t>
            </a:r>
            <a:r>
              <a:rPr lang="zh-TW" altLang="en-US" sz="2400" dirty="0" smtClean="0">
                <a:latin typeface="新細明體" panose="02020500000000000000" pitchFamily="18" charset="-120"/>
              </a:rPr>
              <a:t> </a:t>
            </a:r>
            <a:r>
              <a:rPr lang="en-US" altLang="zh-TW" sz="2400" dirty="0" smtClean="0">
                <a:latin typeface="新細明體" panose="02020500000000000000" pitchFamily="18" charset="-120"/>
              </a:rPr>
              <a:t/>
            </a:r>
            <a:br>
              <a:rPr lang="en-US" altLang="zh-TW" sz="2400" dirty="0" smtClean="0">
                <a:latin typeface="新細明體" panose="02020500000000000000" pitchFamily="18" charset="-120"/>
              </a:rPr>
            </a:br>
            <a:r>
              <a:rPr lang="zh-TW" altLang="en-US" sz="1400" dirty="0" smtClean="0">
                <a:latin typeface="新細明體" panose="02020500000000000000" pitchFamily="18" charset="-120"/>
              </a:rPr>
              <a:t>                                                                                                                                      </a:t>
            </a:r>
            <a:r>
              <a:rPr lang="en-US" altLang="zh-TW" sz="1400" dirty="0" smtClean="0">
                <a:latin typeface="新細明體" panose="02020500000000000000" pitchFamily="18" charset="-120"/>
              </a:rPr>
              <a:t>&lt;</a:t>
            </a:r>
            <a:r>
              <a:rPr lang="zh-TW" altLang="en-US" sz="1400" dirty="0" smtClean="0">
                <a:latin typeface="新細明體" panose="02020500000000000000" pitchFamily="18" charset="-120"/>
              </a:rPr>
              <a:t>內容</a:t>
            </a:r>
            <a:r>
              <a:rPr lang="zh-TW" altLang="en-US" sz="1400" dirty="0">
                <a:latin typeface="新細明體" panose="02020500000000000000" pitchFamily="18" charset="-120"/>
              </a:rPr>
              <a:t>取</a:t>
            </a:r>
            <a:r>
              <a:rPr lang="zh-TW" altLang="en-US" sz="1400" dirty="0" smtClean="0">
                <a:latin typeface="新細明體" panose="02020500000000000000" pitchFamily="18" charset="-120"/>
              </a:rPr>
              <a:t>自作品</a:t>
            </a:r>
            <a:r>
              <a:rPr lang="zh-TW" altLang="en-US" sz="1400" dirty="0">
                <a:latin typeface="新細明體" panose="02020500000000000000" pitchFamily="18" charset="-120"/>
              </a:rPr>
              <a:t>說明書第三頁</a:t>
            </a:r>
            <a:r>
              <a:rPr lang="en-US" altLang="zh-TW" sz="1400" dirty="0">
                <a:latin typeface="新細明體" panose="02020500000000000000" pitchFamily="18" charset="-120"/>
              </a:rPr>
              <a:t>&gt;</a:t>
            </a:r>
          </a:p>
          <a:p>
            <a:endParaRPr lang="en-US" altLang="zh-TW" sz="2400" dirty="0" smtClean="0">
              <a:latin typeface="新細明體" panose="02020500000000000000" pitchFamily="18" charset="-120"/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38859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>
            <a:extLst>
              <a:ext uri="{FF2B5EF4-FFF2-40B4-BE49-F238E27FC236}">
                <a16:creationId xmlns="" xmlns:a16="http://schemas.microsoft.com/office/drawing/2014/main" id="{EBAC33F6-E9F0-45CE-882D-F30F1F0EE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結論</a:t>
            </a:r>
          </a:p>
        </p:txBody>
      </p:sp>
      <p:sp>
        <p:nvSpPr>
          <p:cNvPr id="7" name="內容版面配置區 6">
            <a:extLst>
              <a:ext uri="{FF2B5EF4-FFF2-40B4-BE49-F238E27FC236}">
                <a16:creationId xmlns="" xmlns:a16="http://schemas.microsoft.com/office/drawing/2014/main" id="{33640FC2-BD17-4258-97A4-F3D6323CC8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064" y="2780928"/>
            <a:ext cx="9598696" cy="2384236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因應現代智慧型手機使用</a:t>
            </a:r>
            <a:r>
              <a:rPr lang="zh-TW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普及</a:t>
            </a:r>
            <a:r>
              <a:rPr lang="en-US" altLang="zh-TW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/>
            </a:r>
            <a:br>
              <a:rPr lang="en-US" altLang="zh-TW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</a:br>
            <a:r>
              <a:rPr lang="zh-TW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此</a:t>
            </a:r>
            <a:r>
              <a:rPr lang="en-US" altLang="zh-TW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APP</a:t>
            </a:r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的實用性</a:t>
            </a:r>
            <a:r>
              <a:rPr lang="zh-TW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高，大眾</a:t>
            </a:r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接受度也相對來</a:t>
            </a:r>
            <a:r>
              <a:rPr lang="zh-TW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的</a:t>
            </a:r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也</a:t>
            </a:r>
            <a:r>
              <a:rPr lang="zh-TW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高</a:t>
            </a:r>
            <a:r>
              <a:rPr lang="en-US" altLang="zh-TW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/>
            </a:r>
            <a:br>
              <a:rPr lang="en-US" altLang="zh-TW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</a:br>
            <a:r>
              <a:rPr lang="zh-TW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藉</a:t>
            </a:r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由</a:t>
            </a:r>
            <a:r>
              <a:rPr lang="en-US" altLang="zh-TW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NFC</a:t>
            </a:r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短距、安全性佳、傳輸快速的功能</a:t>
            </a:r>
            <a:r>
              <a:rPr lang="zh-TW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特性</a:t>
            </a:r>
            <a:r>
              <a:rPr lang="en-US" altLang="zh-TW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/>
            </a:r>
            <a:br>
              <a:rPr lang="en-US" altLang="zh-TW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</a:br>
            <a:r>
              <a:rPr lang="zh-TW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讓</a:t>
            </a:r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乘客能夠精準知道乘車時間及動態，再由雲端伺服器彙整資料</a:t>
            </a:r>
            <a:r>
              <a:rPr lang="zh-TW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讓司機</a:t>
            </a:r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可藉由車上顯示器得知各站搭乘人數，提供最佳品質的服務</a:t>
            </a:r>
            <a:r>
              <a:rPr lang="zh-TW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。</a:t>
            </a:r>
            <a:endParaRPr lang="en-US" altLang="zh-TW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 algn="ctr"/>
            <a:r>
              <a:rPr lang="zh-TW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但看似實用的功能中也有一些</a:t>
            </a:r>
            <a:r>
              <a:rPr lang="zh-TW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與現實</a:t>
            </a:r>
            <a:r>
              <a:rPr lang="zh-TW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矛盾</a:t>
            </a:r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的</a:t>
            </a:r>
            <a:r>
              <a:rPr lang="zh-TW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地方讓我們不單只是分析其優點而</a:t>
            </a:r>
            <a:r>
              <a:rPr lang="zh-TW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已</a:t>
            </a:r>
            <a:endParaRPr lang="en-US" altLang="zh-TW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 algn="ctr"/>
            <a:r>
              <a:rPr lang="zh-TW" altLang="en-US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以上正是</a:t>
            </a:r>
            <a:r>
              <a:rPr lang="zh-TW" altLang="en-US" b="1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我們選這篇作分析的原因</a:t>
            </a:r>
            <a:endParaRPr lang="en-US" altLang="zh-TW" b="1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5394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5953D7C-45DE-4BC0-942D-FF0B40A43598}"/>
              </a:ext>
            </a:extLst>
          </p:cNvPr>
          <p:cNvSpPr/>
          <p:nvPr/>
        </p:nvSpPr>
        <p:spPr>
          <a:xfrm>
            <a:off x="3047999" y="3198231"/>
            <a:ext cx="609282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TW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謝謝大家</a:t>
            </a:r>
            <a:r>
              <a:rPr lang="en-US" altLang="zh-TW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:)</a:t>
            </a:r>
            <a:endParaRPr lang="zh-TW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3578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有機">
  <a:themeElements>
    <a:clrScheme name="有機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有機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有機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佈景主題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1345039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The bookstacks present on most slides  make this a good choice for students, teachers, reading enthusiasts, and others in education. This presentation template contains multiple slide layouts in widescreen format (16x9) and includes a sample table and chart that you can easily  modify.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2011-11-26T00:00:00+00:00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TP102787939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694216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LocMarketGroupTiers2 xmlns="4873beb7-5857-4685-be1f-d57550cc96cc" xsi:nil="true"/>
  </documentManagement>
</p:properties>
</file>

<file path=customXml/itemProps1.xml><?xml version="1.0" encoding="utf-8"?>
<ds:datastoreItem xmlns:ds="http://schemas.openxmlformats.org/officeDocument/2006/customXml" ds:itemID="{BBB5C329-08A6-4E5E-AEF1-A97828C87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01D382-32B0-43EE-932C-28906AF37617}">
  <ds:schemaRefs>
    <ds:schemaRef ds:uri="http://schemas.microsoft.com/office/2006/metadata/properties"/>
    <ds:schemaRef ds:uri="http://schemas.microsoft.com/office/infopath/2007/PartnerControls"/>
    <ds:schemaRef ds:uri="4873beb7-5857-4685-be1f-d57550cc96c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267</Words>
  <Application>Microsoft Office PowerPoint</Application>
  <PresentationFormat>自訂</PresentationFormat>
  <Paragraphs>39</Paragraphs>
  <Slides>8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5" baseType="lpstr">
      <vt:lpstr>Microsoft JhengHei UI</vt:lpstr>
      <vt:lpstr>微軟正黑體</vt:lpstr>
      <vt:lpstr>新細明體</vt:lpstr>
      <vt:lpstr>Arial</vt:lpstr>
      <vt:lpstr>Century Gothic</vt:lpstr>
      <vt:lpstr>Garamond</vt:lpstr>
      <vt:lpstr>有機</vt:lpstr>
      <vt:lpstr>專題分析報告 -call up達人hold公車</vt:lpstr>
      <vt:lpstr>創意動機 </vt:lpstr>
      <vt:lpstr>此APP設計目的</vt:lpstr>
      <vt:lpstr>APP系統架構及功能</vt:lpstr>
      <vt:lpstr>此APP最大特色-使用NFC系統 (有別於一般APP使用RFID)</vt:lpstr>
      <vt:lpstr>APP功能與現實生活的矛盾</vt:lpstr>
      <vt:lpstr>結論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2018-02-25T07:01:49Z</dcterms:created>
  <dcterms:modified xsi:type="dcterms:W3CDTF">2018-02-26T12:12:17Z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