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等深淺樣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中等深淺樣式 2 - 輔色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無樣式、表格格線">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2" d="100"/>
          <a:sy n="102" d="100"/>
        </p:scale>
        <p:origin x="-23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0B5740F-055D-498A-8B76-339CC53F01AB}" type="doc">
      <dgm:prSet loTypeId="urn:microsoft.com/office/officeart/2005/8/layout/radial1" loCatId="cycle" qsTypeId="urn:microsoft.com/office/officeart/2005/8/quickstyle/simple1" qsCatId="simple" csTypeId="urn:microsoft.com/office/officeart/2005/8/colors/accent1_2" csCatId="accent1" phldr="1"/>
      <dgm:spPr/>
      <dgm:t>
        <a:bodyPr/>
        <a:lstStyle/>
        <a:p>
          <a:endParaRPr lang="zh-TW" altLang="en-US"/>
        </a:p>
      </dgm:t>
    </dgm:pt>
    <dgm:pt modelId="{571A5542-0CD8-477F-8A9F-566E29B22A41}">
      <dgm:prSet phldrT="[文字]"/>
      <dgm:spPr/>
      <dgm:t>
        <a:bodyPr/>
        <a:lstStyle/>
        <a:p>
          <a:r>
            <a:rPr lang="zh-TW" altLang="en-US" dirty="0" smtClean="0"/>
            <a:t>潛在進入者</a:t>
          </a:r>
          <a:endParaRPr lang="zh-TW" altLang="en-US" dirty="0"/>
        </a:p>
      </dgm:t>
    </dgm:pt>
    <dgm:pt modelId="{A005D8B4-2ED4-4DF6-BC27-AA9F35DABA03}" type="parTrans" cxnId="{2837C490-DBBC-4E9E-8C5A-2AE7641A3EB4}">
      <dgm:prSet/>
      <dgm:spPr/>
      <dgm:t>
        <a:bodyPr/>
        <a:lstStyle/>
        <a:p>
          <a:endParaRPr lang="zh-TW" altLang="en-US"/>
        </a:p>
      </dgm:t>
    </dgm:pt>
    <dgm:pt modelId="{7F8B0146-6072-4058-B099-AE1377B7F0B4}" type="sibTrans" cxnId="{2837C490-DBBC-4E9E-8C5A-2AE7641A3EB4}">
      <dgm:prSet/>
      <dgm:spPr/>
      <dgm:t>
        <a:bodyPr/>
        <a:lstStyle/>
        <a:p>
          <a:endParaRPr lang="zh-TW" altLang="en-US"/>
        </a:p>
      </dgm:t>
    </dgm:pt>
    <dgm:pt modelId="{E24E9BE6-7D72-46A5-8C57-343B772D4E11}">
      <dgm:prSet phldrT="[文字]"/>
      <dgm:spPr/>
      <dgm:t>
        <a:bodyPr/>
        <a:lstStyle/>
        <a:p>
          <a:r>
            <a:rPr lang="zh-TW" altLang="en-US" dirty="0" smtClean="0"/>
            <a:t>現有競爭者</a:t>
          </a:r>
          <a:endParaRPr lang="zh-TW" altLang="en-US" dirty="0"/>
        </a:p>
      </dgm:t>
    </dgm:pt>
    <dgm:pt modelId="{F9BE7532-953F-4EA5-8712-A211AC9043C0}" type="parTrans" cxnId="{E2A6D657-9C8E-4791-9509-B36BFF7815A9}">
      <dgm:prSet/>
      <dgm:spPr/>
      <dgm:t>
        <a:bodyPr/>
        <a:lstStyle/>
        <a:p>
          <a:endParaRPr lang="zh-TW" altLang="en-US"/>
        </a:p>
      </dgm:t>
    </dgm:pt>
    <dgm:pt modelId="{414F02FC-0C63-40A4-A9A3-403846C9BD74}" type="sibTrans" cxnId="{E2A6D657-9C8E-4791-9509-B36BFF7815A9}">
      <dgm:prSet/>
      <dgm:spPr/>
      <dgm:t>
        <a:bodyPr/>
        <a:lstStyle/>
        <a:p>
          <a:endParaRPr lang="zh-TW" altLang="en-US"/>
        </a:p>
      </dgm:t>
    </dgm:pt>
    <dgm:pt modelId="{303F431F-22E9-4550-AF5B-A27EFA1C482E}">
      <dgm:prSet phldrT="[文字]"/>
      <dgm:spPr/>
      <dgm:t>
        <a:bodyPr/>
        <a:lstStyle/>
        <a:p>
          <a:r>
            <a:rPr lang="zh-TW" altLang="en-US" dirty="0" smtClean="0"/>
            <a:t>替代品的威脅</a:t>
          </a:r>
          <a:endParaRPr lang="zh-TW" altLang="en-US" dirty="0"/>
        </a:p>
      </dgm:t>
    </dgm:pt>
    <dgm:pt modelId="{25DADE19-21E2-4FFF-95DB-BDD3783FD2A1}" type="parTrans" cxnId="{1AFC1938-B9FC-4C19-8E62-F12CA093A6FD}">
      <dgm:prSet/>
      <dgm:spPr/>
      <dgm:t>
        <a:bodyPr/>
        <a:lstStyle/>
        <a:p>
          <a:endParaRPr lang="zh-TW" altLang="en-US"/>
        </a:p>
      </dgm:t>
    </dgm:pt>
    <dgm:pt modelId="{DF6D2495-B558-4E55-B372-39E76FDA2C97}" type="sibTrans" cxnId="{1AFC1938-B9FC-4C19-8E62-F12CA093A6FD}">
      <dgm:prSet/>
      <dgm:spPr/>
      <dgm:t>
        <a:bodyPr/>
        <a:lstStyle/>
        <a:p>
          <a:endParaRPr lang="zh-TW" altLang="en-US"/>
        </a:p>
      </dgm:t>
    </dgm:pt>
    <dgm:pt modelId="{03EDA031-16DE-4A34-9518-4DE4086FB74B}">
      <dgm:prSet phldrT="[文字]"/>
      <dgm:spPr/>
      <dgm:t>
        <a:bodyPr/>
        <a:lstStyle/>
        <a:p>
          <a:r>
            <a:rPr lang="zh-TW" altLang="en-US" dirty="0" smtClean="0"/>
            <a:t>供應商的議價能力</a:t>
          </a:r>
          <a:endParaRPr lang="zh-TW" altLang="en-US" dirty="0"/>
        </a:p>
      </dgm:t>
    </dgm:pt>
    <dgm:pt modelId="{5D6E4EAE-5C18-40FC-B447-858CBEB241DC}" type="parTrans" cxnId="{EFE466CE-B00C-444A-A465-6DFF754E5454}">
      <dgm:prSet/>
      <dgm:spPr/>
      <dgm:t>
        <a:bodyPr/>
        <a:lstStyle/>
        <a:p>
          <a:endParaRPr lang="zh-TW" altLang="en-US"/>
        </a:p>
      </dgm:t>
    </dgm:pt>
    <dgm:pt modelId="{FE627377-8D61-4DCC-9A12-83A3F2D05052}" type="sibTrans" cxnId="{EFE466CE-B00C-444A-A465-6DFF754E5454}">
      <dgm:prSet/>
      <dgm:spPr/>
      <dgm:t>
        <a:bodyPr/>
        <a:lstStyle/>
        <a:p>
          <a:endParaRPr lang="zh-TW" altLang="en-US"/>
        </a:p>
      </dgm:t>
    </dgm:pt>
    <dgm:pt modelId="{A32A6310-7BE8-43C6-8B29-985716CFA651}">
      <dgm:prSet phldrT="[文字]"/>
      <dgm:spPr/>
      <dgm:t>
        <a:bodyPr/>
        <a:lstStyle/>
        <a:p>
          <a:r>
            <a:rPr lang="zh-TW" altLang="en-US" b="0" dirty="0" smtClean="0"/>
            <a:t>消費者的議價能力</a:t>
          </a:r>
          <a:endParaRPr lang="zh-TW" altLang="en-US" b="0" dirty="0"/>
        </a:p>
      </dgm:t>
    </dgm:pt>
    <dgm:pt modelId="{BED17A00-DD5B-49D7-ADEE-0172F925AD44}" type="parTrans" cxnId="{1DA7152D-5714-4BBA-9834-56930E7BA00C}">
      <dgm:prSet/>
      <dgm:spPr/>
      <dgm:t>
        <a:bodyPr/>
        <a:lstStyle/>
        <a:p>
          <a:endParaRPr lang="zh-TW" altLang="en-US"/>
        </a:p>
      </dgm:t>
    </dgm:pt>
    <dgm:pt modelId="{2DFAF26E-D3A1-4641-A9CF-4C3D7C936DB0}" type="sibTrans" cxnId="{1DA7152D-5714-4BBA-9834-56930E7BA00C}">
      <dgm:prSet/>
      <dgm:spPr/>
      <dgm:t>
        <a:bodyPr/>
        <a:lstStyle/>
        <a:p>
          <a:endParaRPr lang="zh-TW" altLang="en-US"/>
        </a:p>
      </dgm:t>
    </dgm:pt>
    <dgm:pt modelId="{FAF51E66-0F41-405A-A980-07CA8B70E00C}" type="pres">
      <dgm:prSet presAssocID="{D0B5740F-055D-498A-8B76-339CC53F01AB}" presName="cycle" presStyleCnt="0">
        <dgm:presLayoutVars>
          <dgm:chMax val="1"/>
          <dgm:dir/>
          <dgm:animLvl val="ctr"/>
          <dgm:resizeHandles val="exact"/>
        </dgm:presLayoutVars>
      </dgm:prSet>
      <dgm:spPr/>
      <dgm:t>
        <a:bodyPr/>
        <a:lstStyle/>
        <a:p>
          <a:endParaRPr lang="zh-TW" altLang="en-US"/>
        </a:p>
      </dgm:t>
    </dgm:pt>
    <dgm:pt modelId="{F0C2269B-670A-4B35-BA5B-65D4EC5D794F}" type="pres">
      <dgm:prSet presAssocID="{571A5542-0CD8-477F-8A9F-566E29B22A41}" presName="centerShape" presStyleLbl="node0" presStyleIdx="0" presStyleCnt="1"/>
      <dgm:spPr/>
      <dgm:t>
        <a:bodyPr/>
        <a:lstStyle/>
        <a:p>
          <a:endParaRPr lang="zh-TW" altLang="en-US"/>
        </a:p>
      </dgm:t>
    </dgm:pt>
    <dgm:pt modelId="{555C3E46-55E5-4CE5-9E78-2D21E68A2384}" type="pres">
      <dgm:prSet presAssocID="{F9BE7532-953F-4EA5-8712-A211AC9043C0}" presName="Name9" presStyleLbl="parChTrans1D2" presStyleIdx="0" presStyleCnt="4"/>
      <dgm:spPr/>
      <dgm:t>
        <a:bodyPr/>
        <a:lstStyle/>
        <a:p>
          <a:endParaRPr lang="zh-TW" altLang="en-US"/>
        </a:p>
      </dgm:t>
    </dgm:pt>
    <dgm:pt modelId="{D462191E-D177-4286-AB9E-3F524CC16BDB}" type="pres">
      <dgm:prSet presAssocID="{F9BE7532-953F-4EA5-8712-A211AC9043C0}" presName="connTx" presStyleLbl="parChTrans1D2" presStyleIdx="0" presStyleCnt="4"/>
      <dgm:spPr/>
      <dgm:t>
        <a:bodyPr/>
        <a:lstStyle/>
        <a:p>
          <a:endParaRPr lang="zh-TW" altLang="en-US"/>
        </a:p>
      </dgm:t>
    </dgm:pt>
    <dgm:pt modelId="{3EA944C5-7E2E-417E-9F7D-1A8C171B28D1}" type="pres">
      <dgm:prSet presAssocID="{E24E9BE6-7D72-46A5-8C57-343B772D4E11}" presName="node" presStyleLbl="node1" presStyleIdx="0" presStyleCnt="4">
        <dgm:presLayoutVars>
          <dgm:bulletEnabled val="1"/>
        </dgm:presLayoutVars>
      </dgm:prSet>
      <dgm:spPr/>
      <dgm:t>
        <a:bodyPr/>
        <a:lstStyle/>
        <a:p>
          <a:endParaRPr lang="zh-TW" altLang="en-US"/>
        </a:p>
      </dgm:t>
    </dgm:pt>
    <dgm:pt modelId="{DF767C16-E751-48A3-82B7-D3D82E5057F1}" type="pres">
      <dgm:prSet presAssocID="{25DADE19-21E2-4FFF-95DB-BDD3783FD2A1}" presName="Name9" presStyleLbl="parChTrans1D2" presStyleIdx="1" presStyleCnt="4"/>
      <dgm:spPr/>
      <dgm:t>
        <a:bodyPr/>
        <a:lstStyle/>
        <a:p>
          <a:endParaRPr lang="zh-TW" altLang="en-US"/>
        </a:p>
      </dgm:t>
    </dgm:pt>
    <dgm:pt modelId="{56D0ECD1-CDC1-4CA6-A468-E70F4E83FD1D}" type="pres">
      <dgm:prSet presAssocID="{25DADE19-21E2-4FFF-95DB-BDD3783FD2A1}" presName="connTx" presStyleLbl="parChTrans1D2" presStyleIdx="1" presStyleCnt="4"/>
      <dgm:spPr/>
      <dgm:t>
        <a:bodyPr/>
        <a:lstStyle/>
        <a:p>
          <a:endParaRPr lang="zh-TW" altLang="en-US"/>
        </a:p>
      </dgm:t>
    </dgm:pt>
    <dgm:pt modelId="{51DBA22A-C32D-4DBE-9FF8-22D364330D3E}" type="pres">
      <dgm:prSet presAssocID="{303F431F-22E9-4550-AF5B-A27EFA1C482E}" presName="node" presStyleLbl="node1" presStyleIdx="1" presStyleCnt="4">
        <dgm:presLayoutVars>
          <dgm:bulletEnabled val="1"/>
        </dgm:presLayoutVars>
      </dgm:prSet>
      <dgm:spPr/>
      <dgm:t>
        <a:bodyPr/>
        <a:lstStyle/>
        <a:p>
          <a:endParaRPr lang="zh-TW" altLang="en-US"/>
        </a:p>
      </dgm:t>
    </dgm:pt>
    <dgm:pt modelId="{0F0EF6D1-0247-4E8E-8F52-338B628AA666}" type="pres">
      <dgm:prSet presAssocID="{5D6E4EAE-5C18-40FC-B447-858CBEB241DC}" presName="Name9" presStyleLbl="parChTrans1D2" presStyleIdx="2" presStyleCnt="4"/>
      <dgm:spPr/>
      <dgm:t>
        <a:bodyPr/>
        <a:lstStyle/>
        <a:p>
          <a:endParaRPr lang="zh-TW" altLang="en-US"/>
        </a:p>
      </dgm:t>
    </dgm:pt>
    <dgm:pt modelId="{00D035FA-A3C5-4EB8-B5DF-1AF9DA1E45DE}" type="pres">
      <dgm:prSet presAssocID="{5D6E4EAE-5C18-40FC-B447-858CBEB241DC}" presName="connTx" presStyleLbl="parChTrans1D2" presStyleIdx="2" presStyleCnt="4"/>
      <dgm:spPr/>
      <dgm:t>
        <a:bodyPr/>
        <a:lstStyle/>
        <a:p>
          <a:endParaRPr lang="zh-TW" altLang="en-US"/>
        </a:p>
      </dgm:t>
    </dgm:pt>
    <dgm:pt modelId="{52102895-ED5F-4DBA-A087-C943A68755A3}" type="pres">
      <dgm:prSet presAssocID="{03EDA031-16DE-4A34-9518-4DE4086FB74B}" presName="node" presStyleLbl="node1" presStyleIdx="2" presStyleCnt="4">
        <dgm:presLayoutVars>
          <dgm:bulletEnabled val="1"/>
        </dgm:presLayoutVars>
      </dgm:prSet>
      <dgm:spPr/>
      <dgm:t>
        <a:bodyPr/>
        <a:lstStyle/>
        <a:p>
          <a:endParaRPr lang="zh-TW" altLang="en-US"/>
        </a:p>
      </dgm:t>
    </dgm:pt>
    <dgm:pt modelId="{695B5231-FF96-4747-883C-B6A4421B51F3}" type="pres">
      <dgm:prSet presAssocID="{BED17A00-DD5B-49D7-ADEE-0172F925AD44}" presName="Name9" presStyleLbl="parChTrans1D2" presStyleIdx="3" presStyleCnt="4"/>
      <dgm:spPr/>
      <dgm:t>
        <a:bodyPr/>
        <a:lstStyle/>
        <a:p>
          <a:endParaRPr lang="zh-TW" altLang="en-US"/>
        </a:p>
      </dgm:t>
    </dgm:pt>
    <dgm:pt modelId="{7C441641-C64C-40C5-B391-136F43247C35}" type="pres">
      <dgm:prSet presAssocID="{BED17A00-DD5B-49D7-ADEE-0172F925AD44}" presName="connTx" presStyleLbl="parChTrans1D2" presStyleIdx="3" presStyleCnt="4"/>
      <dgm:spPr/>
      <dgm:t>
        <a:bodyPr/>
        <a:lstStyle/>
        <a:p>
          <a:endParaRPr lang="zh-TW" altLang="en-US"/>
        </a:p>
      </dgm:t>
    </dgm:pt>
    <dgm:pt modelId="{782AEC50-1AE4-4AF9-AA04-DD5E1655694A}" type="pres">
      <dgm:prSet presAssocID="{A32A6310-7BE8-43C6-8B29-985716CFA651}" presName="node" presStyleLbl="node1" presStyleIdx="3" presStyleCnt="4">
        <dgm:presLayoutVars>
          <dgm:bulletEnabled val="1"/>
        </dgm:presLayoutVars>
      </dgm:prSet>
      <dgm:spPr/>
      <dgm:t>
        <a:bodyPr/>
        <a:lstStyle/>
        <a:p>
          <a:endParaRPr lang="zh-TW" altLang="en-US"/>
        </a:p>
      </dgm:t>
    </dgm:pt>
  </dgm:ptLst>
  <dgm:cxnLst>
    <dgm:cxn modelId="{DD7733EE-18DF-4A61-80EE-88E558A28979}" type="presOf" srcId="{BED17A00-DD5B-49D7-ADEE-0172F925AD44}" destId="{7C441641-C64C-40C5-B391-136F43247C35}" srcOrd="1" destOrd="0" presId="urn:microsoft.com/office/officeart/2005/8/layout/radial1"/>
    <dgm:cxn modelId="{E8607AAD-9629-46D3-BAB4-763640746B84}" type="presOf" srcId="{571A5542-0CD8-477F-8A9F-566E29B22A41}" destId="{F0C2269B-670A-4B35-BA5B-65D4EC5D794F}" srcOrd="0" destOrd="0" presId="urn:microsoft.com/office/officeart/2005/8/layout/radial1"/>
    <dgm:cxn modelId="{1DA7152D-5714-4BBA-9834-56930E7BA00C}" srcId="{571A5542-0CD8-477F-8A9F-566E29B22A41}" destId="{A32A6310-7BE8-43C6-8B29-985716CFA651}" srcOrd="3" destOrd="0" parTransId="{BED17A00-DD5B-49D7-ADEE-0172F925AD44}" sibTransId="{2DFAF26E-D3A1-4641-A9CF-4C3D7C936DB0}"/>
    <dgm:cxn modelId="{8E5F2545-6A0D-488C-B559-7897F5C19B77}" type="presOf" srcId="{E24E9BE6-7D72-46A5-8C57-343B772D4E11}" destId="{3EA944C5-7E2E-417E-9F7D-1A8C171B28D1}" srcOrd="0" destOrd="0" presId="urn:microsoft.com/office/officeart/2005/8/layout/radial1"/>
    <dgm:cxn modelId="{6A772347-217A-4FA5-A8C6-610B0D06B745}" type="presOf" srcId="{A32A6310-7BE8-43C6-8B29-985716CFA651}" destId="{782AEC50-1AE4-4AF9-AA04-DD5E1655694A}" srcOrd="0" destOrd="0" presId="urn:microsoft.com/office/officeart/2005/8/layout/radial1"/>
    <dgm:cxn modelId="{BB9D0423-36C5-4BEB-9C29-CC630785AA07}" type="presOf" srcId="{5D6E4EAE-5C18-40FC-B447-858CBEB241DC}" destId="{0F0EF6D1-0247-4E8E-8F52-338B628AA666}" srcOrd="0" destOrd="0" presId="urn:microsoft.com/office/officeart/2005/8/layout/radial1"/>
    <dgm:cxn modelId="{E2A6D657-9C8E-4791-9509-B36BFF7815A9}" srcId="{571A5542-0CD8-477F-8A9F-566E29B22A41}" destId="{E24E9BE6-7D72-46A5-8C57-343B772D4E11}" srcOrd="0" destOrd="0" parTransId="{F9BE7532-953F-4EA5-8712-A211AC9043C0}" sibTransId="{414F02FC-0C63-40A4-A9A3-403846C9BD74}"/>
    <dgm:cxn modelId="{A1DF4351-8D8F-4F1F-B3F6-59FF925B80E4}" type="presOf" srcId="{F9BE7532-953F-4EA5-8712-A211AC9043C0}" destId="{555C3E46-55E5-4CE5-9E78-2D21E68A2384}" srcOrd="0" destOrd="0" presId="urn:microsoft.com/office/officeart/2005/8/layout/radial1"/>
    <dgm:cxn modelId="{3A100CC2-3551-48FE-BB73-794B7BA28054}" type="presOf" srcId="{25DADE19-21E2-4FFF-95DB-BDD3783FD2A1}" destId="{DF767C16-E751-48A3-82B7-D3D82E5057F1}" srcOrd="0" destOrd="0" presId="urn:microsoft.com/office/officeart/2005/8/layout/radial1"/>
    <dgm:cxn modelId="{DB9D992B-156A-4499-A83F-B3AC55F3137A}" type="presOf" srcId="{BED17A00-DD5B-49D7-ADEE-0172F925AD44}" destId="{695B5231-FF96-4747-883C-B6A4421B51F3}" srcOrd="0" destOrd="0" presId="urn:microsoft.com/office/officeart/2005/8/layout/radial1"/>
    <dgm:cxn modelId="{1AFC1938-B9FC-4C19-8E62-F12CA093A6FD}" srcId="{571A5542-0CD8-477F-8A9F-566E29B22A41}" destId="{303F431F-22E9-4550-AF5B-A27EFA1C482E}" srcOrd="1" destOrd="0" parTransId="{25DADE19-21E2-4FFF-95DB-BDD3783FD2A1}" sibTransId="{DF6D2495-B558-4E55-B372-39E76FDA2C97}"/>
    <dgm:cxn modelId="{7CECA599-030F-4B6F-BCCA-63023C9EFF98}" type="presOf" srcId="{5D6E4EAE-5C18-40FC-B447-858CBEB241DC}" destId="{00D035FA-A3C5-4EB8-B5DF-1AF9DA1E45DE}" srcOrd="1" destOrd="0" presId="urn:microsoft.com/office/officeart/2005/8/layout/radial1"/>
    <dgm:cxn modelId="{0A1B6855-DF74-4BA9-ADB0-2AA3562E8BEC}" type="presOf" srcId="{D0B5740F-055D-498A-8B76-339CC53F01AB}" destId="{FAF51E66-0F41-405A-A980-07CA8B70E00C}" srcOrd="0" destOrd="0" presId="urn:microsoft.com/office/officeart/2005/8/layout/radial1"/>
    <dgm:cxn modelId="{EFE466CE-B00C-444A-A465-6DFF754E5454}" srcId="{571A5542-0CD8-477F-8A9F-566E29B22A41}" destId="{03EDA031-16DE-4A34-9518-4DE4086FB74B}" srcOrd="2" destOrd="0" parTransId="{5D6E4EAE-5C18-40FC-B447-858CBEB241DC}" sibTransId="{FE627377-8D61-4DCC-9A12-83A3F2D05052}"/>
    <dgm:cxn modelId="{4EE4B210-2A79-4FFE-A970-76E160E64C68}" type="presOf" srcId="{03EDA031-16DE-4A34-9518-4DE4086FB74B}" destId="{52102895-ED5F-4DBA-A087-C943A68755A3}" srcOrd="0" destOrd="0" presId="urn:microsoft.com/office/officeart/2005/8/layout/radial1"/>
    <dgm:cxn modelId="{8F9B1CE4-E0D7-4BEA-A58F-74245C61DCC6}" type="presOf" srcId="{303F431F-22E9-4550-AF5B-A27EFA1C482E}" destId="{51DBA22A-C32D-4DBE-9FF8-22D364330D3E}" srcOrd="0" destOrd="0" presId="urn:microsoft.com/office/officeart/2005/8/layout/radial1"/>
    <dgm:cxn modelId="{612BAB24-DF01-4A8C-85B9-F73CEA95C567}" type="presOf" srcId="{25DADE19-21E2-4FFF-95DB-BDD3783FD2A1}" destId="{56D0ECD1-CDC1-4CA6-A468-E70F4E83FD1D}" srcOrd="1" destOrd="0" presId="urn:microsoft.com/office/officeart/2005/8/layout/radial1"/>
    <dgm:cxn modelId="{2837C490-DBBC-4E9E-8C5A-2AE7641A3EB4}" srcId="{D0B5740F-055D-498A-8B76-339CC53F01AB}" destId="{571A5542-0CD8-477F-8A9F-566E29B22A41}" srcOrd="0" destOrd="0" parTransId="{A005D8B4-2ED4-4DF6-BC27-AA9F35DABA03}" sibTransId="{7F8B0146-6072-4058-B099-AE1377B7F0B4}"/>
    <dgm:cxn modelId="{9526F7C5-E188-44B1-A625-C6CFBFD545AA}" type="presOf" srcId="{F9BE7532-953F-4EA5-8712-A211AC9043C0}" destId="{D462191E-D177-4286-AB9E-3F524CC16BDB}" srcOrd="1" destOrd="0" presId="urn:microsoft.com/office/officeart/2005/8/layout/radial1"/>
    <dgm:cxn modelId="{BEDE9753-54E3-49C5-90FF-0222D8FABF60}" type="presParOf" srcId="{FAF51E66-0F41-405A-A980-07CA8B70E00C}" destId="{F0C2269B-670A-4B35-BA5B-65D4EC5D794F}" srcOrd="0" destOrd="0" presId="urn:microsoft.com/office/officeart/2005/8/layout/radial1"/>
    <dgm:cxn modelId="{67792A84-28D8-473F-A186-EEFF53787929}" type="presParOf" srcId="{FAF51E66-0F41-405A-A980-07CA8B70E00C}" destId="{555C3E46-55E5-4CE5-9E78-2D21E68A2384}" srcOrd="1" destOrd="0" presId="urn:microsoft.com/office/officeart/2005/8/layout/radial1"/>
    <dgm:cxn modelId="{32F53CF0-6059-41C2-AB61-59A365DFE495}" type="presParOf" srcId="{555C3E46-55E5-4CE5-9E78-2D21E68A2384}" destId="{D462191E-D177-4286-AB9E-3F524CC16BDB}" srcOrd="0" destOrd="0" presId="urn:microsoft.com/office/officeart/2005/8/layout/radial1"/>
    <dgm:cxn modelId="{424B4F8A-C300-4308-AD27-711A8584DBE9}" type="presParOf" srcId="{FAF51E66-0F41-405A-A980-07CA8B70E00C}" destId="{3EA944C5-7E2E-417E-9F7D-1A8C171B28D1}" srcOrd="2" destOrd="0" presId="urn:microsoft.com/office/officeart/2005/8/layout/radial1"/>
    <dgm:cxn modelId="{F79B2368-398F-4C79-B649-21B8A3A827F9}" type="presParOf" srcId="{FAF51E66-0F41-405A-A980-07CA8B70E00C}" destId="{DF767C16-E751-48A3-82B7-D3D82E5057F1}" srcOrd="3" destOrd="0" presId="urn:microsoft.com/office/officeart/2005/8/layout/radial1"/>
    <dgm:cxn modelId="{4998683F-3D7E-4243-9464-AEAAAEBB5574}" type="presParOf" srcId="{DF767C16-E751-48A3-82B7-D3D82E5057F1}" destId="{56D0ECD1-CDC1-4CA6-A468-E70F4E83FD1D}" srcOrd="0" destOrd="0" presId="urn:microsoft.com/office/officeart/2005/8/layout/radial1"/>
    <dgm:cxn modelId="{69B14442-CAC0-419B-AC99-AA2F8577E15E}" type="presParOf" srcId="{FAF51E66-0F41-405A-A980-07CA8B70E00C}" destId="{51DBA22A-C32D-4DBE-9FF8-22D364330D3E}" srcOrd="4" destOrd="0" presId="urn:microsoft.com/office/officeart/2005/8/layout/radial1"/>
    <dgm:cxn modelId="{1F92C8BF-81F9-46B4-A8F0-6A880388812E}" type="presParOf" srcId="{FAF51E66-0F41-405A-A980-07CA8B70E00C}" destId="{0F0EF6D1-0247-4E8E-8F52-338B628AA666}" srcOrd="5" destOrd="0" presId="urn:microsoft.com/office/officeart/2005/8/layout/radial1"/>
    <dgm:cxn modelId="{08116886-4F90-4F07-A31F-D25E08723CF8}" type="presParOf" srcId="{0F0EF6D1-0247-4E8E-8F52-338B628AA666}" destId="{00D035FA-A3C5-4EB8-B5DF-1AF9DA1E45DE}" srcOrd="0" destOrd="0" presId="urn:microsoft.com/office/officeart/2005/8/layout/radial1"/>
    <dgm:cxn modelId="{F0BA14FC-9617-4D1B-9664-BE5467E78562}" type="presParOf" srcId="{FAF51E66-0F41-405A-A980-07CA8B70E00C}" destId="{52102895-ED5F-4DBA-A087-C943A68755A3}" srcOrd="6" destOrd="0" presId="urn:microsoft.com/office/officeart/2005/8/layout/radial1"/>
    <dgm:cxn modelId="{0D23AE89-BE45-4A94-8D57-9C1CBFE17C9E}" type="presParOf" srcId="{FAF51E66-0F41-405A-A980-07CA8B70E00C}" destId="{695B5231-FF96-4747-883C-B6A4421B51F3}" srcOrd="7" destOrd="0" presId="urn:microsoft.com/office/officeart/2005/8/layout/radial1"/>
    <dgm:cxn modelId="{7B8F77A2-822F-4D5E-9FE6-8A27335A7E01}" type="presParOf" srcId="{695B5231-FF96-4747-883C-B6A4421B51F3}" destId="{7C441641-C64C-40C5-B391-136F43247C35}" srcOrd="0" destOrd="0" presId="urn:microsoft.com/office/officeart/2005/8/layout/radial1"/>
    <dgm:cxn modelId="{78D1ED40-35C0-4325-889C-272A6DCFB7FE}" type="presParOf" srcId="{FAF51E66-0F41-405A-A980-07CA8B70E00C}" destId="{782AEC50-1AE4-4AF9-AA04-DD5E1655694A}" srcOrd="8"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C2269B-670A-4B35-BA5B-65D4EC5D794F}">
      <dsp:nvSpPr>
        <dsp:cNvPr id="0" name=""/>
        <dsp:cNvSpPr/>
      </dsp:nvSpPr>
      <dsp:spPr>
        <a:xfrm>
          <a:off x="3028650" y="1992787"/>
          <a:ext cx="1515126" cy="1515126"/>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zh-TW" altLang="en-US" sz="2500" kern="1200" dirty="0" smtClean="0"/>
            <a:t>潛在進入者</a:t>
          </a:r>
          <a:endParaRPr lang="zh-TW" altLang="en-US" sz="2500" kern="1200" dirty="0"/>
        </a:p>
      </dsp:txBody>
      <dsp:txXfrm>
        <a:off x="3250535" y="2214672"/>
        <a:ext cx="1071356" cy="1071356"/>
      </dsp:txXfrm>
    </dsp:sp>
    <dsp:sp modelId="{555C3E46-55E5-4CE5-9E78-2D21E68A2384}">
      <dsp:nvSpPr>
        <dsp:cNvPr id="0" name=""/>
        <dsp:cNvSpPr/>
      </dsp:nvSpPr>
      <dsp:spPr>
        <a:xfrm rot="16200000">
          <a:off x="3557493" y="1746059"/>
          <a:ext cx="457441" cy="36015"/>
        </a:xfrm>
        <a:custGeom>
          <a:avLst/>
          <a:gdLst/>
          <a:ahLst/>
          <a:cxnLst/>
          <a:rect l="0" t="0" r="0" b="0"/>
          <a:pathLst>
            <a:path>
              <a:moveTo>
                <a:pt x="0" y="18007"/>
              </a:moveTo>
              <a:lnTo>
                <a:pt x="457441" y="18007"/>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TW" altLang="en-US" sz="500" kern="1200"/>
        </a:p>
      </dsp:txBody>
      <dsp:txXfrm>
        <a:off x="3774777" y="1752630"/>
        <a:ext cx="22872" cy="22872"/>
      </dsp:txXfrm>
    </dsp:sp>
    <dsp:sp modelId="{3EA944C5-7E2E-417E-9F7D-1A8C171B28D1}">
      <dsp:nvSpPr>
        <dsp:cNvPr id="0" name=""/>
        <dsp:cNvSpPr/>
      </dsp:nvSpPr>
      <dsp:spPr>
        <a:xfrm>
          <a:off x="3028650" y="20218"/>
          <a:ext cx="1515126" cy="1515126"/>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TW" altLang="en-US" sz="2000" kern="1200" dirty="0" smtClean="0"/>
            <a:t>現有競爭者</a:t>
          </a:r>
          <a:endParaRPr lang="zh-TW" altLang="en-US" sz="2000" kern="1200" dirty="0"/>
        </a:p>
      </dsp:txBody>
      <dsp:txXfrm>
        <a:off x="3250535" y="242103"/>
        <a:ext cx="1071356" cy="1071356"/>
      </dsp:txXfrm>
    </dsp:sp>
    <dsp:sp modelId="{DF767C16-E751-48A3-82B7-D3D82E5057F1}">
      <dsp:nvSpPr>
        <dsp:cNvPr id="0" name=""/>
        <dsp:cNvSpPr/>
      </dsp:nvSpPr>
      <dsp:spPr>
        <a:xfrm>
          <a:off x="4543777" y="2732343"/>
          <a:ext cx="457441" cy="36015"/>
        </a:xfrm>
        <a:custGeom>
          <a:avLst/>
          <a:gdLst/>
          <a:ahLst/>
          <a:cxnLst/>
          <a:rect l="0" t="0" r="0" b="0"/>
          <a:pathLst>
            <a:path>
              <a:moveTo>
                <a:pt x="0" y="18007"/>
              </a:moveTo>
              <a:lnTo>
                <a:pt x="457441" y="18007"/>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TW" altLang="en-US" sz="500" kern="1200"/>
        </a:p>
      </dsp:txBody>
      <dsp:txXfrm>
        <a:off x="4761062" y="2738914"/>
        <a:ext cx="22872" cy="22872"/>
      </dsp:txXfrm>
    </dsp:sp>
    <dsp:sp modelId="{51DBA22A-C32D-4DBE-9FF8-22D364330D3E}">
      <dsp:nvSpPr>
        <dsp:cNvPr id="0" name=""/>
        <dsp:cNvSpPr/>
      </dsp:nvSpPr>
      <dsp:spPr>
        <a:xfrm>
          <a:off x="5001219" y="1992787"/>
          <a:ext cx="1515126" cy="1515126"/>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TW" altLang="en-US" sz="2000" kern="1200" dirty="0" smtClean="0"/>
            <a:t>替代品的威脅</a:t>
          </a:r>
          <a:endParaRPr lang="zh-TW" altLang="en-US" sz="2000" kern="1200" dirty="0"/>
        </a:p>
      </dsp:txBody>
      <dsp:txXfrm>
        <a:off x="5223104" y="2214672"/>
        <a:ext cx="1071356" cy="1071356"/>
      </dsp:txXfrm>
    </dsp:sp>
    <dsp:sp modelId="{0F0EF6D1-0247-4E8E-8F52-338B628AA666}">
      <dsp:nvSpPr>
        <dsp:cNvPr id="0" name=""/>
        <dsp:cNvSpPr/>
      </dsp:nvSpPr>
      <dsp:spPr>
        <a:xfrm rot="5400000">
          <a:off x="3557493" y="3718627"/>
          <a:ext cx="457441" cy="36015"/>
        </a:xfrm>
        <a:custGeom>
          <a:avLst/>
          <a:gdLst/>
          <a:ahLst/>
          <a:cxnLst/>
          <a:rect l="0" t="0" r="0" b="0"/>
          <a:pathLst>
            <a:path>
              <a:moveTo>
                <a:pt x="0" y="18007"/>
              </a:moveTo>
              <a:lnTo>
                <a:pt x="457441" y="18007"/>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TW" altLang="en-US" sz="500" kern="1200"/>
        </a:p>
      </dsp:txBody>
      <dsp:txXfrm>
        <a:off x="3774777" y="3725199"/>
        <a:ext cx="22872" cy="22872"/>
      </dsp:txXfrm>
    </dsp:sp>
    <dsp:sp modelId="{52102895-ED5F-4DBA-A087-C943A68755A3}">
      <dsp:nvSpPr>
        <dsp:cNvPr id="0" name=""/>
        <dsp:cNvSpPr/>
      </dsp:nvSpPr>
      <dsp:spPr>
        <a:xfrm>
          <a:off x="3028650" y="3965356"/>
          <a:ext cx="1515126" cy="1515126"/>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TW" altLang="en-US" sz="2000" kern="1200" dirty="0" smtClean="0"/>
            <a:t>供應商的議價能力</a:t>
          </a:r>
          <a:endParaRPr lang="zh-TW" altLang="en-US" sz="2000" kern="1200" dirty="0"/>
        </a:p>
      </dsp:txBody>
      <dsp:txXfrm>
        <a:off x="3250535" y="4187241"/>
        <a:ext cx="1071356" cy="1071356"/>
      </dsp:txXfrm>
    </dsp:sp>
    <dsp:sp modelId="{695B5231-FF96-4747-883C-B6A4421B51F3}">
      <dsp:nvSpPr>
        <dsp:cNvPr id="0" name=""/>
        <dsp:cNvSpPr/>
      </dsp:nvSpPr>
      <dsp:spPr>
        <a:xfrm rot="10800000">
          <a:off x="2571208" y="2732343"/>
          <a:ext cx="457441" cy="36015"/>
        </a:xfrm>
        <a:custGeom>
          <a:avLst/>
          <a:gdLst/>
          <a:ahLst/>
          <a:cxnLst/>
          <a:rect l="0" t="0" r="0" b="0"/>
          <a:pathLst>
            <a:path>
              <a:moveTo>
                <a:pt x="0" y="18007"/>
              </a:moveTo>
              <a:lnTo>
                <a:pt x="457441" y="18007"/>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TW" altLang="en-US" sz="500" kern="1200"/>
        </a:p>
      </dsp:txBody>
      <dsp:txXfrm rot="10800000">
        <a:off x="2788493" y="2738914"/>
        <a:ext cx="22872" cy="22872"/>
      </dsp:txXfrm>
    </dsp:sp>
    <dsp:sp modelId="{782AEC50-1AE4-4AF9-AA04-DD5E1655694A}">
      <dsp:nvSpPr>
        <dsp:cNvPr id="0" name=""/>
        <dsp:cNvSpPr/>
      </dsp:nvSpPr>
      <dsp:spPr>
        <a:xfrm>
          <a:off x="1056081" y="1992787"/>
          <a:ext cx="1515126" cy="1515126"/>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TW" altLang="en-US" sz="2000" b="0" kern="1200" dirty="0" smtClean="0"/>
            <a:t>消費者的議價能力</a:t>
          </a:r>
          <a:endParaRPr lang="zh-TW" altLang="en-US" sz="2000" b="0" kern="1200" dirty="0"/>
        </a:p>
      </dsp:txBody>
      <dsp:txXfrm>
        <a:off x="1277966" y="2214672"/>
        <a:ext cx="1071356" cy="1071356"/>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標題投影片">
    <p:bg>
      <p:bgRef idx="1002">
        <a:schemeClr val="bg2"/>
      </p:bgRef>
    </p:bg>
    <p:spTree>
      <p:nvGrpSpPr>
        <p:cNvPr id="1" name=""/>
        <p:cNvGrpSpPr/>
        <p:nvPr/>
      </p:nvGrpSpPr>
      <p:grpSpPr>
        <a:xfrm>
          <a:off x="0" y="0"/>
          <a:ext cx="0" cy="0"/>
          <a:chOff x="0" y="0"/>
          <a:chExt cx="0" cy="0"/>
        </a:xfrm>
      </p:grpSpPr>
      <p:sp>
        <p:nvSpPr>
          <p:cNvPr id="7" name="手繪多邊形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手繪多邊形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標題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zh-TW" altLang="en-US" smtClean="0"/>
              <a:t>按一下以編輯母片標題樣式</a:t>
            </a:r>
            <a:endParaRPr kumimoji="0" lang="en-US"/>
          </a:p>
        </p:txBody>
      </p:sp>
      <p:sp>
        <p:nvSpPr>
          <p:cNvPr id="17" name="副標題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TW" altLang="en-US" smtClean="0"/>
              <a:t>按一下以編輯母片副標題樣式</a:t>
            </a:r>
            <a:endParaRPr kumimoji="0" lang="en-US"/>
          </a:p>
        </p:txBody>
      </p:sp>
      <p:sp>
        <p:nvSpPr>
          <p:cNvPr id="30" name="日期版面配置區 29"/>
          <p:cNvSpPr>
            <a:spLocks noGrp="1"/>
          </p:cNvSpPr>
          <p:nvPr>
            <p:ph type="dt" sz="half" idx="10"/>
          </p:nvPr>
        </p:nvSpPr>
        <p:spPr/>
        <p:txBody>
          <a:bodyPr/>
          <a:lstStyle/>
          <a:p>
            <a:fld id="{4D00682C-556D-445B-9969-FBAFBC0E1BB2}" type="datetimeFigureOut">
              <a:rPr lang="zh-TW" altLang="en-US" smtClean="0"/>
              <a:pPr/>
              <a:t>2018/2/27</a:t>
            </a:fld>
            <a:endParaRPr lang="zh-TW" altLang="en-US"/>
          </a:p>
        </p:txBody>
      </p:sp>
      <p:sp>
        <p:nvSpPr>
          <p:cNvPr id="19" name="頁尾版面配置區 18"/>
          <p:cNvSpPr>
            <a:spLocks noGrp="1"/>
          </p:cNvSpPr>
          <p:nvPr>
            <p:ph type="ftr" sz="quarter" idx="11"/>
          </p:nvPr>
        </p:nvSpPr>
        <p:spPr/>
        <p:txBody>
          <a:bodyPr/>
          <a:lstStyle/>
          <a:p>
            <a:endParaRPr lang="zh-TW" altLang="en-US"/>
          </a:p>
        </p:txBody>
      </p:sp>
      <p:sp>
        <p:nvSpPr>
          <p:cNvPr id="27" name="投影片編號版面配置區 26"/>
          <p:cNvSpPr>
            <a:spLocks noGrp="1"/>
          </p:cNvSpPr>
          <p:nvPr>
            <p:ph type="sldNum" sz="quarter" idx="12"/>
          </p:nvPr>
        </p:nvSpPr>
        <p:spPr/>
        <p:txBody>
          <a:bodyPr/>
          <a:lstStyle/>
          <a:p>
            <a:fld id="{36DE0052-E1F2-4FCB-B0D8-5EAEC77BFFE8}" type="slidenum">
              <a:rPr lang="zh-TW" altLang="en-US" smtClean="0"/>
              <a:pPr/>
              <a:t>‹#›</a:t>
            </a:fld>
            <a:endParaRPr lang="zh-TW"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0" lang="zh-TW" altLang="en-US" smtClean="0"/>
              <a:t>按一下以編輯母片標題樣式</a:t>
            </a:r>
            <a:endParaRPr kumimoji="0" lang="en-US"/>
          </a:p>
        </p:txBody>
      </p:sp>
      <p:sp>
        <p:nvSpPr>
          <p:cNvPr id="3" name="直排文字版面配置區 2"/>
          <p:cNvSpPr>
            <a:spLocks noGrp="1"/>
          </p:cNvSpPr>
          <p:nvPr>
            <p:ph type="body" orient="vert" idx="1"/>
          </p:nvPr>
        </p:nvSpPr>
        <p:spPr/>
        <p:txBody>
          <a:bodyPr vert="eaVer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4" name="日期版面配置區 3"/>
          <p:cNvSpPr>
            <a:spLocks noGrp="1"/>
          </p:cNvSpPr>
          <p:nvPr>
            <p:ph type="dt" sz="half" idx="10"/>
          </p:nvPr>
        </p:nvSpPr>
        <p:spPr/>
        <p:txBody>
          <a:bodyPr/>
          <a:lstStyle/>
          <a:p>
            <a:fld id="{4D00682C-556D-445B-9969-FBAFBC0E1BB2}" type="datetimeFigureOut">
              <a:rPr lang="zh-TW" altLang="en-US" smtClean="0"/>
              <a:pPr/>
              <a:t>2018/2/27</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36DE0052-E1F2-4FCB-B0D8-5EAEC77BFFE8}" type="slidenum">
              <a:rPr lang="zh-TW" altLang="en-US" smtClean="0"/>
              <a:pPr/>
              <a:t>‹#›</a:t>
            </a:fld>
            <a:endParaRPr lang="zh-TW"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38"/>
            <a:ext cx="2057400" cy="5851525"/>
          </a:xfrm>
        </p:spPr>
        <p:txBody>
          <a:bodyPr vert="eaVert"/>
          <a:lstStyle/>
          <a:p>
            <a:r>
              <a:rPr kumimoji="0" lang="zh-TW" altLang="en-US" smtClean="0"/>
              <a:t>按一下以編輯母片標題樣式</a:t>
            </a:r>
            <a:endParaRPr kumimoji="0" lang="en-US"/>
          </a:p>
        </p:txBody>
      </p:sp>
      <p:sp>
        <p:nvSpPr>
          <p:cNvPr id="3" name="直排文字版面配置區 2"/>
          <p:cNvSpPr>
            <a:spLocks noGrp="1"/>
          </p:cNvSpPr>
          <p:nvPr>
            <p:ph type="body" orient="vert" idx="1"/>
          </p:nvPr>
        </p:nvSpPr>
        <p:spPr>
          <a:xfrm>
            <a:off x="457200" y="274638"/>
            <a:ext cx="6019800" cy="5851525"/>
          </a:xfrm>
        </p:spPr>
        <p:txBody>
          <a:bodyPr vert="eaVer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4" name="日期版面配置區 3"/>
          <p:cNvSpPr>
            <a:spLocks noGrp="1"/>
          </p:cNvSpPr>
          <p:nvPr>
            <p:ph type="dt" sz="half" idx="10"/>
          </p:nvPr>
        </p:nvSpPr>
        <p:spPr/>
        <p:txBody>
          <a:bodyPr/>
          <a:lstStyle/>
          <a:p>
            <a:fld id="{4D00682C-556D-445B-9969-FBAFBC0E1BB2}" type="datetimeFigureOut">
              <a:rPr lang="zh-TW" altLang="en-US" smtClean="0"/>
              <a:pPr/>
              <a:t>2018/2/27</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36DE0052-E1F2-4FCB-B0D8-5EAEC77BFFE8}" type="slidenum">
              <a:rPr lang="zh-TW" altLang="en-US" smtClean="0"/>
              <a:pPr/>
              <a:t>‹#›</a:t>
            </a:fld>
            <a:endParaRPr lang="zh-TW"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lgn="l">
              <a:defRPr/>
            </a:lvl1pPr>
          </a:lstStyle>
          <a:p>
            <a:r>
              <a:rPr kumimoji="0" lang="zh-TW" altLang="en-US" smtClean="0"/>
              <a:t>按一下以編輯母片標題樣式</a:t>
            </a:r>
            <a:endParaRPr kumimoji="0" lang="en-US"/>
          </a:p>
        </p:txBody>
      </p:sp>
      <p:sp>
        <p:nvSpPr>
          <p:cNvPr id="3" name="內容版面配置區 2"/>
          <p:cNvSpPr>
            <a:spLocks noGrp="1"/>
          </p:cNvSpPr>
          <p:nvPr>
            <p:ph idx="1"/>
          </p:nvPr>
        </p:nvSpPr>
        <p:spPr/>
        <p:txBody>
          <a:body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4" name="日期版面配置區 3"/>
          <p:cNvSpPr>
            <a:spLocks noGrp="1"/>
          </p:cNvSpPr>
          <p:nvPr>
            <p:ph type="dt" sz="half" idx="10"/>
          </p:nvPr>
        </p:nvSpPr>
        <p:spPr/>
        <p:txBody>
          <a:bodyPr/>
          <a:lstStyle/>
          <a:p>
            <a:fld id="{4D00682C-556D-445B-9969-FBAFBC0E1BB2}" type="datetimeFigureOut">
              <a:rPr lang="zh-TW" altLang="en-US" smtClean="0"/>
              <a:pPr/>
              <a:t>2018/2/27</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36DE0052-E1F2-4FCB-B0D8-5EAEC77BFFE8}" type="slidenum">
              <a:rPr lang="zh-TW" altLang="en-US" smtClean="0"/>
              <a:pPr/>
              <a:t>‹#›</a:t>
            </a:fld>
            <a:endParaRPr lang="zh-TW"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區段標題">
    <p:bg>
      <p:bgRef idx="1002">
        <a:schemeClr val="bg2"/>
      </p:bgRef>
    </p:bg>
    <p:spTree>
      <p:nvGrpSpPr>
        <p:cNvPr id="1" name=""/>
        <p:cNvGrpSpPr/>
        <p:nvPr/>
      </p:nvGrpSpPr>
      <p:grpSpPr>
        <a:xfrm>
          <a:off x="0" y="0"/>
          <a:ext cx="0" cy="0"/>
          <a:chOff x="0" y="0"/>
          <a:chExt cx="0" cy="0"/>
        </a:xfrm>
      </p:grpSpPr>
      <p:sp>
        <p:nvSpPr>
          <p:cNvPr id="7" name="手繪多邊形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手繪多邊形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標題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zh-TW" altLang="en-US" smtClean="0"/>
              <a:t>按一下以編輯母片標題樣式</a:t>
            </a:r>
            <a:endParaRPr kumimoji="0" lang="en-US"/>
          </a:p>
        </p:txBody>
      </p:sp>
      <p:sp>
        <p:nvSpPr>
          <p:cNvPr id="3" name="文字版面配置區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TW" altLang="en-US" smtClean="0"/>
              <a:t>按一下以編輯母片文字樣式</a:t>
            </a:r>
          </a:p>
        </p:txBody>
      </p:sp>
      <p:sp>
        <p:nvSpPr>
          <p:cNvPr id="4" name="日期版面配置區 3"/>
          <p:cNvSpPr>
            <a:spLocks noGrp="1"/>
          </p:cNvSpPr>
          <p:nvPr>
            <p:ph type="dt" sz="half" idx="10"/>
          </p:nvPr>
        </p:nvSpPr>
        <p:spPr/>
        <p:txBody>
          <a:bodyPr/>
          <a:lstStyle/>
          <a:p>
            <a:fld id="{4D00682C-556D-445B-9969-FBAFBC0E1BB2}" type="datetimeFigureOut">
              <a:rPr lang="zh-TW" altLang="en-US" smtClean="0"/>
              <a:pPr/>
              <a:t>2018/2/27</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36DE0052-E1F2-4FCB-B0D8-5EAEC77BFFE8}" type="slidenum">
              <a:rPr lang="zh-TW" altLang="en-US" smtClean="0"/>
              <a:pPr/>
              <a:t>‹#›</a:t>
            </a:fld>
            <a:endParaRPr lang="zh-TW"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7467600" cy="1143000"/>
          </a:xfrm>
        </p:spPr>
        <p:txBody>
          <a:bodyPr/>
          <a:lstStyle/>
          <a:p>
            <a:r>
              <a:rPr kumimoji="0" lang="zh-TW" altLang="en-US" smtClean="0"/>
              <a:t>按一下以編輯母片標題樣式</a:t>
            </a:r>
            <a:endParaRPr kumimoji="0" lang="en-US"/>
          </a:p>
        </p:txBody>
      </p:sp>
      <p:sp>
        <p:nvSpPr>
          <p:cNvPr id="3" name="內容版面配置區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4" name="內容版面配置區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5" name="日期版面配置區 4"/>
          <p:cNvSpPr>
            <a:spLocks noGrp="1"/>
          </p:cNvSpPr>
          <p:nvPr>
            <p:ph type="dt" sz="half" idx="10"/>
          </p:nvPr>
        </p:nvSpPr>
        <p:spPr/>
        <p:txBody>
          <a:bodyPr/>
          <a:lstStyle/>
          <a:p>
            <a:fld id="{4D00682C-556D-445B-9969-FBAFBC0E1BB2}" type="datetimeFigureOut">
              <a:rPr lang="zh-TW" altLang="en-US" smtClean="0"/>
              <a:pPr/>
              <a:t>2018/2/27</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36DE0052-E1F2-4FCB-B0D8-5EAEC77BFFE8}" type="slidenum">
              <a:rPr lang="zh-TW" altLang="en-US" smtClean="0"/>
              <a:pPr/>
              <a:t>‹#›</a:t>
            </a:fld>
            <a:endParaRPr lang="zh-TW"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8229600" cy="1143000"/>
          </a:xfrm>
        </p:spPr>
        <p:txBody>
          <a:bodyPr anchor="ctr"/>
          <a:lstStyle>
            <a:lvl1pPr>
              <a:defRPr/>
            </a:lvl1pPr>
          </a:lstStyle>
          <a:p>
            <a:r>
              <a:rPr kumimoji="0" lang="zh-TW" altLang="en-US" smtClean="0"/>
              <a:t>按一下以編輯母片標題樣式</a:t>
            </a:r>
            <a:endParaRPr kumimoji="0" lang="en-US"/>
          </a:p>
        </p:txBody>
      </p:sp>
      <p:sp>
        <p:nvSpPr>
          <p:cNvPr id="3" name="文字版面配置區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TW" altLang="en-US" smtClean="0"/>
              <a:t>按一下以編輯母片文字樣式</a:t>
            </a:r>
          </a:p>
        </p:txBody>
      </p:sp>
      <p:sp>
        <p:nvSpPr>
          <p:cNvPr id="4" name="文字版面配置區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TW" altLang="en-US" smtClean="0"/>
              <a:t>按一下以編輯母片文字樣式</a:t>
            </a:r>
          </a:p>
        </p:txBody>
      </p:sp>
      <p:sp>
        <p:nvSpPr>
          <p:cNvPr id="5" name="內容版面配置區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6" name="內容版面配置區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7" name="日期版面配置區 6"/>
          <p:cNvSpPr>
            <a:spLocks noGrp="1"/>
          </p:cNvSpPr>
          <p:nvPr>
            <p:ph type="dt" sz="half" idx="10"/>
          </p:nvPr>
        </p:nvSpPr>
        <p:spPr/>
        <p:txBody>
          <a:bodyPr/>
          <a:lstStyle/>
          <a:p>
            <a:fld id="{4D00682C-556D-445B-9969-FBAFBC0E1BB2}" type="datetimeFigureOut">
              <a:rPr lang="zh-TW" altLang="en-US" smtClean="0"/>
              <a:pPr/>
              <a:t>2018/2/27</a:t>
            </a:fld>
            <a:endParaRPr lang="zh-TW" altLang="en-US"/>
          </a:p>
        </p:txBody>
      </p:sp>
      <p:sp>
        <p:nvSpPr>
          <p:cNvPr id="8" name="頁尾版面配置區 7"/>
          <p:cNvSpPr>
            <a:spLocks noGrp="1"/>
          </p:cNvSpPr>
          <p:nvPr>
            <p:ph type="ftr" sz="quarter" idx="11"/>
          </p:nvPr>
        </p:nvSpPr>
        <p:spPr/>
        <p:txBody>
          <a:bodyPr/>
          <a:lstStyle/>
          <a:p>
            <a:endParaRPr lang="zh-TW" altLang="en-US"/>
          </a:p>
        </p:txBody>
      </p:sp>
      <p:sp>
        <p:nvSpPr>
          <p:cNvPr id="9" name="投影片編號版面配置區 8"/>
          <p:cNvSpPr>
            <a:spLocks noGrp="1"/>
          </p:cNvSpPr>
          <p:nvPr>
            <p:ph type="sldNum" sz="quarter" idx="12"/>
          </p:nvPr>
        </p:nvSpPr>
        <p:spPr/>
        <p:txBody>
          <a:bodyPr/>
          <a:lstStyle/>
          <a:p>
            <a:fld id="{36DE0052-E1F2-4FCB-B0D8-5EAEC77BFFE8}" type="slidenum">
              <a:rPr lang="zh-TW" altLang="en-US" smtClean="0"/>
              <a:pPr/>
              <a:t>‹#›</a:t>
            </a:fld>
            <a:endParaRPr lang="zh-TW"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320"/>
            <a:ext cx="7470648" cy="1143000"/>
          </a:xfrm>
        </p:spPr>
        <p:txBody>
          <a:bodyPr anchor="ctr"/>
          <a:lstStyle>
            <a:lvl1pPr algn="l">
              <a:defRPr sz="4600"/>
            </a:lvl1pPr>
          </a:lstStyle>
          <a:p>
            <a:r>
              <a:rPr kumimoji="0" lang="zh-TW" altLang="en-US" smtClean="0"/>
              <a:t>按一下以編輯母片標題樣式</a:t>
            </a:r>
            <a:endParaRPr kumimoji="0" lang="en-US"/>
          </a:p>
        </p:txBody>
      </p:sp>
      <p:sp>
        <p:nvSpPr>
          <p:cNvPr id="7" name="日期版面配置區 6"/>
          <p:cNvSpPr>
            <a:spLocks noGrp="1"/>
          </p:cNvSpPr>
          <p:nvPr>
            <p:ph type="dt" sz="half" idx="10"/>
          </p:nvPr>
        </p:nvSpPr>
        <p:spPr/>
        <p:txBody>
          <a:bodyPr/>
          <a:lstStyle/>
          <a:p>
            <a:fld id="{4D00682C-556D-445B-9969-FBAFBC0E1BB2}" type="datetimeFigureOut">
              <a:rPr lang="zh-TW" altLang="en-US" smtClean="0"/>
              <a:pPr/>
              <a:t>2018/2/27</a:t>
            </a:fld>
            <a:endParaRPr lang="zh-TW" altLang="en-US"/>
          </a:p>
        </p:txBody>
      </p:sp>
      <p:sp>
        <p:nvSpPr>
          <p:cNvPr id="8" name="投影片編號版面配置區 7"/>
          <p:cNvSpPr>
            <a:spLocks noGrp="1"/>
          </p:cNvSpPr>
          <p:nvPr>
            <p:ph type="sldNum" sz="quarter" idx="11"/>
          </p:nvPr>
        </p:nvSpPr>
        <p:spPr/>
        <p:txBody>
          <a:bodyPr/>
          <a:lstStyle/>
          <a:p>
            <a:fld id="{36DE0052-E1F2-4FCB-B0D8-5EAEC77BFFE8}" type="slidenum">
              <a:rPr lang="zh-TW" altLang="en-US" smtClean="0"/>
              <a:pPr/>
              <a:t>‹#›</a:t>
            </a:fld>
            <a:endParaRPr lang="zh-TW" altLang="en-US"/>
          </a:p>
        </p:txBody>
      </p:sp>
      <p:sp>
        <p:nvSpPr>
          <p:cNvPr id="9" name="頁尾版面配置區 8"/>
          <p:cNvSpPr>
            <a:spLocks noGrp="1"/>
          </p:cNvSpPr>
          <p:nvPr>
            <p:ph type="ftr" sz="quarter" idx="12"/>
          </p:nvPr>
        </p:nvSpPr>
        <p:spPr/>
        <p:txBody>
          <a:bodyPr/>
          <a:lstStyle/>
          <a:p>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4D00682C-556D-445B-9969-FBAFBC0E1BB2}" type="datetimeFigureOut">
              <a:rPr lang="zh-TW" altLang="en-US" smtClean="0"/>
              <a:pPr/>
              <a:t>2018/2/27</a:t>
            </a:fld>
            <a:endParaRPr lang="zh-TW" altLang="en-US"/>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36DE0052-E1F2-4FCB-B0D8-5EAEC77BFFE8}" type="slidenum">
              <a:rPr lang="zh-TW" altLang="en-US" smtClean="0"/>
              <a:pPr/>
              <a:t>‹#›</a:t>
            </a:fld>
            <a:endParaRPr lang="zh-TW"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zh-TW" altLang="en-US" smtClean="0"/>
              <a:t>按一下以編輯母片標題樣式</a:t>
            </a:r>
            <a:endParaRPr kumimoji="0" lang="en-US"/>
          </a:p>
        </p:txBody>
      </p:sp>
      <p:sp>
        <p:nvSpPr>
          <p:cNvPr id="3" name="文字版面配置區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zh-TW" altLang="en-US" smtClean="0"/>
              <a:t>按一下以編輯母片文字樣式</a:t>
            </a:r>
          </a:p>
        </p:txBody>
      </p:sp>
      <p:sp>
        <p:nvSpPr>
          <p:cNvPr id="4" name="內容版面配置區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5" name="日期版面配置區 4"/>
          <p:cNvSpPr>
            <a:spLocks noGrp="1"/>
          </p:cNvSpPr>
          <p:nvPr>
            <p:ph type="dt" sz="half" idx="10"/>
          </p:nvPr>
        </p:nvSpPr>
        <p:spPr/>
        <p:txBody>
          <a:bodyPr/>
          <a:lstStyle/>
          <a:p>
            <a:fld id="{4D00682C-556D-445B-9969-FBAFBC0E1BB2}" type="datetimeFigureOut">
              <a:rPr lang="zh-TW" altLang="en-US" smtClean="0"/>
              <a:pPr/>
              <a:t>2018/2/27</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a:xfrm>
            <a:off x="8156448" y="6422064"/>
            <a:ext cx="762000" cy="365125"/>
          </a:xfrm>
        </p:spPr>
        <p:txBody>
          <a:bodyPr/>
          <a:lstStyle/>
          <a:p>
            <a:fld id="{36DE0052-E1F2-4FCB-B0D8-5EAEC77BFFE8}" type="slidenum">
              <a:rPr lang="zh-TW" altLang="en-US" smtClean="0"/>
              <a:pPr/>
              <a:t>‹#›</a:t>
            </a:fld>
            <a:endParaRPr lang="zh-TW"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zh-TW" altLang="en-US" smtClean="0"/>
              <a:t>按一下以編輯母片標題樣式</a:t>
            </a:r>
            <a:endParaRPr kumimoji="0" lang="en-US"/>
          </a:p>
        </p:txBody>
      </p:sp>
      <p:sp>
        <p:nvSpPr>
          <p:cNvPr id="3" name="圖片版面配置區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zh-TW" altLang="en-US" smtClean="0"/>
              <a:t>按一下圖示以新增圖片</a:t>
            </a:r>
            <a:endParaRPr kumimoji="0" lang="en-US" dirty="0"/>
          </a:p>
        </p:txBody>
      </p:sp>
      <p:sp>
        <p:nvSpPr>
          <p:cNvPr id="4" name="文字版面配置區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zh-TW" altLang="en-US" smtClean="0"/>
              <a:t>按一下以編輯母片文字樣式</a:t>
            </a:r>
          </a:p>
        </p:txBody>
      </p:sp>
      <p:sp>
        <p:nvSpPr>
          <p:cNvPr id="5" name="日期版面配置區 4"/>
          <p:cNvSpPr>
            <a:spLocks noGrp="1"/>
          </p:cNvSpPr>
          <p:nvPr>
            <p:ph type="dt" sz="half" idx="10"/>
          </p:nvPr>
        </p:nvSpPr>
        <p:spPr>
          <a:xfrm>
            <a:off x="457200" y="6422064"/>
            <a:ext cx="2133600" cy="365125"/>
          </a:xfrm>
        </p:spPr>
        <p:txBody>
          <a:bodyPr/>
          <a:lstStyle/>
          <a:p>
            <a:fld id="{4D00682C-556D-445B-9969-FBAFBC0E1BB2}" type="datetimeFigureOut">
              <a:rPr lang="zh-TW" altLang="en-US" smtClean="0"/>
              <a:pPr/>
              <a:t>2018/2/27</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36DE0052-E1F2-4FCB-B0D8-5EAEC77BFFE8}" type="slidenum">
              <a:rPr lang="zh-TW" altLang="en-US" smtClean="0"/>
              <a:pPr/>
              <a:t>‹#›</a:t>
            </a:fld>
            <a:endParaRPr lang="zh-TW"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手繪多邊形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手繪多邊形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標題版面配置區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zh-TW" altLang="en-US" smtClean="0"/>
              <a:t>按一下以編輯母片標題樣式</a:t>
            </a:r>
            <a:endParaRPr kumimoji="0" lang="en-US"/>
          </a:p>
        </p:txBody>
      </p:sp>
      <p:sp>
        <p:nvSpPr>
          <p:cNvPr id="30" name="文字版面配置區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zh-TW" altLang="en-US" smtClean="0"/>
              <a:t>按一下以編輯母片文字樣式</a:t>
            </a:r>
          </a:p>
          <a:p>
            <a:pPr lvl="1" eaLnBrk="1" latinLnBrk="0" hangingPunct="1"/>
            <a:r>
              <a:rPr kumimoji="0" lang="zh-TW" altLang="en-US" smtClean="0"/>
              <a:t>第二層</a:t>
            </a:r>
          </a:p>
          <a:p>
            <a:pPr lvl="2" eaLnBrk="1" latinLnBrk="0" hangingPunct="1"/>
            <a:r>
              <a:rPr kumimoji="0" lang="zh-TW" altLang="en-US" smtClean="0"/>
              <a:t>第三層</a:t>
            </a:r>
          </a:p>
          <a:p>
            <a:pPr lvl="3" eaLnBrk="1" latinLnBrk="0" hangingPunct="1"/>
            <a:r>
              <a:rPr kumimoji="0" lang="zh-TW" altLang="en-US" smtClean="0"/>
              <a:t>第四層</a:t>
            </a:r>
          </a:p>
          <a:p>
            <a:pPr lvl="4" eaLnBrk="1" latinLnBrk="0" hangingPunct="1"/>
            <a:r>
              <a:rPr kumimoji="0" lang="zh-TW" altLang="en-US" smtClean="0"/>
              <a:t>第五層</a:t>
            </a:r>
            <a:endParaRPr kumimoji="0" lang="en-US"/>
          </a:p>
        </p:txBody>
      </p:sp>
      <p:sp>
        <p:nvSpPr>
          <p:cNvPr id="10" name="日期版面配置區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4D00682C-556D-445B-9969-FBAFBC0E1BB2}" type="datetimeFigureOut">
              <a:rPr lang="zh-TW" altLang="en-US" smtClean="0"/>
              <a:pPr/>
              <a:t>2018/2/27</a:t>
            </a:fld>
            <a:endParaRPr lang="zh-TW" altLang="en-US"/>
          </a:p>
        </p:txBody>
      </p:sp>
      <p:sp>
        <p:nvSpPr>
          <p:cNvPr id="22" name="頁尾版面配置區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zh-TW" altLang="en-US"/>
          </a:p>
        </p:txBody>
      </p:sp>
      <p:sp>
        <p:nvSpPr>
          <p:cNvPr id="18" name="投影片編號版面配置區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36DE0052-E1F2-4FCB-B0D8-5EAEC77BFFE8}" type="slidenum">
              <a:rPr lang="zh-TW" altLang="en-US" smtClean="0"/>
              <a:pPr/>
              <a:t>‹#›</a:t>
            </a:fld>
            <a:endParaRPr lang="zh-TW" alt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785786" y="3071810"/>
            <a:ext cx="6857580" cy="2301240"/>
          </a:xfrm>
        </p:spPr>
        <p:txBody>
          <a:bodyPr/>
          <a:lstStyle/>
          <a:p>
            <a:pPr algn="l"/>
            <a:r>
              <a:rPr lang="zh-TW" altLang="en-US" dirty="0" smtClean="0"/>
              <a:t>無塑生活</a:t>
            </a:r>
            <a:r>
              <a:rPr altLang="zh-TW" dirty="0" smtClean="0"/>
              <a:t/>
            </a:r>
            <a:br>
              <a:rPr altLang="zh-TW" dirty="0" smtClean="0"/>
            </a:br>
            <a:r>
              <a:rPr lang="en-US" altLang="zh-TW" dirty="0" smtClean="0"/>
              <a:t>—</a:t>
            </a:r>
            <a:r>
              <a:rPr lang="zh-TW" altLang="en-US" dirty="0" smtClean="0"/>
              <a:t>布衛生棉之推廣 </a:t>
            </a:r>
            <a:endParaRPr lang="zh-TW" alt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 建議 </a:t>
            </a:r>
            <a:endParaRPr lang="zh-TW" altLang="en-US" dirty="0"/>
          </a:p>
        </p:txBody>
      </p:sp>
      <p:sp>
        <p:nvSpPr>
          <p:cNvPr id="3" name="內容版面配置區 2"/>
          <p:cNvSpPr>
            <a:spLocks noGrp="1"/>
          </p:cNvSpPr>
          <p:nvPr>
            <p:ph idx="1"/>
          </p:nvPr>
        </p:nvSpPr>
        <p:spPr>
          <a:xfrm>
            <a:off x="428596" y="1428736"/>
            <a:ext cx="8258204" cy="4757758"/>
          </a:xfrm>
        </p:spPr>
        <p:txBody>
          <a:bodyPr>
            <a:normAutofit/>
          </a:bodyPr>
          <a:lstStyle/>
          <a:p>
            <a:pPr>
              <a:lnSpc>
                <a:spcPct val="120000"/>
              </a:lnSpc>
            </a:pPr>
            <a:r>
              <a:rPr lang="en-US" altLang="zh-TW" sz="2400" dirty="0" smtClean="0"/>
              <a:t>(</a:t>
            </a:r>
            <a:r>
              <a:rPr lang="zh-TW" altLang="en-US" sz="2400" dirty="0" smtClean="0"/>
              <a:t>一</a:t>
            </a:r>
            <a:r>
              <a:rPr lang="en-US" altLang="zh-TW" sz="2400" dirty="0" smtClean="0"/>
              <a:t>)</a:t>
            </a:r>
            <a:r>
              <a:rPr lang="zh-TW" altLang="en-US" sz="2400" dirty="0" smtClean="0"/>
              <a:t>布衛生棉導入期並加強推廣 得知布衛生棉的資訊大多是網路傳播</a:t>
            </a:r>
            <a:r>
              <a:rPr lang="en-US" altLang="zh-TW" sz="2400" dirty="0" smtClean="0"/>
              <a:t>,</a:t>
            </a:r>
            <a:r>
              <a:rPr lang="zh-TW" altLang="en-US" sz="2400" dirty="0" smtClean="0"/>
              <a:t>但對於年齡層較高的消費者應要有其他的推廣方式 </a:t>
            </a:r>
            <a:endParaRPr lang="en-US" altLang="zh-TW" sz="2400" dirty="0" smtClean="0"/>
          </a:p>
          <a:p>
            <a:pPr>
              <a:lnSpc>
                <a:spcPct val="120000"/>
              </a:lnSpc>
              <a:buNone/>
            </a:pPr>
            <a:r>
              <a:rPr lang="zh-TW" altLang="en-US" sz="2400" dirty="0" smtClean="0"/>
              <a:t>    例如 </a:t>
            </a:r>
            <a:r>
              <a:rPr lang="en-US" altLang="zh-TW" sz="2400" dirty="0" smtClean="0"/>
              <a:t>: </a:t>
            </a:r>
            <a:r>
              <a:rPr lang="zh-TW" altLang="en-US" sz="2400" dirty="0" smtClean="0"/>
              <a:t>廣播電台、電視傳播、書報雜誌</a:t>
            </a:r>
            <a:r>
              <a:rPr lang="en-US" altLang="zh-TW" sz="2400" dirty="0" smtClean="0"/>
              <a:t>…</a:t>
            </a:r>
            <a:r>
              <a:rPr lang="zh-TW" altLang="en-US" sz="2400" dirty="0" smtClean="0"/>
              <a:t>等較能夠吸引 年齡層較高的消費者</a:t>
            </a:r>
            <a:endParaRPr lang="en-US" altLang="zh-TW" sz="2400" dirty="0" smtClean="0"/>
          </a:p>
          <a:p>
            <a:pPr>
              <a:lnSpc>
                <a:spcPct val="120000"/>
              </a:lnSpc>
            </a:pPr>
            <a:r>
              <a:rPr lang="en-US" altLang="zh-TW" sz="2400" dirty="0" smtClean="0"/>
              <a:t>(</a:t>
            </a:r>
            <a:r>
              <a:rPr lang="zh-TW" altLang="en-US" sz="2400" dirty="0" smtClean="0"/>
              <a:t>二</a:t>
            </a:r>
            <a:r>
              <a:rPr lang="en-US" altLang="zh-TW" sz="2400" dirty="0" smtClean="0"/>
              <a:t>)</a:t>
            </a:r>
            <a:r>
              <a:rPr lang="zh-TW" altLang="en-US" sz="2400" dirty="0" smtClean="0"/>
              <a:t>對使用者建議 有些人開始使用布衛生棉剛開始很多消費者都有一種先入為主的觀念，就是使用布衛生棉的問題很多，攜帶不方便、還要自己清洗分泌物很不方便。 </a:t>
            </a:r>
            <a:endParaRPr lang="en-US" altLang="zh-TW" sz="2400" dirty="0" smtClean="0"/>
          </a:p>
          <a:p>
            <a:pPr>
              <a:lnSpc>
                <a:spcPct val="120000"/>
              </a:lnSpc>
              <a:buNone/>
            </a:pPr>
            <a:r>
              <a:rPr lang="zh-TW" altLang="en-US" sz="2400" dirty="0" smtClean="0"/>
              <a:t>    但使用了之後都發現布衛生棉其實沒有那麼麻煩，甚至比衛生棉還要舒服，而且製造的垃圾更少！應採增長性策略。</a:t>
            </a:r>
            <a:endParaRPr lang="zh-TW" altLang="en-US" sz="2400" dirty="0"/>
          </a:p>
        </p:txBody>
      </p:sp>
    </p:spTree>
  </p:cSld>
  <p:clrMapOvr>
    <a:masterClrMapping/>
  </p:clrMapOvr>
  <p:transition>
    <p:wipe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428860" y="2143116"/>
            <a:ext cx="3786214" cy="2357454"/>
          </a:xfrm>
        </p:spPr>
        <p:txBody>
          <a:bodyPr>
            <a:normAutofit/>
          </a:bodyPr>
          <a:lstStyle/>
          <a:p>
            <a:r>
              <a:rPr lang="zh-TW" altLang="en-US" sz="7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報告結束</a:t>
            </a:r>
            <a:endParaRPr lang="zh-TW" altLang="en-US" sz="72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一、 研究動機 </a:t>
            </a:r>
            <a:endParaRPr lang="zh-TW" altLang="en-US" dirty="0"/>
          </a:p>
        </p:txBody>
      </p:sp>
      <p:sp>
        <p:nvSpPr>
          <p:cNvPr id="3" name="內容版面配置區 2"/>
          <p:cNvSpPr>
            <a:spLocks noGrp="1"/>
          </p:cNvSpPr>
          <p:nvPr>
            <p:ph idx="1"/>
          </p:nvPr>
        </p:nvSpPr>
        <p:spPr/>
        <p:txBody>
          <a:bodyPr>
            <a:normAutofit fontScale="92500" lnSpcReduction="10000"/>
          </a:bodyPr>
          <a:lstStyle/>
          <a:p>
            <a:r>
              <a:rPr lang="zh-TW" altLang="en-US" dirty="0" smtClean="0"/>
              <a:t>衛生棉對於女性來說是不可或缺的生活用品，在我們小時候被教育成一定要 用拋棄式衛生棉，比較乾淨也相對的方便，在青春期時沒有人告訴我們有衛生棉條、布衛生棉，甚至是月亮杯這些用品，直到現在因為媒體的傳播讓社會女性了解除了衛生棉還有更多其他的選擇。</a:t>
            </a:r>
            <a:endParaRPr lang="en-US" altLang="zh-TW" dirty="0" smtClean="0"/>
          </a:p>
          <a:p>
            <a:r>
              <a:rPr lang="zh-TW" altLang="en-US" dirty="0" smtClean="0"/>
              <a:t>這些消耗品對於地球的傷害也很大，不斷地製造垃圾。而現在綠生活正夯，除了對身體健康，也對環境更好。 讓眾人一起體驗無塑生活，更加愛惜地球。 </a:t>
            </a:r>
          </a:p>
          <a:p>
            <a:endParaRPr lang="zh-TW" altLang="en-US" dirty="0"/>
          </a:p>
        </p:txBody>
      </p:sp>
    </p:spTree>
  </p:cSld>
  <p:clrMapOvr>
    <a:masterClrMapping/>
  </p:clrMapOvr>
  <p:transition>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二、 研究目的 </a:t>
            </a:r>
            <a:endParaRPr lang="zh-TW" altLang="en-US" dirty="0"/>
          </a:p>
        </p:txBody>
      </p:sp>
      <p:sp>
        <p:nvSpPr>
          <p:cNvPr id="3" name="內容版面配置區 2"/>
          <p:cNvSpPr>
            <a:spLocks noGrp="1"/>
          </p:cNvSpPr>
          <p:nvPr>
            <p:ph idx="1"/>
          </p:nvPr>
        </p:nvSpPr>
        <p:spPr/>
        <p:txBody>
          <a:bodyPr/>
          <a:lstStyle/>
          <a:p>
            <a:pPr marL="550926" indent="-514350">
              <a:buFont typeface="Wingdings" pitchFamily="2" charset="2"/>
              <a:buAutoNum type="circleNumWdWhitePlain"/>
            </a:pPr>
            <a:r>
              <a:rPr lang="zh-TW" altLang="en-US" dirty="0" smtClean="0"/>
              <a:t>探討布衛生棉與拋棄式衛生棉之比較 </a:t>
            </a:r>
            <a:endParaRPr lang="en-US" altLang="zh-TW" dirty="0" smtClean="0"/>
          </a:p>
          <a:p>
            <a:pPr marL="550926" indent="-514350">
              <a:buFont typeface="Wingdings" pitchFamily="2" charset="2"/>
              <a:buAutoNum type="circleNumWdWhitePlain"/>
            </a:pPr>
            <a:endParaRPr lang="en-US" altLang="zh-TW" dirty="0" smtClean="0"/>
          </a:p>
          <a:p>
            <a:pPr marL="550926" indent="-514350">
              <a:buFont typeface="Wingdings" pitchFamily="2" charset="2"/>
              <a:buAutoNum type="circleNumWdWhitePlain"/>
            </a:pPr>
            <a:r>
              <a:rPr lang="zh-TW" altLang="en-US" dirty="0" smtClean="0"/>
              <a:t>探討布衛生棉網路口碑狀況</a:t>
            </a:r>
            <a:endParaRPr lang="en-US" altLang="zh-TW" dirty="0" smtClean="0"/>
          </a:p>
          <a:p>
            <a:pPr marL="550926" indent="-514350">
              <a:buFont typeface="Wingdings" pitchFamily="2" charset="2"/>
              <a:buAutoNum type="circleNumWdWhitePlain"/>
            </a:pPr>
            <a:endParaRPr lang="en-US" altLang="zh-TW" dirty="0" smtClean="0"/>
          </a:p>
          <a:p>
            <a:pPr marL="550926" indent="-514350">
              <a:buFont typeface="Wingdings" pitchFamily="2" charset="2"/>
              <a:buAutoNum type="circleNumWdWhitePlain"/>
            </a:pPr>
            <a:r>
              <a:rPr lang="zh-TW" altLang="en-US" dirty="0" smtClean="0"/>
              <a:t>布衛生棉行銷策略與推廣之探討</a:t>
            </a:r>
            <a:endParaRPr lang="en-US" altLang="zh-TW" dirty="0" smtClean="0"/>
          </a:p>
          <a:p>
            <a:pPr marL="550926" indent="-514350">
              <a:buFont typeface="Wingdings" pitchFamily="2" charset="2"/>
              <a:buAutoNum type="circleNumWdWhitePlain"/>
            </a:pPr>
            <a:endParaRPr lang="en-US" altLang="zh-TW" dirty="0" smtClean="0"/>
          </a:p>
          <a:p>
            <a:pPr marL="550926" indent="-514350">
              <a:buFont typeface="Wingdings" pitchFamily="2" charset="2"/>
              <a:buAutoNum type="circleNumWdWhitePlain"/>
            </a:pPr>
            <a:r>
              <a:rPr lang="zh-TW" altLang="en-US" dirty="0" smtClean="0"/>
              <a:t>實作布衛生棉與採訪使用者 </a:t>
            </a:r>
            <a:endParaRPr lang="zh-TW" altLang="en-US" dirty="0"/>
          </a:p>
        </p:txBody>
      </p:sp>
    </p:spTree>
  </p:cSld>
  <p:clrMapOvr>
    <a:masterClrMapping/>
  </p:clrMapOvr>
  <p:transition>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zh-TW" altLang="en-US" dirty="0" smtClean="0"/>
              <a:t>三、研究方法 </a:t>
            </a:r>
            <a:endParaRPr lang="zh-TW" altLang="en-US" dirty="0"/>
          </a:p>
        </p:txBody>
      </p:sp>
      <p:sp>
        <p:nvSpPr>
          <p:cNvPr id="3" name="內容版面配置區 2"/>
          <p:cNvSpPr>
            <a:spLocks noGrp="1"/>
          </p:cNvSpPr>
          <p:nvPr>
            <p:ph idx="1"/>
          </p:nvPr>
        </p:nvSpPr>
        <p:spPr/>
        <p:txBody>
          <a:bodyPr>
            <a:normAutofit lnSpcReduction="10000"/>
          </a:bodyPr>
          <a:lstStyle/>
          <a:p>
            <a:r>
              <a:rPr lang="en-US" altLang="zh-TW" dirty="0" smtClean="0">
                <a:solidFill>
                  <a:schemeClr val="accent2">
                    <a:lumMod val="60000"/>
                    <a:lumOff val="40000"/>
                  </a:schemeClr>
                </a:solidFill>
              </a:rPr>
              <a:t>(</a:t>
            </a:r>
            <a:r>
              <a:rPr lang="zh-TW" altLang="en-US" dirty="0" smtClean="0">
                <a:solidFill>
                  <a:schemeClr val="accent2">
                    <a:lumMod val="60000"/>
                    <a:lumOff val="40000"/>
                  </a:schemeClr>
                </a:solidFill>
              </a:rPr>
              <a:t>一</a:t>
            </a:r>
            <a:r>
              <a:rPr lang="en-US" altLang="zh-TW" dirty="0" smtClean="0">
                <a:solidFill>
                  <a:schemeClr val="accent2">
                    <a:lumMod val="60000"/>
                    <a:lumOff val="40000"/>
                  </a:schemeClr>
                </a:solidFill>
              </a:rPr>
              <a:t>)</a:t>
            </a:r>
            <a:r>
              <a:rPr lang="zh-TW" altLang="en-US" dirty="0" smtClean="0">
                <a:solidFill>
                  <a:schemeClr val="accent2">
                    <a:lumMod val="60000"/>
                    <a:lumOff val="40000"/>
                  </a:schemeClr>
                </a:solidFill>
              </a:rPr>
              <a:t>文獻分析 </a:t>
            </a:r>
            <a:endParaRPr lang="en-US" altLang="zh-TW" dirty="0" smtClean="0">
              <a:solidFill>
                <a:schemeClr val="accent2">
                  <a:lumMod val="60000"/>
                  <a:lumOff val="40000"/>
                </a:schemeClr>
              </a:solidFill>
            </a:endParaRPr>
          </a:p>
          <a:p>
            <a:pPr>
              <a:buNone/>
            </a:pPr>
            <a:r>
              <a:rPr lang="zh-TW" altLang="en-US" dirty="0" smtClean="0"/>
              <a:t>   了解不同國家不同地區的看法及衛生棉對地球造成的污染。 </a:t>
            </a:r>
          </a:p>
          <a:p>
            <a:r>
              <a:rPr lang="en-US" altLang="zh-TW" dirty="0" smtClean="0">
                <a:solidFill>
                  <a:schemeClr val="accent2">
                    <a:lumMod val="60000"/>
                    <a:lumOff val="40000"/>
                  </a:schemeClr>
                </a:solidFill>
              </a:rPr>
              <a:t>(</a:t>
            </a:r>
            <a:r>
              <a:rPr lang="zh-TW" altLang="en-US" dirty="0" smtClean="0">
                <a:solidFill>
                  <a:schemeClr val="accent2">
                    <a:lumMod val="60000"/>
                    <a:lumOff val="40000"/>
                  </a:schemeClr>
                </a:solidFill>
              </a:rPr>
              <a:t>二</a:t>
            </a:r>
            <a:r>
              <a:rPr lang="en-US" altLang="zh-TW" dirty="0" smtClean="0">
                <a:solidFill>
                  <a:schemeClr val="accent2">
                    <a:lumMod val="60000"/>
                    <a:lumOff val="40000"/>
                  </a:schemeClr>
                </a:solidFill>
              </a:rPr>
              <a:t>)</a:t>
            </a:r>
            <a:r>
              <a:rPr lang="zh-TW" altLang="en-US" dirty="0" smtClean="0">
                <a:solidFill>
                  <a:schemeClr val="accent2">
                    <a:lumMod val="60000"/>
                    <a:lumOff val="40000"/>
                  </a:schemeClr>
                </a:solidFill>
              </a:rPr>
              <a:t>專訪體驗與實際實驗</a:t>
            </a:r>
            <a:endParaRPr lang="en-US" altLang="zh-TW" dirty="0" smtClean="0">
              <a:solidFill>
                <a:schemeClr val="accent2">
                  <a:lumMod val="60000"/>
                  <a:lumOff val="40000"/>
                </a:schemeClr>
              </a:solidFill>
            </a:endParaRPr>
          </a:p>
          <a:p>
            <a:pPr>
              <a:buNone/>
            </a:pPr>
            <a:r>
              <a:rPr lang="zh-TW" altLang="en-US" dirty="0" smtClean="0"/>
              <a:t>    為了更加了解布衛生棉的舒適度、方便程度等等。</a:t>
            </a:r>
            <a:endParaRPr lang="en-US" altLang="zh-TW" dirty="0" smtClean="0"/>
          </a:p>
          <a:p>
            <a:pPr>
              <a:buNone/>
            </a:pPr>
            <a:r>
              <a:rPr lang="zh-TW" altLang="en-US" dirty="0" smtClean="0"/>
              <a:t>    實際體驗後更能與周邊的親朋好友推薦以及分享，讓眾人知曉布衛生棉達到推廣的目的。 </a:t>
            </a:r>
          </a:p>
          <a:p>
            <a:endParaRPr lang="zh-TW" altLang="en-US" dirty="0"/>
          </a:p>
        </p:txBody>
      </p:sp>
    </p:spTree>
  </p:cSld>
  <p:clrMapOvr>
    <a:masterClrMapping/>
  </p:clrMapOvr>
  <p:transition>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四、研究限制 </a:t>
            </a:r>
            <a:endParaRPr lang="zh-TW" altLang="en-US" dirty="0"/>
          </a:p>
        </p:txBody>
      </p:sp>
      <p:sp>
        <p:nvSpPr>
          <p:cNvPr id="3" name="內容版面配置區 2"/>
          <p:cNvSpPr>
            <a:spLocks noGrp="1"/>
          </p:cNvSpPr>
          <p:nvPr>
            <p:ph idx="1"/>
          </p:nvPr>
        </p:nvSpPr>
        <p:spPr/>
        <p:txBody>
          <a:bodyPr>
            <a:normAutofit/>
          </a:bodyPr>
          <a:lstStyle/>
          <a:p>
            <a:r>
              <a:rPr lang="zh-TW" altLang="en-US" sz="3600" dirty="0" smtClean="0"/>
              <a:t>此次研究對象是各年齡層的女性。因距離遙遠無法到各縣市對女性對於衛生用品的看法採取調查，也因縣市生活模式各有不同，造成</a:t>
            </a:r>
            <a:r>
              <a:rPr lang="zh-TW" altLang="en-US" sz="3600" dirty="0" smtClean="0">
                <a:solidFill>
                  <a:schemeClr val="accent2">
                    <a:lumMod val="60000"/>
                    <a:lumOff val="40000"/>
                  </a:schemeClr>
                </a:solidFill>
              </a:rPr>
              <a:t>想法上的差異</a:t>
            </a:r>
            <a:r>
              <a:rPr lang="zh-TW" altLang="en-US" sz="3600" dirty="0" smtClean="0"/>
              <a:t>，故不適合延伸於台北，新北以外的地區。 </a:t>
            </a:r>
          </a:p>
        </p:txBody>
      </p:sp>
    </p:spTree>
  </p:cSld>
  <p:clrMapOvr>
    <a:masterClrMapping/>
  </p:clrMapOvr>
  <p:transition>
    <p:wipe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文獻探討</a:t>
            </a:r>
            <a:r>
              <a:rPr lang="en-US" altLang="zh-TW" dirty="0" smtClean="0"/>
              <a:t>-</a:t>
            </a:r>
            <a:r>
              <a:rPr lang="zh-TW" altLang="en-US" dirty="0" smtClean="0"/>
              <a:t>沿革簡介 </a:t>
            </a:r>
            <a:endParaRPr lang="zh-TW" altLang="en-US" dirty="0"/>
          </a:p>
        </p:txBody>
      </p:sp>
      <p:sp>
        <p:nvSpPr>
          <p:cNvPr id="3" name="內容版面配置區 2"/>
          <p:cNvSpPr>
            <a:spLocks noGrp="1"/>
          </p:cNvSpPr>
          <p:nvPr>
            <p:ph idx="1"/>
          </p:nvPr>
        </p:nvSpPr>
        <p:spPr/>
        <p:txBody>
          <a:bodyPr>
            <a:normAutofit/>
          </a:bodyPr>
          <a:lstStyle/>
          <a:p>
            <a:pPr>
              <a:buNone/>
            </a:pPr>
            <a:r>
              <a:rPr lang="zh-TW" altLang="en-US" sz="4400" dirty="0" smtClean="0"/>
              <a:t>  布衛生棉 </a:t>
            </a:r>
          </a:p>
          <a:p>
            <a:pPr marL="550926" indent="-514350">
              <a:buFont typeface="+mj-lt"/>
              <a:buAutoNum type="arabicPeriod"/>
            </a:pPr>
            <a:r>
              <a:rPr lang="zh-TW" altLang="en-US" dirty="0" smtClean="0">
                <a:solidFill>
                  <a:schemeClr val="accent2">
                    <a:lumMod val="60000"/>
                    <a:lumOff val="40000"/>
                  </a:schemeClr>
                </a:solidFill>
              </a:rPr>
              <a:t>遠古時代  </a:t>
            </a:r>
            <a:r>
              <a:rPr lang="zh-TW" altLang="en-US" dirty="0" smtClean="0"/>
              <a:t>在遠古時代的女性，直接用海裡的海綿作成衛生棉用。 </a:t>
            </a:r>
          </a:p>
          <a:p>
            <a:pPr marL="550926" indent="-514350">
              <a:buFont typeface="+mj-lt"/>
              <a:buAutoNum type="arabicPeriod"/>
            </a:pPr>
            <a:r>
              <a:rPr lang="zh-TW" altLang="en-US" dirty="0" smtClean="0">
                <a:solidFill>
                  <a:schemeClr val="accent2">
                    <a:lumMod val="60000"/>
                    <a:lumOff val="40000"/>
                  </a:schemeClr>
                </a:solidFill>
              </a:rPr>
              <a:t>古代</a:t>
            </a:r>
            <a:r>
              <a:rPr lang="zh-TW" altLang="en-US" dirty="0" smtClean="0">
                <a:solidFill>
                  <a:srgbClr val="FF0000"/>
                </a:solidFill>
              </a:rPr>
              <a:t>  </a:t>
            </a:r>
            <a:r>
              <a:rPr lang="zh-TW" altLang="en-US" dirty="0" smtClean="0"/>
              <a:t>婦女她們用一條長長的白色布巾，在月經來時放在身下吸收 血液。</a:t>
            </a:r>
            <a:endParaRPr lang="en-US" altLang="zh-TW" dirty="0" smtClean="0"/>
          </a:p>
          <a:p>
            <a:pPr marL="550926" indent="-514350">
              <a:buFont typeface="+mj-lt"/>
              <a:buAutoNum type="arabicPeriod"/>
            </a:pPr>
            <a:r>
              <a:rPr lang="en-US" altLang="zh-TW" dirty="0" smtClean="0">
                <a:solidFill>
                  <a:schemeClr val="accent2">
                    <a:lumMod val="60000"/>
                    <a:lumOff val="40000"/>
                  </a:schemeClr>
                </a:solidFill>
              </a:rPr>
              <a:t>2015</a:t>
            </a:r>
            <a:r>
              <a:rPr lang="zh-TW" altLang="en-US" dirty="0" smtClean="0">
                <a:solidFill>
                  <a:schemeClr val="accent2">
                    <a:lumMod val="60000"/>
                    <a:lumOff val="40000"/>
                  </a:schemeClr>
                </a:solidFill>
              </a:rPr>
              <a:t>年</a:t>
            </a:r>
            <a:r>
              <a:rPr lang="zh-TW" altLang="en-US" dirty="0" smtClean="0">
                <a:solidFill>
                  <a:srgbClr val="FF0000"/>
                </a:solidFill>
              </a:rPr>
              <a:t>  </a:t>
            </a:r>
            <a:r>
              <a:rPr lang="zh-TW" altLang="en-US" dirty="0" smtClean="0"/>
              <a:t>台灣有三個女孩發起網路募資計畫，要為肯亞女孩送布衛 生棉的因家境貧窮無法使用衛生棉。  </a:t>
            </a:r>
            <a:endParaRPr lang="zh-TW" altLang="en-US" dirty="0"/>
          </a:p>
        </p:txBody>
      </p:sp>
    </p:spTree>
  </p:cSld>
  <p:clrMapOvr>
    <a:masterClrMapping/>
  </p:clrMapOvr>
  <p:transition>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布衛生棉</a:t>
            </a:r>
            <a:r>
              <a:rPr lang="en-US" altLang="zh-TW" dirty="0" smtClean="0"/>
              <a:t>-</a:t>
            </a:r>
            <a:r>
              <a:rPr lang="zh-TW" altLang="en-US" dirty="0" smtClean="0"/>
              <a:t>五力分析</a:t>
            </a:r>
            <a:endParaRPr lang="zh-TW" altLang="en-US" dirty="0"/>
          </a:p>
        </p:txBody>
      </p:sp>
      <p:graphicFrame>
        <p:nvGraphicFramePr>
          <p:cNvPr id="4" name="資料庫圖表 3"/>
          <p:cNvGraphicFramePr/>
          <p:nvPr/>
        </p:nvGraphicFramePr>
        <p:xfrm>
          <a:off x="714348" y="1214422"/>
          <a:ext cx="7572428" cy="55007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文字方塊 4"/>
          <p:cNvSpPr txBox="1"/>
          <p:nvPr/>
        </p:nvSpPr>
        <p:spPr>
          <a:xfrm>
            <a:off x="571472" y="4000504"/>
            <a:ext cx="1357322" cy="1015663"/>
          </a:xfrm>
          <a:prstGeom prst="rect">
            <a:avLst/>
          </a:prstGeom>
          <a:noFill/>
        </p:spPr>
        <p:txBody>
          <a:bodyPr wrap="square" rtlCol="0">
            <a:spAutoFit/>
          </a:bodyPr>
          <a:lstStyle/>
          <a:p>
            <a:r>
              <a:rPr lang="zh-TW" altLang="en-US" sz="6000" dirty="0" smtClean="0"/>
              <a:t>低</a:t>
            </a:r>
            <a:endParaRPr lang="zh-TW" altLang="en-US" sz="6000" dirty="0"/>
          </a:p>
        </p:txBody>
      </p:sp>
      <p:sp>
        <p:nvSpPr>
          <p:cNvPr id="6" name="文字方塊 5"/>
          <p:cNvSpPr txBox="1"/>
          <p:nvPr/>
        </p:nvSpPr>
        <p:spPr>
          <a:xfrm>
            <a:off x="5286380" y="5715016"/>
            <a:ext cx="1643074" cy="1015663"/>
          </a:xfrm>
          <a:prstGeom prst="rect">
            <a:avLst/>
          </a:prstGeom>
          <a:noFill/>
        </p:spPr>
        <p:txBody>
          <a:bodyPr wrap="square" rtlCol="0">
            <a:spAutoFit/>
          </a:bodyPr>
          <a:lstStyle/>
          <a:p>
            <a:r>
              <a:rPr lang="zh-TW" altLang="en-US" sz="6000" dirty="0" smtClean="0"/>
              <a:t>高</a:t>
            </a:r>
            <a:endParaRPr lang="zh-TW" altLang="en-US" sz="6000" dirty="0"/>
          </a:p>
        </p:txBody>
      </p:sp>
      <p:sp>
        <p:nvSpPr>
          <p:cNvPr id="7" name="文字方塊 6"/>
          <p:cNvSpPr txBox="1"/>
          <p:nvPr/>
        </p:nvSpPr>
        <p:spPr>
          <a:xfrm>
            <a:off x="1857356" y="2143116"/>
            <a:ext cx="1428760" cy="646331"/>
          </a:xfrm>
          <a:prstGeom prst="rect">
            <a:avLst/>
          </a:prstGeom>
          <a:noFill/>
        </p:spPr>
        <p:txBody>
          <a:bodyPr wrap="square" rtlCol="0">
            <a:spAutoFit/>
          </a:bodyPr>
          <a:lstStyle/>
          <a:p>
            <a:r>
              <a:rPr lang="zh-TW" altLang="en-US" dirty="0" smtClean="0"/>
              <a:t>一般大眾、</a:t>
            </a:r>
            <a:endParaRPr lang="en-US" altLang="zh-TW" dirty="0" smtClean="0"/>
          </a:p>
          <a:p>
            <a:r>
              <a:rPr lang="zh-TW" altLang="en-US" dirty="0" smtClean="0"/>
              <a:t>網路使用者。</a:t>
            </a:r>
            <a:endParaRPr lang="zh-TW" altLang="en-US" dirty="0"/>
          </a:p>
        </p:txBody>
      </p:sp>
      <p:cxnSp>
        <p:nvCxnSpPr>
          <p:cNvPr id="9" name="直線接點 8"/>
          <p:cNvCxnSpPr/>
          <p:nvPr/>
        </p:nvCxnSpPr>
        <p:spPr>
          <a:xfrm rot="5400000" flipH="1" flipV="1">
            <a:off x="2285984" y="3000372"/>
            <a:ext cx="428628"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直線接點 11"/>
          <p:cNvCxnSpPr/>
          <p:nvPr/>
        </p:nvCxnSpPr>
        <p:spPr>
          <a:xfrm>
            <a:off x="5286380" y="2000240"/>
            <a:ext cx="357190" cy="1588"/>
          </a:xfrm>
          <a:prstGeom prst="line">
            <a:avLst/>
          </a:prstGeom>
        </p:spPr>
        <p:style>
          <a:lnRef idx="1">
            <a:schemeClr val="accent1"/>
          </a:lnRef>
          <a:fillRef idx="0">
            <a:schemeClr val="accent1"/>
          </a:fillRef>
          <a:effectRef idx="0">
            <a:schemeClr val="accent1"/>
          </a:effectRef>
          <a:fontRef idx="minor">
            <a:schemeClr val="tx1"/>
          </a:fontRef>
        </p:style>
      </p:cxnSp>
      <p:sp>
        <p:nvSpPr>
          <p:cNvPr id="13" name="文字方塊 12"/>
          <p:cNvSpPr txBox="1"/>
          <p:nvPr/>
        </p:nvSpPr>
        <p:spPr>
          <a:xfrm>
            <a:off x="5857884" y="1643050"/>
            <a:ext cx="1214446" cy="928694"/>
          </a:xfrm>
          <a:prstGeom prst="rect">
            <a:avLst/>
          </a:prstGeom>
          <a:noFill/>
        </p:spPr>
        <p:txBody>
          <a:bodyPr wrap="square" rtlCol="0">
            <a:spAutoFit/>
          </a:bodyPr>
          <a:lstStyle/>
          <a:p>
            <a:r>
              <a:rPr lang="zh-TW" altLang="en-US" dirty="0" smtClean="0"/>
              <a:t>衛生棉、</a:t>
            </a:r>
            <a:endParaRPr lang="en-US" altLang="zh-TW" dirty="0" smtClean="0"/>
          </a:p>
          <a:p>
            <a:r>
              <a:rPr lang="zh-TW" altLang="en-US" dirty="0" smtClean="0"/>
              <a:t>衛生棉條、</a:t>
            </a:r>
            <a:endParaRPr lang="en-US" altLang="zh-TW" dirty="0" smtClean="0"/>
          </a:p>
          <a:p>
            <a:r>
              <a:rPr lang="zh-TW" altLang="en-US" dirty="0" smtClean="0"/>
              <a:t>月亮杯。</a:t>
            </a:r>
            <a:endParaRPr lang="en-US" altLang="zh-TW" dirty="0" smtClean="0"/>
          </a:p>
        </p:txBody>
      </p:sp>
      <p:cxnSp>
        <p:nvCxnSpPr>
          <p:cNvPr id="15" name="直線接點 14"/>
          <p:cNvCxnSpPr/>
          <p:nvPr/>
        </p:nvCxnSpPr>
        <p:spPr>
          <a:xfrm rot="5400000">
            <a:off x="6322231" y="4964917"/>
            <a:ext cx="500066" cy="1588"/>
          </a:xfrm>
          <a:prstGeom prst="line">
            <a:avLst/>
          </a:prstGeom>
        </p:spPr>
        <p:style>
          <a:lnRef idx="1">
            <a:schemeClr val="accent1"/>
          </a:lnRef>
          <a:fillRef idx="0">
            <a:schemeClr val="accent1"/>
          </a:fillRef>
          <a:effectRef idx="0">
            <a:schemeClr val="accent1"/>
          </a:effectRef>
          <a:fontRef idx="minor">
            <a:schemeClr val="tx1"/>
          </a:fontRef>
        </p:style>
      </p:cxnSp>
      <p:sp>
        <p:nvSpPr>
          <p:cNvPr id="16" name="文字方塊 15"/>
          <p:cNvSpPr txBox="1"/>
          <p:nvPr/>
        </p:nvSpPr>
        <p:spPr>
          <a:xfrm>
            <a:off x="6286512" y="5286388"/>
            <a:ext cx="1857388" cy="646331"/>
          </a:xfrm>
          <a:prstGeom prst="rect">
            <a:avLst/>
          </a:prstGeom>
          <a:noFill/>
        </p:spPr>
        <p:txBody>
          <a:bodyPr wrap="square" rtlCol="0">
            <a:spAutoFit/>
          </a:bodyPr>
          <a:lstStyle/>
          <a:p>
            <a:r>
              <a:rPr lang="zh-TW" altLang="en-US" dirty="0" smtClean="0"/>
              <a:t>購買平台少、</a:t>
            </a:r>
            <a:endParaRPr lang="en-US" altLang="zh-TW" dirty="0" smtClean="0"/>
          </a:p>
          <a:p>
            <a:r>
              <a:rPr lang="zh-TW" altLang="en-US" dirty="0" smtClean="0"/>
              <a:t>傳播推廣少</a:t>
            </a:r>
            <a:endParaRPr lang="zh-TW" altLang="en-US" dirty="0"/>
          </a:p>
        </p:txBody>
      </p:sp>
      <p:cxnSp>
        <p:nvCxnSpPr>
          <p:cNvPr id="18" name="直線接點 17"/>
          <p:cNvCxnSpPr/>
          <p:nvPr/>
        </p:nvCxnSpPr>
        <p:spPr>
          <a:xfrm rot="10800000">
            <a:off x="3286116" y="6000768"/>
            <a:ext cx="428628" cy="1588"/>
          </a:xfrm>
          <a:prstGeom prst="line">
            <a:avLst/>
          </a:prstGeom>
        </p:spPr>
        <p:style>
          <a:lnRef idx="1">
            <a:schemeClr val="accent1"/>
          </a:lnRef>
          <a:fillRef idx="0">
            <a:schemeClr val="accent1"/>
          </a:fillRef>
          <a:effectRef idx="0">
            <a:schemeClr val="accent1"/>
          </a:effectRef>
          <a:fontRef idx="minor">
            <a:schemeClr val="tx1"/>
          </a:fontRef>
        </p:style>
      </p:cxnSp>
      <p:sp>
        <p:nvSpPr>
          <p:cNvPr id="19" name="文字方塊 18"/>
          <p:cNvSpPr txBox="1"/>
          <p:nvPr/>
        </p:nvSpPr>
        <p:spPr>
          <a:xfrm>
            <a:off x="1857356" y="5857892"/>
            <a:ext cx="1571636" cy="369332"/>
          </a:xfrm>
          <a:prstGeom prst="rect">
            <a:avLst/>
          </a:prstGeom>
          <a:noFill/>
        </p:spPr>
        <p:txBody>
          <a:bodyPr wrap="square" rtlCol="0">
            <a:spAutoFit/>
          </a:bodyPr>
          <a:lstStyle/>
          <a:p>
            <a:r>
              <a:rPr lang="zh-TW" altLang="en-US" dirty="0" smtClean="0"/>
              <a:t>產品供應商</a:t>
            </a:r>
            <a:endParaRPr lang="zh-TW" altLang="en-US" dirty="0"/>
          </a:p>
        </p:txBody>
      </p:sp>
    </p:spTree>
  </p:cSld>
  <p:clrMapOvr>
    <a:masterClrMapping/>
  </p:clrMapOvr>
  <p:transition>
    <p:wipe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zh-TW" altLang="en-US" dirty="0" smtClean="0"/>
              <a:t>布衛生棉 </a:t>
            </a:r>
            <a:r>
              <a:rPr lang="en-US" altLang="zh-TW" dirty="0" smtClean="0"/>
              <a:t>SWOT </a:t>
            </a:r>
            <a:r>
              <a:rPr lang="zh-TW" altLang="en-US" dirty="0" smtClean="0"/>
              <a:t>分析策略之擬定 </a:t>
            </a:r>
            <a:endParaRPr lang="zh-TW" altLang="en-US" dirty="0"/>
          </a:p>
        </p:txBody>
      </p:sp>
      <p:graphicFrame>
        <p:nvGraphicFramePr>
          <p:cNvPr id="4" name="內容版面配置區 3"/>
          <p:cNvGraphicFramePr>
            <a:graphicFrameLocks noGrp="1"/>
          </p:cNvGraphicFramePr>
          <p:nvPr>
            <p:ph idx="1"/>
          </p:nvPr>
        </p:nvGraphicFramePr>
        <p:xfrm>
          <a:off x="428596" y="1500174"/>
          <a:ext cx="8215370" cy="4875662"/>
        </p:xfrm>
        <a:graphic>
          <a:graphicData uri="http://schemas.openxmlformats.org/drawingml/2006/table">
            <a:tbl>
              <a:tblPr firstRow="1" bandRow="1">
                <a:tableStyleId>{5940675A-B579-460E-94D1-54222C63F5DA}</a:tableStyleId>
              </a:tblPr>
              <a:tblGrid>
                <a:gridCol w="1940731"/>
                <a:gridCol w="6274639"/>
              </a:tblGrid>
              <a:tr h="1111951">
                <a:tc>
                  <a:txBody>
                    <a:bodyPr/>
                    <a:lstStyle/>
                    <a:p>
                      <a:r>
                        <a:rPr lang="en-US" altLang="zh-TW" sz="3200" dirty="0" smtClean="0"/>
                        <a:t>SO </a:t>
                      </a:r>
                      <a:r>
                        <a:rPr lang="zh-TW" altLang="en-US" sz="3200" dirty="0" smtClean="0"/>
                        <a:t>策略 </a:t>
                      </a:r>
                      <a:endParaRPr lang="zh-TW" altLang="en-US" sz="3200" dirty="0"/>
                    </a:p>
                  </a:txBody>
                  <a:tcPr/>
                </a:tc>
                <a:tc>
                  <a:txBody>
                    <a:bodyPr/>
                    <a:lstStyle/>
                    <a:p>
                      <a:r>
                        <a:rPr lang="zh-TW" altLang="en-US" dirty="0" smtClean="0"/>
                        <a:t>追尋機會，應採增長性策略。</a:t>
                      </a:r>
                      <a:endParaRPr lang="en-US" altLang="zh-TW" dirty="0" smtClean="0"/>
                    </a:p>
                    <a:p>
                      <a:r>
                        <a:rPr lang="zh-TW" altLang="en-US" dirty="0" smtClean="0"/>
                        <a:t>布衛生棉與其他生理用品經濟效益分析結果發現長期使用相較環保，節省金錢。現今環保意識抬頭，更值得進一步的去推廣。 </a:t>
                      </a:r>
                      <a:endParaRPr lang="zh-TW" altLang="en-US" dirty="0"/>
                    </a:p>
                  </a:txBody>
                  <a:tcPr/>
                </a:tc>
              </a:tr>
              <a:tr h="1111951">
                <a:tc>
                  <a:txBody>
                    <a:bodyPr/>
                    <a:lstStyle/>
                    <a:p>
                      <a:r>
                        <a:rPr lang="en-US" altLang="zh-TW" sz="3200" dirty="0" smtClean="0"/>
                        <a:t>WO </a:t>
                      </a:r>
                      <a:r>
                        <a:rPr lang="zh-TW" altLang="en-US" sz="3200" dirty="0" smtClean="0"/>
                        <a:t>策略 </a:t>
                      </a:r>
                      <a:endParaRPr lang="zh-TW" altLang="en-US" sz="3200" dirty="0"/>
                    </a:p>
                  </a:txBody>
                  <a:tcPr/>
                </a:tc>
                <a:tc>
                  <a:txBody>
                    <a:bodyPr/>
                    <a:lstStyle/>
                    <a:p>
                      <a:r>
                        <a:rPr lang="zh-TW" altLang="en-US" dirty="0" smtClean="0"/>
                        <a:t>強化優勢，應採扭轉性策略。</a:t>
                      </a:r>
                      <a:endParaRPr lang="en-US" altLang="zh-TW" dirty="0" smtClean="0"/>
                    </a:p>
                    <a:p>
                      <a:r>
                        <a:rPr lang="zh-TW" altLang="en-US" dirty="0" smtClean="0"/>
                        <a:t>可與學校的家政課結合，或者與公益 團體活動搭配策略聯盟，達到推廣目的。</a:t>
                      </a:r>
                      <a:endParaRPr lang="zh-TW" altLang="en-US" dirty="0"/>
                    </a:p>
                  </a:txBody>
                  <a:tcPr/>
                </a:tc>
              </a:tr>
              <a:tr h="1111951">
                <a:tc>
                  <a:txBody>
                    <a:bodyPr/>
                    <a:lstStyle/>
                    <a:p>
                      <a:r>
                        <a:rPr lang="en-US" altLang="zh-TW" sz="3200" dirty="0" smtClean="0"/>
                        <a:t>ST </a:t>
                      </a:r>
                      <a:r>
                        <a:rPr lang="zh-TW" altLang="en-US" sz="3200" dirty="0" smtClean="0"/>
                        <a:t>策略 </a:t>
                      </a:r>
                      <a:endParaRPr lang="zh-TW" altLang="en-US" sz="3200" dirty="0"/>
                    </a:p>
                  </a:txBody>
                  <a:tcPr/>
                </a:tc>
                <a:tc>
                  <a:txBody>
                    <a:bodyPr/>
                    <a:lstStyle/>
                    <a:p>
                      <a:r>
                        <a:rPr lang="zh-TW" altLang="en-US" dirty="0" smtClean="0"/>
                        <a:t>威脅避嫌，應採多元化策略。</a:t>
                      </a:r>
                      <a:endParaRPr lang="en-US" altLang="zh-TW" dirty="0" smtClean="0"/>
                    </a:p>
                    <a:p>
                      <a:r>
                        <a:rPr lang="zh-TW" altLang="en-US" dirty="0" smtClean="0"/>
                        <a:t>布衛生棉比其他產品環保，但知名度 較小，可發展不同包裝與不同樣式，針對各種客群來吸引更多的消 費者。</a:t>
                      </a:r>
                      <a:endParaRPr lang="zh-TW" altLang="en-US" dirty="0"/>
                    </a:p>
                  </a:txBody>
                  <a:tcPr/>
                </a:tc>
              </a:tr>
              <a:tr h="1307617">
                <a:tc>
                  <a:txBody>
                    <a:bodyPr/>
                    <a:lstStyle/>
                    <a:p>
                      <a:r>
                        <a:rPr lang="en-US" altLang="zh-TW" sz="3200" dirty="0" smtClean="0"/>
                        <a:t>WT </a:t>
                      </a:r>
                      <a:r>
                        <a:rPr lang="zh-TW" altLang="en-US" sz="3200" dirty="0" smtClean="0"/>
                        <a:t>策略 </a:t>
                      </a:r>
                      <a:endParaRPr lang="zh-TW" altLang="en-US" sz="3200" dirty="0"/>
                    </a:p>
                  </a:txBody>
                  <a:tcPr/>
                </a:tc>
                <a:tc>
                  <a:txBody>
                    <a:bodyPr/>
                    <a:lstStyle/>
                    <a:p>
                      <a:r>
                        <a:rPr lang="zh-TW" altLang="en-US" dirty="0" smtClean="0"/>
                        <a:t>劣勢防守，應採防禦性策略。</a:t>
                      </a:r>
                      <a:endParaRPr lang="en-US" altLang="zh-TW" dirty="0" smtClean="0"/>
                    </a:p>
                    <a:p>
                      <a:r>
                        <a:rPr lang="zh-TW" altLang="en-US" dirty="0" smtClean="0"/>
                        <a:t>布衛生棉目前替代品多，知名度較低 人，需要透過更多公益活動與廣告達到女性使用者知曉目的。</a:t>
                      </a:r>
                      <a:endParaRPr lang="en-US" altLang="zh-TW" dirty="0" smtClean="0"/>
                    </a:p>
                    <a:p>
                      <a:r>
                        <a:rPr lang="zh-TW" altLang="en-US" dirty="0" smtClean="0"/>
                        <a:t>讓眾 人知曉布衛生棉的環保及好處，而奠立根基產品的知名度也可以採 用湊合性配銷。 </a:t>
                      </a:r>
                      <a:endParaRPr lang="zh-TW" altLang="en-US" dirty="0"/>
                    </a:p>
                  </a:txBody>
                  <a:tcPr/>
                </a:tc>
              </a:tr>
            </a:tbl>
          </a:graphicData>
        </a:graphic>
      </p:graphicFrame>
    </p:spTree>
  </p:cSld>
  <p:clrMapOvr>
    <a:masterClrMapping/>
  </p:clrMapOvr>
  <p:transition>
    <p:wipe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 結論 </a:t>
            </a:r>
            <a:endParaRPr lang="zh-TW" altLang="en-US" dirty="0"/>
          </a:p>
        </p:txBody>
      </p:sp>
      <p:sp>
        <p:nvSpPr>
          <p:cNvPr id="3" name="內容版面配置區 2"/>
          <p:cNvSpPr>
            <a:spLocks noGrp="1"/>
          </p:cNvSpPr>
          <p:nvPr>
            <p:ph idx="1"/>
          </p:nvPr>
        </p:nvSpPr>
        <p:spPr>
          <a:xfrm>
            <a:off x="457200" y="1600200"/>
            <a:ext cx="7829576" cy="4525963"/>
          </a:xfrm>
        </p:spPr>
        <p:txBody>
          <a:bodyPr>
            <a:normAutofit/>
          </a:bodyPr>
          <a:lstStyle/>
          <a:p>
            <a:pPr marL="550926" indent="-514350">
              <a:buFont typeface="+mj-lt"/>
              <a:buAutoNum type="arabicParenR"/>
            </a:pPr>
            <a:r>
              <a:rPr lang="zh-TW" altLang="en-US" sz="3200" dirty="0" smtClean="0"/>
              <a:t>布衛生棉較衛生棉節省且環保</a:t>
            </a:r>
            <a:endParaRPr lang="en-US" altLang="zh-TW" sz="3200" dirty="0" smtClean="0"/>
          </a:p>
          <a:p>
            <a:pPr marL="550926" indent="-514350">
              <a:buFont typeface="+mj-lt"/>
              <a:buAutoNum type="arabicParenR"/>
            </a:pPr>
            <a:endParaRPr lang="en-US" altLang="zh-TW" sz="3200" dirty="0" smtClean="0"/>
          </a:p>
          <a:p>
            <a:pPr marL="550926" indent="-514350">
              <a:buFont typeface="+mj-lt"/>
              <a:buAutoNum type="arabicParenR"/>
            </a:pPr>
            <a:r>
              <a:rPr lang="zh-TW" altLang="en-US" sz="3200" dirty="0" smtClean="0"/>
              <a:t>布衛生棉網路口碑不佳可進步空間大 </a:t>
            </a:r>
            <a:endParaRPr lang="en-US" altLang="zh-TW" sz="3200" dirty="0" smtClean="0"/>
          </a:p>
          <a:p>
            <a:pPr marL="550926" indent="-514350">
              <a:buFont typeface="+mj-lt"/>
              <a:buAutoNum type="arabicParenR"/>
            </a:pPr>
            <a:endParaRPr lang="en-US" altLang="zh-TW" sz="3200" dirty="0" smtClean="0"/>
          </a:p>
          <a:p>
            <a:pPr marL="550926" indent="-514350">
              <a:buFont typeface="+mj-lt"/>
              <a:buAutoNum type="arabicParenR"/>
            </a:pPr>
            <a:r>
              <a:rPr lang="zh-TW" altLang="en-US" sz="3200" dirty="0" smtClean="0"/>
              <a:t>透過傳播媒體推廣布衛生棉 </a:t>
            </a:r>
            <a:endParaRPr lang="en-US" altLang="zh-TW" sz="3200" dirty="0" smtClean="0"/>
          </a:p>
          <a:p>
            <a:pPr marL="550926" indent="-514350">
              <a:buFont typeface="+mj-lt"/>
              <a:buAutoNum type="arabicParenR"/>
            </a:pPr>
            <a:endParaRPr lang="en-US" altLang="zh-TW" sz="3200" dirty="0" smtClean="0"/>
          </a:p>
          <a:p>
            <a:pPr marL="550926" indent="-514350">
              <a:buFont typeface="+mj-lt"/>
              <a:buAutoNum type="arabicParenR"/>
            </a:pPr>
            <a:r>
              <a:rPr lang="zh-TW" altLang="en-US" sz="3200" dirty="0" smtClean="0"/>
              <a:t>布衛生棉製作簡易容易上手 </a:t>
            </a:r>
            <a:endParaRPr lang="zh-TW" altLang="en-US" sz="3200" dirty="0"/>
          </a:p>
        </p:txBody>
      </p:sp>
    </p:spTree>
  </p:cSld>
  <p:clrMapOvr>
    <a:masterClrMapping/>
  </p:clrMapOvr>
  <p:transition>
    <p:wipe dir="d"/>
  </p:transition>
  <p:timing>
    <p:tnLst>
      <p:par>
        <p:cTn id="1" dur="indefinite" restart="never" nodeType="tmRoot"/>
      </p:par>
    </p:tnLst>
  </p:timing>
</p:sld>
</file>

<file path=ppt/theme/theme1.xml><?xml version="1.0" encoding="utf-8"?>
<a:theme xmlns:a="http://schemas.openxmlformats.org/drawingml/2006/main" name="科技">
  <a:themeElements>
    <a:clrScheme name="科技">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科技">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科技">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92</TotalTime>
  <Words>764</Words>
  <Application>Microsoft Office PowerPoint</Application>
  <PresentationFormat>如螢幕大小 (4:3)</PresentationFormat>
  <Paragraphs>69</Paragraphs>
  <Slides>11</Slides>
  <Notes>0</Notes>
  <HiddenSlides>0</HiddenSlides>
  <MMClips>0</MMClips>
  <ScaleCrop>false</ScaleCrop>
  <HeadingPairs>
    <vt:vector size="4" baseType="variant">
      <vt:variant>
        <vt:lpstr>佈景主題</vt:lpstr>
      </vt:variant>
      <vt:variant>
        <vt:i4>1</vt:i4>
      </vt:variant>
      <vt:variant>
        <vt:lpstr>投影片標題</vt:lpstr>
      </vt:variant>
      <vt:variant>
        <vt:i4>11</vt:i4>
      </vt:variant>
    </vt:vector>
  </HeadingPairs>
  <TitlesOfParts>
    <vt:vector size="12" baseType="lpstr">
      <vt:lpstr>科技</vt:lpstr>
      <vt:lpstr>無塑生活 —布衛生棉之推廣 </vt:lpstr>
      <vt:lpstr>一、 研究動機 </vt:lpstr>
      <vt:lpstr>二、 研究目的 </vt:lpstr>
      <vt:lpstr>三、研究方法 </vt:lpstr>
      <vt:lpstr>四、研究限制 </vt:lpstr>
      <vt:lpstr>文獻探討-沿革簡介 </vt:lpstr>
      <vt:lpstr>布衛生棉-五力分析</vt:lpstr>
      <vt:lpstr>布衛生棉 SWOT 分析策略之擬定 </vt:lpstr>
      <vt:lpstr> 結論 </vt:lpstr>
      <vt:lpstr> 建議 </vt:lpstr>
      <vt:lpstr>報告結束</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無塑生活 —布衛生棉之推廣</dc:title>
  <dc:creator>彭渟云</dc:creator>
  <cp:lastModifiedBy>user</cp:lastModifiedBy>
  <cp:revision>16</cp:revision>
  <dcterms:created xsi:type="dcterms:W3CDTF">2018-02-26T01:51:55Z</dcterms:created>
  <dcterms:modified xsi:type="dcterms:W3CDTF">2018-02-27T00:53:47Z</dcterms:modified>
</cp:coreProperties>
</file>