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BC32"/>
    <a:srgbClr val="80C535"/>
    <a:srgbClr val="00BC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3" autoAdjust="0"/>
    <p:restoredTop sz="94660"/>
  </p:normalViewPr>
  <p:slideViewPr>
    <p:cSldViewPr snapToGrid="0">
      <p:cViewPr varScale="1">
        <p:scale>
          <a:sx n="79" d="100"/>
          <a:sy n="79" d="100"/>
        </p:scale>
        <p:origin x="-90" y="-7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flipV="1">
            <a:off x="7213577" y="3810001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矩形 23"/>
          <p:cNvSpPr/>
          <p:nvPr/>
        </p:nvSpPr>
        <p:spPr>
          <a:xfrm flipV="1">
            <a:off x="7213601" y="3897010"/>
            <a:ext cx="49784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矩形 24"/>
          <p:cNvSpPr/>
          <p:nvPr/>
        </p:nvSpPr>
        <p:spPr>
          <a:xfrm flipV="1">
            <a:off x="7213601" y="4115167"/>
            <a:ext cx="49784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矩形 25"/>
          <p:cNvSpPr/>
          <p:nvPr/>
        </p:nvSpPr>
        <p:spPr>
          <a:xfrm flipV="1">
            <a:off x="7213600" y="4164403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矩形 26"/>
          <p:cNvSpPr/>
          <p:nvPr/>
        </p:nvSpPr>
        <p:spPr>
          <a:xfrm flipV="1">
            <a:off x="7213600" y="4199572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圓角矩形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圓角矩形 30"/>
          <p:cNvSpPr/>
          <p:nvPr/>
        </p:nvSpPr>
        <p:spPr bwMode="white">
          <a:xfrm>
            <a:off x="9835343" y="406098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1" y="3649662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1" y="3675528"/>
            <a:ext cx="12192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 flipV="1">
            <a:off x="8552068" y="3643090"/>
            <a:ext cx="3639933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609600" y="2401888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>
          <a:xfrm>
            <a:off x="8940800" y="4206240"/>
            <a:ext cx="1280160" cy="457200"/>
          </a:xfrm>
        </p:spPr>
        <p:txBody>
          <a:bodyPr/>
          <a:lstStyle/>
          <a:p>
            <a:fld id="{9275EF9D-446A-4BA9-9A8F-8795C824CFA3}" type="datetimeFigureOut">
              <a:rPr lang="zh-TW" altLang="en-US" smtClean="0"/>
              <a:pPr/>
              <a:t>2018/2/27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>
          <a:xfrm>
            <a:off x="7213600" y="4205288"/>
            <a:ext cx="1727200" cy="4572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B0A2E34-17E6-46B6-A0CD-23734D57E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pPr/>
              <a:t>2018/2/27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86400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86400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pPr/>
              <a:t>2018/2/27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pPr/>
              <a:t>2018/2/27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63084" y="1981201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pPr/>
              <a:t>2018/2/27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pPr/>
              <a:t>2018/2/27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6" name="日期版面配置區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275EF9D-446A-4BA9-9A8F-8795C824CFA3}" type="datetimeFigureOut">
              <a:rPr lang="zh-TW" altLang="en-US" smtClean="0"/>
              <a:pPr/>
              <a:t>2018/2/27</a:t>
            </a:fld>
            <a:endParaRPr lang="zh-TW" alt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B0A2E34-17E6-46B6-A0CD-23734D57E7FF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8" name="頁尾版面配置區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/>
          <a:lstStyle/>
          <a:p>
            <a:fld id="{9275EF9D-446A-4BA9-9A8F-8795C824CFA3}" type="datetimeFigureOut">
              <a:rPr lang="zh-TW" altLang="en-US" smtClean="0"/>
              <a:pPr/>
              <a:t>2018/2/27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/>
          <a:lstStyle/>
          <a:p>
            <a:fld id="{5B0A2E34-17E6-46B6-A0CD-23734D57E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pPr/>
              <a:t>2018/2/27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pPr/>
              <a:t>2018/2/27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5EF9D-446A-4BA9-9A8F-8795C824CFA3}" type="datetimeFigureOut">
              <a:rPr lang="zh-TW" altLang="en-US" smtClean="0"/>
              <a:pPr/>
              <a:t>2018/2/27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A2E34-17E6-46B6-A0CD-23734D57E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366819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矩形 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矩形 29"/>
          <p:cNvSpPr/>
          <p:nvPr/>
        </p:nvSpPr>
        <p:spPr>
          <a:xfrm>
            <a:off x="1" y="308277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矩形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 flipV="1">
            <a:off x="7213601" y="440113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圓角矩形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圓角矩形 33"/>
          <p:cNvSpPr/>
          <p:nvPr/>
        </p:nvSpPr>
        <p:spPr bwMode="white">
          <a:xfrm>
            <a:off x="98315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矩形 34"/>
          <p:cNvSpPr/>
          <p:nvPr/>
        </p:nvSpPr>
        <p:spPr bwMode="invGray">
          <a:xfrm>
            <a:off x="12113288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矩形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矩形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矩形 37"/>
          <p:cNvSpPr/>
          <p:nvPr/>
        </p:nvSpPr>
        <p:spPr bwMode="invGray">
          <a:xfrm>
            <a:off x="11967231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矩形 38"/>
          <p:cNvSpPr/>
          <p:nvPr/>
        </p:nvSpPr>
        <p:spPr bwMode="invGray">
          <a:xfrm>
            <a:off x="11887569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矩形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8782048" y="612648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9275EF9D-446A-4BA9-9A8F-8795C824CFA3}" type="datetimeFigureOut">
              <a:rPr lang="zh-TW" altLang="en-US" smtClean="0"/>
              <a:pPr/>
              <a:t>2018/2/27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B0A2E34-17E6-46B6-A0CD-23734D57E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>
                <a:solidFill>
                  <a:srgbClr val="FF0000"/>
                </a:solidFill>
                <a:latin typeface="新細明體"/>
                <a:ea typeface="新細明體"/>
              </a:rPr>
              <a:t>小農時光</a:t>
            </a:r>
            <a:r>
              <a:rPr lang="zh-TW" altLang="en-US">
                <a:solidFill>
                  <a:srgbClr val="70AD47"/>
                </a:solidFill>
                <a:latin typeface="新細明體"/>
                <a:ea typeface="新細明體"/>
              </a:rPr>
              <a:t>重點</a:t>
            </a:r>
            <a:r>
              <a:rPr lang="zh-TW" altLang="en-US">
                <a:solidFill>
                  <a:srgbClr val="70AD47"/>
                </a:solidFill>
                <a:latin typeface="新細明體"/>
                <a:ea typeface="新細明體"/>
                <a:cs typeface="+mj-ea"/>
              </a:rPr>
              <a:t>整理</a:t>
            </a:r>
            <a:r>
              <a:rPr lang="en-US" dirty="0">
                <a:latin typeface="+mj-ea"/>
                <a:cs typeface="+mj-ea"/>
              </a:rPr>
              <a:t/>
            </a:r>
            <a:br>
              <a:rPr lang="en-US" dirty="0">
                <a:latin typeface="+mj-ea"/>
                <a:cs typeface="+mj-ea"/>
              </a:rPr>
            </a:b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z="2800" dirty="0" smtClean="0">
                <a:latin typeface="新細明體"/>
                <a:ea typeface="新細明體"/>
              </a:rPr>
              <a:t>組員</a:t>
            </a:r>
            <a:r>
              <a:rPr lang="en-US" altLang="zh-TW" sz="2800" dirty="0" smtClean="0">
                <a:latin typeface="新細明體"/>
                <a:ea typeface="新細明體"/>
              </a:rPr>
              <a:t>:11</a:t>
            </a:r>
            <a:r>
              <a:rPr lang="zh-TW" altLang="en-US" sz="2800" dirty="0" smtClean="0">
                <a:latin typeface="新細明體"/>
                <a:ea typeface="新細明體"/>
              </a:rPr>
              <a:t>江佳伶</a:t>
            </a:r>
            <a:endParaRPr lang="en-US" altLang="zh-TW" sz="2800" dirty="0" smtClean="0">
              <a:latin typeface="新細明體"/>
              <a:ea typeface="新細明體"/>
            </a:endParaRPr>
          </a:p>
          <a:p>
            <a:r>
              <a:rPr lang="zh-TW" altLang="en-US" sz="2800" dirty="0" smtClean="0">
                <a:latin typeface="新細明體"/>
                <a:ea typeface="新細明體"/>
              </a:rPr>
              <a:t>        </a:t>
            </a:r>
            <a:r>
              <a:rPr lang="en-US" altLang="zh-TW" sz="2800" dirty="0" smtClean="0">
                <a:latin typeface="新細明體"/>
                <a:ea typeface="新細明體"/>
              </a:rPr>
              <a:t>17</a:t>
            </a:r>
            <a:r>
              <a:rPr lang="zh-TW" altLang="en-US" sz="2800" dirty="0" smtClean="0">
                <a:latin typeface="新細明體"/>
                <a:ea typeface="新細明體"/>
              </a:rPr>
              <a:t>周郁容</a:t>
            </a:r>
            <a:endParaRPr lang="en-US" altLang="zh-TW" sz="2800" dirty="0" smtClean="0">
              <a:latin typeface="新細明體"/>
              <a:ea typeface="新細明體"/>
            </a:endParaRPr>
          </a:p>
          <a:p>
            <a:r>
              <a:rPr lang="zh-TW" altLang="en-US" sz="2800" dirty="0" smtClean="0">
                <a:latin typeface="新細明體"/>
                <a:ea typeface="新細明體"/>
              </a:rPr>
              <a:t>        </a:t>
            </a:r>
            <a:r>
              <a:rPr lang="en-US" altLang="zh-TW" sz="2800" dirty="0" smtClean="0">
                <a:latin typeface="新細明體"/>
                <a:ea typeface="新細明體"/>
              </a:rPr>
              <a:t>32</a:t>
            </a:r>
            <a:r>
              <a:rPr lang="zh-TW" altLang="en-US" sz="2800" dirty="0" smtClean="0">
                <a:latin typeface="新細明體"/>
                <a:ea typeface="新細明體"/>
              </a:rPr>
              <a:t>楊欣妤</a:t>
            </a:r>
            <a:endParaRPr lang="zh-TW" altLang="en-US" sz="2800" dirty="0">
              <a:latin typeface="新細明體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259212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5789B88E-99F8-4966-94D0-767231D5A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b="1" i="1" dirty="0">
                <a:solidFill>
                  <a:srgbClr val="70AD47"/>
                </a:solidFill>
                <a:latin typeface="新細明體"/>
                <a:ea typeface="新細明體"/>
              </a:rPr>
              <a:t>一</a:t>
            </a:r>
            <a:r>
              <a:rPr lang="zh-TW" altLang="en-US" b="1" i="1" dirty="0" smtClean="0">
                <a:solidFill>
                  <a:srgbClr val="70AD47"/>
                </a:solidFill>
                <a:latin typeface="新細明體"/>
                <a:ea typeface="新細明體"/>
              </a:rPr>
              <a:t>. 摘要</a:t>
            </a:r>
            <a:r>
              <a:rPr lang="zh-TW" altLang="en-US" b="1" i="1" dirty="0">
                <a:solidFill>
                  <a:srgbClr val="70AD47"/>
                </a:solidFill>
                <a:latin typeface="新細明體"/>
                <a:ea typeface="新細明體"/>
              </a:rPr>
              <a:t> </a:t>
            </a:r>
            <a:endParaRPr lang="zh-TW" b="1" i="1" dirty="0">
              <a:solidFill>
                <a:srgbClr val="70AD47"/>
              </a:solidFill>
              <a:latin typeface="新細明體"/>
              <a:ea typeface="新細明體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xmlns="" id="{25FCE48D-5CA4-45F5-9D25-D660376BFA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zh-TW" altLang="en-US" dirty="0">
              <a:latin typeface="新細明體"/>
              <a:ea typeface="新細明體"/>
            </a:endParaRPr>
          </a:p>
          <a:p>
            <a:pPr marL="0" indent="0">
              <a:buNone/>
            </a:pPr>
            <a:r>
              <a:rPr lang="zh-TW" altLang="en-US" dirty="0">
                <a:latin typeface="新細明體"/>
                <a:ea typeface="新細明體"/>
              </a:rPr>
              <a:t>1. 以台中市大里區 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[文山休閒農場]</a:t>
            </a:r>
            <a:r>
              <a:rPr lang="zh-TW" altLang="en-US" dirty="0">
                <a:latin typeface="新細明體"/>
                <a:ea typeface="新細明體"/>
              </a:rPr>
              <a:t>為主題</a:t>
            </a:r>
            <a:endParaRPr lang="zh-TW" dirty="0">
              <a:latin typeface="新細明體"/>
              <a:ea typeface="新細明體"/>
            </a:endParaRPr>
          </a:p>
          <a:p>
            <a:pPr marL="0" indent="0">
              <a:buNone/>
            </a:pPr>
            <a:endParaRPr lang="zh-TW" altLang="en-US" dirty="0">
              <a:latin typeface="新細明體"/>
              <a:ea typeface="新細明體"/>
            </a:endParaRPr>
          </a:p>
          <a:p>
            <a:pPr marL="0" indent="0">
              <a:buNone/>
            </a:pPr>
            <a:r>
              <a:rPr lang="zh-TW" altLang="en-US" dirty="0">
                <a:latin typeface="新細明體"/>
                <a:ea typeface="新細明體"/>
              </a:rPr>
              <a:t>2. </a:t>
            </a:r>
            <a:r>
              <a:rPr lang="zh-TW" altLang="en-US" dirty="0" smtClean="0">
                <a:latin typeface="新細明體"/>
              </a:rPr>
              <a:t>關鍵字： 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文山休閒農場</a:t>
            </a:r>
            <a:r>
              <a:rPr lang="zh-TW" altLang="en-US" dirty="0">
                <a:latin typeface="新細明體"/>
                <a:ea typeface="新細明體"/>
              </a:rPr>
              <a:t> / 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多媒體網站</a:t>
            </a:r>
            <a:r>
              <a:rPr lang="zh-TW" altLang="en-US" dirty="0">
                <a:latin typeface="新細明體"/>
                <a:ea typeface="新細明體"/>
              </a:rPr>
              <a:t>   / 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數位行銷</a:t>
            </a:r>
          </a:p>
          <a:p>
            <a:pPr marL="0" indent="0">
              <a:buNone/>
            </a:pPr>
            <a:endParaRPr lang="zh-TW" altLang="en-US" dirty="0">
              <a:latin typeface="新細明體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163865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E2863B9E-45AE-4263-8C51-780B99D4D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b="1" i="1" dirty="0">
                <a:solidFill>
                  <a:srgbClr val="70AD47"/>
                </a:solidFill>
                <a:latin typeface="新細明體"/>
                <a:ea typeface="新細明體"/>
              </a:rPr>
              <a:t>二. 緒論</a:t>
            </a:r>
            <a:endParaRPr lang="zh-TW" b="1" i="1" dirty="0">
              <a:solidFill>
                <a:srgbClr val="70AD47"/>
              </a:solidFill>
              <a:latin typeface="新細明體"/>
              <a:ea typeface="新細明體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xmlns="" id="{50C5604A-BF51-45B3-9508-D03198D573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514350" indent="-514350">
              <a:buNone/>
            </a:pPr>
            <a:r>
              <a:rPr lang="en-US" altLang="zh-TW" dirty="0" smtClean="0">
                <a:latin typeface="新細明體"/>
                <a:ea typeface="新細明體"/>
              </a:rPr>
              <a:t>1.</a:t>
            </a:r>
            <a:r>
              <a:rPr lang="zh-TW" altLang="en-US" dirty="0" smtClean="0">
                <a:latin typeface="新細明體"/>
                <a:ea typeface="新細明體"/>
              </a:rPr>
              <a:t>研究</a:t>
            </a:r>
            <a:r>
              <a:rPr lang="zh-TW" altLang="en-US" dirty="0">
                <a:latin typeface="新細明體"/>
                <a:ea typeface="新細明體"/>
              </a:rPr>
              <a:t>背景與</a:t>
            </a:r>
            <a:r>
              <a:rPr lang="zh-TW" altLang="en-US" dirty="0" smtClean="0">
                <a:latin typeface="新細明體"/>
              </a:rPr>
              <a:t>動機：以</a:t>
            </a:r>
            <a:r>
              <a:rPr lang="zh-TW" altLang="en-US" dirty="0">
                <a:latin typeface="新細明體"/>
                <a:ea typeface="新細明體"/>
              </a:rPr>
              <a:t>休閒為主的農場,著重顧客的</a:t>
            </a:r>
            <a:r>
              <a:rPr lang="zh-TW" altLang="en-US" dirty="0" smtClean="0">
                <a:latin typeface="新細明體"/>
                <a:ea typeface="新細明體"/>
              </a:rPr>
              <a:t>喜好</a:t>
            </a:r>
            <a:endParaRPr lang="zh-TW" altLang="en-US" dirty="0">
              <a:latin typeface="新細明體"/>
              <a:ea typeface="新細明體"/>
            </a:endParaRPr>
          </a:p>
          <a:p>
            <a:pPr marL="0" indent="0">
              <a:buNone/>
            </a:pPr>
            <a:endParaRPr lang="en-US" altLang="zh-TW" dirty="0" smtClean="0">
              <a:latin typeface="新細明體"/>
              <a:ea typeface="新細明體"/>
            </a:endParaRPr>
          </a:p>
          <a:p>
            <a:pPr marL="0" indent="0">
              <a:buNone/>
            </a:pPr>
            <a:r>
              <a:rPr lang="zh-TW" altLang="en-US" dirty="0" smtClean="0">
                <a:latin typeface="新細明體"/>
                <a:ea typeface="新細明體"/>
              </a:rPr>
              <a:t>2</a:t>
            </a:r>
            <a:r>
              <a:rPr lang="zh-TW" altLang="en-US" dirty="0">
                <a:latin typeface="新細明體"/>
                <a:ea typeface="新細明體"/>
              </a:rPr>
              <a:t>. 研究</a:t>
            </a:r>
            <a:r>
              <a:rPr lang="zh-TW" altLang="en-US" dirty="0" smtClean="0">
                <a:latin typeface="新細明體"/>
              </a:rPr>
              <a:t>目的： </a:t>
            </a:r>
            <a:r>
              <a:rPr lang="zh-TW" altLang="en-US" dirty="0" smtClean="0">
                <a:solidFill>
                  <a:srgbClr val="FF0000"/>
                </a:solidFill>
                <a:latin typeface="新細明體"/>
                <a:ea typeface="新細明體"/>
              </a:rPr>
              <a:t>探討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農場歷史</a:t>
            </a:r>
            <a:r>
              <a:rPr lang="zh-TW" altLang="en-US" dirty="0">
                <a:solidFill>
                  <a:srgbClr val="000000"/>
                </a:solidFill>
                <a:latin typeface="新細明體"/>
                <a:ea typeface="新細明體"/>
              </a:rPr>
              <a:t> / 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進行SWOT與STP分析 </a:t>
            </a:r>
            <a:r>
              <a:rPr lang="zh-TW" altLang="en-US" dirty="0">
                <a:solidFill>
                  <a:srgbClr val="000000"/>
                </a:solidFill>
                <a:latin typeface="新細明體"/>
                <a:ea typeface="新細明體"/>
              </a:rPr>
              <a:t> /  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設置網</a:t>
            </a:r>
          </a:p>
          <a:p>
            <a:pPr marL="0" indent="0">
              <a:buNone/>
            </a:pPr>
            <a:r>
              <a:rPr lang="zh-TW" altLang="en-US" dirty="0" smtClean="0">
                <a:solidFill>
                  <a:srgbClr val="FF0000"/>
                </a:solidFill>
                <a:latin typeface="新細明體"/>
                <a:ea typeface="新細明體"/>
              </a:rPr>
              <a:t>    站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  </a:t>
            </a:r>
            <a:r>
              <a:rPr lang="zh-TW" altLang="en-US" dirty="0">
                <a:solidFill>
                  <a:srgbClr val="000000"/>
                </a:solidFill>
                <a:latin typeface="新細明體"/>
                <a:ea typeface="新細明體"/>
              </a:rPr>
              <a:t>/  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開發導覽app </a:t>
            </a:r>
            <a:r>
              <a:rPr lang="zh-TW" altLang="en-US" dirty="0">
                <a:solidFill>
                  <a:srgbClr val="000000"/>
                </a:solidFill>
                <a:latin typeface="新細明體"/>
                <a:ea typeface="新細明體"/>
              </a:rPr>
              <a:t>/  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發展Line貼圖與創意商品</a:t>
            </a:r>
            <a:endParaRPr lang="zh-TW" dirty="0"/>
          </a:p>
          <a:p>
            <a:pPr marL="0" indent="0">
              <a:buNone/>
            </a:pPr>
            <a:endParaRPr lang="zh-TW" altLang="en-US" dirty="0">
              <a:latin typeface="新細明體"/>
              <a:ea typeface="新細明體"/>
            </a:endParaRPr>
          </a:p>
          <a:p>
            <a:pPr marL="0" indent="0">
              <a:buNone/>
            </a:pPr>
            <a:r>
              <a:rPr lang="zh-TW" altLang="en-US" dirty="0">
                <a:latin typeface="新細明體"/>
                <a:ea typeface="新細明體"/>
              </a:rPr>
              <a:t>3. 研究</a:t>
            </a:r>
            <a:r>
              <a:rPr lang="zh-TW" altLang="en-US" dirty="0" smtClean="0">
                <a:latin typeface="新細明體"/>
              </a:rPr>
              <a:t>方法：</a:t>
            </a:r>
            <a:r>
              <a:rPr lang="zh-TW" altLang="en-US" dirty="0">
                <a:solidFill>
                  <a:srgbClr val="000000"/>
                </a:solidFill>
                <a:latin typeface="新細明體"/>
                <a:ea typeface="新細明體"/>
              </a:rPr>
              <a:t> 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文獻分析 </a:t>
            </a:r>
            <a:r>
              <a:rPr lang="zh-TW" altLang="en-US" dirty="0">
                <a:latin typeface="新細明體"/>
                <a:ea typeface="新細明體"/>
              </a:rPr>
              <a:t>/</a:t>
            </a:r>
            <a:r>
              <a:rPr lang="zh-TW" altLang="en-US" dirty="0">
                <a:solidFill>
                  <a:srgbClr val="000000"/>
                </a:solidFill>
                <a:latin typeface="新細明體"/>
                <a:ea typeface="新細明體"/>
              </a:rPr>
              <a:t> 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問卷調查 </a:t>
            </a:r>
            <a:r>
              <a:rPr lang="zh-TW" altLang="en-US" dirty="0">
                <a:latin typeface="新細明體"/>
                <a:ea typeface="新細明體"/>
              </a:rPr>
              <a:t>/</a:t>
            </a:r>
            <a:r>
              <a:rPr lang="zh-TW" altLang="en-US" dirty="0">
                <a:solidFill>
                  <a:srgbClr val="000000"/>
                </a:solidFill>
                <a:latin typeface="新細明體"/>
                <a:ea typeface="新細明體"/>
              </a:rPr>
              <a:t> 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實地訪談法</a:t>
            </a:r>
          </a:p>
          <a:p>
            <a:pPr marL="0" indent="0">
              <a:buNone/>
            </a:pPr>
            <a:endParaRPr lang="zh-TW" altLang="en-US" dirty="0">
              <a:latin typeface="新細明體"/>
              <a:ea typeface="新細明體"/>
            </a:endParaRPr>
          </a:p>
          <a:p>
            <a:pPr marL="0" indent="0">
              <a:buNone/>
            </a:pPr>
            <a:endParaRPr lang="zh-TW" altLang="en-US" dirty="0">
              <a:latin typeface="新細明體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191310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A798D248-1AD2-4409-BFDC-93BF4BE02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b="1" i="1" dirty="0">
                <a:solidFill>
                  <a:srgbClr val="70AD47"/>
                </a:solidFill>
                <a:latin typeface="新細明體"/>
                <a:ea typeface="新細明體"/>
              </a:rPr>
              <a:t>三. 文獻回顧與探討</a:t>
            </a:r>
            <a:endParaRPr lang="zh-TW" b="1" i="1" dirty="0">
              <a:solidFill>
                <a:srgbClr val="70AD47"/>
              </a:solidFill>
              <a:latin typeface="新細明體"/>
              <a:ea typeface="新細明體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xmlns="" id="{82D1D7C0-21B9-4636-A7AC-B4104C83B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970" y="2382950"/>
            <a:ext cx="10664687" cy="42369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zh-TW" altLang="en-US" dirty="0">
                <a:latin typeface="新細明體"/>
                <a:ea typeface="新細明體"/>
              </a:rPr>
              <a:t>1. 農場</a:t>
            </a:r>
            <a:r>
              <a:rPr lang="zh-TW" altLang="en-US" dirty="0" smtClean="0">
                <a:latin typeface="新細明體"/>
              </a:rPr>
              <a:t>歷史：農業</a:t>
            </a:r>
            <a:r>
              <a:rPr lang="zh-TW" altLang="en-US" dirty="0">
                <a:latin typeface="新細明體"/>
                <a:ea typeface="新細明體"/>
              </a:rPr>
              <a:t>生產轉型為觀光果園</a:t>
            </a:r>
          </a:p>
          <a:p>
            <a:pPr marL="0" indent="0">
              <a:buNone/>
            </a:pPr>
            <a:endParaRPr lang="zh-TW" altLang="en-US" dirty="0">
              <a:latin typeface="新細明體"/>
              <a:ea typeface="新細明體"/>
            </a:endParaRPr>
          </a:p>
          <a:p>
            <a:pPr marL="0" indent="0">
              <a:buNone/>
            </a:pPr>
            <a:r>
              <a:rPr lang="zh-TW" altLang="en-US" dirty="0">
                <a:latin typeface="新細明體"/>
                <a:ea typeface="新細明體"/>
              </a:rPr>
              <a:t>2. 商標</a:t>
            </a:r>
            <a:r>
              <a:rPr lang="zh-TW" altLang="en-US" dirty="0" smtClean="0">
                <a:latin typeface="新細明體"/>
              </a:rPr>
              <a:t>由來：</a:t>
            </a:r>
            <a:r>
              <a:rPr lang="zh-TW" altLang="en-US" dirty="0" smtClean="0">
                <a:solidFill>
                  <a:srgbClr val="FF0000"/>
                </a:solidFill>
                <a:latin typeface="新細明體"/>
                <a:ea typeface="新細明體"/>
              </a:rPr>
              <a:t>雞</a:t>
            </a:r>
            <a:r>
              <a:rPr lang="zh-TW" altLang="en-US" dirty="0">
                <a:latin typeface="新細明體"/>
                <a:ea typeface="新細明體"/>
              </a:rPr>
              <a:t>對農場有貢獻,故設計以雞蛋結合稻穗</a:t>
            </a:r>
          </a:p>
          <a:p>
            <a:pPr marL="0" indent="0">
              <a:buNone/>
            </a:pPr>
            <a:endParaRPr lang="zh-TW" altLang="en-US" dirty="0">
              <a:latin typeface="新細明體"/>
              <a:ea typeface="新細明體"/>
            </a:endParaRPr>
          </a:p>
          <a:p>
            <a:pPr marL="0" indent="0">
              <a:buNone/>
            </a:pPr>
            <a:r>
              <a:rPr lang="zh-TW" altLang="en-US" dirty="0">
                <a:latin typeface="新細明體"/>
                <a:ea typeface="新細明體"/>
              </a:rPr>
              <a:t>3. 轉型</a:t>
            </a:r>
            <a:r>
              <a:rPr lang="zh-TW" altLang="en-US" dirty="0" smtClean="0">
                <a:latin typeface="新細明體"/>
              </a:rPr>
              <a:t>過程： </a:t>
            </a:r>
            <a:r>
              <a:rPr lang="zh-TW" altLang="en-US" dirty="0">
                <a:latin typeface="新細明體"/>
                <a:ea typeface="新細明體"/>
              </a:rPr>
              <a:t>將果園改為休閒農場</a:t>
            </a:r>
          </a:p>
          <a:p>
            <a:pPr marL="0" indent="0">
              <a:buNone/>
            </a:pPr>
            <a:endParaRPr lang="zh-TW" altLang="en-US" dirty="0">
              <a:latin typeface="新細明體"/>
              <a:ea typeface="新細明體"/>
            </a:endParaRPr>
          </a:p>
          <a:p>
            <a:pPr marL="0" indent="0">
              <a:buNone/>
            </a:pPr>
            <a:r>
              <a:rPr lang="zh-TW" altLang="en-US" dirty="0">
                <a:latin typeface="新細明體"/>
                <a:ea typeface="新細明體"/>
              </a:rPr>
              <a:t>4. 農場</a:t>
            </a:r>
            <a:r>
              <a:rPr lang="zh-TW" altLang="en-US" dirty="0" smtClean="0">
                <a:latin typeface="新細明體"/>
              </a:rPr>
              <a:t>介紹：6</a:t>
            </a:r>
            <a:r>
              <a:rPr lang="zh-TW" altLang="en-US" dirty="0">
                <a:latin typeface="新細明體"/>
                <a:ea typeface="新細明體"/>
              </a:rPr>
              <a:t>個園區 - 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主窯</a:t>
            </a:r>
            <a:r>
              <a:rPr lang="zh-TW" altLang="en-US" dirty="0">
                <a:latin typeface="新細明體"/>
                <a:ea typeface="新細明體"/>
              </a:rPr>
              <a:t>/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烤肉</a:t>
            </a:r>
            <a:r>
              <a:rPr lang="zh-TW" altLang="en-US" dirty="0">
                <a:latin typeface="新細明體"/>
                <a:ea typeface="新細明體"/>
              </a:rPr>
              <a:t>/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戲水</a:t>
            </a:r>
            <a:r>
              <a:rPr lang="zh-TW" altLang="en-US" dirty="0">
                <a:latin typeface="新細明體"/>
                <a:ea typeface="新細明體"/>
              </a:rPr>
              <a:t>/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童玩</a:t>
            </a:r>
            <a:r>
              <a:rPr lang="zh-TW" altLang="en-US" dirty="0">
                <a:latin typeface="新細明體"/>
                <a:ea typeface="新細明體"/>
              </a:rPr>
              <a:t>/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牧場</a:t>
            </a:r>
            <a:r>
              <a:rPr lang="zh-TW" altLang="en-US" dirty="0">
                <a:latin typeface="新細明體"/>
                <a:ea typeface="新細明體"/>
              </a:rPr>
              <a:t>/</a:t>
            </a:r>
            <a:r>
              <a:rPr lang="zh-TW" altLang="en-US" dirty="0">
                <a:solidFill>
                  <a:srgbClr val="FF0000"/>
                </a:solidFill>
                <a:latin typeface="新細明體"/>
                <a:ea typeface="新細明體"/>
              </a:rPr>
              <a:t>山訓</a:t>
            </a:r>
          </a:p>
          <a:p>
            <a:pPr marL="0" indent="0">
              <a:buNone/>
            </a:pPr>
            <a:endParaRPr lang="zh-TW" altLang="en-US" dirty="0">
              <a:latin typeface="新細明體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172379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b="1" i="1" dirty="0" smtClean="0">
                <a:solidFill>
                  <a:srgbClr val="7ABC32"/>
                </a:solidFill>
                <a:latin typeface="新細明體" pitchFamily="18" charset="-120"/>
                <a:ea typeface="新細明體" pitchFamily="18" charset="-120"/>
              </a:rPr>
              <a:t>四</a:t>
            </a:r>
            <a:r>
              <a:rPr lang="en-US" altLang="zh-TW" b="1" i="1" dirty="0" smtClean="0">
                <a:solidFill>
                  <a:srgbClr val="7ABC32"/>
                </a:solidFill>
                <a:latin typeface="新細明體" pitchFamily="18" charset="-120"/>
                <a:ea typeface="新細明體" pitchFamily="18" charset="-120"/>
              </a:rPr>
              <a:t>.</a:t>
            </a:r>
            <a:r>
              <a:rPr lang="zh-TW" altLang="en-US" b="1" i="1" dirty="0" smtClean="0">
                <a:solidFill>
                  <a:srgbClr val="7ABC32"/>
                </a:solidFill>
                <a:latin typeface="新細明體" pitchFamily="18" charset="-120"/>
                <a:ea typeface="新細明體" pitchFamily="18" charset="-120"/>
              </a:rPr>
              <a:t> </a:t>
            </a:r>
            <a:r>
              <a:rPr lang="en-US" altLang="zh-TW" b="1" i="1" dirty="0" smtClean="0">
                <a:solidFill>
                  <a:srgbClr val="7ABC32"/>
                </a:solidFill>
                <a:latin typeface="新細明體" pitchFamily="18" charset="-120"/>
                <a:ea typeface="新細明體" pitchFamily="18" charset="-120"/>
              </a:rPr>
              <a:t>SWOT</a:t>
            </a:r>
            <a:r>
              <a:rPr lang="zh-TW" altLang="en-US" b="1" i="1" dirty="0" smtClean="0">
                <a:solidFill>
                  <a:srgbClr val="7ABC32"/>
                </a:solidFill>
                <a:latin typeface="新細明體" pitchFamily="18" charset="-120"/>
                <a:ea typeface="新細明體" pitchFamily="18" charset="-120"/>
              </a:rPr>
              <a:t>分析</a:t>
            </a:r>
            <a:endParaRPr lang="zh-TW" altLang="en-US" b="1" i="1" dirty="0">
              <a:solidFill>
                <a:srgbClr val="7ABC32"/>
              </a:solidFill>
              <a:latin typeface="新細明體" pitchFamily="18" charset="-120"/>
              <a:ea typeface="新細明體" pitchFamily="18" charset="-120"/>
            </a:endParaRPr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2875806"/>
              </p:ext>
            </p:extLst>
          </p:nvPr>
        </p:nvGraphicFramePr>
        <p:xfrm>
          <a:off x="584316" y="2426649"/>
          <a:ext cx="10972800" cy="3414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0"/>
                <a:gridCol w="5486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/>
                        <a:t>優勢</a:t>
                      </a:r>
                      <a:r>
                        <a:rPr lang="en-US" altLang="zh-TW" sz="2000" dirty="0" smtClean="0"/>
                        <a:t>(S)</a:t>
                      </a:r>
                      <a:endParaRPr lang="zh-TW" altLang="en-US" sz="2000" dirty="0"/>
                    </a:p>
                  </a:txBody>
                  <a:tcPr marL="95416" marR="954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 smtClean="0"/>
                        <a:t>劣勢</a:t>
                      </a:r>
                      <a:r>
                        <a:rPr lang="en-US" altLang="zh-TW" sz="2000" dirty="0" smtClean="0"/>
                        <a:t>(W)</a:t>
                      </a:r>
                      <a:endParaRPr lang="zh-TW" altLang="en-US" sz="2000" dirty="0"/>
                    </a:p>
                  </a:txBody>
                  <a:tcPr marL="95416" marR="95416"/>
                </a:tc>
              </a:tr>
              <a:tr h="495851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TW" altLang="en-US" sz="2000" dirty="0" smtClean="0"/>
                        <a:t>自然資源得天獨厚</a:t>
                      </a:r>
                      <a:endParaRPr lang="en-US" altLang="zh-TW" sz="200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TW" altLang="en-US" sz="2000" dirty="0" smtClean="0"/>
                        <a:t>附近無重工業汙染少</a:t>
                      </a:r>
                      <a:endParaRPr lang="en-US" altLang="zh-TW" sz="200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TW" altLang="en-US" sz="2000" dirty="0" smtClean="0"/>
                        <a:t>老闆經驗豐富，榮獲神農獎</a:t>
                      </a:r>
                      <a:endParaRPr lang="en-US" altLang="zh-TW" sz="200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TW" altLang="en-US" sz="2000" dirty="0" smtClean="0"/>
                        <a:t>鄰近台中都會區</a:t>
                      </a:r>
                      <a:endParaRPr lang="zh-TW" altLang="en-US" sz="2000" dirty="0"/>
                    </a:p>
                  </a:txBody>
                  <a:tcPr marL="95416" marR="95416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TW" altLang="en-US" sz="2000" dirty="0" smtClean="0"/>
                        <a:t>飲水設備不足</a:t>
                      </a:r>
                      <a:endParaRPr lang="en-US" altLang="zh-TW" sz="200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TW" altLang="en-US" sz="2000" dirty="0" smtClean="0"/>
                        <a:t>動線規劃不足</a:t>
                      </a:r>
                      <a:endParaRPr lang="en-US" altLang="zh-TW" sz="200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TW" altLang="en-US" sz="2000" dirty="0" smtClean="0"/>
                        <a:t>設施安全度不佳</a:t>
                      </a:r>
                      <a:endParaRPr lang="en-US" altLang="zh-TW" sz="200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TW" altLang="en-US" sz="2000" dirty="0" smtClean="0"/>
                        <a:t>休息空間不足</a:t>
                      </a:r>
                      <a:endParaRPr lang="zh-TW" altLang="en-US" sz="2000" dirty="0"/>
                    </a:p>
                  </a:txBody>
                  <a:tcPr marL="95416" marR="95416"/>
                </a:tc>
              </a:tr>
              <a:tr h="397042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 smtClean="0">
                          <a:solidFill>
                            <a:schemeClr val="bg1"/>
                          </a:solidFill>
                        </a:rPr>
                        <a:t>機會</a:t>
                      </a:r>
                      <a:r>
                        <a:rPr lang="en-US" altLang="zh-TW" b="1" dirty="0" smtClean="0">
                          <a:solidFill>
                            <a:schemeClr val="bg1"/>
                          </a:solidFill>
                        </a:rPr>
                        <a:t>(O)</a:t>
                      </a:r>
                      <a:endParaRPr lang="zh-TW" altLang="en-US" b="1" dirty="0">
                        <a:solidFill>
                          <a:schemeClr val="bg1"/>
                        </a:solidFill>
                      </a:endParaRPr>
                    </a:p>
                  </a:txBody>
                  <a:tcPr marL="95416" marR="95416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chemeClr val="bg1"/>
                          </a:solidFill>
                        </a:rPr>
                        <a:t>威脅</a:t>
                      </a:r>
                      <a:r>
                        <a:rPr lang="en-US" altLang="zh-TW" sz="2000" b="1" dirty="0" smtClean="0">
                          <a:solidFill>
                            <a:schemeClr val="bg1"/>
                          </a:solidFill>
                        </a:rPr>
                        <a:t>(T)</a:t>
                      </a:r>
                      <a:endParaRPr lang="zh-TW" alt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L="95416" marR="95416">
                    <a:solidFill>
                      <a:schemeClr val="accent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TW" altLang="en-US" sz="2000" dirty="0" smtClean="0"/>
                        <a:t>成立時間較久，有一定的知名度</a:t>
                      </a:r>
                      <a:endParaRPr lang="en-US" altLang="zh-TW" sz="200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TW" altLang="en-US" sz="2000" dirty="0" smtClean="0"/>
                        <a:t>與朝陽科技大學建教合作</a:t>
                      </a:r>
                      <a:endParaRPr lang="en-US" altLang="zh-TW" sz="200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TW" altLang="en-US" sz="2000" dirty="0" smtClean="0"/>
                        <a:t>近年興起自然保育活動</a:t>
                      </a:r>
                      <a:endParaRPr lang="en-US" altLang="zh-TW" sz="200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TW" altLang="en-US" sz="2000" dirty="0" smtClean="0"/>
                        <a:t>網路興起，資訊流通便利</a:t>
                      </a:r>
                      <a:endParaRPr lang="zh-TW" altLang="en-US" sz="2000" dirty="0"/>
                    </a:p>
                  </a:txBody>
                  <a:tcPr marL="95416" marR="95416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TW" altLang="en-US" sz="2000" dirty="0" smtClean="0"/>
                        <a:t>靠近山區較少汙染所以蚊子多</a:t>
                      </a:r>
                      <a:endParaRPr lang="en-US" altLang="zh-TW" sz="200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TW" altLang="en-US" sz="2000" dirty="0" smtClean="0"/>
                        <a:t>休閒農場大同小異</a:t>
                      </a:r>
                      <a:endParaRPr lang="en-US" altLang="zh-TW" sz="200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TW" altLang="en-US" sz="2000" dirty="0" smtClean="0"/>
                        <a:t>農業人才欠缺</a:t>
                      </a:r>
                      <a:endParaRPr lang="en-US" altLang="zh-TW" sz="2000" dirty="0" smtClean="0"/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TW" altLang="en-US" sz="2000" dirty="0" smtClean="0"/>
                        <a:t>宅男宅女風氣盛行</a:t>
                      </a:r>
                      <a:endParaRPr lang="zh-TW" altLang="en-US" sz="2000" dirty="0"/>
                    </a:p>
                  </a:txBody>
                  <a:tcPr marL="95416" marR="9541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717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b="1" i="1" dirty="0" smtClean="0">
                <a:solidFill>
                  <a:srgbClr val="7ABC32"/>
                </a:solidFill>
                <a:latin typeface="新細明體" pitchFamily="18" charset="-120"/>
                <a:ea typeface="新細明體" pitchFamily="18" charset="-120"/>
              </a:rPr>
              <a:t>五</a:t>
            </a:r>
            <a:r>
              <a:rPr lang="en-US" altLang="zh-TW" b="1" i="1" dirty="0" smtClean="0">
                <a:solidFill>
                  <a:srgbClr val="7ABC32"/>
                </a:solidFill>
                <a:latin typeface="新細明體" pitchFamily="18" charset="-120"/>
                <a:ea typeface="新細明體" pitchFamily="18" charset="-120"/>
              </a:rPr>
              <a:t>. STP</a:t>
            </a:r>
            <a:r>
              <a:rPr lang="zh-TW" altLang="en-US" b="1" i="1" dirty="0" smtClean="0">
                <a:solidFill>
                  <a:srgbClr val="7ABC32"/>
                </a:solidFill>
                <a:latin typeface="新細明體" pitchFamily="18" charset="-120"/>
                <a:ea typeface="新細明體" pitchFamily="18" charset="-120"/>
              </a:rPr>
              <a:t>分析</a:t>
            </a:r>
            <a:endParaRPr lang="zh-TW" altLang="en-US" b="1" i="1" dirty="0">
              <a:solidFill>
                <a:srgbClr val="7ABC32"/>
              </a:solidFill>
              <a:latin typeface="新細明體" pitchFamily="18" charset="-120"/>
              <a:ea typeface="新細明體" pitchFamily="18" charset="-120"/>
            </a:endParaRPr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675861" y="2753070"/>
          <a:ext cx="10972800" cy="15302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/>
                <a:gridCol w="3657600"/>
                <a:gridCol w="3657600"/>
              </a:tblGrid>
              <a:tr h="6262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2000" dirty="0" smtClean="0"/>
                        <a:t>S</a:t>
                      </a:r>
                      <a:r>
                        <a:rPr lang="zh-TW" altLang="en-US" sz="2000" dirty="0" smtClean="0"/>
                        <a:t>市場區隔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2000" dirty="0" smtClean="0"/>
                        <a:t>T</a:t>
                      </a:r>
                      <a:r>
                        <a:rPr lang="zh-TW" altLang="en-US" sz="2000" dirty="0" smtClean="0"/>
                        <a:t>目標行銷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2000" dirty="0" smtClean="0"/>
                        <a:t>P</a:t>
                      </a:r>
                      <a:r>
                        <a:rPr lang="zh-TW" altLang="en-US" sz="2000" dirty="0" smtClean="0"/>
                        <a:t>市場定位</a:t>
                      </a:r>
                      <a:endParaRPr lang="zh-TW" altLang="en-US" sz="2000" dirty="0"/>
                    </a:p>
                  </a:txBody>
                  <a:tcPr/>
                </a:tc>
              </a:tr>
              <a:tr h="903995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TW" altLang="en-US" sz="2000" dirty="0" smtClean="0"/>
                        <a:t>以台中為主作為主要據點。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TW" altLang="en-US" sz="2000" dirty="0" smtClean="0"/>
                        <a:t>主要客群為小學生集團客。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TW" altLang="en-US" sz="2000" dirty="0" smtClean="0"/>
                        <a:t>以休閒觀光為主。</a:t>
                      </a:r>
                      <a:endParaRPr lang="zh-TW" altLang="en-US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xmlns="" id="{94B6E1ED-AC2C-4CBA-91C5-A31D61A5E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b="1" i="1" dirty="0" smtClean="0">
                <a:solidFill>
                  <a:srgbClr val="70AD47"/>
                </a:solidFill>
                <a:latin typeface="新細明體"/>
                <a:ea typeface="新細明體"/>
              </a:rPr>
              <a:t>六</a:t>
            </a:r>
            <a:r>
              <a:rPr lang="en-US" altLang="zh-TW" b="1" i="1" dirty="0" smtClean="0">
                <a:solidFill>
                  <a:srgbClr val="70AD47"/>
                </a:solidFill>
                <a:latin typeface="新細明體"/>
                <a:ea typeface="新細明體"/>
              </a:rPr>
              <a:t>.</a:t>
            </a:r>
            <a:r>
              <a:rPr lang="zh-TW" altLang="en-US" b="1" i="1" dirty="0" smtClean="0">
                <a:solidFill>
                  <a:srgbClr val="70AD47"/>
                </a:solidFill>
                <a:latin typeface="新細明體"/>
                <a:ea typeface="新細明體"/>
              </a:rPr>
              <a:t> 結論與建議 </a:t>
            </a:r>
            <a:endParaRPr lang="en-US" altLang="en-US" b="1" i="1" dirty="0" err="1">
              <a:solidFill>
                <a:srgbClr val="70AD47"/>
              </a:solidFill>
              <a:latin typeface="新細明體"/>
              <a:ea typeface="新細明體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xmlns="" id="{E599F6B1-101B-4F49-9BEF-7A10333076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505" y="2225361"/>
            <a:ext cx="10972800" cy="432511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zh-TW" altLang="en-US" dirty="0" smtClean="0">
                <a:latin typeface="+mn-ea"/>
              </a:rPr>
              <a:t>結論：</a:t>
            </a:r>
            <a:endParaRPr lang="en-US" altLang="zh-TW" dirty="0" smtClean="0">
              <a:latin typeface="+mn-ea"/>
            </a:endParaRPr>
          </a:p>
          <a:p>
            <a:pPr marL="0" indent="0">
              <a:buNone/>
            </a:pPr>
            <a:r>
              <a:rPr lang="zh-TW" altLang="en-US" dirty="0" smtClean="0">
                <a:latin typeface="+mn-ea"/>
              </a:rPr>
              <a:t>    團隊</a:t>
            </a:r>
            <a:r>
              <a:rPr lang="zh-TW" altLang="en-US" dirty="0">
                <a:latin typeface="+mn-ea"/>
              </a:rPr>
              <a:t>主動關懷農村與生態,用實際行動回饋社會</a:t>
            </a:r>
          </a:p>
          <a:p>
            <a:pPr marL="514350" indent="-514350">
              <a:buNone/>
            </a:pPr>
            <a:r>
              <a:rPr lang="zh-TW" altLang="en-US" dirty="0" smtClean="0">
                <a:latin typeface="新細明體"/>
              </a:rPr>
              <a:t>建議：</a:t>
            </a:r>
            <a:endParaRPr lang="en-US" altLang="zh-TW" dirty="0" smtClean="0">
              <a:latin typeface="新細明體"/>
            </a:endParaRPr>
          </a:p>
          <a:p>
            <a:pPr marL="514350" indent="-514350">
              <a:buNone/>
            </a:pPr>
            <a:r>
              <a:rPr lang="zh-TW" altLang="en-US" dirty="0" smtClean="0">
                <a:latin typeface="新細明體"/>
              </a:rPr>
              <a:t>    </a:t>
            </a:r>
            <a:r>
              <a:rPr lang="en-US" altLang="zh-TW" dirty="0" smtClean="0">
                <a:latin typeface="新細明體"/>
              </a:rPr>
              <a:t>1.</a:t>
            </a:r>
            <a:r>
              <a:rPr lang="zh-TW" altLang="en-US" dirty="0" smtClean="0">
                <a:latin typeface="新細明體"/>
              </a:rPr>
              <a:t>在園區內布置「農場裝置藝術」，吸引更多客群</a:t>
            </a:r>
            <a:endParaRPr lang="en-US" altLang="zh-TW" dirty="0" smtClean="0">
              <a:latin typeface="新細明體"/>
            </a:endParaRPr>
          </a:p>
          <a:p>
            <a:pPr marL="514350" indent="-514350">
              <a:buNone/>
            </a:pPr>
            <a:r>
              <a:rPr lang="zh-TW" altLang="en-US" dirty="0" smtClean="0">
                <a:latin typeface="新細明體"/>
              </a:rPr>
              <a:t>    </a:t>
            </a:r>
            <a:r>
              <a:rPr lang="en-US" altLang="zh-TW" dirty="0" smtClean="0">
                <a:latin typeface="新細明體"/>
              </a:rPr>
              <a:t>2.</a:t>
            </a:r>
            <a:r>
              <a:rPr lang="zh-TW" altLang="en-US" dirty="0" smtClean="0">
                <a:latin typeface="新細明體"/>
              </a:rPr>
              <a:t>開發「小農夫養成護照」，並設計農夫養成闖關活動</a:t>
            </a:r>
            <a:endParaRPr lang="en-US" altLang="zh-TW" dirty="0" smtClean="0">
              <a:latin typeface="新細明體"/>
            </a:endParaRPr>
          </a:p>
          <a:p>
            <a:pPr marL="514350" indent="-514350">
              <a:buNone/>
            </a:pPr>
            <a:r>
              <a:rPr lang="zh-TW" altLang="en-US" dirty="0" smtClean="0">
                <a:latin typeface="新細明體"/>
              </a:rPr>
              <a:t>    </a:t>
            </a:r>
            <a:r>
              <a:rPr lang="en-US" altLang="zh-TW" dirty="0" smtClean="0">
                <a:latin typeface="新細明體"/>
              </a:rPr>
              <a:t>3.</a:t>
            </a:r>
            <a:r>
              <a:rPr lang="zh-TW" altLang="en-US" dirty="0" smtClean="0">
                <a:latin typeface="新細明體"/>
              </a:rPr>
              <a:t>開發「小農時光」導覽</a:t>
            </a:r>
            <a:r>
              <a:rPr lang="en-US" altLang="zh-TW" dirty="0" smtClean="0">
                <a:latin typeface="新細明體"/>
              </a:rPr>
              <a:t>APP</a:t>
            </a:r>
            <a:r>
              <a:rPr lang="zh-TW" altLang="en-US" dirty="0" smtClean="0">
                <a:latin typeface="新細明體"/>
              </a:rPr>
              <a:t>，以及「農夫體驗」認證活動</a:t>
            </a:r>
            <a:endParaRPr lang="en-US" altLang="zh-TW" dirty="0" smtClean="0">
              <a:latin typeface="新細明體"/>
            </a:endParaRPr>
          </a:p>
          <a:p>
            <a:pPr marL="514350" indent="-514350">
              <a:buNone/>
            </a:pPr>
            <a:r>
              <a:rPr lang="zh-TW" altLang="en-US" dirty="0" smtClean="0">
                <a:latin typeface="新細明體"/>
              </a:rPr>
              <a:t>    </a:t>
            </a:r>
            <a:r>
              <a:rPr lang="en-US" altLang="zh-TW" dirty="0" smtClean="0">
                <a:latin typeface="新細明體"/>
              </a:rPr>
              <a:t>4.</a:t>
            </a:r>
            <a:r>
              <a:rPr lang="zh-TW" altLang="en-US" dirty="0" smtClean="0">
                <a:latin typeface="新細明體"/>
              </a:rPr>
              <a:t>結合學校與社區資源，建置「社區小農學堂」體驗活動</a:t>
            </a:r>
            <a:endParaRPr lang="en-US" altLang="zh-TW" dirty="0" smtClean="0">
              <a:latin typeface="新細明體"/>
            </a:endParaRPr>
          </a:p>
          <a:p>
            <a:pPr marL="514350" indent="-514350">
              <a:buNone/>
            </a:pPr>
            <a:r>
              <a:rPr lang="zh-TW" altLang="en-US" dirty="0" smtClean="0">
                <a:latin typeface="新細明體"/>
              </a:rPr>
              <a:t>    </a:t>
            </a:r>
            <a:r>
              <a:rPr lang="en-US" altLang="zh-TW" dirty="0" smtClean="0">
                <a:latin typeface="新細明體"/>
              </a:rPr>
              <a:t>5.</a:t>
            </a:r>
            <a:r>
              <a:rPr lang="zh-TW" altLang="en-US" dirty="0" smtClean="0">
                <a:latin typeface="新細明體"/>
              </a:rPr>
              <a:t>培訓資訊行銷推廣專業人才，學習善用雲端資訊</a:t>
            </a:r>
            <a:endParaRPr lang="en-US" altLang="zh-TW" dirty="0" smtClean="0">
              <a:latin typeface="新細明體"/>
            </a:endParaRPr>
          </a:p>
          <a:p>
            <a:pPr marL="514350" indent="-514350">
              <a:buNone/>
            </a:pPr>
            <a:r>
              <a:rPr lang="zh-TW" altLang="en-US" dirty="0" smtClean="0">
                <a:latin typeface="新細明體"/>
              </a:rPr>
              <a:t>    </a:t>
            </a:r>
            <a:r>
              <a:rPr lang="en-US" altLang="zh-TW" dirty="0" smtClean="0">
                <a:latin typeface="新細明體"/>
              </a:rPr>
              <a:t>6.</a:t>
            </a:r>
            <a:r>
              <a:rPr lang="zh-TW" altLang="en-US" dirty="0" smtClean="0">
                <a:latin typeface="新細明體"/>
              </a:rPr>
              <a:t>觀摩優良休閒農場案例，學習成功典範找到農場亮點</a:t>
            </a:r>
            <a:endParaRPr lang="en-US" altLang="zh-TW" dirty="0" smtClean="0">
              <a:latin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145367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                       </a:t>
            </a:r>
            <a:endParaRPr lang="zh-TW" altLang="en-US" dirty="0">
              <a:solidFill>
                <a:srgbClr val="00B0F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ctr">
              <a:lnSpc>
                <a:spcPct val="200000"/>
              </a:lnSpc>
              <a:buNone/>
            </a:pPr>
            <a:r>
              <a:rPr lang="en-US" altLang="zh-TW" dirty="0">
                <a:solidFill>
                  <a:srgbClr val="00B0F0"/>
                </a:solidFill>
              </a:rPr>
              <a:t> </a:t>
            </a:r>
            <a:endParaRPr lang="en-US" altLang="zh-TW" dirty="0" smtClean="0">
              <a:solidFill>
                <a:srgbClr val="00B0F0"/>
              </a:solidFill>
            </a:endParaRPr>
          </a:p>
          <a:p>
            <a:pPr marL="109728" indent="0" algn="ctr">
              <a:lnSpc>
                <a:spcPct val="200000"/>
              </a:lnSpc>
              <a:buNone/>
            </a:pPr>
            <a:r>
              <a:rPr lang="en-US" altLang="zh-TW" sz="8000" dirty="0" smtClean="0">
                <a:solidFill>
                  <a:srgbClr val="00B0F0"/>
                </a:solidFill>
              </a:rPr>
              <a:t>THE  </a:t>
            </a:r>
            <a:r>
              <a:rPr lang="en-US" altLang="zh-TW" sz="8000" dirty="0">
                <a:solidFill>
                  <a:srgbClr val="00B0F0"/>
                </a:solidFill>
              </a:rPr>
              <a:t>END</a:t>
            </a:r>
            <a:endParaRPr lang="zh-TW" altLang="en-US" sz="8000" dirty="0"/>
          </a:p>
        </p:txBody>
      </p:sp>
    </p:spTree>
    <p:extLst>
      <p:ext uri="{BB962C8B-B14F-4D97-AF65-F5344CB8AC3E}">
        <p14:creationId xmlns:p14="http://schemas.microsoft.com/office/powerpoint/2010/main" val="276734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都會">
  <a:themeElements>
    <a:clrScheme name="都會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都會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都會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92</TotalTime>
  <Words>404</Words>
  <Application>Microsoft Office PowerPoint</Application>
  <PresentationFormat>自訂</PresentationFormat>
  <Paragraphs>65</Paragraphs>
  <Slides>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都會</vt:lpstr>
      <vt:lpstr>小農時光重點整理 </vt:lpstr>
      <vt:lpstr>一. 摘要 </vt:lpstr>
      <vt:lpstr>二. 緒論</vt:lpstr>
      <vt:lpstr>三. 文獻回顧與探討</vt:lpstr>
      <vt:lpstr>四. SWOT分析</vt:lpstr>
      <vt:lpstr>五. STP分析</vt:lpstr>
      <vt:lpstr>六. 結論與建議 </vt:lpstr>
      <vt:lpstr>         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小農時光說明書重點 </dc:title>
  <dc:creator>owner</dc:creator>
  <cp:lastModifiedBy>user</cp:lastModifiedBy>
  <cp:revision>15</cp:revision>
  <dcterms:created xsi:type="dcterms:W3CDTF">2012-07-30T21:28:29Z</dcterms:created>
  <dcterms:modified xsi:type="dcterms:W3CDTF">2018-02-27T00:13:08Z</dcterms:modified>
</cp:coreProperties>
</file>