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3" r:id="rId5"/>
    <p:sldId id="265" r:id="rId6"/>
    <p:sldId id="264" r:id="rId7"/>
    <p:sldId id="261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使用者" initials="W使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FD24C-AE02-4E0E-A863-58E3E6973A1E}" type="datetimeFigureOut">
              <a:rPr lang="zh-TW" altLang="en-US" smtClean="0"/>
              <a:pPr/>
              <a:t>2018/2/27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C2602-0CD9-496C-B7E5-EBC2478C12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2130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康師傅泡麵行銷兩岸之</a:t>
            </a:r>
            <a:r>
              <a:rPr lang="zh-TW" altLang="en-US" dirty="0"/>
              <a:t>消</a:t>
            </a:r>
            <a:r>
              <a:rPr lang="zh-TW" altLang="en-US" dirty="0" smtClean="0"/>
              <a:t>費者行為研究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TW" dirty="0" smtClean="0"/>
          </a:p>
          <a:p>
            <a:r>
              <a:rPr lang="zh-TW" altLang="en-US" dirty="0" smtClean="0"/>
              <a:t>會二乙</a:t>
            </a:r>
            <a:r>
              <a:rPr lang="en-US" altLang="zh-TW" dirty="0" smtClean="0"/>
              <a:t>35</a:t>
            </a:r>
            <a:r>
              <a:rPr lang="zh-TW" altLang="en-US" dirty="0" smtClean="0"/>
              <a:t>劉綺軒 </a:t>
            </a:r>
            <a:r>
              <a:rPr lang="en-US" altLang="zh-TW" dirty="0" smtClean="0"/>
              <a:t>13</a:t>
            </a:r>
            <a:r>
              <a:rPr lang="zh-TW" altLang="en-US" dirty="0" smtClean="0"/>
              <a:t>宋詩瑩 </a:t>
            </a:r>
            <a:r>
              <a:rPr lang="en-US" altLang="zh-TW" dirty="0" smtClean="0"/>
              <a:t>24</a:t>
            </a:r>
            <a:r>
              <a:rPr lang="zh-TW" altLang="en-US" dirty="0" smtClean="0"/>
              <a:t>張君萍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153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摘要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/>
              <a:t>利用文獻 探討來了解泡麵的發展歷史與主要的兩岸泡麵廠商，得知康師傅在中國的市佔率 達 </a:t>
            </a:r>
            <a:r>
              <a:rPr lang="en-US" altLang="zh-TW" sz="2800" dirty="0"/>
              <a:t>40%</a:t>
            </a:r>
            <a:r>
              <a:rPr lang="zh-TW" altLang="en-US" sz="2800" dirty="0"/>
              <a:t>以上，但在台灣一直維持在 </a:t>
            </a:r>
            <a:r>
              <a:rPr lang="en-US" altLang="zh-TW" sz="2800" dirty="0"/>
              <a:t>10%</a:t>
            </a:r>
            <a:r>
              <a:rPr lang="zh-TW" altLang="en-US" sz="2800" dirty="0"/>
              <a:t>以下，而康師傅經營產品主要有三大類：方便麵、飲品與方便</a:t>
            </a:r>
            <a:r>
              <a:rPr lang="zh-TW" altLang="en-US" sz="2800" dirty="0" smtClean="0"/>
              <a:t>食品。</a:t>
            </a:r>
            <a:endParaRPr lang="en-US" altLang="zh-TW" sz="2800" dirty="0" smtClean="0"/>
          </a:p>
        </p:txBody>
      </p:sp>
    </p:spTree>
    <p:extLst>
      <p:ext uri="{BB962C8B-B14F-4D97-AF65-F5344CB8AC3E}">
        <p14:creationId xmlns:p14="http://schemas.microsoft.com/office/powerpoint/2010/main" val="2750509415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研究</a:t>
            </a:r>
            <a:r>
              <a:rPr lang="zh-TW" altLang="en-US" dirty="0" smtClean="0"/>
              <a:t>動機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/>
              <a:t>時間就是金錢，為了節省吃飯時間，現代人經常利用快速三分鐘就可搞定的泡麵來當作一餐，因此泡麵市場一直都維持熱銷不墜</a:t>
            </a:r>
            <a:r>
              <a:rPr lang="zh-TW" altLang="en-US" sz="2800" dirty="0" smtClean="0"/>
              <a:t>。</a:t>
            </a:r>
            <a:endParaRPr lang="en-US" altLang="zh-TW" sz="2800" dirty="0" smtClean="0"/>
          </a:p>
          <a:p>
            <a:r>
              <a:rPr lang="zh-TW" altLang="en-US" sz="2800" dirty="0"/>
              <a:t>觀察超商的貨架擺設，</a:t>
            </a:r>
            <a:r>
              <a:rPr lang="zh-TW" altLang="en-US" sz="2800" dirty="0" smtClean="0"/>
              <a:t>可</a:t>
            </a:r>
            <a:r>
              <a:rPr lang="zh-TW" altLang="en-US" sz="2800" dirty="0"/>
              <a:t>發現泡麵佔據極大空間，品牌與口味</a:t>
            </a:r>
            <a:r>
              <a:rPr lang="zh-TW" altLang="en-US" sz="2800" dirty="0" smtClean="0"/>
              <a:t>多樣化。</a:t>
            </a:r>
            <a:endParaRPr lang="en-US" altLang="zh-TW" sz="2800" dirty="0" smtClean="0"/>
          </a:p>
        </p:txBody>
      </p:sp>
    </p:spTree>
    <p:extLst>
      <p:ext uri="{BB962C8B-B14F-4D97-AF65-F5344CB8AC3E}">
        <p14:creationId xmlns:p14="http://schemas.microsoft.com/office/powerpoint/2010/main" val="2640734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兩岸主要製造商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dirty="0"/>
              <a:t>泡麵的品牌五花八門，在眾多製造商中，本研究歸納出臺灣與</a:t>
            </a:r>
            <a:r>
              <a:rPr lang="zh-TW" altLang="en-US" sz="2800" dirty="0" smtClean="0"/>
              <a:t>中國前四大</a:t>
            </a:r>
            <a:r>
              <a:rPr lang="zh-TW" altLang="en-US" sz="2800" dirty="0"/>
              <a:t>製造商，以及其所推出的主要品牌，說明康師傅在兩岸泡麵</a:t>
            </a:r>
            <a:r>
              <a:rPr lang="zh-TW" altLang="en-US" sz="2800" dirty="0" smtClean="0"/>
              <a:t>市場發展狀況，發現在中國康師傅獨占鰲頭，市佔率約</a:t>
            </a:r>
            <a:r>
              <a:rPr lang="en-US" altLang="zh-TW" sz="2800" dirty="0" smtClean="0"/>
              <a:t>44%</a:t>
            </a:r>
            <a:r>
              <a:rPr lang="zh-TW" altLang="en-US" sz="2800" dirty="0" smtClean="0"/>
              <a:t>，在台灣則遠不如統一。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6673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06383" y="585733"/>
            <a:ext cx="2859281" cy="4891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0167" y="565265"/>
            <a:ext cx="1137717" cy="5003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8095" y="947651"/>
            <a:ext cx="2476919" cy="4390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32521" y="906088"/>
            <a:ext cx="866112" cy="449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8100" y="610639"/>
            <a:ext cx="28479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74665" y="588040"/>
            <a:ext cx="11144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康師傅介紹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dirty="0"/>
              <a:t>經過市場調查，發現中國泡麵歷史已有十多年，但是這些不同的廠商製造的泡麵品質差、包裝簡陋又不注重宣傳，要不然就是進口的泡麵 價格太貴，消費者根本消費不起，加上銷售市場多位在賓館和機場，呈 現各自為政的混亂局面，於是頂新決定投入泡麵市場。 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409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244167"/>
              </p:ext>
            </p:extLst>
          </p:nvPr>
        </p:nvGraphicFramePr>
        <p:xfrm>
          <a:off x="1410707" y="1260390"/>
          <a:ext cx="6934221" cy="45216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6696"/>
                <a:gridCol w="3467525"/>
              </a:tblGrid>
              <a:tr h="286163">
                <a:tc>
                  <a:txBody>
                    <a:bodyPr/>
                    <a:lstStyle/>
                    <a:p>
                      <a:pPr marL="6350" marR="10795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</a:rPr>
                        <a:t>優勢 </a:t>
                      </a:r>
                      <a:r>
                        <a:rPr lang="en-US" altLang="zh-TW" sz="1200" kern="100" dirty="0" smtClean="0">
                          <a:effectLst/>
                        </a:rPr>
                        <a:t>(</a:t>
                      </a:r>
                      <a:r>
                        <a:rPr lang="zh-TW" altLang="en-US" sz="1200" kern="100" dirty="0" smtClean="0">
                          <a:effectLst/>
                        </a:rPr>
                        <a:t>內</a:t>
                      </a:r>
                      <a:r>
                        <a:rPr lang="en-US" altLang="zh-TW" sz="1200" kern="100" dirty="0" smtClean="0">
                          <a:effectLst/>
                        </a:rPr>
                        <a:t>)</a:t>
                      </a:r>
                      <a:endParaRPr lang="zh-TW" sz="1200" kern="1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  <a:tc>
                  <a:txBody>
                    <a:bodyPr/>
                    <a:lstStyle/>
                    <a:p>
                      <a:pPr marL="6350" marR="1016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>
                          <a:effectLst/>
                        </a:rPr>
                        <a:t>劣勢 </a:t>
                      </a:r>
                      <a:endParaRPr lang="zh-TW" sz="1200" kern="10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</a:tr>
              <a:tr h="2255777">
                <a:tc>
                  <a:txBody>
                    <a:bodyPr/>
                    <a:lstStyle/>
                    <a:p>
                      <a:pPr marL="310515" indent="-159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.</a:t>
                      </a:r>
                      <a:r>
                        <a:rPr lang="zh-TW" sz="1200" kern="100" dirty="0">
                          <a:effectLst/>
                        </a:rPr>
                        <a:t>康師傅搶先統一集團在中國佔有穩定的市場。 </a:t>
                      </a:r>
                    </a:p>
                    <a:p>
                      <a:pPr marL="152400" indent="-6350">
                        <a:lnSpc>
                          <a:spcPct val="107000"/>
                        </a:lnSpc>
                        <a:spcAft>
                          <a:spcPts val="115"/>
                        </a:spcAft>
                      </a:pPr>
                      <a:r>
                        <a:rPr lang="zh-TW" altLang="en-US" sz="1200" kern="100" dirty="0" smtClean="0">
                          <a:effectLst/>
                        </a:rPr>
                        <a:t>*</a:t>
                      </a:r>
                      <a:r>
                        <a:rPr lang="en-US" sz="1200" kern="100" dirty="0" smtClean="0">
                          <a:effectLst/>
                        </a:rPr>
                        <a:t>2</a:t>
                      </a:r>
                      <a:r>
                        <a:rPr lang="en-US" sz="1200" kern="100" dirty="0">
                          <a:effectLst/>
                        </a:rPr>
                        <a:t>.</a:t>
                      </a:r>
                      <a:r>
                        <a:rPr lang="zh-TW" sz="1200" kern="100" dirty="0">
                          <a:effectLst/>
                        </a:rPr>
                        <a:t>中國生產成本較低廉。 </a:t>
                      </a:r>
                    </a:p>
                    <a:p>
                      <a:pPr marL="151130" indent="-6350">
                        <a:lnSpc>
                          <a:spcPct val="107000"/>
                        </a:lnSpc>
                        <a:spcAft>
                          <a:spcPts val="115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擁有遍布中國的銷售網絡。 </a:t>
                      </a:r>
                    </a:p>
                    <a:p>
                      <a:pPr marL="151130" indent="-6350">
                        <a:lnSpc>
                          <a:spcPct val="107000"/>
                        </a:lnSpc>
                        <a:spcAft>
                          <a:spcPts val="115"/>
                        </a:spcAft>
                      </a:pPr>
                      <a:r>
                        <a:rPr lang="en-US" sz="1200" kern="100" dirty="0">
                          <a:effectLst/>
                        </a:rPr>
                        <a:t>(</a:t>
                      </a:r>
                      <a:r>
                        <a:rPr lang="zh-TW" sz="1200" kern="100" dirty="0">
                          <a:effectLst/>
                        </a:rPr>
                        <a:t>約</a:t>
                      </a:r>
                      <a:r>
                        <a:rPr lang="en-US" sz="1200" kern="100" dirty="0">
                          <a:effectLst/>
                        </a:rPr>
                        <a:t>32,424</a:t>
                      </a:r>
                      <a:r>
                        <a:rPr lang="zh-TW" sz="1200" kern="100" dirty="0">
                          <a:effectLst/>
                        </a:rPr>
                        <a:t>家經銷商及</a:t>
                      </a:r>
                      <a:r>
                        <a:rPr lang="en-US" sz="1200" kern="100" dirty="0">
                          <a:effectLst/>
                        </a:rPr>
                        <a:t>107,131</a:t>
                      </a:r>
                      <a:r>
                        <a:rPr lang="zh-TW" sz="1200" kern="100" dirty="0">
                          <a:effectLst/>
                        </a:rPr>
                        <a:t>家</a:t>
                      </a:r>
                      <a:r>
                        <a:rPr lang="en-US" sz="1200" kern="100" dirty="0">
                          <a:effectLst/>
                        </a:rPr>
                        <a:t>)</a:t>
                      </a:r>
                      <a:endParaRPr lang="zh-TW" sz="1200" kern="100" dirty="0">
                        <a:effectLst/>
                      </a:endParaRPr>
                    </a:p>
                    <a:p>
                      <a:pPr marL="6350" indent="-6350">
                        <a:lnSpc>
                          <a:spcPct val="107000"/>
                        </a:lnSpc>
                        <a:spcAft>
                          <a:spcPts val="115"/>
                        </a:spcAft>
                      </a:pPr>
                      <a:r>
                        <a:rPr lang="en-US" sz="1200" kern="100" dirty="0">
                          <a:effectLst/>
                        </a:rPr>
                        <a:t> </a:t>
                      </a:r>
                      <a:r>
                        <a:rPr lang="en-US" sz="1200" kern="100" dirty="0" smtClean="0">
                          <a:effectLst/>
                        </a:rPr>
                        <a:t>  </a:t>
                      </a:r>
                      <a:r>
                        <a:rPr lang="en-US" sz="1200" kern="100" dirty="0">
                          <a:effectLst/>
                        </a:rPr>
                        <a:t>4.</a:t>
                      </a:r>
                      <a:r>
                        <a:rPr lang="zh-TW" sz="1200" kern="100" dirty="0">
                          <a:effectLst/>
                        </a:rPr>
                        <a:t>促銷手法運用成功。 </a:t>
                      </a:r>
                    </a:p>
                    <a:p>
                      <a:pPr marL="6350" indent="-6350">
                        <a:lnSpc>
                          <a:spcPct val="107000"/>
                        </a:lnSpc>
                        <a:spcAft>
                          <a:spcPts val="115"/>
                        </a:spcAft>
                      </a:pPr>
                      <a:r>
                        <a:rPr lang="en-US" sz="1200" kern="100" dirty="0">
                          <a:effectLst/>
                        </a:rPr>
                        <a:t> </a:t>
                      </a:r>
                      <a:r>
                        <a:rPr lang="en-US" sz="1200" kern="100" dirty="0" smtClean="0">
                          <a:effectLst/>
                        </a:rPr>
                        <a:t>  </a:t>
                      </a:r>
                      <a:r>
                        <a:rPr lang="en-US" sz="1200" kern="100" dirty="0">
                          <a:effectLst/>
                        </a:rPr>
                        <a:t>5.</a:t>
                      </a:r>
                      <a:r>
                        <a:rPr lang="zh-TW" sz="1200" kern="100" dirty="0">
                          <a:effectLst/>
                        </a:rPr>
                        <a:t>產品線廣，消費者選擇多。 </a:t>
                      </a:r>
                      <a:endParaRPr lang="en-US" altLang="zh-TW" sz="1200" kern="100" dirty="0" smtClean="0">
                        <a:effectLst/>
                      </a:endParaRPr>
                    </a:p>
                    <a:p>
                      <a:pPr marL="6350" indent="-6350">
                        <a:lnSpc>
                          <a:spcPct val="107000"/>
                        </a:lnSpc>
                        <a:spcAft>
                          <a:spcPts val="115"/>
                        </a:spcAft>
                      </a:pPr>
                      <a:r>
                        <a:rPr lang="en-US" sz="1200" kern="100" dirty="0" smtClean="0">
                          <a:effectLst/>
                        </a:rPr>
                        <a:t>   6</a:t>
                      </a:r>
                      <a:r>
                        <a:rPr lang="en-US" sz="1200" kern="100" dirty="0">
                          <a:effectLst/>
                        </a:rPr>
                        <a:t>.</a:t>
                      </a:r>
                      <a:r>
                        <a:rPr lang="zh-TW" sz="1200" kern="100" dirty="0">
                          <a:effectLst/>
                        </a:rPr>
                        <a:t>入股味全集團，有利通路發展 </a:t>
                      </a:r>
                      <a:endParaRPr lang="zh-TW" sz="1200" kern="1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  <a:tc>
                  <a:txBody>
                    <a:bodyPr/>
                    <a:lstStyle/>
                    <a:p>
                      <a:pPr marL="159385" indent="-6350">
                        <a:lnSpc>
                          <a:spcPct val="107000"/>
                        </a:lnSpc>
                        <a:spcAft>
                          <a:spcPts val="115"/>
                        </a:spcAft>
                      </a:pPr>
                      <a:r>
                        <a:rPr lang="zh-TW" altLang="en-US" sz="1200" kern="100" dirty="0" smtClean="0">
                          <a:effectLst/>
                        </a:rPr>
                        <a:t>*</a:t>
                      </a:r>
                      <a:r>
                        <a:rPr lang="en-US" sz="1200" kern="100" dirty="0" smtClean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.</a:t>
                      </a:r>
                      <a:r>
                        <a:rPr lang="zh-TW" sz="1200" kern="100" dirty="0">
                          <a:effectLst/>
                        </a:rPr>
                        <a:t>進入佈局台灣市場時間較晚。 </a:t>
                      </a:r>
                    </a:p>
                    <a:p>
                      <a:pPr marL="311150" indent="-15176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</a:t>
                      </a:r>
                      <a:r>
                        <a:rPr lang="zh-TW" sz="1200" kern="100" dirty="0">
                          <a:effectLst/>
                        </a:rPr>
                        <a:t>在統一集團下的便利商店無法銷售康師傅泡麵，成為市場通路缺口。 </a:t>
                      </a:r>
                    </a:p>
                    <a:p>
                      <a:pPr marL="329565" indent="-1701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公司危機處理不當，導致企業形象受損。 </a:t>
                      </a:r>
                    </a:p>
                    <a:p>
                      <a:pPr marL="159385" indent="-635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 </a:t>
                      </a:r>
                      <a:endParaRPr lang="zh-TW" sz="1200" kern="1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</a:tr>
              <a:tr h="286163">
                <a:tc>
                  <a:txBody>
                    <a:bodyPr/>
                    <a:lstStyle/>
                    <a:p>
                      <a:pPr marL="6350" marR="10795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</a:rPr>
                        <a:t>機會 </a:t>
                      </a:r>
                      <a:r>
                        <a:rPr lang="en-US" altLang="zh-TW" sz="1200" kern="100" dirty="0" smtClean="0">
                          <a:effectLst/>
                        </a:rPr>
                        <a:t>(</a:t>
                      </a:r>
                      <a:r>
                        <a:rPr lang="zh-TW" altLang="en-US" sz="1200" kern="100" dirty="0" smtClean="0">
                          <a:effectLst/>
                        </a:rPr>
                        <a:t>外</a:t>
                      </a:r>
                      <a:r>
                        <a:rPr lang="en-US" altLang="zh-TW" sz="1200" kern="100" dirty="0" smtClean="0">
                          <a:effectLst/>
                        </a:rPr>
                        <a:t>)</a:t>
                      </a:r>
                      <a:endParaRPr lang="zh-TW" sz="1200" kern="1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  <a:tc>
                  <a:txBody>
                    <a:bodyPr/>
                    <a:lstStyle/>
                    <a:p>
                      <a:pPr marL="148590"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TW" sz="1200" kern="100">
                          <a:effectLst/>
                        </a:rPr>
                        <a:t>威脅 </a:t>
                      </a:r>
                      <a:endParaRPr lang="zh-TW" sz="1200" kern="10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</a:tr>
              <a:tr h="1693587">
                <a:tc>
                  <a:txBody>
                    <a:bodyPr/>
                    <a:lstStyle/>
                    <a:p>
                      <a:pPr marL="320040" indent="-1676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</a:rPr>
                        <a:t>*</a:t>
                      </a:r>
                      <a:r>
                        <a:rPr lang="en-US" sz="1200" kern="100" dirty="0" smtClean="0">
                          <a:effectLst/>
                        </a:rPr>
                        <a:t>1</a:t>
                      </a:r>
                      <a:r>
                        <a:rPr lang="en-US" sz="1200" kern="100" dirty="0">
                          <a:effectLst/>
                        </a:rPr>
                        <a:t>.</a:t>
                      </a:r>
                      <a:r>
                        <a:rPr lang="zh-TW" sz="1200" kern="100" dirty="0">
                          <a:effectLst/>
                        </a:rPr>
                        <a:t>利用消費者喜歡嘗鮮的心態，搶佔消費者胃口 </a:t>
                      </a:r>
                    </a:p>
                    <a:p>
                      <a:pPr marL="320040" indent="-1676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</a:t>
                      </a:r>
                      <a:r>
                        <a:rPr lang="zh-TW" sz="1200" kern="100" dirty="0">
                          <a:effectLst/>
                        </a:rPr>
                        <a:t>康師傅為台商至大陸發展成功之知名企業，消費者易產生認同。 </a:t>
                      </a:r>
                    </a:p>
                    <a:p>
                      <a:pPr marL="320040" indent="-1676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講求快速與經濟發展，中國泡麵市場穩定成長。 </a:t>
                      </a:r>
                      <a:endParaRPr lang="zh-TW" sz="1200" kern="1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  <a:tc>
                  <a:txBody>
                    <a:bodyPr/>
                    <a:lstStyle/>
                    <a:p>
                      <a:pPr marL="6350" indent="-63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</a:rPr>
                        <a:t>  </a:t>
                      </a:r>
                      <a:r>
                        <a:rPr lang="zh-TW" altLang="en-US" sz="1200" kern="100" dirty="0" smtClean="0">
                          <a:effectLst/>
                        </a:rPr>
                        <a:t>*</a:t>
                      </a:r>
                      <a:r>
                        <a:rPr lang="en-US" sz="1200" kern="100" dirty="0" smtClean="0">
                          <a:effectLst/>
                        </a:rPr>
                        <a:t> 1</a:t>
                      </a:r>
                      <a:r>
                        <a:rPr lang="en-US" sz="1200" kern="100" dirty="0">
                          <a:effectLst/>
                        </a:rPr>
                        <a:t>.</a:t>
                      </a:r>
                      <a:r>
                        <a:rPr lang="zh-TW" sz="1200" kern="100" dirty="0">
                          <a:effectLst/>
                        </a:rPr>
                        <a:t>面對各大廠商陸續加入中國泡麵市場</a:t>
                      </a:r>
                      <a:r>
                        <a:rPr lang="zh-TW" sz="1200" kern="100" dirty="0" smtClean="0">
                          <a:effectLst/>
                        </a:rPr>
                        <a:t>，統一</a:t>
                      </a:r>
                      <a:r>
                        <a:rPr lang="zh-TW" altLang="en-US" sz="1200" kern="100" dirty="0" smtClean="0">
                          <a:effectLst/>
                        </a:rPr>
                        <a:t>     </a:t>
                      </a:r>
                      <a:endParaRPr lang="en-US" altLang="zh-TW" sz="1200" kern="100" dirty="0" smtClean="0">
                        <a:effectLst/>
                      </a:endParaRPr>
                    </a:p>
                    <a:p>
                      <a:pPr marL="6350" indent="-635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100" dirty="0" smtClean="0">
                          <a:effectLst/>
                        </a:rPr>
                        <a:t>       </a:t>
                      </a:r>
                      <a:r>
                        <a:rPr lang="zh-TW" sz="1200" kern="100" dirty="0" smtClean="0">
                          <a:effectLst/>
                        </a:rPr>
                        <a:t>是最大的威脅者。 </a:t>
                      </a:r>
                    </a:p>
                    <a:p>
                      <a:pPr marL="311150" indent="-15176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</a:rPr>
                        <a:t>2</a:t>
                      </a:r>
                      <a:r>
                        <a:rPr lang="en-US" sz="1200" kern="100" dirty="0">
                          <a:effectLst/>
                        </a:rPr>
                        <a:t>.</a:t>
                      </a:r>
                      <a:r>
                        <a:rPr lang="zh-TW" sz="1200" kern="100" dirty="0">
                          <a:effectLst/>
                        </a:rPr>
                        <a:t>人民開始重視食品安全，泡麵的添加成分，不符合健康主義者。 </a:t>
                      </a:r>
                    </a:p>
                    <a:p>
                      <a:pPr marL="329565" indent="-17018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台灣泡麵市場已趨飽和，康師傅擴展不易。 </a:t>
                      </a:r>
                      <a:endParaRPr lang="zh-TW" sz="1200" kern="100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</a:txBody>
                  <a:tcPr marL="67945" marR="57785" marT="40005" marB="0"/>
                </a:tc>
              </a:tr>
            </a:tbl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1342767" y="5774724"/>
            <a:ext cx="45555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1200" dirty="0"/>
              <a:t>資料來源</a:t>
            </a:r>
            <a:r>
              <a:rPr lang="en-US" altLang="zh-TW" sz="1200" dirty="0"/>
              <a:t>: </a:t>
            </a:r>
            <a:r>
              <a:rPr lang="zh-TW" altLang="zh-TW" sz="1200" dirty="0"/>
              <a:t>本研究整理自康師傅年報</a:t>
            </a:r>
            <a:r>
              <a:rPr lang="en-US" altLang="zh-TW" sz="1200" dirty="0"/>
              <a:t>(2012) </a:t>
            </a:r>
            <a:endParaRPr lang="zh-TW" altLang="zh-TW" sz="12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9391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04792" y="698269"/>
            <a:ext cx="7520200" cy="565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結論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平價行銷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dirty="0" smtClean="0"/>
              <a:t>消費者對於價格是非常敏感的，而康師傅在眾多競爭者中，堅持不提高價格來賺取更高的利潤，而讓現代許多講求便宜又能滿足的年輕人或上班族得到更大的滿足，以平價抓住兩岸人民的胃，穩固康師傅在兩岸的地位。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多面向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125</TotalTime>
  <Words>624</Words>
  <Application>Microsoft Office PowerPoint</Application>
  <PresentationFormat>自訂</PresentationFormat>
  <Paragraphs>37</Paragraphs>
  <Slides>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多面向</vt:lpstr>
      <vt:lpstr>康師傅泡麵行銷兩岸之消費者行為研究</vt:lpstr>
      <vt:lpstr>摘要</vt:lpstr>
      <vt:lpstr>研究動機</vt:lpstr>
      <vt:lpstr>兩岸主要製造商</vt:lpstr>
      <vt:lpstr>PowerPoint 簡報</vt:lpstr>
      <vt:lpstr>康師傅介紹</vt:lpstr>
      <vt:lpstr>PowerPoint 簡報</vt:lpstr>
      <vt:lpstr>PowerPoint 簡報</vt:lpstr>
      <vt:lpstr>結論  平價行銷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user</cp:lastModifiedBy>
  <cp:revision>18</cp:revision>
  <dcterms:created xsi:type="dcterms:W3CDTF">2018-02-25T12:22:30Z</dcterms:created>
  <dcterms:modified xsi:type="dcterms:W3CDTF">2018-02-27T00:06:11Z</dcterms:modified>
</cp:coreProperties>
</file>