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FE60B3-B186-4655-8EAA-51A49E6CAC2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A76EBA0-BD4D-4D6A-A210-BB28944370AF}">
      <dgm:prSet phldrT="[文字]"/>
      <dgm:spPr/>
      <dgm:t>
        <a:bodyPr/>
        <a:lstStyle/>
        <a:p>
          <a:r>
            <a:rPr lang="zh-TW" altLang="en-US" dirty="0"/>
            <a:t>防狼棍</a:t>
          </a:r>
        </a:p>
      </dgm:t>
    </dgm:pt>
    <dgm:pt modelId="{580C3D43-D174-4738-8656-0693D0162B4A}" type="parTrans" cxnId="{07D21E80-F3B9-475D-8780-A78BD3C3B68E}">
      <dgm:prSet/>
      <dgm:spPr/>
      <dgm:t>
        <a:bodyPr/>
        <a:lstStyle/>
        <a:p>
          <a:endParaRPr lang="zh-TW" altLang="en-US"/>
        </a:p>
      </dgm:t>
    </dgm:pt>
    <dgm:pt modelId="{62147584-8B63-48DA-B504-FD24B7D10B23}" type="sibTrans" cxnId="{07D21E80-F3B9-475D-8780-A78BD3C3B68E}">
      <dgm:prSet/>
      <dgm:spPr/>
      <dgm:t>
        <a:bodyPr/>
        <a:lstStyle/>
        <a:p>
          <a:endParaRPr lang="zh-TW" altLang="en-US"/>
        </a:p>
      </dgm:t>
    </dgm:pt>
    <dgm:pt modelId="{608F776C-F4D4-4652-A230-35A4ACE30B4F}">
      <dgm:prSet phldrT="[文字]"/>
      <dgm:spPr/>
      <dgm:t>
        <a:bodyPr/>
        <a:lstStyle/>
        <a:p>
          <a:r>
            <a:rPr lang="zh-TW" altLang="en-US" dirty="0"/>
            <a:t>警鳴器</a:t>
          </a:r>
        </a:p>
      </dgm:t>
    </dgm:pt>
    <dgm:pt modelId="{B7F513CB-FFDC-4AFC-832C-AA2839495FAF}" type="parTrans" cxnId="{BD635D89-BB1C-40B9-B500-D3114FF0CE81}">
      <dgm:prSet/>
      <dgm:spPr/>
      <dgm:t>
        <a:bodyPr/>
        <a:lstStyle/>
        <a:p>
          <a:endParaRPr lang="zh-TW" altLang="en-US"/>
        </a:p>
      </dgm:t>
    </dgm:pt>
    <dgm:pt modelId="{F08ACC8D-0228-4BC0-9D85-5BC6F24B313B}" type="sibTrans" cxnId="{BD635D89-BB1C-40B9-B500-D3114FF0CE81}">
      <dgm:prSet/>
      <dgm:spPr/>
      <dgm:t>
        <a:bodyPr/>
        <a:lstStyle/>
        <a:p>
          <a:endParaRPr lang="zh-TW" altLang="en-US"/>
        </a:p>
      </dgm:t>
    </dgm:pt>
    <dgm:pt modelId="{F7F80D46-598E-413D-84AC-7035DCE73904}">
      <dgm:prSet phldrT="[文字]"/>
      <dgm:spPr/>
      <dgm:t>
        <a:bodyPr/>
        <a:lstStyle/>
        <a:p>
          <a:r>
            <a:rPr lang="zh-TW" altLang="en-US" dirty="0"/>
            <a:t>雙贏</a:t>
          </a:r>
        </a:p>
      </dgm:t>
    </dgm:pt>
    <dgm:pt modelId="{E071F9D0-56F3-46FD-B9C8-C25B22431A10}" type="parTrans" cxnId="{FCD2C122-F7B1-4E9A-AD02-B8266353A18A}">
      <dgm:prSet/>
      <dgm:spPr/>
      <dgm:t>
        <a:bodyPr/>
        <a:lstStyle/>
        <a:p>
          <a:endParaRPr lang="zh-TW" altLang="en-US"/>
        </a:p>
      </dgm:t>
    </dgm:pt>
    <dgm:pt modelId="{725213BB-B75A-49D3-B439-5ABE83242BB4}" type="sibTrans" cxnId="{FCD2C122-F7B1-4E9A-AD02-B8266353A18A}">
      <dgm:prSet/>
      <dgm:spPr/>
      <dgm:t>
        <a:bodyPr/>
        <a:lstStyle/>
        <a:p>
          <a:endParaRPr lang="zh-TW" altLang="en-US"/>
        </a:p>
      </dgm:t>
    </dgm:pt>
    <dgm:pt modelId="{FB19C612-32E1-436D-9F1A-86F7439C54C3}" type="pres">
      <dgm:prSet presAssocID="{76FE60B3-B186-4655-8EAA-51A49E6CAC20}" presName="Name0" presStyleCnt="0">
        <dgm:presLayoutVars>
          <dgm:dir/>
          <dgm:resizeHandles val="exact"/>
        </dgm:presLayoutVars>
      </dgm:prSet>
      <dgm:spPr/>
    </dgm:pt>
    <dgm:pt modelId="{356D4C6A-4626-4FFA-B35A-C6BD5783B842}" type="pres">
      <dgm:prSet presAssocID="{EA76EBA0-BD4D-4D6A-A210-BB28944370AF}" presName="node" presStyleLbl="node1" presStyleIdx="0" presStyleCnt="3">
        <dgm:presLayoutVars>
          <dgm:bulletEnabled val="1"/>
        </dgm:presLayoutVars>
      </dgm:prSet>
      <dgm:spPr/>
    </dgm:pt>
    <dgm:pt modelId="{78CCD70A-F4F4-4E95-AFDA-A559184EBCB8}" type="pres">
      <dgm:prSet presAssocID="{62147584-8B63-48DA-B504-FD24B7D10B23}" presName="sibTrans" presStyleLbl="sibTrans2D1" presStyleIdx="0" presStyleCnt="2"/>
      <dgm:spPr/>
    </dgm:pt>
    <dgm:pt modelId="{32D03610-9088-40FE-AA5F-DA2DA28D0AE1}" type="pres">
      <dgm:prSet presAssocID="{62147584-8B63-48DA-B504-FD24B7D10B23}" presName="connectorText" presStyleLbl="sibTrans2D1" presStyleIdx="0" presStyleCnt="2"/>
      <dgm:spPr/>
    </dgm:pt>
    <dgm:pt modelId="{81983B80-39CE-42A1-8581-E136D74F33BB}" type="pres">
      <dgm:prSet presAssocID="{608F776C-F4D4-4652-A230-35A4ACE30B4F}" presName="node" presStyleLbl="node1" presStyleIdx="1" presStyleCnt="3">
        <dgm:presLayoutVars>
          <dgm:bulletEnabled val="1"/>
        </dgm:presLayoutVars>
      </dgm:prSet>
      <dgm:spPr/>
    </dgm:pt>
    <dgm:pt modelId="{EA5B1589-A475-4C0B-A599-20633BF18B57}" type="pres">
      <dgm:prSet presAssocID="{F08ACC8D-0228-4BC0-9D85-5BC6F24B313B}" presName="sibTrans" presStyleLbl="sibTrans2D1" presStyleIdx="1" presStyleCnt="2"/>
      <dgm:spPr/>
    </dgm:pt>
    <dgm:pt modelId="{2FEA76E2-6BED-45A2-B561-7FEDA650C26A}" type="pres">
      <dgm:prSet presAssocID="{F08ACC8D-0228-4BC0-9D85-5BC6F24B313B}" presName="connectorText" presStyleLbl="sibTrans2D1" presStyleIdx="1" presStyleCnt="2"/>
      <dgm:spPr/>
    </dgm:pt>
    <dgm:pt modelId="{1A2D7880-324E-437A-9EC0-604EF237FEB3}" type="pres">
      <dgm:prSet presAssocID="{F7F80D46-598E-413D-84AC-7035DCE73904}" presName="node" presStyleLbl="node1" presStyleIdx="2" presStyleCnt="3">
        <dgm:presLayoutVars>
          <dgm:bulletEnabled val="1"/>
        </dgm:presLayoutVars>
      </dgm:prSet>
      <dgm:spPr/>
    </dgm:pt>
  </dgm:ptLst>
  <dgm:cxnLst>
    <dgm:cxn modelId="{C0EBD202-1309-4F9C-8717-4BE2DDEB94B6}" type="presOf" srcId="{62147584-8B63-48DA-B504-FD24B7D10B23}" destId="{78CCD70A-F4F4-4E95-AFDA-A559184EBCB8}" srcOrd="0" destOrd="0" presId="urn:microsoft.com/office/officeart/2005/8/layout/process1"/>
    <dgm:cxn modelId="{5F94EF06-DE81-4AFD-8139-D5BD7563E076}" type="presOf" srcId="{EA76EBA0-BD4D-4D6A-A210-BB28944370AF}" destId="{356D4C6A-4626-4FFA-B35A-C6BD5783B842}" srcOrd="0" destOrd="0" presId="urn:microsoft.com/office/officeart/2005/8/layout/process1"/>
    <dgm:cxn modelId="{FCD2C122-F7B1-4E9A-AD02-B8266353A18A}" srcId="{76FE60B3-B186-4655-8EAA-51A49E6CAC20}" destId="{F7F80D46-598E-413D-84AC-7035DCE73904}" srcOrd="2" destOrd="0" parTransId="{E071F9D0-56F3-46FD-B9C8-C25B22431A10}" sibTransId="{725213BB-B75A-49D3-B439-5ABE83242BB4}"/>
    <dgm:cxn modelId="{7F3C3064-E5D5-4C85-BD40-D883FC21EB1D}" type="presOf" srcId="{76FE60B3-B186-4655-8EAA-51A49E6CAC20}" destId="{FB19C612-32E1-436D-9F1A-86F7439C54C3}" srcOrd="0" destOrd="0" presId="urn:microsoft.com/office/officeart/2005/8/layout/process1"/>
    <dgm:cxn modelId="{19A40278-EF20-4F07-AF27-E64376723FF1}" type="presOf" srcId="{608F776C-F4D4-4652-A230-35A4ACE30B4F}" destId="{81983B80-39CE-42A1-8581-E136D74F33BB}" srcOrd="0" destOrd="0" presId="urn:microsoft.com/office/officeart/2005/8/layout/process1"/>
    <dgm:cxn modelId="{07D21E80-F3B9-475D-8780-A78BD3C3B68E}" srcId="{76FE60B3-B186-4655-8EAA-51A49E6CAC20}" destId="{EA76EBA0-BD4D-4D6A-A210-BB28944370AF}" srcOrd="0" destOrd="0" parTransId="{580C3D43-D174-4738-8656-0693D0162B4A}" sibTransId="{62147584-8B63-48DA-B504-FD24B7D10B23}"/>
    <dgm:cxn modelId="{BD635D89-BB1C-40B9-B500-D3114FF0CE81}" srcId="{76FE60B3-B186-4655-8EAA-51A49E6CAC20}" destId="{608F776C-F4D4-4652-A230-35A4ACE30B4F}" srcOrd="1" destOrd="0" parTransId="{B7F513CB-FFDC-4AFC-832C-AA2839495FAF}" sibTransId="{F08ACC8D-0228-4BC0-9D85-5BC6F24B313B}"/>
    <dgm:cxn modelId="{340E81B8-A262-47CA-B6A9-D643BDEAD06F}" type="presOf" srcId="{F08ACC8D-0228-4BC0-9D85-5BC6F24B313B}" destId="{EA5B1589-A475-4C0B-A599-20633BF18B57}" srcOrd="0" destOrd="0" presId="urn:microsoft.com/office/officeart/2005/8/layout/process1"/>
    <dgm:cxn modelId="{9DADB6DA-CCE3-4B7B-999F-A44A5ECE0A8A}" type="presOf" srcId="{F08ACC8D-0228-4BC0-9D85-5BC6F24B313B}" destId="{2FEA76E2-6BED-45A2-B561-7FEDA650C26A}" srcOrd="1" destOrd="0" presId="urn:microsoft.com/office/officeart/2005/8/layout/process1"/>
    <dgm:cxn modelId="{11D5FEEF-FEBD-4AA7-A4F4-962183CBBD1C}" type="presOf" srcId="{F7F80D46-598E-413D-84AC-7035DCE73904}" destId="{1A2D7880-324E-437A-9EC0-604EF237FEB3}" srcOrd="0" destOrd="0" presId="urn:microsoft.com/office/officeart/2005/8/layout/process1"/>
    <dgm:cxn modelId="{E53920F7-2507-44E8-A365-EBE285A6FF2A}" type="presOf" srcId="{62147584-8B63-48DA-B504-FD24B7D10B23}" destId="{32D03610-9088-40FE-AA5F-DA2DA28D0AE1}" srcOrd="1" destOrd="0" presId="urn:microsoft.com/office/officeart/2005/8/layout/process1"/>
    <dgm:cxn modelId="{B342CBFF-C65A-44AF-89F6-BE4DFD9D7438}" type="presParOf" srcId="{FB19C612-32E1-436D-9F1A-86F7439C54C3}" destId="{356D4C6A-4626-4FFA-B35A-C6BD5783B842}" srcOrd="0" destOrd="0" presId="urn:microsoft.com/office/officeart/2005/8/layout/process1"/>
    <dgm:cxn modelId="{DC25EC17-2E11-4E32-A71F-D5DA23D41D16}" type="presParOf" srcId="{FB19C612-32E1-436D-9F1A-86F7439C54C3}" destId="{78CCD70A-F4F4-4E95-AFDA-A559184EBCB8}" srcOrd="1" destOrd="0" presId="urn:microsoft.com/office/officeart/2005/8/layout/process1"/>
    <dgm:cxn modelId="{3CEEC53E-2AFC-473D-8320-D52AEA4D79B1}" type="presParOf" srcId="{78CCD70A-F4F4-4E95-AFDA-A559184EBCB8}" destId="{32D03610-9088-40FE-AA5F-DA2DA28D0AE1}" srcOrd="0" destOrd="0" presId="urn:microsoft.com/office/officeart/2005/8/layout/process1"/>
    <dgm:cxn modelId="{7D1F1BEA-FABF-4800-9457-722216285B0B}" type="presParOf" srcId="{FB19C612-32E1-436D-9F1A-86F7439C54C3}" destId="{81983B80-39CE-42A1-8581-E136D74F33BB}" srcOrd="2" destOrd="0" presId="urn:microsoft.com/office/officeart/2005/8/layout/process1"/>
    <dgm:cxn modelId="{BED7A9F1-0D66-49F7-909B-781678E8CE8E}" type="presParOf" srcId="{FB19C612-32E1-436D-9F1A-86F7439C54C3}" destId="{EA5B1589-A475-4C0B-A599-20633BF18B57}" srcOrd="3" destOrd="0" presId="urn:microsoft.com/office/officeart/2005/8/layout/process1"/>
    <dgm:cxn modelId="{BEE53230-85B8-43D3-9823-740B60BA6F3A}" type="presParOf" srcId="{EA5B1589-A475-4C0B-A599-20633BF18B57}" destId="{2FEA76E2-6BED-45A2-B561-7FEDA650C26A}" srcOrd="0" destOrd="0" presId="urn:microsoft.com/office/officeart/2005/8/layout/process1"/>
    <dgm:cxn modelId="{BD45FEB4-5598-400F-B759-056848CD6D5D}" type="presParOf" srcId="{FB19C612-32E1-436D-9F1A-86F7439C54C3}" destId="{1A2D7880-324E-437A-9EC0-604EF237FEB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D4C6A-4626-4FFA-B35A-C6BD5783B842}">
      <dsp:nvSpPr>
        <dsp:cNvPr id="0" name=""/>
        <dsp:cNvSpPr/>
      </dsp:nvSpPr>
      <dsp:spPr>
        <a:xfrm>
          <a:off x="7826" y="1404503"/>
          <a:ext cx="2339377" cy="1403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700" kern="1200" dirty="0"/>
            <a:t>防狼棍</a:t>
          </a:r>
        </a:p>
      </dsp:txBody>
      <dsp:txXfrm>
        <a:off x="48937" y="1445614"/>
        <a:ext cx="2257155" cy="1321404"/>
      </dsp:txXfrm>
    </dsp:sp>
    <dsp:sp modelId="{78CCD70A-F4F4-4E95-AFDA-A559184EBCB8}">
      <dsp:nvSpPr>
        <dsp:cNvPr id="0" name=""/>
        <dsp:cNvSpPr/>
      </dsp:nvSpPr>
      <dsp:spPr>
        <a:xfrm>
          <a:off x="2581142" y="1816233"/>
          <a:ext cx="495948" cy="5801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600" kern="1200"/>
        </a:p>
      </dsp:txBody>
      <dsp:txXfrm>
        <a:off x="2581142" y="1932266"/>
        <a:ext cx="347164" cy="348099"/>
      </dsp:txXfrm>
    </dsp:sp>
    <dsp:sp modelId="{81983B80-39CE-42A1-8581-E136D74F33BB}">
      <dsp:nvSpPr>
        <dsp:cNvPr id="0" name=""/>
        <dsp:cNvSpPr/>
      </dsp:nvSpPr>
      <dsp:spPr>
        <a:xfrm>
          <a:off x="3282956" y="1404503"/>
          <a:ext cx="2339377" cy="1403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700" kern="1200" dirty="0"/>
            <a:t>警鳴器</a:t>
          </a:r>
        </a:p>
      </dsp:txBody>
      <dsp:txXfrm>
        <a:off x="3324067" y="1445614"/>
        <a:ext cx="2257155" cy="1321404"/>
      </dsp:txXfrm>
    </dsp:sp>
    <dsp:sp modelId="{EA5B1589-A475-4C0B-A599-20633BF18B57}">
      <dsp:nvSpPr>
        <dsp:cNvPr id="0" name=""/>
        <dsp:cNvSpPr/>
      </dsp:nvSpPr>
      <dsp:spPr>
        <a:xfrm>
          <a:off x="5856271" y="1816233"/>
          <a:ext cx="495948" cy="5801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600" kern="1200"/>
        </a:p>
      </dsp:txBody>
      <dsp:txXfrm>
        <a:off x="5856271" y="1932266"/>
        <a:ext cx="347164" cy="348099"/>
      </dsp:txXfrm>
    </dsp:sp>
    <dsp:sp modelId="{1A2D7880-324E-437A-9EC0-604EF237FEB3}">
      <dsp:nvSpPr>
        <dsp:cNvPr id="0" name=""/>
        <dsp:cNvSpPr/>
      </dsp:nvSpPr>
      <dsp:spPr>
        <a:xfrm>
          <a:off x="6558085" y="1404503"/>
          <a:ext cx="2339377" cy="1403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700" kern="1200" dirty="0"/>
            <a:t>雙贏</a:t>
          </a:r>
        </a:p>
      </dsp:txBody>
      <dsp:txXfrm>
        <a:off x="6599196" y="1445614"/>
        <a:ext cx="2257155" cy="1321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23BD0F-5589-44B7-BCB2-7A321559D2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把拔救我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82B16A7-1061-4755-BCE7-25D691652C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重點整理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E8CFB4FB-E8F8-432A-9619-9E3886FB8F05}"/>
              </a:ext>
            </a:extLst>
          </p:cNvPr>
          <p:cNvSpPr txBox="1"/>
          <p:nvPr/>
        </p:nvSpPr>
        <p:spPr>
          <a:xfrm>
            <a:off x="452762" y="136525"/>
            <a:ext cx="1762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cap="all" spc="8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創意組</a:t>
            </a:r>
          </a:p>
        </p:txBody>
      </p:sp>
    </p:spTree>
    <p:extLst>
      <p:ext uri="{BB962C8B-B14F-4D97-AF65-F5344CB8AC3E}">
        <p14:creationId xmlns:p14="http://schemas.microsoft.com/office/powerpoint/2010/main" val="1948497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73C631-5C42-427D-9F53-9332A85D5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379" y="2290440"/>
            <a:ext cx="3915052" cy="1844899"/>
          </a:xfrm>
        </p:spPr>
        <p:txBody>
          <a:bodyPr>
            <a:normAutofit/>
          </a:bodyPr>
          <a:lstStyle/>
          <a:p>
            <a:r>
              <a:rPr lang="en-US" altLang="zh-TW" sz="10000" b="1" u="sng" dirty="0">
                <a:latin typeface="+mj-ea"/>
              </a:rPr>
              <a:t>end</a:t>
            </a:r>
            <a:endParaRPr lang="zh-TW" altLang="en-US" sz="10000" b="1" u="sng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45356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BE9CA6-AEFF-4FB6-AD18-64EBFA595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182" y="888412"/>
            <a:ext cx="4998202" cy="869366"/>
          </a:xfrm>
        </p:spPr>
        <p:txBody>
          <a:bodyPr/>
          <a:lstStyle/>
          <a:p>
            <a:r>
              <a:rPr lang="zh-TW" altLang="en-US" dirty="0"/>
              <a:t>成品及使用方法</a:t>
            </a:r>
          </a:p>
        </p:txBody>
      </p:sp>
      <p:pic>
        <p:nvPicPr>
          <p:cNvPr id="6" name="圖片 5" descr="一張含有 室內, 地板 的圖片&#10;&#10;描述是以高可信度產生">
            <a:extLst>
              <a:ext uri="{FF2B5EF4-FFF2-40B4-BE49-F238E27FC236}">
                <a16:creationId xmlns:a16="http://schemas.microsoft.com/office/drawing/2014/main" id="{295A4897-E88A-41A8-A4AD-7402910D3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060" y="0"/>
            <a:ext cx="6172940" cy="4030551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378283BE-1EB7-4D9D-8988-AAB8B2FFF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3879" y="2450236"/>
            <a:ext cx="6172940" cy="440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30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89AD74-39CD-4BBE-9F3A-3113F4A71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一、創意動機 、目的</a:t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1DF76BE-A5F0-4C81-9CFE-5EA92A24F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86253"/>
            <a:ext cx="10178322" cy="3793340"/>
          </a:xfrm>
        </p:spPr>
        <p:txBody>
          <a:bodyPr/>
          <a:lstStyle/>
          <a:p>
            <a:r>
              <a:rPr lang="zh-TW" altLang="en-US" dirty="0"/>
              <a:t>在這個</a:t>
            </a:r>
            <a:r>
              <a:rPr lang="zh-TW" altLang="en-US" b="1" dirty="0">
                <a:solidFill>
                  <a:srgbClr val="FF0000"/>
                </a:solidFill>
              </a:rPr>
              <a:t>社會治安問題</a:t>
            </a:r>
            <a:r>
              <a:rPr lang="zh-TW" altLang="en-US" dirty="0"/>
              <a:t>窮出不斷的情況下，隨身的防身用具就是危急時刻的好夥伴，但是攜帶及取用的即時性卻變成消費者的一大困擾。</a:t>
            </a:r>
            <a:endParaRPr lang="en-US" altLang="zh-TW" dirty="0"/>
          </a:p>
          <a:p>
            <a:r>
              <a:rPr lang="zh-TW" altLang="en-US" dirty="0"/>
              <a:t>近期政府極力</a:t>
            </a:r>
            <a:r>
              <a:rPr lang="zh-TW" altLang="en-US" b="1" dirty="0">
                <a:solidFill>
                  <a:srgbClr val="FF0000"/>
                </a:solidFill>
              </a:rPr>
              <a:t>提倡節能減碳運動</a:t>
            </a:r>
            <a:r>
              <a:rPr lang="zh-TW" altLang="en-US" dirty="0"/>
              <a:t>，環保意識抬頭。</a:t>
            </a:r>
            <a:endParaRPr lang="en-US" altLang="zh-TW" dirty="0"/>
          </a:p>
          <a:p>
            <a:r>
              <a:rPr lang="en-US" altLang="zh-TW" dirty="0"/>
              <a:t>『</a:t>
            </a:r>
            <a:r>
              <a:rPr lang="zh-TW" altLang="en-US" dirty="0"/>
              <a:t>把拔救我</a:t>
            </a:r>
            <a:r>
              <a:rPr lang="en-US" altLang="zh-TW" dirty="0"/>
              <a:t>』</a:t>
            </a:r>
            <a:r>
              <a:rPr lang="zh-TW" altLang="en-US" dirty="0"/>
              <a:t>不僅達到防狼的主旨，又能使</a:t>
            </a:r>
            <a:r>
              <a:rPr lang="zh-TW" altLang="en-US" b="1" dirty="0">
                <a:solidFill>
                  <a:srgbClr val="FF0000"/>
                </a:solidFill>
              </a:rPr>
              <a:t>腳踏車的剩餘空間</a:t>
            </a:r>
            <a:r>
              <a:rPr lang="zh-TW" altLang="en-US" dirty="0"/>
              <a:t>被更充分的利用，並連帶解決防狼用具總是成為消費者攜帶累贅的通病，最後完美結合低碳生活。</a:t>
            </a:r>
          </a:p>
        </p:txBody>
      </p:sp>
    </p:spTree>
    <p:extLst>
      <p:ext uri="{BB962C8B-B14F-4D97-AF65-F5344CB8AC3E}">
        <p14:creationId xmlns:p14="http://schemas.microsoft.com/office/powerpoint/2010/main" val="247210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8644127-9E91-40DD-B221-A8FE8B1C6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二、作品特色、特質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180AD3-E3C6-4489-9430-811D80536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30634"/>
            <a:ext cx="10178322" cy="887766"/>
          </a:xfrm>
        </p:spPr>
        <p:txBody>
          <a:bodyPr/>
          <a:lstStyle/>
          <a:p>
            <a:r>
              <a:rPr lang="zh-TW" altLang="en-US" dirty="0"/>
              <a:t>主要目標是成為單車完美的副產品並同時解決安全問題，可以</a:t>
            </a:r>
            <a:r>
              <a:rPr lang="zh-TW" altLang="en-US" b="1" dirty="0">
                <a:solidFill>
                  <a:srgbClr val="FF0000"/>
                </a:solidFill>
              </a:rPr>
              <a:t>重複使用性</a:t>
            </a:r>
            <a:r>
              <a:rPr lang="zh-TW" altLang="en-US" dirty="0"/>
              <a:t>的特質。</a:t>
            </a:r>
            <a:endParaRPr lang="en-US" altLang="zh-TW" dirty="0"/>
          </a:p>
          <a:p>
            <a:r>
              <a:rPr lang="zh-TW" altLang="en-US" dirty="0"/>
              <a:t>具備即時使用性跟安全性。</a:t>
            </a:r>
            <a:endParaRPr lang="en-US" altLang="zh-TW" dirty="0"/>
          </a:p>
          <a:p>
            <a:endParaRPr lang="en-US" altLang="zh-TW" dirty="0"/>
          </a:p>
        </p:txBody>
      </p:sp>
      <p:graphicFrame>
        <p:nvGraphicFramePr>
          <p:cNvPr id="5" name="資料庫圖表 4">
            <a:extLst>
              <a:ext uri="{FF2B5EF4-FFF2-40B4-BE49-F238E27FC236}">
                <a16:creationId xmlns:a16="http://schemas.microsoft.com/office/drawing/2014/main" id="{1FD12160-3A60-4A12-8C58-019A2F3B0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0574833"/>
              </p:ext>
            </p:extLst>
          </p:nvPr>
        </p:nvGraphicFramePr>
        <p:xfrm>
          <a:off x="1643355" y="2433284"/>
          <a:ext cx="8905290" cy="4212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807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3ACFBA-B2E6-437A-AFD5-92CF2E209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三、研究流程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6EFF3B4-78B4-44B2-BDAB-3C252AF1B3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7486" y="2778710"/>
            <a:ext cx="10014012" cy="2645545"/>
          </a:xfrm>
        </p:spPr>
      </p:pic>
    </p:spTree>
    <p:extLst>
      <p:ext uri="{BB962C8B-B14F-4D97-AF65-F5344CB8AC3E}">
        <p14:creationId xmlns:p14="http://schemas.microsoft.com/office/powerpoint/2010/main" val="188939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6F2DD9-BE41-420A-9820-3E9418A8C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3373588" cy="851611"/>
          </a:xfrm>
        </p:spPr>
        <p:txBody>
          <a:bodyPr/>
          <a:lstStyle/>
          <a:p>
            <a:r>
              <a:rPr lang="en-US" altLang="zh-TW" b="1" dirty="0" err="1">
                <a:latin typeface="+mj-ea"/>
              </a:rPr>
              <a:t>swot</a:t>
            </a:r>
            <a:r>
              <a:rPr lang="zh-TW" altLang="en-US" dirty="0"/>
              <a:t>分析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3627A31-061A-4C70-BADA-5C318D34B6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1902" y="1447060"/>
            <a:ext cx="10111666" cy="5028555"/>
          </a:xfrm>
        </p:spPr>
      </p:pic>
    </p:spTree>
    <p:extLst>
      <p:ext uri="{BB962C8B-B14F-4D97-AF65-F5344CB8AC3E}">
        <p14:creationId xmlns:p14="http://schemas.microsoft.com/office/powerpoint/2010/main" val="327195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25E123-56A3-4599-AEF3-3F2D85C73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latin typeface="+mj-ea"/>
              </a:rPr>
              <a:t>4p</a:t>
            </a:r>
            <a:r>
              <a:rPr lang="zh-TW" altLang="en-US" dirty="0"/>
              <a:t>分析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5E7C69A-0F8B-4027-9BA0-DE8C1DC1C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893" y="3757884"/>
            <a:ext cx="8762259" cy="2157023"/>
          </a:xfrm>
          <a:prstGeom prst="rect">
            <a:avLst/>
          </a:prstGeom>
        </p:spPr>
      </p:pic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502D384B-0C11-46A9-8C60-28C31ED988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5892" y="1298544"/>
            <a:ext cx="8762260" cy="2506716"/>
          </a:xfr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53FA8784-2427-4F8C-9AE0-2D870DC9D61C}"/>
              </a:ext>
            </a:extLst>
          </p:cNvPr>
          <p:cNvSpPr txBox="1"/>
          <p:nvPr/>
        </p:nvSpPr>
        <p:spPr>
          <a:xfrm>
            <a:off x="3409025" y="773344"/>
            <a:ext cx="3409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chemeClr val="accent1"/>
                </a:solidFill>
              </a:rPr>
              <a:t>生產者觀點</a:t>
            </a:r>
          </a:p>
        </p:txBody>
      </p:sp>
      <p:sp>
        <p:nvSpPr>
          <p:cNvPr id="10" name="流程圖: 結束點 9">
            <a:extLst>
              <a:ext uri="{FF2B5EF4-FFF2-40B4-BE49-F238E27FC236}">
                <a16:creationId xmlns:a16="http://schemas.microsoft.com/office/drawing/2014/main" id="{651AC5CE-5CD3-4011-B6D9-F3F72F707E91}"/>
              </a:ext>
            </a:extLst>
          </p:cNvPr>
          <p:cNvSpPr/>
          <p:nvPr/>
        </p:nvSpPr>
        <p:spPr>
          <a:xfrm>
            <a:off x="4545367" y="1389472"/>
            <a:ext cx="861135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流程圖: 結束點 11">
            <a:extLst>
              <a:ext uri="{FF2B5EF4-FFF2-40B4-BE49-F238E27FC236}">
                <a16:creationId xmlns:a16="http://schemas.microsoft.com/office/drawing/2014/main" id="{94CFDE21-E75F-4A0D-9F76-1FE1693B5536}"/>
              </a:ext>
            </a:extLst>
          </p:cNvPr>
          <p:cNvSpPr/>
          <p:nvPr/>
        </p:nvSpPr>
        <p:spPr>
          <a:xfrm>
            <a:off x="6096000" y="1768170"/>
            <a:ext cx="988381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流程圖: 結束點 12">
            <a:extLst>
              <a:ext uri="{FF2B5EF4-FFF2-40B4-BE49-F238E27FC236}">
                <a16:creationId xmlns:a16="http://schemas.microsoft.com/office/drawing/2014/main" id="{BF9F91BE-CEA1-497E-B35F-0C6B74D2322D}"/>
              </a:ext>
            </a:extLst>
          </p:cNvPr>
          <p:cNvSpPr/>
          <p:nvPr/>
        </p:nvSpPr>
        <p:spPr>
          <a:xfrm>
            <a:off x="4083729" y="2109452"/>
            <a:ext cx="1029810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流程圖: 結束點 14">
            <a:extLst>
              <a:ext uri="{FF2B5EF4-FFF2-40B4-BE49-F238E27FC236}">
                <a16:creationId xmlns:a16="http://schemas.microsoft.com/office/drawing/2014/main" id="{7D15E770-7DB4-439F-8BCF-37CA82EDB30B}"/>
              </a:ext>
            </a:extLst>
          </p:cNvPr>
          <p:cNvSpPr/>
          <p:nvPr/>
        </p:nvSpPr>
        <p:spPr>
          <a:xfrm>
            <a:off x="7529744" y="2905653"/>
            <a:ext cx="2803863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流程圖: 結束點 15">
            <a:extLst>
              <a:ext uri="{FF2B5EF4-FFF2-40B4-BE49-F238E27FC236}">
                <a16:creationId xmlns:a16="http://schemas.microsoft.com/office/drawing/2014/main" id="{26EEB8AD-F547-46E6-B96E-FE3390EEECED}"/>
              </a:ext>
            </a:extLst>
          </p:cNvPr>
          <p:cNvSpPr/>
          <p:nvPr/>
        </p:nvSpPr>
        <p:spPr>
          <a:xfrm>
            <a:off x="3810001" y="3266794"/>
            <a:ext cx="522302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流程圖: 結束點 16">
            <a:extLst>
              <a:ext uri="{FF2B5EF4-FFF2-40B4-BE49-F238E27FC236}">
                <a16:creationId xmlns:a16="http://schemas.microsoft.com/office/drawing/2014/main" id="{E5B422F1-984E-4DCC-AB11-3BE3CE874EA9}"/>
              </a:ext>
            </a:extLst>
          </p:cNvPr>
          <p:cNvSpPr/>
          <p:nvPr/>
        </p:nvSpPr>
        <p:spPr>
          <a:xfrm>
            <a:off x="4083729" y="3868930"/>
            <a:ext cx="1811044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流程圖: 結束點 17">
            <a:extLst>
              <a:ext uri="{FF2B5EF4-FFF2-40B4-BE49-F238E27FC236}">
                <a16:creationId xmlns:a16="http://schemas.microsoft.com/office/drawing/2014/main" id="{6EAD663F-4AE1-4100-9C42-56045B42D152}"/>
              </a:ext>
            </a:extLst>
          </p:cNvPr>
          <p:cNvSpPr/>
          <p:nvPr/>
        </p:nvSpPr>
        <p:spPr>
          <a:xfrm>
            <a:off x="4083729" y="4471989"/>
            <a:ext cx="2290438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流程圖: 結束點 18">
            <a:extLst>
              <a:ext uri="{FF2B5EF4-FFF2-40B4-BE49-F238E27FC236}">
                <a16:creationId xmlns:a16="http://schemas.microsoft.com/office/drawing/2014/main" id="{03EC718B-1062-4BC8-8FA5-EF08EE54BD9F}"/>
              </a:ext>
            </a:extLst>
          </p:cNvPr>
          <p:cNvSpPr/>
          <p:nvPr/>
        </p:nvSpPr>
        <p:spPr>
          <a:xfrm>
            <a:off x="4083729" y="4869813"/>
            <a:ext cx="1544714" cy="312047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637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222AD2-4A03-48D5-8434-921B9A0C9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880" y="124933"/>
            <a:ext cx="2459188" cy="851611"/>
          </a:xfrm>
        </p:spPr>
        <p:txBody>
          <a:bodyPr/>
          <a:lstStyle/>
          <a:p>
            <a:r>
              <a:rPr lang="en-US" altLang="zh-TW" dirty="0">
                <a:latin typeface="+mj-ea"/>
              </a:rPr>
              <a:t>4c</a:t>
            </a:r>
            <a:r>
              <a:rPr lang="zh-TW" altLang="en-US" dirty="0"/>
              <a:t>分析</a:t>
            </a:r>
          </a:p>
        </p:txBody>
      </p:sp>
      <p:pic>
        <p:nvPicPr>
          <p:cNvPr id="5" name="內容版面配置區 4" descr="一張含有 螢幕擷取畫面 的圖片&#10;&#10;描述是以高可信度產生">
            <a:extLst>
              <a:ext uri="{FF2B5EF4-FFF2-40B4-BE49-F238E27FC236}">
                <a16:creationId xmlns:a16="http://schemas.microsoft.com/office/drawing/2014/main" id="{E5ABB9F1-89C1-4B5F-9834-C1777B4E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880" y="1346541"/>
            <a:ext cx="10348404" cy="5122416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F7FFDC28-5485-4C5D-B6B7-08E8E3FB89E4}"/>
              </a:ext>
            </a:extLst>
          </p:cNvPr>
          <p:cNvSpPr txBox="1"/>
          <p:nvPr/>
        </p:nvSpPr>
        <p:spPr>
          <a:xfrm>
            <a:off x="1651247" y="2166151"/>
            <a:ext cx="1207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Consumer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4D78268-E771-49FC-8B8A-F3D49475A6BC}"/>
              </a:ext>
            </a:extLst>
          </p:cNvPr>
          <p:cNvSpPr txBox="1"/>
          <p:nvPr/>
        </p:nvSpPr>
        <p:spPr>
          <a:xfrm>
            <a:off x="1908699" y="3576793"/>
            <a:ext cx="144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Cost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18E54E00-6049-4BFC-93C1-ECF9EFC0F947}"/>
              </a:ext>
            </a:extLst>
          </p:cNvPr>
          <p:cNvSpPr txBox="1"/>
          <p:nvPr/>
        </p:nvSpPr>
        <p:spPr>
          <a:xfrm>
            <a:off x="1531398" y="4897800"/>
            <a:ext cx="144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Convenience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B7A8E79-31C5-4B83-8DA7-5C4634AD0290}"/>
              </a:ext>
            </a:extLst>
          </p:cNvPr>
          <p:cNvSpPr txBox="1"/>
          <p:nvPr/>
        </p:nvSpPr>
        <p:spPr>
          <a:xfrm>
            <a:off x="1398233" y="5930283"/>
            <a:ext cx="171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Communication</a:t>
            </a:r>
            <a:endParaRPr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88A42D25-FD00-4D83-8ACD-6EE63EDA5C29}"/>
              </a:ext>
            </a:extLst>
          </p:cNvPr>
          <p:cNvSpPr txBox="1"/>
          <p:nvPr/>
        </p:nvSpPr>
        <p:spPr>
          <a:xfrm>
            <a:off x="3222594" y="494930"/>
            <a:ext cx="1766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u="sng" dirty="0">
                <a:solidFill>
                  <a:schemeClr val="accent1"/>
                </a:solidFill>
              </a:rPr>
              <a:t>消費者觀點</a:t>
            </a:r>
          </a:p>
        </p:txBody>
      </p:sp>
      <p:sp>
        <p:nvSpPr>
          <p:cNvPr id="11" name="流程圖: 結束點 10">
            <a:extLst>
              <a:ext uri="{FF2B5EF4-FFF2-40B4-BE49-F238E27FC236}">
                <a16:creationId xmlns:a16="http://schemas.microsoft.com/office/drawing/2014/main" id="{2F06B88B-2099-4051-A9C6-D4685300B054}"/>
              </a:ext>
            </a:extLst>
          </p:cNvPr>
          <p:cNvSpPr/>
          <p:nvPr/>
        </p:nvSpPr>
        <p:spPr>
          <a:xfrm>
            <a:off x="3417977" y="2166152"/>
            <a:ext cx="4474271" cy="369332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流程圖: 結束點 11">
            <a:extLst>
              <a:ext uri="{FF2B5EF4-FFF2-40B4-BE49-F238E27FC236}">
                <a16:creationId xmlns:a16="http://schemas.microsoft.com/office/drawing/2014/main" id="{20688EE3-C41C-4105-85BF-A6CDA8F54593}"/>
              </a:ext>
            </a:extLst>
          </p:cNvPr>
          <p:cNvSpPr/>
          <p:nvPr/>
        </p:nvSpPr>
        <p:spPr>
          <a:xfrm>
            <a:off x="8717871" y="2618913"/>
            <a:ext cx="2539013" cy="319596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1"/>
              </a:solidFill>
            </a:endParaRPr>
          </a:p>
        </p:txBody>
      </p:sp>
      <p:sp>
        <p:nvSpPr>
          <p:cNvPr id="13" name="流程圖: 結束點 12">
            <a:extLst>
              <a:ext uri="{FF2B5EF4-FFF2-40B4-BE49-F238E27FC236}">
                <a16:creationId xmlns:a16="http://schemas.microsoft.com/office/drawing/2014/main" id="{0D8E2438-0B47-44EE-9E86-1EFE38069B94}"/>
              </a:ext>
            </a:extLst>
          </p:cNvPr>
          <p:cNvSpPr/>
          <p:nvPr/>
        </p:nvSpPr>
        <p:spPr>
          <a:xfrm>
            <a:off x="3222593" y="2949415"/>
            <a:ext cx="2441359" cy="294920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流程圖: 結束點 13">
            <a:extLst>
              <a:ext uri="{FF2B5EF4-FFF2-40B4-BE49-F238E27FC236}">
                <a16:creationId xmlns:a16="http://schemas.microsoft.com/office/drawing/2014/main" id="{1BAB9C43-C7CE-452B-A3C1-1DAEFD2A1940}"/>
              </a:ext>
            </a:extLst>
          </p:cNvPr>
          <p:cNvSpPr/>
          <p:nvPr/>
        </p:nvSpPr>
        <p:spPr>
          <a:xfrm>
            <a:off x="3222593" y="4726242"/>
            <a:ext cx="5495279" cy="403024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流程圖: 結束點 14">
            <a:extLst>
              <a:ext uri="{FF2B5EF4-FFF2-40B4-BE49-F238E27FC236}">
                <a16:creationId xmlns:a16="http://schemas.microsoft.com/office/drawing/2014/main" id="{705EF13C-664D-4CBB-A479-9648993FA5F7}"/>
              </a:ext>
            </a:extLst>
          </p:cNvPr>
          <p:cNvSpPr/>
          <p:nvPr/>
        </p:nvSpPr>
        <p:spPr>
          <a:xfrm>
            <a:off x="4108808" y="5267132"/>
            <a:ext cx="4520287" cy="397539"/>
          </a:xfrm>
          <a:prstGeom prst="flowChartTermina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6335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F0E976C-90A6-4949-A268-58617F18F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839" y="142688"/>
            <a:ext cx="10178322" cy="1492132"/>
          </a:xfrm>
        </p:spPr>
        <p:txBody>
          <a:bodyPr/>
          <a:lstStyle/>
          <a:p>
            <a:r>
              <a:rPr lang="zh-TW" altLang="en-US"/>
              <a:t>結語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9E7B9E8-E501-4836-801B-693FF79CB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1634820"/>
            <a:ext cx="10178322" cy="2147067"/>
          </a:xfrm>
        </p:spPr>
        <p:txBody>
          <a:bodyPr/>
          <a:lstStyle/>
          <a:p>
            <a:r>
              <a:rPr lang="zh-TW" altLang="en-US" dirty="0"/>
              <a:t>主題明確，作品符合主題。</a:t>
            </a:r>
            <a:endParaRPr lang="en-US" altLang="zh-TW" dirty="0"/>
          </a:p>
          <a:p>
            <a:r>
              <a:rPr lang="zh-TW" altLang="en-US" dirty="0"/>
              <a:t>善用現在所有的技術創造出產品。</a:t>
            </a:r>
            <a:endParaRPr lang="en-US" altLang="zh-TW" dirty="0"/>
          </a:p>
          <a:p>
            <a:r>
              <a:rPr lang="zh-TW" altLang="en-US" dirty="0"/>
              <a:t>看準現代發展趨勢跟消費者習慣來創造產品。</a:t>
            </a:r>
            <a:endParaRPr lang="en-US" altLang="zh-TW" dirty="0"/>
          </a:p>
          <a:p>
            <a:r>
              <a:rPr lang="zh-TW" altLang="en-US" dirty="0"/>
              <a:t>價格親民、具備多種方便功能。</a:t>
            </a:r>
            <a:endParaRPr lang="en-US" altLang="zh-TW" dirty="0"/>
          </a:p>
          <a:p>
            <a:r>
              <a:rPr lang="zh-TW" altLang="en-US" dirty="0"/>
              <a:t>利用物品、動物</a:t>
            </a:r>
            <a:r>
              <a:rPr lang="en-US" altLang="zh-TW" dirty="0"/>
              <a:t>...</a:t>
            </a:r>
            <a:r>
              <a:rPr lang="zh-TW" altLang="en-US" dirty="0"/>
              <a:t>等的象徵來做出成品或</a:t>
            </a:r>
            <a:r>
              <a:rPr lang="en-US" altLang="zh-TW" dirty="0"/>
              <a:t>LOGO</a:t>
            </a:r>
            <a:r>
              <a:rPr lang="zh-TW" altLang="en-US" dirty="0"/>
              <a:t>，增加作品特色與印象。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D1B3396-E773-4807-A837-2EBBACBE32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83"/>
          <a:stretch/>
        </p:blipFill>
        <p:spPr>
          <a:xfrm>
            <a:off x="5211192" y="3781887"/>
            <a:ext cx="6683007" cy="307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2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徽章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TM10001106[[fn=徽章]]</Template>
  <TotalTime>156</TotalTime>
  <Words>237</Words>
  <Application>Microsoft Office PowerPoint</Application>
  <PresentationFormat>寬螢幕</PresentationFormat>
  <Paragraphs>31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6" baseType="lpstr">
      <vt:lpstr>微軟正黑體</vt:lpstr>
      <vt:lpstr>新細明體</vt:lpstr>
      <vt:lpstr>Arial</vt:lpstr>
      <vt:lpstr>Gill Sans MT</vt:lpstr>
      <vt:lpstr>Impact</vt:lpstr>
      <vt:lpstr>徽章</vt:lpstr>
      <vt:lpstr>把拔救我</vt:lpstr>
      <vt:lpstr>成品及使用方法</vt:lpstr>
      <vt:lpstr>一、創意動機 、目的 </vt:lpstr>
      <vt:lpstr>二、作品特色、特質</vt:lpstr>
      <vt:lpstr>三、研究流程</vt:lpstr>
      <vt:lpstr>swot分析</vt:lpstr>
      <vt:lpstr>4p分析</vt:lpstr>
      <vt:lpstr>4c分析</vt:lpstr>
      <vt:lpstr>結語.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把拔救我</dc:title>
  <dc:creator>羅小姐</dc:creator>
  <cp:lastModifiedBy>羅小姐</cp:lastModifiedBy>
  <cp:revision>18</cp:revision>
  <dcterms:created xsi:type="dcterms:W3CDTF">2018-02-24T02:09:48Z</dcterms:created>
  <dcterms:modified xsi:type="dcterms:W3CDTF">2018-02-24T08:00:06Z</dcterms:modified>
</cp:coreProperties>
</file>