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2" y="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0320 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折舊及年數合計法計算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b="1" dirty="0">
                <a:solidFill>
                  <a:srgbClr val="FF0000"/>
                </a:solidFill>
              </a:rPr>
              <a:t>1.(         )</a:t>
            </a:r>
            <a:r>
              <a:rPr lang="zh-TW" altLang="en-US" sz="2400" b="1" dirty="0">
                <a:solidFill>
                  <a:srgbClr val="FF0000"/>
                </a:solidFill>
              </a:rPr>
              <a:t>折舊</a:t>
            </a:r>
            <a:r>
              <a:rPr lang="zh-TW" altLang="en-US" sz="2400" b="1" dirty="0">
                <a:solidFill>
                  <a:srgbClr val="FF0000"/>
                </a:solidFill>
              </a:rPr>
              <a:t>是成本的</a:t>
            </a:r>
            <a:r>
              <a:rPr lang="zh-TW" altLang="en-US" sz="2400" b="1" dirty="0">
                <a:solidFill>
                  <a:srgbClr val="FF0000"/>
                </a:solidFill>
              </a:rPr>
              <a:t>分攤。</a:t>
            </a:r>
            <a:endParaRPr lang="en-US" altLang="zh-TW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2.(         </a:t>
            </a:r>
            <a:r>
              <a:rPr lang="en-US" altLang="zh-TW" sz="2400" dirty="0">
                <a:solidFill>
                  <a:srgbClr val="0000FF"/>
                </a:solidFill>
              </a:rPr>
              <a:t>)</a:t>
            </a:r>
            <a:r>
              <a:rPr lang="zh-TW" altLang="en-US" sz="2400" dirty="0" smtClean="0">
                <a:solidFill>
                  <a:srgbClr val="0000FF"/>
                </a:solidFill>
              </a:rPr>
              <a:t>折舊的成本是估計數。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400" b="1" dirty="0">
                <a:solidFill>
                  <a:srgbClr val="FF0000"/>
                </a:solidFill>
              </a:rPr>
              <a:t>3.</a:t>
            </a:r>
            <a:r>
              <a:rPr lang="zh-TW" altLang="en-US" sz="2400" b="1" dirty="0">
                <a:solidFill>
                  <a:srgbClr val="FF0000"/>
                </a:solidFill>
              </a:rPr>
              <a:t>可折舊</a:t>
            </a:r>
            <a:r>
              <a:rPr lang="zh-TW" altLang="en-US" sz="2400" b="1" dirty="0">
                <a:solidFill>
                  <a:srgbClr val="FF0000"/>
                </a:solidFill>
              </a:rPr>
              <a:t>成本</a:t>
            </a:r>
            <a:r>
              <a:rPr lang="en-US" altLang="zh-TW" sz="2400" b="1" dirty="0">
                <a:solidFill>
                  <a:srgbClr val="FF0000"/>
                </a:solidFill>
              </a:rPr>
              <a:t>=______________-___________</a:t>
            </a:r>
          </a:p>
          <a:p>
            <a:pPr marL="0" indent="0">
              <a:buNone/>
            </a:pPr>
            <a:r>
              <a:rPr lang="en-US" altLang="zh-TW" sz="2400" b="1" dirty="0">
                <a:solidFill>
                  <a:srgbClr val="0000FF"/>
                </a:solidFill>
              </a:rPr>
              <a:t>4.</a:t>
            </a:r>
            <a:r>
              <a:rPr lang="zh-TW" altLang="en-US" sz="2400" b="1" dirty="0">
                <a:solidFill>
                  <a:srgbClr val="0000FF"/>
                </a:solidFill>
              </a:rPr>
              <a:t>加速折舊法</a:t>
            </a:r>
            <a:r>
              <a:rPr lang="zh-TW" altLang="en-US" sz="2400" b="1" dirty="0">
                <a:solidFill>
                  <a:srgbClr val="0000FF"/>
                </a:solidFill>
              </a:rPr>
              <a:t>，折舊</a:t>
            </a:r>
            <a:r>
              <a:rPr lang="zh-TW" altLang="en-US" sz="2400" b="1" dirty="0">
                <a:solidFill>
                  <a:srgbClr val="0000FF"/>
                </a:solidFill>
              </a:rPr>
              <a:t>會逐年遞</a:t>
            </a:r>
            <a:r>
              <a:rPr lang="en-US" altLang="zh-TW" sz="2400" b="1" dirty="0">
                <a:solidFill>
                  <a:srgbClr val="0000FF"/>
                </a:solidFill>
              </a:rPr>
              <a:t>________(</a:t>
            </a:r>
            <a:r>
              <a:rPr lang="zh-TW" altLang="en-US" sz="2400" b="1" dirty="0">
                <a:solidFill>
                  <a:srgbClr val="0000FF"/>
                </a:solidFill>
              </a:rPr>
              <a:t>減或增</a:t>
            </a:r>
            <a:r>
              <a:rPr lang="en-US" altLang="zh-TW" sz="2400" b="1" dirty="0">
                <a:solidFill>
                  <a:srgbClr val="0000FF"/>
                </a:solidFill>
              </a:rPr>
              <a:t>)</a:t>
            </a:r>
          </a:p>
          <a:p>
            <a:pPr marL="266700" indent="-266700">
              <a:buNone/>
            </a:pPr>
            <a:r>
              <a:rPr lang="en-US" altLang="zh-TW" sz="2400" b="1" dirty="0">
                <a:solidFill>
                  <a:srgbClr val="FF0000"/>
                </a:solidFill>
              </a:rPr>
              <a:t>5.</a:t>
            </a:r>
            <a:r>
              <a:rPr lang="zh-TW" altLang="en-US" sz="2400" b="1" dirty="0">
                <a:solidFill>
                  <a:srgbClr val="FF0000"/>
                </a:solidFill>
              </a:rPr>
              <a:t>關</a:t>
            </a:r>
            <a:r>
              <a:rPr lang="zh-TW" altLang="en-US" sz="2400" b="1" dirty="0">
                <a:solidFill>
                  <a:srgbClr val="FF0000"/>
                </a:solidFill>
              </a:rPr>
              <a:t>八公司</a:t>
            </a:r>
            <a:r>
              <a:rPr lang="en-US" altLang="zh-TW" sz="2400" b="1" dirty="0">
                <a:solidFill>
                  <a:srgbClr val="FF0000"/>
                </a:solidFill>
              </a:rPr>
              <a:t>02</a:t>
            </a:r>
            <a:r>
              <a:rPr lang="zh-TW" altLang="en-US" sz="2400" b="1" dirty="0">
                <a:solidFill>
                  <a:srgbClr val="FF0000"/>
                </a:solidFill>
              </a:rPr>
              <a:t>年初購入一項運輸設備，成本</a:t>
            </a:r>
            <a:r>
              <a:rPr lang="en-US" altLang="zh-TW" sz="2400" b="1" dirty="0">
                <a:solidFill>
                  <a:srgbClr val="FF0000"/>
                </a:solidFill>
              </a:rPr>
              <a:t>$960,000</a:t>
            </a:r>
            <a:r>
              <a:rPr lang="zh-TW" altLang="en-US" sz="2400" b="1" dirty="0">
                <a:solidFill>
                  <a:srgbClr val="FF0000"/>
                </a:solidFill>
              </a:rPr>
              <a:t>，估計其殘值為</a:t>
            </a:r>
            <a:r>
              <a:rPr lang="en-US" altLang="zh-TW" sz="2400" b="1" dirty="0">
                <a:solidFill>
                  <a:srgbClr val="FF0000"/>
                </a:solidFill>
              </a:rPr>
              <a:t>$80,000</a:t>
            </a:r>
            <a:r>
              <a:rPr lang="zh-TW" altLang="en-US" sz="2400" b="1" dirty="0">
                <a:solidFill>
                  <a:srgbClr val="FF0000"/>
                </a:solidFill>
              </a:rPr>
              <a:t>，並</a:t>
            </a:r>
            <a:r>
              <a:rPr lang="zh-TW" altLang="en-US" sz="2400" b="1" dirty="0">
                <a:solidFill>
                  <a:srgbClr val="FF0000"/>
                </a:solidFill>
              </a:rPr>
              <a:t>預估可以使用</a:t>
            </a:r>
            <a:r>
              <a:rPr lang="en-US" altLang="zh-TW" sz="2400" b="1" dirty="0">
                <a:solidFill>
                  <a:srgbClr val="FF0000"/>
                </a:solidFill>
              </a:rPr>
              <a:t>10</a:t>
            </a:r>
            <a:r>
              <a:rPr lang="zh-TW" altLang="en-US" sz="2400" b="1" dirty="0">
                <a:solidFill>
                  <a:srgbClr val="FF0000"/>
                </a:solidFill>
              </a:rPr>
              <a:t>年，則於平均法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下：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/>
            </a:r>
            <a:br>
              <a:rPr lang="en-US" altLang="zh-TW" sz="2400" b="1" dirty="0" smtClean="0">
                <a:solidFill>
                  <a:srgbClr val="FF0000"/>
                </a:solidFill>
              </a:rPr>
            </a:br>
            <a:r>
              <a:rPr lang="zh-TW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03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年折舊</a:t>
            </a:r>
            <a:r>
              <a:rPr lang="zh-TW" altLang="en-US" sz="2400" b="1" dirty="0">
                <a:solidFill>
                  <a:srgbClr val="FF0000"/>
                </a:solidFill>
              </a:rPr>
              <a:t>額</a:t>
            </a:r>
            <a:r>
              <a:rPr lang="zh-TW" altLang="en-US" sz="2400" b="1" dirty="0">
                <a:solidFill>
                  <a:srgbClr val="FF0000"/>
                </a:solidFill>
              </a:rPr>
              <a:t>及</a:t>
            </a:r>
            <a:r>
              <a:rPr lang="en-US" altLang="zh-TW" sz="2400" b="1" dirty="0">
                <a:solidFill>
                  <a:srgbClr val="FF0000"/>
                </a:solidFill>
              </a:rPr>
              <a:t>0</a:t>
            </a:r>
            <a:r>
              <a:rPr lang="en-US" altLang="zh-TW" sz="2400" b="1" dirty="0">
                <a:solidFill>
                  <a:srgbClr val="FF0000"/>
                </a:solidFill>
              </a:rPr>
              <a:t>3</a:t>
            </a:r>
            <a:r>
              <a:rPr lang="zh-TW" altLang="en-US" sz="2400" b="1" dirty="0">
                <a:solidFill>
                  <a:srgbClr val="FF0000"/>
                </a:solidFill>
              </a:rPr>
              <a:t>年底調整後帳面</a:t>
            </a:r>
            <a:r>
              <a:rPr lang="zh-TW" altLang="en-US" sz="2400" b="1" dirty="0">
                <a:solidFill>
                  <a:srgbClr val="FF0000"/>
                </a:solidFill>
              </a:rPr>
              <a:t>金額。</a:t>
            </a:r>
            <a:endParaRPr lang="en-US" altLang="zh-TW" sz="2400" b="1" dirty="0">
              <a:solidFill>
                <a:srgbClr val="FF0000"/>
              </a:solidFill>
            </a:endParaRPr>
          </a:p>
          <a:p>
            <a:pPr marL="266700" indent="-266700">
              <a:buNone/>
            </a:pPr>
            <a:r>
              <a:rPr lang="en-US" altLang="zh-TW" sz="2400" b="1" dirty="0">
                <a:solidFill>
                  <a:srgbClr val="0000FF"/>
                </a:solidFill>
              </a:rPr>
              <a:t>6.</a:t>
            </a:r>
            <a:r>
              <a:rPr lang="zh-TW" altLang="en-US" sz="2400" b="1" dirty="0">
                <a:solidFill>
                  <a:srgbClr val="0000FF"/>
                </a:solidFill>
              </a:rPr>
              <a:t>拓栽公司於</a:t>
            </a:r>
            <a:r>
              <a:rPr lang="en-US" altLang="zh-TW" sz="2400" b="1" dirty="0">
                <a:solidFill>
                  <a:srgbClr val="0000FF"/>
                </a:solidFill>
              </a:rPr>
              <a:t>01</a:t>
            </a:r>
            <a:r>
              <a:rPr lang="zh-TW" altLang="en-US" sz="2400" b="1" dirty="0">
                <a:solidFill>
                  <a:srgbClr val="0000FF"/>
                </a:solidFill>
              </a:rPr>
              <a:t>年初購入機器一部，成本</a:t>
            </a:r>
            <a:r>
              <a:rPr lang="en-US" altLang="zh-TW" sz="2400" b="1" dirty="0">
                <a:solidFill>
                  <a:srgbClr val="0000FF"/>
                </a:solidFill>
              </a:rPr>
              <a:t>$160,000</a:t>
            </a:r>
            <a:r>
              <a:rPr lang="zh-TW" altLang="en-US" sz="2400" b="1" dirty="0">
                <a:solidFill>
                  <a:srgbClr val="0000FF"/>
                </a:solidFill>
              </a:rPr>
              <a:t>，估計可</a:t>
            </a:r>
            <a:r>
              <a:rPr lang="zh-TW" altLang="en-US" sz="2400" b="1" dirty="0">
                <a:solidFill>
                  <a:srgbClr val="0000FF"/>
                </a:solidFill>
              </a:rPr>
              <a:t>使用</a:t>
            </a:r>
            <a:r>
              <a:rPr lang="en-US" altLang="zh-TW" sz="2400" b="1" dirty="0">
                <a:solidFill>
                  <a:srgbClr val="0000FF"/>
                </a:solidFill>
              </a:rPr>
              <a:t>5</a:t>
            </a:r>
            <a:r>
              <a:rPr lang="zh-TW" altLang="en-US" sz="2400" b="1" dirty="0">
                <a:solidFill>
                  <a:srgbClr val="0000FF"/>
                </a:solidFill>
              </a:rPr>
              <a:t>年</a:t>
            </a:r>
            <a:r>
              <a:rPr lang="zh-TW" altLang="en-US" sz="2400" b="1" dirty="0">
                <a:solidFill>
                  <a:srgbClr val="0000FF"/>
                </a:solidFill>
              </a:rPr>
              <a:t>，殘</a:t>
            </a:r>
            <a:r>
              <a:rPr lang="zh-TW" altLang="en-US" sz="2400" b="1" dirty="0">
                <a:solidFill>
                  <a:srgbClr val="0000FF"/>
                </a:solidFill>
              </a:rPr>
              <a:t>值</a:t>
            </a:r>
            <a:r>
              <a:rPr lang="en-US" altLang="zh-TW" sz="2400" b="1" dirty="0">
                <a:solidFill>
                  <a:srgbClr val="0000FF"/>
                </a:solidFill>
              </a:rPr>
              <a:t>$</a:t>
            </a:r>
            <a:r>
              <a:rPr lang="en-US" altLang="zh-TW" sz="2400" b="1" dirty="0">
                <a:solidFill>
                  <a:srgbClr val="0000FF"/>
                </a:solidFill>
              </a:rPr>
              <a:t>10,000</a:t>
            </a:r>
            <a:r>
              <a:rPr lang="zh-TW" altLang="en-US" sz="2400" b="1" dirty="0">
                <a:solidFill>
                  <a:srgbClr val="0000FF"/>
                </a:solidFill>
              </a:rPr>
              <a:t>，</a:t>
            </a:r>
            <a:r>
              <a:rPr lang="zh-TW" altLang="en-US" sz="2400" b="1" dirty="0">
                <a:solidFill>
                  <a:srgbClr val="0000FF"/>
                </a:solidFill>
              </a:rPr>
              <a:t>以年</a:t>
            </a:r>
            <a:r>
              <a:rPr lang="zh-TW" altLang="en-US" sz="2400" b="1" dirty="0">
                <a:solidFill>
                  <a:srgbClr val="0000FF"/>
                </a:solidFill>
              </a:rPr>
              <a:t>數合計</a:t>
            </a:r>
            <a:r>
              <a:rPr lang="zh-TW" altLang="en-US" sz="2400" b="1" dirty="0">
                <a:solidFill>
                  <a:srgbClr val="0000FF"/>
                </a:solidFill>
              </a:rPr>
              <a:t>法計算</a:t>
            </a:r>
            <a:endParaRPr lang="en-US" altLang="zh-TW" sz="24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zh-TW" altLang="en-US" sz="2400" b="1" dirty="0">
                <a:solidFill>
                  <a:srgbClr val="0000FF"/>
                </a:solidFill>
              </a:rPr>
              <a:t> </a:t>
            </a:r>
            <a:r>
              <a:rPr lang="zh-TW" altLang="en-US" sz="2400" b="1" dirty="0">
                <a:solidFill>
                  <a:srgbClr val="0000FF"/>
                </a:solidFill>
              </a:rPr>
              <a:t>  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01</a:t>
            </a:r>
            <a:r>
              <a:rPr lang="zh-TW" altLang="en-US" sz="2400" b="1" dirty="0">
                <a:solidFill>
                  <a:srgbClr val="0000FF"/>
                </a:solidFill>
              </a:rPr>
              <a:t>年折舊及</a:t>
            </a:r>
            <a:r>
              <a:rPr lang="en-US" altLang="zh-TW" sz="2400" b="1" dirty="0">
                <a:solidFill>
                  <a:srgbClr val="0000FF"/>
                </a:solidFill>
              </a:rPr>
              <a:t>01</a:t>
            </a:r>
            <a:r>
              <a:rPr lang="zh-TW" altLang="en-US" sz="2400" b="1" dirty="0">
                <a:solidFill>
                  <a:srgbClr val="0000FF"/>
                </a:solidFill>
              </a:rPr>
              <a:t>年底</a:t>
            </a:r>
            <a:r>
              <a:rPr lang="zh-TW" altLang="en-US" sz="2400" b="1" dirty="0">
                <a:solidFill>
                  <a:srgbClr val="0000FF"/>
                </a:solidFill>
              </a:rPr>
              <a:t>調整後</a:t>
            </a:r>
            <a:r>
              <a:rPr lang="zh-TW" altLang="en-US" sz="2400" b="1" dirty="0">
                <a:solidFill>
                  <a:srgbClr val="0000FF"/>
                </a:solidFill>
              </a:rPr>
              <a:t>帳面金額。</a:t>
            </a:r>
            <a:endParaRPr lang="en-US" altLang="zh-TW" sz="24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zh-TW" altLang="en-US" sz="2400" b="1" dirty="0">
                <a:solidFill>
                  <a:srgbClr val="0000FF"/>
                </a:solidFill>
              </a:rPr>
              <a:t>    </a:t>
            </a:r>
            <a:r>
              <a:rPr lang="en-US" altLang="zh-TW" sz="2400" b="1" dirty="0">
                <a:solidFill>
                  <a:srgbClr val="0000FF"/>
                </a:solidFill>
              </a:rPr>
              <a:t>02</a:t>
            </a:r>
            <a:r>
              <a:rPr lang="zh-TW" altLang="en-US" sz="2400" b="1" dirty="0">
                <a:solidFill>
                  <a:srgbClr val="0000FF"/>
                </a:solidFill>
              </a:rPr>
              <a:t>年</a:t>
            </a:r>
            <a:r>
              <a:rPr lang="zh-TW" altLang="en-US" sz="2400" b="1" dirty="0">
                <a:solidFill>
                  <a:srgbClr val="0000FF"/>
                </a:solidFill>
              </a:rPr>
              <a:t>折舊及</a:t>
            </a:r>
            <a:r>
              <a:rPr lang="en-US" altLang="zh-TW" sz="2400" b="1" dirty="0">
                <a:solidFill>
                  <a:srgbClr val="0000FF"/>
                </a:solidFill>
              </a:rPr>
              <a:t>02</a:t>
            </a:r>
            <a:r>
              <a:rPr lang="zh-TW" altLang="en-US" sz="2400" b="1" dirty="0">
                <a:solidFill>
                  <a:srgbClr val="0000FF"/>
                </a:solidFill>
              </a:rPr>
              <a:t>年底</a:t>
            </a:r>
            <a:r>
              <a:rPr lang="zh-TW" altLang="en-US" sz="2400" b="1" dirty="0">
                <a:solidFill>
                  <a:srgbClr val="0000FF"/>
                </a:solidFill>
              </a:rPr>
              <a:t>調整後</a:t>
            </a:r>
            <a:r>
              <a:rPr lang="zh-TW" altLang="en-US" sz="2400" b="1" dirty="0">
                <a:solidFill>
                  <a:srgbClr val="0000FF"/>
                </a:solidFill>
              </a:rPr>
              <a:t>帳面</a:t>
            </a:r>
            <a:r>
              <a:rPr lang="zh-TW" altLang="en-US" sz="2400" b="1" dirty="0">
                <a:solidFill>
                  <a:srgbClr val="0000FF"/>
                </a:solidFill>
              </a:rPr>
              <a:t>金額。</a:t>
            </a:r>
            <a:endParaRPr lang="en-US" altLang="zh-TW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86</Words>
  <Application>Microsoft Office PowerPoint</Application>
  <PresentationFormat>如螢幕大小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0320  折舊及年數合計法計算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13</cp:revision>
  <dcterms:created xsi:type="dcterms:W3CDTF">2018-02-28T12:37:34Z</dcterms:created>
  <dcterms:modified xsi:type="dcterms:W3CDTF">2018-03-18T11:12:46Z</dcterms:modified>
</cp:coreProperties>
</file>