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7" r:id="rId5"/>
    <p:sldId id="268" r:id="rId6"/>
    <p:sldId id="269" r:id="rId7"/>
    <p:sldId id="270" r:id="rId8"/>
    <p:sldId id="263" r:id="rId9"/>
    <p:sldId id="262" r:id="rId10"/>
    <p:sldId id="264" r:id="rId11"/>
    <p:sldId id="265" r:id="rId12"/>
    <p:sldId id="272" r:id="rId13"/>
    <p:sldId id="273" r:id="rId14"/>
    <p:sldId id="274" r:id="rId15"/>
    <p:sldId id="275" r:id="rId16"/>
    <p:sldId id="271" r:id="rId17"/>
    <p:sldId id="266" r:id="rId18"/>
    <p:sldId id="259" r:id="rId19"/>
    <p:sldId id="260"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snapToGrid="0">
      <p:cViewPr>
        <p:scale>
          <a:sx n="60" d="100"/>
          <a:sy n="60" d="100"/>
        </p:scale>
        <p:origin x="10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A514E-A002-4E5D-B1EA-056768DA4022}" type="datetimeFigureOut">
              <a:rPr lang="en-PH" smtClean="0"/>
              <a:t>09/02/2019</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3B121-0A64-443F-8A95-770F961DBC4C}" type="slidenum">
              <a:rPr lang="en-PH" smtClean="0"/>
              <a:t>‹#›</a:t>
            </a:fld>
            <a:endParaRPr lang="en-PH"/>
          </a:p>
        </p:txBody>
      </p:sp>
    </p:spTree>
    <p:extLst>
      <p:ext uri="{BB962C8B-B14F-4D97-AF65-F5344CB8AC3E}">
        <p14:creationId xmlns:p14="http://schemas.microsoft.com/office/powerpoint/2010/main" val="378883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703B121-0A64-443F-8A95-770F961DBC4C}" type="slidenum">
              <a:rPr lang="en-PH" smtClean="0"/>
              <a:t>9</a:t>
            </a:fld>
            <a:endParaRPr lang="en-PH"/>
          </a:p>
        </p:txBody>
      </p:sp>
    </p:spTree>
    <p:extLst>
      <p:ext uri="{BB962C8B-B14F-4D97-AF65-F5344CB8AC3E}">
        <p14:creationId xmlns:p14="http://schemas.microsoft.com/office/powerpoint/2010/main" val="400519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solidFill>
                  <a:schemeClr val="tx1"/>
                </a:solidFill>
              </a:rPr>
              <a:t>To introduce the topic and explain why it is worthwhile talking about, you will normally need a statement something like this:</a:t>
            </a:r>
          </a:p>
        </p:txBody>
      </p:sp>
      <p:sp>
        <p:nvSpPr>
          <p:cNvPr id="4" name="Slide Number Placeholder 3"/>
          <p:cNvSpPr>
            <a:spLocks noGrp="1"/>
          </p:cNvSpPr>
          <p:nvPr>
            <p:ph type="sldNum" sz="quarter" idx="10"/>
          </p:nvPr>
        </p:nvSpPr>
        <p:spPr/>
        <p:txBody>
          <a:bodyPr/>
          <a:lstStyle/>
          <a:p>
            <a:fld id="{0703B121-0A64-443F-8A95-770F961DBC4C}" type="slidenum">
              <a:rPr lang="en-PH" smtClean="0"/>
              <a:t>18</a:t>
            </a:fld>
            <a:endParaRPr lang="en-PH"/>
          </a:p>
        </p:txBody>
      </p:sp>
    </p:spTree>
    <p:extLst>
      <p:ext uri="{BB962C8B-B14F-4D97-AF65-F5344CB8AC3E}">
        <p14:creationId xmlns:p14="http://schemas.microsoft.com/office/powerpoint/2010/main" val="56285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0809EE20-F78A-43C2-9DB7-4FAB0F194B65}" type="datetimeFigureOut">
              <a:rPr lang="en-PH" smtClean="0"/>
              <a:t>09/02/2019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411504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0809EE20-F78A-43C2-9DB7-4FAB0F194B65}" type="datetimeFigureOut">
              <a:rPr lang="en-PH" smtClean="0"/>
              <a:t>09/02/2019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398608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0809EE20-F78A-43C2-9DB7-4FAB0F194B65}" type="datetimeFigureOut">
              <a:rPr lang="en-PH" smtClean="0"/>
              <a:t>09/02/2019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338421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0809EE20-F78A-43C2-9DB7-4FAB0F194B65}" type="datetimeFigureOut">
              <a:rPr lang="en-PH" smtClean="0"/>
              <a:t>09/02/2019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309723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9EE20-F78A-43C2-9DB7-4FAB0F194B65}" type="datetimeFigureOut">
              <a:rPr lang="en-PH" smtClean="0"/>
              <a:t>09/02/2019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405257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0809EE20-F78A-43C2-9DB7-4FAB0F194B65}" type="datetimeFigureOut">
              <a:rPr lang="en-PH" smtClean="0"/>
              <a:t>09/02/2019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314132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0809EE20-F78A-43C2-9DB7-4FAB0F194B65}" type="datetimeFigureOut">
              <a:rPr lang="en-PH" smtClean="0"/>
              <a:t>09/02/2019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26055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0809EE20-F78A-43C2-9DB7-4FAB0F194B65}" type="datetimeFigureOut">
              <a:rPr lang="en-PH" smtClean="0"/>
              <a:t>09/02/2019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364194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9EE20-F78A-43C2-9DB7-4FAB0F194B65}" type="datetimeFigureOut">
              <a:rPr lang="en-PH" smtClean="0"/>
              <a:t>09/02/2019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115911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9EE20-F78A-43C2-9DB7-4FAB0F194B65}" type="datetimeFigureOut">
              <a:rPr lang="en-PH" smtClean="0"/>
              <a:t>09/02/2019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186509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9EE20-F78A-43C2-9DB7-4FAB0F194B65}" type="datetimeFigureOut">
              <a:rPr lang="en-PH" smtClean="0"/>
              <a:t>09/02/2019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69C0B25-9391-4117-A4E7-004A3C5F781F}" type="slidenum">
              <a:rPr lang="en-PH" smtClean="0"/>
              <a:t>‹#›</a:t>
            </a:fld>
            <a:endParaRPr lang="en-PH"/>
          </a:p>
        </p:txBody>
      </p:sp>
    </p:spTree>
    <p:extLst>
      <p:ext uri="{BB962C8B-B14F-4D97-AF65-F5344CB8AC3E}">
        <p14:creationId xmlns:p14="http://schemas.microsoft.com/office/powerpoint/2010/main" val="235672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9EE20-F78A-43C2-9DB7-4FAB0F194B65}" type="datetimeFigureOut">
              <a:rPr lang="en-PH" smtClean="0"/>
              <a:t>09/02/2019</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C0B25-9391-4117-A4E7-004A3C5F781F}" type="slidenum">
              <a:rPr lang="en-PH" smtClean="0"/>
              <a:t>‹#›</a:t>
            </a:fld>
            <a:endParaRPr lang="en-PH"/>
          </a:p>
        </p:txBody>
      </p:sp>
    </p:spTree>
    <p:extLst>
      <p:ext uri="{BB962C8B-B14F-4D97-AF65-F5344CB8AC3E}">
        <p14:creationId xmlns:p14="http://schemas.microsoft.com/office/powerpoint/2010/main" val="3523879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48" y="740770"/>
            <a:ext cx="5485112" cy="4242391"/>
          </a:xfrm>
          <a:prstGeom prst="rect">
            <a:avLst/>
          </a:prstGeom>
        </p:spPr>
      </p:pic>
      <p:sp>
        <p:nvSpPr>
          <p:cNvPr id="2" name="Title 1"/>
          <p:cNvSpPr>
            <a:spLocks noGrp="1"/>
          </p:cNvSpPr>
          <p:nvPr>
            <p:ph type="ctrTitle"/>
          </p:nvPr>
        </p:nvSpPr>
        <p:spPr>
          <a:xfrm>
            <a:off x="6485860" y="740770"/>
            <a:ext cx="4342594" cy="958149"/>
          </a:xfrm>
          <a:solidFill>
            <a:schemeClr val="accent6">
              <a:lumMod val="40000"/>
              <a:lumOff val="60000"/>
            </a:schemeClr>
          </a:solidFill>
        </p:spPr>
        <p:txBody>
          <a:bodyPr/>
          <a:lstStyle/>
          <a:p>
            <a:r>
              <a:rPr lang="en-PH" dirty="0" smtClean="0"/>
              <a:t>Essay Writing</a:t>
            </a:r>
            <a:endParaRPr lang="en-PH" dirty="0"/>
          </a:p>
        </p:txBody>
      </p:sp>
      <p:sp>
        <p:nvSpPr>
          <p:cNvPr id="5" name="TextBox 4"/>
          <p:cNvSpPr txBox="1"/>
          <p:nvPr/>
        </p:nvSpPr>
        <p:spPr>
          <a:xfrm>
            <a:off x="6485860" y="1755990"/>
            <a:ext cx="4342594" cy="3170099"/>
          </a:xfrm>
          <a:prstGeom prst="rect">
            <a:avLst/>
          </a:prstGeom>
          <a:noFill/>
        </p:spPr>
        <p:txBody>
          <a:bodyPr wrap="square" rtlCol="0">
            <a:spAutoFit/>
          </a:bodyPr>
          <a:lstStyle/>
          <a:p>
            <a:pPr algn="just"/>
            <a:r>
              <a:rPr lang="en-PH" sz="2000" dirty="0" smtClean="0"/>
              <a:t>Essay writing builds on many of the skills you have already mastered in learning to write a paragraph. Once you know how to write a paragraph, it is not much more difficult to write an essay; an essay is just longer. Simply stated, an essay is a group of paragraphs about specific subject. Like a paragraph, an essay makes and supports one main point.</a:t>
            </a:r>
            <a:endParaRPr lang="en-PH" sz="2000" dirty="0"/>
          </a:p>
        </p:txBody>
      </p:sp>
    </p:spTree>
    <p:extLst>
      <p:ext uri="{BB962C8B-B14F-4D97-AF65-F5344CB8AC3E}">
        <p14:creationId xmlns:p14="http://schemas.microsoft.com/office/powerpoint/2010/main" val="3149193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1 (answers)</a:t>
            </a:r>
            <a:endParaRPr lang="en-PH" dirty="0"/>
          </a:p>
        </p:txBody>
      </p:sp>
      <p:sp>
        <p:nvSpPr>
          <p:cNvPr id="6" name="Content Placeholder 2"/>
          <p:cNvSpPr txBox="1">
            <a:spLocks/>
          </p:cNvSpPr>
          <p:nvPr/>
        </p:nvSpPr>
        <p:spPr>
          <a:xfrm>
            <a:off x="838200" y="1265837"/>
            <a:ext cx="10515600" cy="5000051"/>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sz="2200" i="1" dirty="0" smtClean="0"/>
              <a:t>Modern technology has increased our material wealth, but not our happiness. To what extent do you agree with this statement?</a:t>
            </a:r>
          </a:p>
          <a:p>
            <a:pPr marL="0" indent="0" algn="just">
              <a:buNone/>
            </a:pPr>
            <a:endParaRPr lang="en-PH" sz="2200" dirty="0"/>
          </a:p>
          <a:p>
            <a:pPr marL="0" indent="0" algn="just">
              <a:buNone/>
            </a:pPr>
            <a:r>
              <a:rPr lang="en-PH" sz="2200" dirty="0" smtClean="0"/>
              <a:t>1. Some people claim that modern technology is harming society’s spiritual and traditional values. 5. It seems clear however, that this is an old-fashioned view, and that technological inventions actually allow people to have more time and leisure to satisfy their spiritual needs.</a:t>
            </a:r>
            <a:endParaRPr lang="en-PH" sz="2200" dirty="0"/>
          </a:p>
          <a:p>
            <a:pPr marL="0" indent="0" algn="just">
              <a:buNone/>
            </a:pPr>
            <a:endParaRPr lang="en-PH" sz="2200" dirty="0" smtClean="0"/>
          </a:p>
          <a:p>
            <a:pPr marL="0" indent="0" algn="just">
              <a:buNone/>
            </a:pPr>
            <a:r>
              <a:rPr lang="en-PH" sz="2200" dirty="0" smtClean="0"/>
              <a:t>7. Technology has brought many changes to peoples lives, not all of which are beneficial.</a:t>
            </a:r>
            <a:r>
              <a:rPr lang="en-PH" sz="2200" dirty="0"/>
              <a:t> 2</a:t>
            </a:r>
            <a:r>
              <a:rPr lang="en-PH" sz="2200" dirty="0" smtClean="0"/>
              <a:t>. In fact, in many cases people have suffered enormously because of these changes.</a:t>
            </a:r>
          </a:p>
          <a:p>
            <a:pPr marL="0" indent="0" algn="just">
              <a:buNone/>
            </a:pPr>
            <a:endParaRPr lang="en-PH" sz="2200" dirty="0" smtClean="0"/>
          </a:p>
          <a:p>
            <a:pPr marL="0" indent="0" algn="just">
              <a:buNone/>
            </a:pPr>
            <a:r>
              <a:rPr lang="en-PH" sz="2200" dirty="0" smtClean="0"/>
              <a:t> 3. Every country in the world is aiming for technological development. 6. For most people, technological development means an improvement in their life-style.</a:t>
            </a:r>
          </a:p>
        </p:txBody>
      </p:sp>
    </p:spTree>
    <p:extLst>
      <p:ext uri="{BB962C8B-B14F-4D97-AF65-F5344CB8AC3E}">
        <p14:creationId xmlns:p14="http://schemas.microsoft.com/office/powerpoint/2010/main" val="384070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3" name="Rectangle 2"/>
          <p:cNvSpPr/>
          <p:nvPr/>
        </p:nvSpPr>
        <p:spPr>
          <a:xfrm>
            <a:off x="838200" y="1092200"/>
            <a:ext cx="10515600" cy="707886"/>
          </a:xfrm>
          <a:prstGeom prst="rect">
            <a:avLst/>
          </a:prstGeom>
          <a:solidFill>
            <a:schemeClr val="accent6">
              <a:lumMod val="20000"/>
              <a:lumOff val="80000"/>
            </a:schemeClr>
          </a:solidFill>
        </p:spPr>
        <p:txBody>
          <a:bodyPr wrap="square">
            <a:spAutoFit/>
          </a:bodyPr>
          <a:lstStyle/>
          <a:p>
            <a:pPr algn="just"/>
            <a:r>
              <a:rPr lang="en-PH" sz="2000" dirty="0"/>
              <a:t>Read the </a:t>
            </a:r>
            <a:r>
              <a:rPr lang="en-PH" sz="2000" dirty="0" smtClean="0"/>
              <a:t>following </a:t>
            </a:r>
            <a:r>
              <a:rPr lang="en-PH" sz="2000" dirty="0"/>
              <a:t>sample introductions. </a:t>
            </a:r>
            <a:r>
              <a:rPr lang="en-PH" sz="2000" dirty="0" smtClean="0"/>
              <a:t>Then identify the technique or techniques used in each one. Remember that authors often use a </a:t>
            </a:r>
            <a:r>
              <a:rPr lang="en-PH" sz="2000" dirty="0"/>
              <a:t>combination of techniques to write an </a:t>
            </a:r>
            <a:r>
              <a:rPr lang="en-PH" sz="2000" dirty="0" smtClean="0"/>
              <a:t>introduction.</a:t>
            </a:r>
            <a:endParaRPr lang="en-PH" sz="2000" dirty="0"/>
          </a:p>
        </p:txBody>
      </p:sp>
      <p:pic>
        <p:nvPicPr>
          <p:cNvPr id="4" name="Picture 3"/>
          <p:cNvPicPr>
            <a:picLocks noChangeAspect="1"/>
          </p:cNvPicPr>
          <p:nvPr/>
        </p:nvPicPr>
        <p:blipFill rotWithShape="1">
          <a:blip r:embed="rId2"/>
          <a:srcRect l="25451" t="12878" r="8402" b="25015"/>
          <a:stretch/>
        </p:blipFill>
        <p:spPr>
          <a:xfrm>
            <a:off x="838200" y="1819275"/>
            <a:ext cx="8961224" cy="4730460"/>
          </a:xfrm>
          <a:prstGeom prst="rect">
            <a:avLst/>
          </a:prstGeom>
          <a:ln>
            <a:solidFill>
              <a:schemeClr val="tx1"/>
            </a:solidFill>
          </a:ln>
        </p:spPr>
      </p:pic>
    </p:spTree>
    <p:extLst>
      <p:ext uri="{BB962C8B-B14F-4D97-AF65-F5344CB8AC3E}">
        <p14:creationId xmlns:p14="http://schemas.microsoft.com/office/powerpoint/2010/main" val="1470206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3" name="Rectangle 2"/>
          <p:cNvSpPr/>
          <p:nvPr/>
        </p:nvSpPr>
        <p:spPr>
          <a:xfrm>
            <a:off x="838200" y="1092200"/>
            <a:ext cx="10515600" cy="707886"/>
          </a:xfrm>
          <a:prstGeom prst="rect">
            <a:avLst/>
          </a:prstGeom>
          <a:solidFill>
            <a:schemeClr val="accent6">
              <a:lumMod val="20000"/>
              <a:lumOff val="80000"/>
            </a:schemeClr>
          </a:solidFill>
        </p:spPr>
        <p:txBody>
          <a:bodyPr wrap="square">
            <a:spAutoFit/>
          </a:bodyPr>
          <a:lstStyle/>
          <a:p>
            <a:pPr algn="just"/>
            <a:r>
              <a:rPr lang="en-PH" sz="2000" dirty="0"/>
              <a:t>Read the </a:t>
            </a:r>
            <a:r>
              <a:rPr lang="en-PH" sz="2000" dirty="0" smtClean="0"/>
              <a:t>following </a:t>
            </a:r>
            <a:r>
              <a:rPr lang="en-PH" sz="2000" dirty="0"/>
              <a:t>sample introductions. </a:t>
            </a:r>
            <a:r>
              <a:rPr lang="en-PH" sz="2000" dirty="0" smtClean="0"/>
              <a:t>Then identify the technique or techniques used in each one. Remember that authors often use a </a:t>
            </a:r>
            <a:r>
              <a:rPr lang="en-PH" sz="2000" dirty="0"/>
              <a:t>combination of techniques to write an </a:t>
            </a:r>
            <a:r>
              <a:rPr lang="en-PH" sz="2000" dirty="0" smtClean="0"/>
              <a:t>introduction.</a:t>
            </a:r>
            <a:endParaRPr lang="en-PH" sz="2000" dirty="0"/>
          </a:p>
        </p:txBody>
      </p:sp>
      <p:pic>
        <p:nvPicPr>
          <p:cNvPr id="5" name="Picture 4"/>
          <p:cNvPicPr>
            <a:picLocks noChangeAspect="1"/>
          </p:cNvPicPr>
          <p:nvPr/>
        </p:nvPicPr>
        <p:blipFill rotWithShape="1">
          <a:blip r:embed="rId2"/>
          <a:srcRect l="26065" t="15283" r="6681" b="38355"/>
          <a:stretch/>
        </p:blipFill>
        <p:spPr>
          <a:xfrm>
            <a:off x="833533" y="1819275"/>
            <a:ext cx="10520267" cy="4077325"/>
          </a:xfrm>
          <a:prstGeom prst="rect">
            <a:avLst/>
          </a:prstGeom>
        </p:spPr>
      </p:pic>
    </p:spTree>
    <p:extLst>
      <p:ext uri="{BB962C8B-B14F-4D97-AF65-F5344CB8AC3E}">
        <p14:creationId xmlns:p14="http://schemas.microsoft.com/office/powerpoint/2010/main" val="2357832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3" name="Rectangle 2"/>
          <p:cNvSpPr/>
          <p:nvPr/>
        </p:nvSpPr>
        <p:spPr>
          <a:xfrm>
            <a:off x="838200" y="1092200"/>
            <a:ext cx="10515600" cy="707886"/>
          </a:xfrm>
          <a:prstGeom prst="rect">
            <a:avLst/>
          </a:prstGeom>
          <a:solidFill>
            <a:schemeClr val="accent6">
              <a:lumMod val="20000"/>
              <a:lumOff val="80000"/>
            </a:schemeClr>
          </a:solidFill>
        </p:spPr>
        <p:txBody>
          <a:bodyPr wrap="square">
            <a:spAutoFit/>
          </a:bodyPr>
          <a:lstStyle/>
          <a:p>
            <a:pPr algn="just"/>
            <a:r>
              <a:rPr lang="en-PH" sz="2000" dirty="0"/>
              <a:t>Read the </a:t>
            </a:r>
            <a:r>
              <a:rPr lang="en-PH" sz="2000" dirty="0" smtClean="0"/>
              <a:t>following </a:t>
            </a:r>
            <a:r>
              <a:rPr lang="en-PH" sz="2000" dirty="0"/>
              <a:t>sample introductions. </a:t>
            </a:r>
            <a:r>
              <a:rPr lang="en-PH" sz="2000" dirty="0" smtClean="0"/>
              <a:t>Then identify the technique or techniques used in each one. Remember that authors often use a </a:t>
            </a:r>
            <a:r>
              <a:rPr lang="en-PH" sz="2000" dirty="0"/>
              <a:t>combination of techniques to write an </a:t>
            </a:r>
            <a:r>
              <a:rPr lang="en-PH" sz="2000" dirty="0" smtClean="0"/>
              <a:t>introduction.</a:t>
            </a:r>
            <a:endParaRPr lang="en-PH" sz="2000" dirty="0"/>
          </a:p>
        </p:txBody>
      </p:sp>
      <p:pic>
        <p:nvPicPr>
          <p:cNvPr id="4" name="Picture 3"/>
          <p:cNvPicPr>
            <a:picLocks noChangeAspect="1"/>
          </p:cNvPicPr>
          <p:nvPr/>
        </p:nvPicPr>
        <p:blipFill rotWithShape="1">
          <a:blip r:embed="rId2"/>
          <a:srcRect l="13525" t="6099" r="18852" b="53444"/>
          <a:stretch/>
        </p:blipFill>
        <p:spPr>
          <a:xfrm>
            <a:off x="838200" y="1963714"/>
            <a:ext cx="11007637" cy="3702568"/>
          </a:xfrm>
          <a:prstGeom prst="rect">
            <a:avLst/>
          </a:prstGeom>
        </p:spPr>
      </p:pic>
    </p:spTree>
    <p:extLst>
      <p:ext uri="{BB962C8B-B14F-4D97-AF65-F5344CB8AC3E}">
        <p14:creationId xmlns:p14="http://schemas.microsoft.com/office/powerpoint/2010/main" val="1310350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3" name="Rectangle 2"/>
          <p:cNvSpPr/>
          <p:nvPr/>
        </p:nvSpPr>
        <p:spPr>
          <a:xfrm>
            <a:off x="838200" y="1092200"/>
            <a:ext cx="10515600" cy="707886"/>
          </a:xfrm>
          <a:prstGeom prst="rect">
            <a:avLst/>
          </a:prstGeom>
          <a:solidFill>
            <a:schemeClr val="accent6">
              <a:lumMod val="20000"/>
              <a:lumOff val="80000"/>
            </a:schemeClr>
          </a:solidFill>
        </p:spPr>
        <p:txBody>
          <a:bodyPr wrap="square">
            <a:spAutoFit/>
          </a:bodyPr>
          <a:lstStyle/>
          <a:p>
            <a:pPr algn="just"/>
            <a:r>
              <a:rPr lang="en-PH" sz="2000" dirty="0"/>
              <a:t>Read the </a:t>
            </a:r>
            <a:r>
              <a:rPr lang="en-PH" sz="2000" dirty="0" smtClean="0"/>
              <a:t>following </a:t>
            </a:r>
            <a:r>
              <a:rPr lang="en-PH" sz="2000" dirty="0"/>
              <a:t>sample introductions. </a:t>
            </a:r>
            <a:r>
              <a:rPr lang="en-PH" sz="2000" dirty="0" smtClean="0"/>
              <a:t>Then identify the technique or techniques used in each one. Remember that authors often use a </a:t>
            </a:r>
            <a:r>
              <a:rPr lang="en-PH" sz="2000" dirty="0"/>
              <a:t>combination of techniques to write an </a:t>
            </a:r>
            <a:r>
              <a:rPr lang="en-PH" sz="2000" dirty="0" smtClean="0"/>
              <a:t>introduction.</a:t>
            </a:r>
            <a:endParaRPr lang="en-PH" sz="2000" dirty="0"/>
          </a:p>
        </p:txBody>
      </p:sp>
      <p:sp>
        <p:nvSpPr>
          <p:cNvPr id="5" name="Rectangle 4"/>
          <p:cNvSpPr/>
          <p:nvPr/>
        </p:nvSpPr>
        <p:spPr>
          <a:xfrm>
            <a:off x="838200" y="2083632"/>
            <a:ext cx="10515600" cy="2677656"/>
          </a:xfrm>
          <a:prstGeom prst="rect">
            <a:avLst/>
          </a:prstGeom>
        </p:spPr>
        <p:txBody>
          <a:bodyPr wrap="square">
            <a:spAutoFit/>
          </a:bodyPr>
          <a:lstStyle/>
          <a:p>
            <a:pPr algn="just"/>
            <a:r>
              <a:rPr lang="en-PH" sz="2400" dirty="0"/>
              <a:t>Misty, a five-month-old German shepherd </a:t>
            </a:r>
            <a:r>
              <a:rPr lang="en-PH" sz="2400" dirty="0" smtClean="0"/>
              <a:t>puppy</a:t>
            </a:r>
            <a:r>
              <a:rPr lang="en-PH" sz="2400" dirty="0"/>
              <a:t>, goes </a:t>
            </a:r>
            <a:r>
              <a:rPr lang="en-PH" sz="2400" dirty="0" smtClean="0"/>
              <a:t>to </a:t>
            </a:r>
            <a:r>
              <a:rPr lang="en-PH" sz="2400" dirty="0"/>
              <a:t>the hospital twice a week, but not to see a veterinarian. At </a:t>
            </a:r>
            <a:r>
              <a:rPr lang="en-PH" sz="2400" dirty="0" smtClean="0"/>
              <a:t>this Veteran's </a:t>
            </a:r>
            <a:r>
              <a:rPr lang="en-PH" sz="2400" dirty="0"/>
              <a:t>Administration hospital, Misty is helping </a:t>
            </a:r>
            <a:r>
              <a:rPr lang="en-PH" sz="2400" dirty="0" smtClean="0"/>
              <a:t>doctors - not </a:t>
            </a:r>
            <a:r>
              <a:rPr lang="en-PH" sz="2400" dirty="0"/>
              <a:t>the other way </a:t>
            </a:r>
            <a:r>
              <a:rPr lang="en-PH" sz="2400" dirty="0" smtClean="0"/>
              <a:t>around. </a:t>
            </a:r>
            <a:r>
              <a:rPr lang="en-PH" sz="2400" dirty="0"/>
              <a:t>In </a:t>
            </a:r>
            <a:r>
              <a:rPr lang="en-PH" sz="2400" dirty="0" smtClean="0"/>
              <a:t>what may seem </a:t>
            </a:r>
            <a:r>
              <a:rPr lang="en-PH" sz="2400" dirty="0"/>
              <a:t>like a role reversal, animals like Misty are visiting the halls of human illness to relieve </a:t>
            </a:r>
            <a:r>
              <a:rPr lang="en-PH" sz="2400" dirty="0" smtClean="0"/>
              <a:t>a type </a:t>
            </a:r>
            <a:r>
              <a:rPr lang="en-PH" sz="2400" dirty="0"/>
              <a:t>of pain doctors cannot </a:t>
            </a:r>
            <a:r>
              <a:rPr lang="en-PH" sz="2400" dirty="0" smtClean="0"/>
              <a:t>treat. Their therapy is love, </a:t>
            </a:r>
            <a:r>
              <a:rPr lang="en-PH" sz="2400" dirty="0"/>
              <a:t>both giving it and helping others </a:t>
            </a:r>
            <a:r>
              <a:rPr lang="en-PH" sz="2400" dirty="0" smtClean="0"/>
              <a:t>return </a:t>
            </a:r>
            <a:r>
              <a:rPr lang="en-PH" sz="2400" dirty="0"/>
              <a:t>it to </a:t>
            </a:r>
            <a:r>
              <a:rPr lang="en-PH" sz="2400" dirty="0" smtClean="0"/>
              <a:t>them. Pets ranging from </a:t>
            </a:r>
            <a:r>
              <a:rPr lang="en-PH" sz="2400" dirty="0"/>
              <a:t>dogs to tropical fish are showing up as therapists </a:t>
            </a:r>
            <a:r>
              <a:rPr lang="en-PH" sz="2400" dirty="0" smtClean="0"/>
              <a:t>in hospitals, nursing homes, </a:t>
            </a:r>
            <a:r>
              <a:rPr lang="en-PH" sz="2400" dirty="0"/>
              <a:t>prisons, and other institutions.</a:t>
            </a:r>
          </a:p>
        </p:txBody>
      </p:sp>
    </p:spTree>
    <p:extLst>
      <p:ext uri="{BB962C8B-B14F-4D97-AF65-F5344CB8AC3E}">
        <p14:creationId xmlns:p14="http://schemas.microsoft.com/office/powerpoint/2010/main" val="2114035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3" name="Rectangle 2"/>
          <p:cNvSpPr/>
          <p:nvPr/>
        </p:nvSpPr>
        <p:spPr>
          <a:xfrm>
            <a:off x="838200" y="1092200"/>
            <a:ext cx="10515600" cy="707886"/>
          </a:xfrm>
          <a:prstGeom prst="rect">
            <a:avLst/>
          </a:prstGeom>
          <a:solidFill>
            <a:schemeClr val="accent6">
              <a:lumMod val="20000"/>
              <a:lumOff val="80000"/>
            </a:schemeClr>
          </a:solidFill>
        </p:spPr>
        <p:txBody>
          <a:bodyPr wrap="square">
            <a:spAutoFit/>
          </a:bodyPr>
          <a:lstStyle/>
          <a:p>
            <a:pPr algn="just"/>
            <a:r>
              <a:rPr lang="en-PH" sz="2000" dirty="0"/>
              <a:t>Read the </a:t>
            </a:r>
            <a:r>
              <a:rPr lang="en-PH" sz="2000" dirty="0" smtClean="0"/>
              <a:t>following </a:t>
            </a:r>
            <a:r>
              <a:rPr lang="en-PH" sz="2000" dirty="0"/>
              <a:t>sample introductions. </a:t>
            </a:r>
            <a:r>
              <a:rPr lang="en-PH" sz="2000" dirty="0" smtClean="0"/>
              <a:t>Then identify the technique or techniques used in each one. Remember that authors often use a </a:t>
            </a:r>
            <a:r>
              <a:rPr lang="en-PH" sz="2000" dirty="0"/>
              <a:t>combination of techniques to write an </a:t>
            </a:r>
            <a:r>
              <a:rPr lang="en-PH" sz="2000" dirty="0" smtClean="0"/>
              <a:t>introduction.</a:t>
            </a:r>
            <a:endParaRPr lang="en-PH" sz="2000" dirty="0"/>
          </a:p>
        </p:txBody>
      </p:sp>
      <p:pic>
        <p:nvPicPr>
          <p:cNvPr id="4" name="Picture 3"/>
          <p:cNvPicPr>
            <a:picLocks noChangeAspect="1"/>
          </p:cNvPicPr>
          <p:nvPr/>
        </p:nvPicPr>
        <p:blipFill rotWithShape="1">
          <a:blip r:embed="rId2"/>
          <a:srcRect l="5921" t="6296" r="17894" b="27240"/>
          <a:stretch/>
        </p:blipFill>
        <p:spPr>
          <a:xfrm>
            <a:off x="838200" y="1800086"/>
            <a:ext cx="10102516" cy="4955292"/>
          </a:xfrm>
          <a:prstGeom prst="rect">
            <a:avLst/>
          </a:prstGeom>
        </p:spPr>
      </p:pic>
    </p:spTree>
    <p:extLst>
      <p:ext uri="{BB962C8B-B14F-4D97-AF65-F5344CB8AC3E}">
        <p14:creationId xmlns:p14="http://schemas.microsoft.com/office/powerpoint/2010/main" val="302344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6" name="Content Placeholder 2"/>
          <p:cNvSpPr txBox="1">
            <a:spLocks/>
          </p:cNvSpPr>
          <p:nvPr/>
        </p:nvSpPr>
        <p:spPr>
          <a:xfrm>
            <a:off x="838200" y="1265837"/>
            <a:ext cx="10515600" cy="5000051"/>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sz="2400" dirty="0" smtClean="0"/>
              <a:t>Write introductions for the following topics, remembering to:</a:t>
            </a:r>
          </a:p>
          <a:p>
            <a:pPr marL="457200" indent="-457200" algn="just">
              <a:buAutoNum type="alphaLcParenR"/>
            </a:pPr>
            <a:r>
              <a:rPr lang="en-PH" sz="2400" dirty="0" smtClean="0"/>
              <a:t>write a general statement in your first sentence</a:t>
            </a:r>
          </a:p>
          <a:p>
            <a:pPr marL="457200" indent="-457200" algn="just">
              <a:buAutoNum type="alphaLcParenR"/>
            </a:pPr>
            <a:r>
              <a:rPr lang="en-PH" sz="2400" dirty="0" smtClean="0"/>
              <a:t>indicate your own position or stand on the topic in the second or third sentence.</a:t>
            </a:r>
          </a:p>
          <a:p>
            <a:pPr marL="457200" indent="-457200" algn="just">
              <a:buAutoNum type="alphaLcParenR"/>
            </a:pPr>
            <a:r>
              <a:rPr lang="en-PH" sz="2400" dirty="0" smtClean="0"/>
              <a:t>paraphrase the words of the topic.</a:t>
            </a:r>
          </a:p>
          <a:p>
            <a:pPr marL="0" indent="0" algn="just">
              <a:buNone/>
            </a:pPr>
            <a:endParaRPr lang="en-PH" sz="2400" dirty="0"/>
          </a:p>
          <a:p>
            <a:pPr marL="0" indent="0" algn="just">
              <a:buNone/>
            </a:pPr>
            <a:r>
              <a:rPr lang="en-PH" sz="2400" dirty="0" smtClean="0"/>
              <a:t>1. It is generally agreed that the world. is faring serious environmental problems of pollution, global warming and the loss of resources such as fresh water. Some people believe that these problems can be solved by technological inventions and developments, while others feel strongly that we can only solve these problems by consuming less, and living simpler life-style. What is your opinion?</a:t>
            </a:r>
          </a:p>
        </p:txBody>
      </p:sp>
    </p:spTree>
    <p:extLst>
      <p:ext uri="{BB962C8B-B14F-4D97-AF65-F5344CB8AC3E}">
        <p14:creationId xmlns:p14="http://schemas.microsoft.com/office/powerpoint/2010/main" val="3075044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2</a:t>
            </a:r>
            <a:endParaRPr lang="en-PH" dirty="0"/>
          </a:p>
        </p:txBody>
      </p:sp>
      <p:sp>
        <p:nvSpPr>
          <p:cNvPr id="6" name="Content Placeholder 2"/>
          <p:cNvSpPr txBox="1">
            <a:spLocks/>
          </p:cNvSpPr>
          <p:nvPr/>
        </p:nvSpPr>
        <p:spPr>
          <a:xfrm>
            <a:off x="838200" y="1265837"/>
            <a:ext cx="10515600" cy="4474563"/>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sz="2400" dirty="0" smtClean="0"/>
              <a:t>Write introductions for the following topics, remembering to:</a:t>
            </a:r>
          </a:p>
          <a:p>
            <a:pPr marL="457200" indent="-457200" algn="just">
              <a:buAutoNum type="alphaLcParenR"/>
            </a:pPr>
            <a:r>
              <a:rPr lang="en-PH" sz="2400" dirty="0" smtClean="0"/>
              <a:t>write a general statement in your first sentence</a:t>
            </a:r>
          </a:p>
          <a:p>
            <a:pPr marL="457200" indent="-457200" algn="just">
              <a:buAutoNum type="alphaLcParenR"/>
            </a:pPr>
            <a:r>
              <a:rPr lang="en-PH" sz="2400" dirty="0" smtClean="0"/>
              <a:t>indicate your own position or stand on the topic in the second or third sentence.</a:t>
            </a:r>
          </a:p>
          <a:p>
            <a:pPr marL="457200" indent="-457200" algn="just">
              <a:buAutoNum type="alphaLcParenR"/>
            </a:pPr>
            <a:r>
              <a:rPr lang="en-PH" sz="2400" dirty="0" smtClean="0"/>
              <a:t>paraphrase the words of the topic.</a:t>
            </a:r>
          </a:p>
          <a:p>
            <a:pPr marL="0" indent="0" algn="just">
              <a:buNone/>
            </a:pPr>
            <a:endParaRPr lang="en-PH" sz="2400" dirty="0"/>
          </a:p>
          <a:p>
            <a:pPr marL="0" indent="0" algn="just">
              <a:buNone/>
            </a:pPr>
            <a:r>
              <a:rPr lang="en-PH" sz="2400" dirty="0" smtClean="0"/>
              <a:t>2. Many people feel strongly that health services should be provided by the government and should be freely available. Others argue that only privatized health care can provide good quality health services. To what extent do you believe that health and medical services should be privatized?</a:t>
            </a:r>
          </a:p>
        </p:txBody>
      </p:sp>
    </p:spTree>
    <p:extLst>
      <p:ext uri="{BB962C8B-B14F-4D97-AF65-F5344CB8AC3E}">
        <p14:creationId xmlns:p14="http://schemas.microsoft.com/office/powerpoint/2010/main" val="1066108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270001"/>
            <a:ext cx="9626600" cy="3429000"/>
          </a:xfrm>
          <a:ln>
            <a:solidFill>
              <a:schemeClr val="accent1"/>
            </a:solidFill>
          </a:ln>
        </p:spPr>
        <p:txBody>
          <a:bodyPr>
            <a:normAutofit lnSpcReduction="10000"/>
          </a:bodyPr>
          <a:lstStyle/>
          <a:p>
            <a:pPr marL="0" indent="0">
              <a:buNone/>
            </a:pPr>
            <a:endParaRPr lang="en-PH" dirty="0" smtClean="0"/>
          </a:p>
          <a:p>
            <a:pPr marL="0" indent="0">
              <a:buNone/>
            </a:pPr>
            <a:r>
              <a:rPr lang="en-PH" dirty="0" smtClean="0"/>
              <a:t>1st SUPPORTING PARAGRAPH</a:t>
            </a:r>
          </a:p>
          <a:p>
            <a:pPr marL="0" indent="0">
              <a:buNone/>
            </a:pPr>
            <a:r>
              <a:rPr lang="en-PH" dirty="0"/>
              <a:t>	</a:t>
            </a:r>
            <a:r>
              <a:rPr lang="en-PH" b="1" dirty="0" smtClean="0"/>
              <a:t>Topic Sentence</a:t>
            </a:r>
            <a:r>
              <a:rPr lang="en-PH" dirty="0" smtClean="0"/>
              <a:t>:	States first supporting point</a:t>
            </a:r>
          </a:p>
          <a:p>
            <a:pPr marL="0" indent="0">
              <a:buNone/>
            </a:pPr>
            <a:r>
              <a:rPr lang="en-PH" dirty="0"/>
              <a:t>	</a:t>
            </a:r>
            <a:r>
              <a:rPr lang="en-PH" dirty="0" smtClean="0"/>
              <a:t>			Provides supporting point</a:t>
            </a:r>
            <a:endParaRPr lang="en-PH" dirty="0"/>
          </a:p>
          <a:p>
            <a:pPr marL="0" indent="0">
              <a:buNone/>
            </a:pPr>
            <a:r>
              <a:rPr lang="en-PH" dirty="0" smtClean="0"/>
              <a:t>2nd SUPPORTING PARAGRAPH</a:t>
            </a:r>
          </a:p>
          <a:p>
            <a:pPr marL="0" indent="0">
              <a:buNone/>
            </a:pPr>
            <a:r>
              <a:rPr lang="en-PH" dirty="0"/>
              <a:t>	</a:t>
            </a:r>
            <a:r>
              <a:rPr lang="en-PH" b="1" dirty="0" smtClean="0"/>
              <a:t>Topic Sentence</a:t>
            </a:r>
            <a:r>
              <a:rPr lang="en-PH" dirty="0" smtClean="0"/>
              <a:t>:	States second supporting point</a:t>
            </a:r>
          </a:p>
          <a:p>
            <a:pPr marL="0" indent="0">
              <a:buNone/>
            </a:pPr>
            <a:r>
              <a:rPr lang="en-PH" dirty="0"/>
              <a:t>	</a:t>
            </a:r>
            <a:r>
              <a:rPr lang="en-PH" dirty="0" smtClean="0"/>
              <a:t>			Provides details, examples, facts</a:t>
            </a:r>
          </a:p>
        </p:txBody>
      </p:sp>
      <p:sp>
        <p:nvSpPr>
          <p:cNvPr id="4" name="Rounded Rectangle 3"/>
          <p:cNvSpPr/>
          <p:nvPr/>
        </p:nvSpPr>
        <p:spPr>
          <a:xfrm>
            <a:off x="5076825" y="5327654"/>
            <a:ext cx="203835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6000" dirty="0" smtClean="0">
                <a:solidFill>
                  <a:schemeClr val="tx1"/>
                </a:solidFill>
              </a:rPr>
              <a:t>BODY</a:t>
            </a:r>
            <a:endParaRPr lang="en-PH" sz="6000" dirty="0">
              <a:solidFill>
                <a:schemeClr val="tx1"/>
              </a:solidFill>
            </a:endParaRPr>
          </a:p>
        </p:txBody>
      </p:sp>
      <p:sp>
        <p:nvSpPr>
          <p:cNvPr id="5" name="Up Arrow 4"/>
          <p:cNvSpPr/>
          <p:nvPr/>
        </p:nvSpPr>
        <p:spPr>
          <a:xfrm>
            <a:off x="5854700" y="4876802"/>
            <a:ext cx="482600" cy="403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14841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270001"/>
            <a:ext cx="9626600" cy="3429000"/>
          </a:xfrm>
          <a:ln>
            <a:solidFill>
              <a:schemeClr val="accent1"/>
            </a:solidFill>
          </a:ln>
        </p:spPr>
        <p:txBody>
          <a:bodyPr>
            <a:normAutofit fontScale="92500" lnSpcReduction="10000"/>
          </a:bodyPr>
          <a:lstStyle/>
          <a:p>
            <a:pPr marL="0" indent="0">
              <a:buNone/>
            </a:pPr>
            <a:r>
              <a:rPr lang="en-PH" dirty="0" smtClean="0"/>
              <a:t>CONCLUSION</a:t>
            </a:r>
          </a:p>
          <a:p>
            <a:pPr marL="0" indent="0">
              <a:buNone/>
            </a:pPr>
            <a:r>
              <a:rPr lang="en-PH" dirty="0"/>
              <a:t>	</a:t>
            </a:r>
            <a:r>
              <a:rPr lang="en-PH" dirty="0" smtClean="0"/>
              <a:t>Makes final comments by doing one or more of the 	following:</a:t>
            </a:r>
          </a:p>
          <a:p>
            <a:pPr marL="0" indent="0">
              <a:buNone/>
            </a:pPr>
            <a:r>
              <a:rPr lang="en-PH" dirty="0"/>
              <a:t>	</a:t>
            </a:r>
            <a:r>
              <a:rPr lang="en-PH" dirty="0" smtClean="0"/>
              <a:t>	</a:t>
            </a:r>
            <a:r>
              <a:rPr lang="en-PH" b="1" dirty="0" smtClean="0"/>
              <a:t>Restating main points</a:t>
            </a:r>
          </a:p>
          <a:p>
            <a:pPr marL="0" indent="0">
              <a:buNone/>
            </a:pPr>
            <a:r>
              <a:rPr lang="en-PH" b="1" dirty="0"/>
              <a:t>	</a:t>
            </a:r>
            <a:r>
              <a:rPr lang="en-PH" b="1" dirty="0" smtClean="0"/>
              <a:t>	Asking a question</a:t>
            </a:r>
          </a:p>
          <a:p>
            <a:pPr marL="0" indent="0">
              <a:buNone/>
            </a:pPr>
            <a:r>
              <a:rPr lang="en-PH" b="1" dirty="0"/>
              <a:t>	</a:t>
            </a:r>
            <a:r>
              <a:rPr lang="en-PH" b="1" dirty="0" smtClean="0"/>
              <a:t>	Suggesting a solution</a:t>
            </a:r>
          </a:p>
          <a:p>
            <a:pPr marL="0" indent="0">
              <a:buNone/>
            </a:pPr>
            <a:r>
              <a:rPr lang="en-PH" b="1" dirty="0"/>
              <a:t>		</a:t>
            </a:r>
            <a:r>
              <a:rPr lang="en-PH" b="1" dirty="0" smtClean="0"/>
              <a:t>Making a recommendation</a:t>
            </a:r>
          </a:p>
          <a:p>
            <a:pPr marL="0" indent="0">
              <a:buNone/>
            </a:pPr>
            <a:r>
              <a:rPr lang="en-PH" b="1" dirty="0"/>
              <a:t>	</a:t>
            </a:r>
            <a:r>
              <a:rPr lang="en-PH" b="1" dirty="0" smtClean="0"/>
              <a:t>	Making a prediction</a:t>
            </a:r>
          </a:p>
        </p:txBody>
      </p:sp>
      <p:sp>
        <p:nvSpPr>
          <p:cNvPr id="4" name="Rounded Rectangle 3"/>
          <p:cNvSpPr/>
          <p:nvPr/>
        </p:nvSpPr>
        <p:spPr>
          <a:xfrm>
            <a:off x="4265612" y="5353055"/>
            <a:ext cx="3660775"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6000" dirty="0" smtClean="0">
                <a:solidFill>
                  <a:schemeClr val="tx1"/>
                </a:solidFill>
              </a:rPr>
              <a:t>Conclusion</a:t>
            </a:r>
            <a:endParaRPr lang="en-PH" sz="6000" dirty="0">
              <a:solidFill>
                <a:schemeClr val="tx1"/>
              </a:solidFill>
            </a:endParaRPr>
          </a:p>
        </p:txBody>
      </p:sp>
      <p:sp>
        <p:nvSpPr>
          <p:cNvPr id="5" name="Up Arrow 4"/>
          <p:cNvSpPr/>
          <p:nvPr/>
        </p:nvSpPr>
        <p:spPr>
          <a:xfrm>
            <a:off x="5854700" y="4876802"/>
            <a:ext cx="482600" cy="403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22851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456"/>
          </a:xfrm>
          <a:solidFill>
            <a:schemeClr val="accent6">
              <a:lumMod val="40000"/>
              <a:lumOff val="60000"/>
            </a:schemeClr>
          </a:solidFill>
        </p:spPr>
        <p:txBody>
          <a:bodyPr/>
          <a:lstStyle/>
          <a:p>
            <a:r>
              <a:rPr lang="en-PH" dirty="0" smtClean="0"/>
              <a:t>Parts of an Essay</a:t>
            </a:r>
            <a:endParaRPr lang="en-PH" dirty="0"/>
          </a:p>
        </p:txBody>
      </p:sp>
      <p:sp>
        <p:nvSpPr>
          <p:cNvPr id="3" name="Content Placeholder 2"/>
          <p:cNvSpPr>
            <a:spLocks noGrp="1"/>
          </p:cNvSpPr>
          <p:nvPr>
            <p:ph idx="1"/>
          </p:nvPr>
        </p:nvSpPr>
        <p:spPr>
          <a:xfrm>
            <a:off x="838200" y="1470025"/>
            <a:ext cx="10515600" cy="4549775"/>
          </a:xfrm>
        </p:spPr>
        <p:txBody>
          <a:bodyPr>
            <a:normAutofit lnSpcReduction="10000"/>
          </a:bodyPr>
          <a:lstStyle/>
          <a:p>
            <a:pPr marL="0" indent="0" algn="just">
              <a:lnSpc>
                <a:spcPct val="150000"/>
              </a:lnSpc>
              <a:buNone/>
            </a:pPr>
            <a:r>
              <a:rPr lang="en-PH" dirty="0" smtClean="0"/>
              <a:t>An essay has three main parts: an </a:t>
            </a:r>
            <a:r>
              <a:rPr lang="en-PH" b="1" dirty="0" smtClean="0"/>
              <a:t>introduction</a:t>
            </a:r>
            <a:r>
              <a:rPr lang="en-PH" dirty="0" smtClean="0"/>
              <a:t>, several </a:t>
            </a:r>
            <a:r>
              <a:rPr lang="en-PH" b="1" dirty="0" smtClean="0"/>
              <a:t>supporting paragraphs</a:t>
            </a:r>
            <a:r>
              <a:rPr lang="en-PH" dirty="0" smtClean="0"/>
              <a:t>, and a </a:t>
            </a:r>
            <a:r>
              <a:rPr lang="en-PH" b="1" dirty="0" smtClean="0"/>
              <a:t>conclusion</a:t>
            </a:r>
            <a:r>
              <a:rPr lang="en-PH" dirty="0" smtClean="0"/>
              <a:t>. The supporting paragraphs are also called the </a:t>
            </a:r>
            <a:r>
              <a:rPr lang="en-PH" b="1" dirty="0" smtClean="0"/>
              <a:t>body</a:t>
            </a:r>
            <a:r>
              <a:rPr lang="en-PH" dirty="0" smtClean="0"/>
              <a:t>. Each part has its own special purpose. The introduction provides some background information on the subject and states the main idea in a thesis statement. The supporting paragraphs explain and support the main idea. The conclusion summarizes the main points.</a:t>
            </a:r>
            <a:endParaRPr lang="en-PH" dirty="0"/>
          </a:p>
        </p:txBody>
      </p:sp>
    </p:spTree>
    <p:extLst>
      <p:ext uri="{BB962C8B-B14F-4D97-AF65-F5344CB8AC3E}">
        <p14:creationId xmlns:p14="http://schemas.microsoft.com/office/powerpoint/2010/main" val="2453354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Essay Writing </a:t>
            </a:r>
            <a:endParaRPr lang="en-PH" dirty="0"/>
          </a:p>
        </p:txBody>
      </p:sp>
      <p:sp>
        <p:nvSpPr>
          <p:cNvPr id="3" name="Content Placeholder 2"/>
          <p:cNvSpPr>
            <a:spLocks noGrp="1"/>
          </p:cNvSpPr>
          <p:nvPr>
            <p:ph idx="1"/>
          </p:nvPr>
        </p:nvSpPr>
        <p:spPr>
          <a:xfrm>
            <a:off x="838200" y="1117600"/>
            <a:ext cx="10515600" cy="1676399"/>
          </a:xfrm>
          <a:ln>
            <a:solidFill>
              <a:schemeClr val="accent1"/>
            </a:solidFill>
          </a:ln>
        </p:spPr>
        <p:txBody>
          <a:bodyPr>
            <a:normAutofit/>
          </a:bodyPr>
          <a:lstStyle/>
          <a:p>
            <a:pPr marL="0" indent="0" algn="just">
              <a:buNone/>
            </a:pPr>
            <a:r>
              <a:rPr lang="en-PH" dirty="0" smtClean="0"/>
              <a:t>Read the following five-paragraph essay that a student wrote about the impact of Latin pop music on the United </a:t>
            </a:r>
            <a:r>
              <a:rPr lang="en-PH" dirty="0"/>
              <a:t>S</a:t>
            </a:r>
            <a:r>
              <a:rPr lang="en-PH" dirty="0" smtClean="0"/>
              <a:t>tates. Notice that the first line of each new paragraph is indented. After you have read the entire essay, label the parts on the lines provided.</a:t>
            </a:r>
          </a:p>
        </p:txBody>
      </p:sp>
      <p:sp>
        <p:nvSpPr>
          <p:cNvPr id="6" name="Content Placeholder 2"/>
          <p:cNvSpPr txBox="1">
            <a:spLocks/>
          </p:cNvSpPr>
          <p:nvPr/>
        </p:nvSpPr>
        <p:spPr>
          <a:xfrm>
            <a:off x="838200" y="1092200"/>
            <a:ext cx="10515600" cy="5334000"/>
          </a:xfrm>
          <a:prstGeom prst="rect">
            <a:avLst/>
          </a:prstGeom>
          <a:solidFill>
            <a:schemeClr val="bg1"/>
          </a:solidFill>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PH" b="1" dirty="0" smtClean="0"/>
              <a:t>Latin Pop Music Hits the United States</a:t>
            </a:r>
          </a:p>
          <a:p>
            <a:pPr marL="0" indent="0" algn="just">
              <a:buNone/>
            </a:pPr>
            <a:r>
              <a:rPr lang="en-PH" dirty="0" smtClean="0"/>
              <a:t>	Since the late 1990s, Latin music has exploded onto the U.S. music scene like never before. There has been a steady increase in the records sales of Latin music albums and remarkable growth in the number of radio stations devoted to Latin music. Musical talents from the Spanish-speaking world have broken the U.S. market wide open. In the process, they have added a little Latin spice and given American musicians some friendly competition. With sales at the top of the charts and Latin music sensations continuing to grow in popularity, Latin music is not just another fad; it is here to stay. Every revolution has its leaders, and the recent Latin invasion, as it has been called, certainly has a few pioneering rockers that have helped to set the stage for the Latin pop explosion. Singers such as Gloria Estefan, Ricky Martin, and Shakira have been particularly helpful in bringing Latin beats to U.S. sound waves.</a:t>
            </a:r>
            <a:endParaRPr lang="en-PH" dirty="0"/>
          </a:p>
        </p:txBody>
      </p:sp>
    </p:spTree>
    <p:extLst>
      <p:ext uri="{BB962C8B-B14F-4D97-AF65-F5344CB8AC3E}">
        <p14:creationId xmlns:p14="http://schemas.microsoft.com/office/powerpoint/2010/main" val="13070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270001"/>
            <a:ext cx="9626600" cy="3429000"/>
          </a:xfrm>
          <a:ln>
            <a:solidFill>
              <a:schemeClr val="accent1"/>
            </a:solidFill>
          </a:ln>
        </p:spPr>
        <p:txBody>
          <a:bodyPr>
            <a:normAutofit lnSpcReduction="10000"/>
          </a:bodyPr>
          <a:lstStyle/>
          <a:p>
            <a:pPr marL="0" indent="0">
              <a:buNone/>
            </a:pPr>
            <a:endParaRPr lang="en-PH" dirty="0" smtClean="0"/>
          </a:p>
          <a:p>
            <a:pPr marL="0" indent="0">
              <a:buNone/>
            </a:pPr>
            <a:r>
              <a:rPr lang="en-PH" dirty="0" smtClean="0"/>
              <a:t>INTRODUCTION</a:t>
            </a:r>
          </a:p>
          <a:p>
            <a:pPr marL="0" indent="0">
              <a:buNone/>
            </a:pPr>
            <a:r>
              <a:rPr lang="en-PH" dirty="0"/>
              <a:t>	</a:t>
            </a:r>
            <a:r>
              <a:rPr lang="en-PH" b="1" dirty="0" smtClean="0"/>
              <a:t>Background Information</a:t>
            </a:r>
          </a:p>
          <a:p>
            <a:pPr marL="0" indent="0">
              <a:buNone/>
            </a:pPr>
            <a:r>
              <a:rPr lang="en-PH" b="1" dirty="0"/>
              <a:t>	</a:t>
            </a:r>
            <a:r>
              <a:rPr lang="en-PH" dirty="0" smtClean="0"/>
              <a:t>Gets reader’s attention using one or more of the following:</a:t>
            </a:r>
          </a:p>
          <a:p>
            <a:pPr marL="0" indent="0">
              <a:buNone/>
            </a:pPr>
            <a:r>
              <a:rPr lang="en-PH" b="1" dirty="0"/>
              <a:t>	</a:t>
            </a:r>
            <a:r>
              <a:rPr lang="en-PH" dirty="0" smtClean="0"/>
              <a:t>Anecdotes, Quotations, Questions, Facts and statistics</a:t>
            </a:r>
          </a:p>
          <a:p>
            <a:pPr marL="0" indent="0">
              <a:buNone/>
            </a:pPr>
            <a:r>
              <a:rPr lang="en-PH" b="1" dirty="0"/>
              <a:t>	</a:t>
            </a:r>
            <a:r>
              <a:rPr lang="en-PH" b="1" dirty="0" smtClean="0"/>
              <a:t>Thesis Statement</a:t>
            </a:r>
          </a:p>
          <a:p>
            <a:pPr marL="0" indent="0">
              <a:buNone/>
            </a:pPr>
            <a:r>
              <a:rPr lang="en-PH" b="1" dirty="0"/>
              <a:t>	</a:t>
            </a:r>
            <a:r>
              <a:rPr lang="en-PH" dirty="0" smtClean="0"/>
              <a:t>States the subject and focus of the essay</a:t>
            </a:r>
            <a:endParaRPr lang="en-PH" b="1" dirty="0"/>
          </a:p>
        </p:txBody>
      </p:sp>
      <p:sp>
        <p:nvSpPr>
          <p:cNvPr id="4" name="Rounded Rectangle 3"/>
          <p:cNvSpPr/>
          <p:nvPr/>
        </p:nvSpPr>
        <p:spPr>
          <a:xfrm>
            <a:off x="3498850" y="5353055"/>
            <a:ext cx="51943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6000" dirty="0" smtClean="0">
                <a:solidFill>
                  <a:schemeClr val="tx1"/>
                </a:solidFill>
              </a:rPr>
              <a:t>INTRODUCTION</a:t>
            </a:r>
            <a:endParaRPr lang="en-PH" sz="6000" dirty="0">
              <a:solidFill>
                <a:schemeClr val="tx1"/>
              </a:solidFill>
            </a:endParaRPr>
          </a:p>
        </p:txBody>
      </p:sp>
      <p:sp>
        <p:nvSpPr>
          <p:cNvPr id="5" name="Up Arrow 4"/>
          <p:cNvSpPr/>
          <p:nvPr/>
        </p:nvSpPr>
        <p:spPr>
          <a:xfrm>
            <a:off x="5854700" y="4876802"/>
            <a:ext cx="482600" cy="403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41252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270001"/>
            <a:ext cx="9626600" cy="3429000"/>
          </a:xfrm>
          <a:ln>
            <a:solidFill>
              <a:schemeClr val="accent1"/>
            </a:solidFill>
          </a:ln>
        </p:spPr>
        <p:txBody>
          <a:bodyPr>
            <a:normAutofit/>
          </a:bodyPr>
          <a:lstStyle/>
          <a:p>
            <a:pPr marL="0" indent="0" algn="just">
              <a:buNone/>
            </a:pPr>
            <a:r>
              <a:rPr lang="en-PH" sz="3600" b="1" dirty="0" smtClean="0"/>
              <a:t>Anecdote:</a:t>
            </a:r>
          </a:p>
          <a:p>
            <a:pPr marL="0" indent="0" algn="just">
              <a:buNone/>
            </a:pPr>
            <a:r>
              <a:rPr lang="en-PH" sz="3600" dirty="0" smtClean="0"/>
              <a:t>	Sometimes </a:t>
            </a:r>
            <a:r>
              <a:rPr lang="en-PH" sz="3600" dirty="0"/>
              <a:t>your biggest weakness can become your biggest strength. Take, for example, the story of one 10-year-old boy who decided to study judo despite the fact that he had lost his left arm in a devastating car accident.</a:t>
            </a:r>
            <a:endParaRPr lang="en-PH" sz="3600" b="1" dirty="0"/>
          </a:p>
        </p:txBody>
      </p:sp>
      <p:sp>
        <p:nvSpPr>
          <p:cNvPr id="4" name="Rounded Rectangle 3"/>
          <p:cNvSpPr/>
          <p:nvPr/>
        </p:nvSpPr>
        <p:spPr>
          <a:xfrm>
            <a:off x="3498850" y="5353055"/>
            <a:ext cx="51943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6000" dirty="0" smtClean="0">
                <a:solidFill>
                  <a:schemeClr val="tx1"/>
                </a:solidFill>
              </a:rPr>
              <a:t>INTRODUCTION</a:t>
            </a:r>
            <a:endParaRPr lang="en-PH" sz="6000" dirty="0">
              <a:solidFill>
                <a:schemeClr val="tx1"/>
              </a:solidFill>
            </a:endParaRPr>
          </a:p>
        </p:txBody>
      </p:sp>
      <p:sp>
        <p:nvSpPr>
          <p:cNvPr id="5" name="Up Arrow 4"/>
          <p:cNvSpPr/>
          <p:nvPr/>
        </p:nvSpPr>
        <p:spPr>
          <a:xfrm>
            <a:off x="5854700" y="4876802"/>
            <a:ext cx="482600" cy="403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031782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092200"/>
            <a:ext cx="9626600" cy="4876799"/>
          </a:xfrm>
          <a:ln>
            <a:solidFill>
              <a:schemeClr val="accent1"/>
            </a:solidFill>
          </a:ln>
        </p:spPr>
        <p:txBody>
          <a:bodyPr>
            <a:normAutofit fontScale="92500" lnSpcReduction="20000"/>
          </a:bodyPr>
          <a:lstStyle/>
          <a:p>
            <a:pPr marL="0" indent="0" algn="just">
              <a:buNone/>
            </a:pPr>
            <a:endParaRPr lang="en-PH" sz="3600" b="1" dirty="0" smtClean="0"/>
          </a:p>
          <a:p>
            <a:pPr marL="0" indent="0" algn="just">
              <a:buNone/>
            </a:pPr>
            <a:r>
              <a:rPr lang="en-PH" sz="3600" b="1" dirty="0" smtClean="0"/>
              <a:t>Quotations</a:t>
            </a:r>
          </a:p>
          <a:p>
            <a:pPr marL="0" indent="0" algn="just">
              <a:buNone/>
            </a:pPr>
            <a:endParaRPr lang="en-PH" sz="3600" b="1" dirty="0" smtClean="0"/>
          </a:p>
          <a:p>
            <a:pPr marL="0" indent="0" algn="just">
              <a:buNone/>
            </a:pPr>
            <a:r>
              <a:rPr lang="en-PH" sz="3600" i="1" dirty="0" smtClean="0">
                <a:solidFill>
                  <a:srgbClr val="FF0000"/>
                </a:solidFill>
              </a:rPr>
              <a:t>About life:</a:t>
            </a:r>
          </a:p>
          <a:p>
            <a:pPr marL="0" indent="0" algn="just">
              <a:buNone/>
            </a:pPr>
            <a:r>
              <a:rPr lang="en-PH" sz="3600" dirty="0" smtClean="0"/>
              <a:t>Life's </a:t>
            </a:r>
            <a:r>
              <a:rPr lang="en-PH" sz="3600" dirty="0"/>
              <a:t>most persistent and urgent question is, 'What are you doing for others</a:t>
            </a:r>
            <a:r>
              <a:rPr lang="en-PH" sz="3600" dirty="0" smtClean="0"/>
              <a:t>?‘</a:t>
            </a:r>
          </a:p>
          <a:p>
            <a:pPr marL="0" indent="0" algn="just">
              <a:buNone/>
            </a:pPr>
            <a:endParaRPr lang="en-PH" sz="3600" dirty="0" smtClean="0"/>
          </a:p>
          <a:p>
            <a:pPr marL="0" indent="0" algn="just">
              <a:buNone/>
            </a:pPr>
            <a:r>
              <a:rPr lang="en-PH" sz="3600" i="1" dirty="0" smtClean="0">
                <a:solidFill>
                  <a:srgbClr val="FF0000"/>
                </a:solidFill>
              </a:rPr>
              <a:t>About hometown:</a:t>
            </a:r>
            <a:endParaRPr lang="en-PH" sz="3600" i="1" dirty="0">
              <a:solidFill>
                <a:srgbClr val="FF0000"/>
              </a:solidFill>
            </a:endParaRPr>
          </a:p>
          <a:p>
            <a:pPr marL="0" indent="0" algn="just">
              <a:buNone/>
            </a:pPr>
            <a:r>
              <a:rPr lang="en-PH" sz="3600" dirty="0"/>
              <a:t>You never get away from that thing in your hometown that it has over you. You don't outgrow where you come </a:t>
            </a:r>
            <a:r>
              <a:rPr lang="en-PH" sz="3600" dirty="0" smtClean="0"/>
              <a:t>from.</a:t>
            </a:r>
            <a:endParaRPr lang="en-PH" sz="3600" b="1" dirty="0"/>
          </a:p>
        </p:txBody>
      </p:sp>
    </p:spTree>
    <p:extLst>
      <p:ext uri="{BB962C8B-B14F-4D97-AF65-F5344CB8AC3E}">
        <p14:creationId xmlns:p14="http://schemas.microsoft.com/office/powerpoint/2010/main" val="4168257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397000"/>
            <a:ext cx="9626600" cy="4876799"/>
          </a:xfrm>
          <a:ln>
            <a:solidFill>
              <a:schemeClr val="accent1"/>
            </a:solidFill>
          </a:ln>
        </p:spPr>
        <p:txBody>
          <a:bodyPr>
            <a:normAutofit fontScale="85000" lnSpcReduction="20000"/>
          </a:bodyPr>
          <a:lstStyle/>
          <a:p>
            <a:pPr marL="0" indent="0" algn="just">
              <a:buNone/>
            </a:pPr>
            <a:endParaRPr lang="en-PH" sz="3600" b="1" dirty="0" smtClean="0"/>
          </a:p>
          <a:p>
            <a:pPr marL="0" indent="0" algn="just">
              <a:buNone/>
            </a:pPr>
            <a:r>
              <a:rPr lang="en-PH" sz="3600" b="1" dirty="0" smtClean="0"/>
              <a:t>Facts</a:t>
            </a:r>
          </a:p>
          <a:p>
            <a:pPr marL="0" indent="0" algn="just">
              <a:buNone/>
            </a:pPr>
            <a:endParaRPr lang="en-PH" sz="3600" b="1" dirty="0" smtClean="0"/>
          </a:p>
          <a:p>
            <a:pPr marL="0" indent="0" algn="just">
              <a:buNone/>
            </a:pPr>
            <a:r>
              <a:rPr lang="en-PH" sz="3600" dirty="0" smtClean="0"/>
              <a:t>	In </a:t>
            </a:r>
            <a:r>
              <a:rPr lang="en-PH" sz="3600" dirty="0"/>
              <a:t>no case should abortion be promoted as a method of family planning. All governments and relevant intergovernmental and nongovernmental organizations are urged to strengthen their commitment to women's health, to deal with the health impact of unsafe abortion* as a major public health concern and to reduce the recourse to abortion through expanded improved family planning services. Prevention of unwanted pregnancies must always be given the highest priority, and all attempts should be made to eliminate the need for abortion. </a:t>
            </a:r>
            <a:endParaRPr lang="en-PH" sz="3600" b="1" dirty="0"/>
          </a:p>
        </p:txBody>
      </p:sp>
    </p:spTree>
    <p:extLst>
      <p:ext uri="{BB962C8B-B14F-4D97-AF65-F5344CB8AC3E}">
        <p14:creationId xmlns:p14="http://schemas.microsoft.com/office/powerpoint/2010/main" val="422156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Basic Plan of an Essay</a:t>
            </a:r>
            <a:endParaRPr lang="en-PH" dirty="0"/>
          </a:p>
        </p:txBody>
      </p:sp>
      <p:sp>
        <p:nvSpPr>
          <p:cNvPr id="3" name="Content Placeholder 2"/>
          <p:cNvSpPr>
            <a:spLocks noGrp="1"/>
          </p:cNvSpPr>
          <p:nvPr>
            <p:ph idx="1"/>
          </p:nvPr>
        </p:nvSpPr>
        <p:spPr>
          <a:xfrm>
            <a:off x="1282700" y="1397000"/>
            <a:ext cx="9626600" cy="4876799"/>
          </a:xfrm>
          <a:ln>
            <a:solidFill>
              <a:schemeClr val="accent1"/>
            </a:solidFill>
          </a:ln>
        </p:spPr>
        <p:txBody>
          <a:bodyPr>
            <a:normAutofit/>
          </a:bodyPr>
          <a:lstStyle/>
          <a:p>
            <a:pPr marL="0" indent="0" algn="just">
              <a:buNone/>
            </a:pPr>
            <a:r>
              <a:rPr lang="en-PH" sz="3200" b="1" dirty="0" smtClean="0"/>
              <a:t>Statistics</a:t>
            </a:r>
          </a:p>
          <a:p>
            <a:pPr marL="0" indent="0" algn="just">
              <a:buNone/>
            </a:pPr>
            <a:endParaRPr lang="en-PH" sz="3200" dirty="0"/>
          </a:p>
          <a:p>
            <a:pPr marL="0" indent="0" algn="just">
              <a:buNone/>
            </a:pPr>
            <a:r>
              <a:rPr lang="en-PH" sz="3200" dirty="0" smtClean="0"/>
              <a:t>	In </a:t>
            </a:r>
            <a:r>
              <a:rPr lang="en-PH" sz="3200" dirty="0"/>
              <a:t>2015, a total of 229,715 babies were born to women aged 15–19 years, for a birth rate of 22.3 per 1,000 women in this age group.  This is another record low for U.S. teens and a drop of 8% from 2014. Birth rates fell 9% for women aged 15–17 years and 7% for women aged 18–19 years.</a:t>
            </a:r>
            <a:endParaRPr lang="en-PH" sz="3600" b="1" dirty="0"/>
          </a:p>
        </p:txBody>
      </p:sp>
    </p:spTree>
    <p:extLst>
      <p:ext uri="{BB962C8B-B14F-4D97-AF65-F5344CB8AC3E}">
        <p14:creationId xmlns:p14="http://schemas.microsoft.com/office/powerpoint/2010/main" val="1562496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a:t>
            </a:r>
            <a:endParaRPr lang="en-PH" dirty="0"/>
          </a:p>
        </p:txBody>
      </p:sp>
      <p:sp>
        <p:nvSpPr>
          <p:cNvPr id="3" name="Content Placeholder 2"/>
          <p:cNvSpPr>
            <a:spLocks noGrp="1"/>
          </p:cNvSpPr>
          <p:nvPr>
            <p:ph idx="1"/>
          </p:nvPr>
        </p:nvSpPr>
        <p:spPr>
          <a:xfrm>
            <a:off x="838200" y="1270000"/>
            <a:ext cx="10515600" cy="5130799"/>
          </a:xfrm>
          <a:ln>
            <a:solidFill>
              <a:schemeClr val="accent1"/>
            </a:solidFill>
          </a:ln>
        </p:spPr>
        <p:txBody>
          <a:bodyPr>
            <a:normAutofit/>
          </a:bodyPr>
          <a:lstStyle/>
          <a:p>
            <a:pPr marL="0" indent="0">
              <a:buNone/>
            </a:pPr>
            <a:r>
              <a:rPr lang="en-PH" dirty="0" smtClean="0"/>
              <a:t>Example:</a:t>
            </a:r>
          </a:p>
          <a:p>
            <a:pPr marL="0" indent="0" algn="just">
              <a:buNone/>
            </a:pPr>
            <a:r>
              <a:rPr lang="en-PH" i="1" dirty="0" smtClean="0"/>
              <a:t>	Many modern children spend too much time sitting in front of a television screen. This is extremely harmful to their development. Therefore Parents should strictly limit the time that children spend in this </a:t>
            </a:r>
            <a:r>
              <a:rPr lang="en-PH" i="1" dirty="0"/>
              <a:t>w</a:t>
            </a:r>
            <a:r>
              <a:rPr lang="en-PH" i="1" dirty="0" smtClean="0"/>
              <a:t>ay. Do you agree?</a:t>
            </a:r>
            <a:endParaRPr lang="en-PH" i="1" dirty="0"/>
          </a:p>
          <a:p>
            <a:pPr marL="0" indent="0" algn="just">
              <a:buNone/>
            </a:pPr>
            <a:endParaRPr lang="en-PH" dirty="0" smtClean="0"/>
          </a:p>
          <a:p>
            <a:pPr marL="0" indent="0" algn="ctr">
              <a:buNone/>
            </a:pPr>
            <a:r>
              <a:rPr lang="en-PH" dirty="0" smtClean="0"/>
              <a:t>Or,</a:t>
            </a:r>
          </a:p>
          <a:p>
            <a:pPr marL="0" indent="0" algn="just">
              <a:buNone/>
            </a:pPr>
            <a:endParaRPr lang="en-PH" dirty="0" smtClean="0"/>
          </a:p>
          <a:p>
            <a:pPr marL="0" indent="0" algn="just">
              <a:buNone/>
            </a:pPr>
            <a:r>
              <a:rPr lang="en-PH" i="1" dirty="0" smtClean="0"/>
              <a:t>	TV is so common now that it is hard to imagine life without it. However, as many people have pointed out, most children spend too much time in front of the screen, and this is harmful.</a:t>
            </a:r>
          </a:p>
          <a:p>
            <a:pPr marL="0" indent="0" algn="just">
              <a:buNone/>
            </a:pPr>
            <a:endParaRPr lang="en-PH" i="1" dirty="0"/>
          </a:p>
        </p:txBody>
      </p:sp>
    </p:spTree>
    <p:extLst>
      <p:ext uri="{BB962C8B-B14F-4D97-AF65-F5344CB8AC3E}">
        <p14:creationId xmlns:p14="http://schemas.microsoft.com/office/powerpoint/2010/main" val="286300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a:solidFill>
            <a:schemeClr val="accent6">
              <a:lumMod val="40000"/>
              <a:lumOff val="60000"/>
            </a:schemeClr>
          </a:solidFill>
        </p:spPr>
        <p:txBody>
          <a:bodyPr>
            <a:normAutofit/>
          </a:bodyPr>
          <a:lstStyle/>
          <a:p>
            <a:r>
              <a:rPr lang="en-PH" dirty="0" smtClean="0"/>
              <a:t>Introduction: Activity 1</a:t>
            </a:r>
            <a:endParaRPr lang="en-PH" dirty="0"/>
          </a:p>
        </p:txBody>
      </p:sp>
      <p:sp>
        <p:nvSpPr>
          <p:cNvPr id="3" name="Content Placeholder 2"/>
          <p:cNvSpPr>
            <a:spLocks noGrp="1"/>
          </p:cNvSpPr>
          <p:nvPr>
            <p:ph idx="1"/>
          </p:nvPr>
        </p:nvSpPr>
        <p:spPr>
          <a:xfrm>
            <a:off x="838200" y="1270001"/>
            <a:ext cx="10515600" cy="1817974"/>
          </a:xfrm>
          <a:ln>
            <a:solidFill>
              <a:schemeClr val="accent1"/>
            </a:solidFill>
          </a:ln>
        </p:spPr>
        <p:txBody>
          <a:bodyPr>
            <a:normAutofit/>
          </a:bodyPr>
          <a:lstStyle/>
          <a:p>
            <a:pPr marL="0" indent="0" algn="just">
              <a:buNone/>
            </a:pPr>
            <a:r>
              <a:rPr lang="en-PH" dirty="0" smtClean="0"/>
              <a:t>The following are 3 introductions to the essay topic. However, the sentences have been jumbled. Find the first and second sentences which belong together in each case, to make five different introductions. There is one extra sentence.</a:t>
            </a:r>
          </a:p>
        </p:txBody>
      </p:sp>
      <p:sp>
        <p:nvSpPr>
          <p:cNvPr id="6" name="Content Placeholder 2"/>
          <p:cNvSpPr txBox="1">
            <a:spLocks/>
          </p:cNvSpPr>
          <p:nvPr/>
        </p:nvSpPr>
        <p:spPr>
          <a:xfrm>
            <a:off x="838200" y="1270000"/>
            <a:ext cx="10515600" cy="5040859"/>
          </a:xfrm>
          <a:prstGeom prst="rect">
            <a:avLst/>
          </a:prstGeom>
          <a:solidFill>
            <a:schemeClr val="bg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sz="2400" i="1" dirty="0" smtClean="0"/>
              <a:t>Modern technology has increased our material wealth, but not our happiness. To what extent do you agree with this statement?</a:t>
            </a:r>
            <a:endParaRPr lang="en-PH" sz="2400" dirty="0" smtClean="0"/>
          </a:p>
          <a:p>
            <a:pPr marL="514350" indent="-514350" algn="just">
              <a:buAutoNum type="arabicPeriod"/>
            </a:pPr>
            <a:r>
              <a:rPr lang="en-PH" sz="2200" dirty="0" smtClean="0"/>
              <a:t>Some people claim that modern technology is harming society’s spiritual and traditional values.</a:t>
            </a:r>
          </a:p>
          <a:p>
            <a:pPr marL="514350" indent="-514350" algn="just">
              <a:buAutoNum type="arabicPeriod"/>
            </a:pPr>
            <a:r>
              <a:rPr lang="en-PH" sz="2200" dirty="0" smtClean="0"/>
              <a:t>In fact, in many cases people have suffered enormously because of these changes.</a:t>
            </a:r>
          </a:p>
          <a:p>
            <a:pPr marL="514350" indent="-514350" algn="just">
              <a:buAutoNum type="arabicPeriod"/>
            </a:pPr>
            <a:r>
              <a:rPr lang="en-PH" sz="2200" dirty="0" smtClean="0"/>
              <a:t>Every country in the world is aiming for technological development.</a:t>
            </a:r>
          </a:p>
          <a:p>
            <a:pPr marL="514350" indent="-514350" algn="just">
              <a:buAutoNum type="arabicPeriod"/>
            </a:pPr>
            <a:r>
              <a:rPr lang="en-PH" sz="2200" dirty="0" smtClean="0"/>
              <a:t>Their governments are not making their people more contented, however, as inequalities in society continue to grow.</a:t>
            </a:r>
          </a:p>
          <a:p>
            <a:pPr marL="514350" indent="-514350" algn="just">
              <a:buFont typeface="Arial" panose="020B0604020202020204" pitchFamily="34" charset="0"/>
              <a:buAutoNum type="arabicPeriod"/>
            </a:pPr>
            <a:r>
              <a:rPr lang="en-PH" sz="2200" dirty="0" smtClean="0"/>
              <a:t> It seems clear however, that this is an old-fashioned view, and that technological inventions actually allow people to have more time and leisure to satisfy their spiritual needs.</a:t>
            </a:r>
          </a:p>
          <a:p>
            <a:pPr marL="514350" indent="-514350" algn="just">
              <a:buAutoNum type="arabicPeriod"/>
            </a:pPr>
            <a:r>
              <a:rPr lang="en-PH" sz="2200" dirty="0" smtClean="0"/>
              <a:t>For most people, technological development means an improvement in their life-style.</a:t>
            </a:r>
          </a:p>
          <a:p>
            <a:pPr marL="514350" indent="-514350" algn="just">
              <a:buFont typeface="Arial" panose="020B0604020202020204" pitchFamily="34" charset="0"/>
              <a:buAutoNum type="arabicPeriod"/>
            </a:pPr>
            <a:r>
              <a:rPr lang="en-PH" sz="2200" dirty="0" smtClean="0"/>
              <a:t>Technology has brought many changes to peoples lives, not all of which are beneficial.</a:t>
            </a:r>
          </a:p>
        </p:txBody>
      </p:sp>
    </p:spTree>
    <p:extLst>
      <p:ext uri="{BB962C8B-B14F-4D97-AF65-F5344CB8AC3E}">
        <p14:creationId xmlns:p14="http://schemas.microsoft.com/office/powerpoint/2010/main" val="36828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1157</Words>
  <Application>Microsoft Office PowerPoint</Application>
  <PresentationFormat>Widescreen</PresentationFormat>
  <Paragraphs>110</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Essay Writing</vt:lpstr>
      <vt:lpstr>Parts of an Essay</vt:lpstr>
      <vt:lpstr>Basic Plan of an Essay</vt:lpstr>
      <vt:lpstr>Basic Plan of an Essay</vt:lpstr>
      <vt:lpstr>Basic Plan of an Essay</vt:lpstr>
      <vt:lpstr>Basic Plan of an Essay</vt:lpstr>
      <vt:lpstr>Basic Plan of an Essay</vt:lpstr>
      <vt:lpstr>Introduction</vt:lpstr>
      <vt:lpstr>Introduction: Activity 1</vt:lpstr>
      <vt:lpstr>Introduction: Activity 1 (answers)</vt:lpstr>
      <vt:lpstr>Introduction: Activity 2</vt:lpstr>
      <vt:lpstr>Introduction: Activity 2</vt:lpstr>
      <vt:lpstr>Introduction: Activity 2</vt:lpstr>
      <vt:lpstr>Introduction: Activity 2</vt:lpstr>
      <vt:lpstr>Introduction: Activity 2</vt:lpstr>
      <vt:lpstr>Introduction: Activity 2</vt:lpstr>
      <vt:lpstr>Introduction: Activity 2</vt:lpstr>
      <vt:lpstr>Basic Plan of an Essay</vt:lpstr>
      <vt:lpstr>Basic Plan of an Essay</vt:lpstr>
      <vt:lpstr>Essay Writing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Bryan Mendez</dc:creator>
  <cp:lastModifiedBy>Michael Bryan Mendez</cp:lastModifiedBy>
  <cp:revision>48</cp:revision>
  <dcterms:created xsi:type="dcterms:W3CDTF">2019-01-06T09:34:25Z</dcterms:created>
  <dcterms:modified xsi:type="dcterms:W3CDTF">2019-02-09T11:36:53Z</dcterms:modified>
</cp:coreProperties>
</file>