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195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z="3600" b="1" dirty="0" smtClean="0">
                <a:solidFill>
                  <a:srgbClr val="FF0000"/>
                </a:solidFill>
              </a:rPr>
              <a:t>0521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公司債觀念及發行 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(1)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179512" y="548680"/>
            <a:ext cx="8964488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700" dirty="0">
                <a:solidFill>
                  <a:srgbClr val="0000FF"/>
                </a:solidFill>
              </a:rPr>
              <a:t>1.</a:t>
            </a:r>
            <a:r>
              <a:rPr lang="zh-TW" altLang="zh-TW" sz="2700" dirty="0">
                <a:solidFill>
                  <a:srgbClr val="0000FF"/>
                </a:solidFill>
              </a:rPr>
              <a:t>浩然公司於</a:t>
            </a:r>
            <a:r>
              <a:rPr lang="en-US" altLang="zh-TW" sz="2700" dirty="0">
                <a:solidFill>
                  <a:srgbClr val="0000FF"/>
                </a:solidFill>
              </a:rPr>
              <a:t>07</a:t>
            </a:r>
            <a:r>
              <a:rPr lang="zh-TW" altLang="zh-TW" sz="2700" dirty="0">
                <a:solidFill>
                  <a:srgbClr val="0000FF"/>
                </a:solidFill>
              </a:rPr>
              <a:t>年</a:t>
            </a:r>
            <a:r>
              <a:rPr lang="en-US" altLang="zh-TW" sz="2700" dirty="0">
                <a:solidFill>
                  <a:srgbClr val="0000FF"/>
                </a:solidFill>
              </a:rPr>
              <a:t>1</a:t>
            </a:r>
            <a:r>
              <a:rPr lang="zh-TW" altLang="zh-TW" sz="2700" dirty="0">
                <a:solidFill>
                  <a:srgbClr val="0000FF"/>
                </a:solidFill>
              </a:rPr>
              <a:t>月</a:t>
            </a:r>
            <a:r>
              <a:rPr lang="en-US" altLang="zh-TW" sz="2700" dirty="0">
                <a:solidFill>
                  <a:srgbClr val="0000FF"/>
                </a:solidFill>
              </a:rPr>
              <a:t>1</a:t>
            </a:r>
            <a:r>
              <a:rPr lang="zh-TW" altLang="zh-TW" sz="2700" dirty="0">
                <a:solidFill>
                  <a:srgbClr val="0000FF"/>
                </a:solidFill>
              </a:rPr>
              <a:t>日發行面額</a:t>
            </a:r>
            <a:r>
              <a:rPr lang="en-US" altLang="zh-TW" sz="2700" dirty="0">
                <a:solidFill>
                  <a:srgbClr val="0000FF"/>
                </a:solidFill>
              </a:rPr>
              <a:t>$200,000</a:t>
            </a:r>
            <a:r>
              <a:rPr lang="zh-TW" altLang="zh-TW" sz="2700" dirty="0">
                <a:solidFill>
                  <a:srgbClr val="0000FF"/>
                </a:solidFill>
              </a:rPr>
              <a:t>、票面利率</a:t>
            </a:r>
            <a:r>
              <a:rPr lang="en-US" altLang="zh-TW" sz="2700" dirty="0">
                <a:solidFill>
                  <a:srgbClr val="0000FF"/>
                </a:solidFill>
              </a:rPr>
              <a:t>10%</a:t>
            </a:r>
            <a:r>
              <a:rPr lang="zh-TW" altLang="zh-TW" sz="2700" dirty="0">
                <a:solidFill>
                  <a:srgbClr val="0000FF"/>
                </a:solidFill>
              </a:rPr>
              <a:t>、十年期之公司債，每半年付息一次，有效利率為</a:t>
            </a:r>
            <a:r>
              <a:rPr lang="en-US" altLang="zh-TW" sz="2700" dirty="0">
                <a:solidFill>
                  <a:srgbClr val="0000FF"/>
                </a:solidFill>
              </a:rPr>
              <a:t>8%</a:t>
            </a:r>
            <a:r>
              <a:rPr lang="zh-TW" altLang="zh-TW" sz="2700" dirty="0" smtClean="0">
                <a:solidFill>
                  <a:srgbClr val="0000FF"/>
                </a:solidFill>
              </a:rPr>
              <a:t>，</a:t>
            </a:r>
            <a:r>
              <a:rPr lang="en-US" altLang="zh-TW" sz="2700" dirty="0" smtClean="0">
                <a:solidFill>
                  <a:srgbClr val="0000FF"/>
                </a:solidFill>
              </a:rPr>
              <a:t>(</a:t>
            </a:r>
            <a:r>
              <a:rPr lang="en-US" altLang="zh-TW" sz="2700" dirty="0" smtClean="0">
                <a:solidFill>
                  <a:srgbClr val="0000FF"/>
                </a:solidFill>
              </a:rPr>
              <a:t>1)</a:t>
            </a:r>
            <a:r>
              <a:rPr lang="zh-TW" altLang="zh-TW" sz="2700" dirty="0" smtClean="0">
                <a:solidFill>
                  <a:srgbClr val="0000FF"/>
                </a:solidFill>
              </a:rPr>
              <a:t>計算公司債發行</a:t>
            </a:r>
            <a:r>
              <a:rPr lang="zh-TW" altLang="zh-TW" sz="2700" dirty="0" smtClean="0">
                <a:solidFill>
                  <a:srgbClr val="0000FF"/>
                </a:solidFill>
              </a:rPr>
              <a:t>價格 </a:t>
            </a:r>
            <a:r>
              <a:rPr lang="en-US" altLang="zh-TW" sz="2700" dirty="0" smtClean="0">
                <a:solidFill>
                  <a:srgbClr val="0000FF"/>
                </a:solidFill>
              </a:rPr>
              <a:t>(2)</a:t>
            </a:r>
            <a:r>
              <a:rPr lang="zh-TW" altLang="zh-TW" sz="2700" dirty="0" smtClean="0">
                <a:solidFill>
                  <a:srgbClr val="0000FF"/>
                </a:solidFill>
              </a:rPr>
              <a:t>發行</a:t>
            </a:r>
            <a:r>
              <a:rPr lang="zh-TW" altLang="en-US" sz="2700" dirty="0" smtClean="0">
                <a:solidFill>
                  <a:srgbClr val="0000FF"/>
                </a:solidFill>
              </a:rPr>
              <a:t>時支付債券發行成本</a:t>
            </a:r>
            <a:r>
              <a:rPr lang="en-US" altLang="zh-TW" sz="2700" dirty="0" smtClean="0">
                <a:solidFill>
                  <a:srgbClr val="0000FF"/>
                </a:solidFill>
              </a:rPr>
              <a:t>$10,000,</a:t>
            </a:r>
            <a:r>
              <a:rPr lang="zh-TW" altLang="en-US" sz="2700" dirty="0" smtClean="0">
                <a:solidFill>
                  <a:srgbClr val="0000FF"/>
                </a:solidFill>
              </a:rPr>
              <a:t>試完成發行</a:t>
            </a:r>
            <a:r>
              <a:rPr lang="zh-TW" altLang="zh-TW" sz="2700" dirty="0" smtClean="0">
                <a:solidFill>
                  <a:srgbClr val="0000FF"/>
                </a:solidFill>
              </a:rPr>
              <a:t>分錄</a:t>
            </a:r>
            <a:r>
              <a:rPr lang="zh-TW" altLang="zh-TW" sz="2700" dirty="0" smtClean="0">
                <a:solidFill>
                  <a:srgbClr val="0000FF"/>
                </a:solidFill>
              </a:rPr>
              <a:t>。</a:t>
            </a:r>
            <a:endParaRPr lang="en-US" altLang="zh-TW" sz="27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zh-TW" sz="2800" b="1" u="sng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zh-TW" sz="2800" b="1" u="sng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zh-TW" sz="2800" b="1" u="sng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altLang="zh-TW" sz="2700" b="1" dirty="0" smtClean="0">
                <a:solidFill>
                  <a:srgbClr val="FF0000"/>
                </a:solidFill>
              </a:rPr>
              <a:t>2</a:t>
            </a:r>
            <a:r>
              <a:rPr lang="en-US" altLang="zh-TW" sz="2700" dirty="0">
                <a:solidFill>
                  <a:srgbClr val="FF0000"/>
                </a:solidFill>
              </a:rPr>
              <a:t>.</a:t>
            </a:r>
            <a:r>
              <a:rPr lang="zh-TW" altLang="en-US" sz="2700" dirty="0">
                <a:solidFill>
                  <a:srgbClr val="FF0000"/>
                </a:solidFill>
              </a:rPr>
              <a:t>當</a:t>
            </a:r>
            <a:r>
              <a:rPr lang="zh-TW" altLang="zh-TW" sz="2700" dirty="0">
                <a:solidFill>
                  <a:srgbClr val="FF0000"/>
                </a:solidFill>
              </a:rPr>
              <a:t>票面利率＞有效利率</a:t>
            </a:r>
            <a:r>
              <a:rPr lang="zh-TW" altLang="en-US" sz="2700" dirty="0">
                <a:solidFill>
                  <a:srgbClr val="FF0000"/>
                </a:solidFill>
              </a:rPr>
              <a:t>→</a:t>
            </a:r>
            <a:r>
              <a:rPr lang="zh-TW" altLang="zh-TW" sz="2700" dirty="0">
                <a:solidFill>
                  <a:srgbClr val="FF0000"/>
                </a:solidFill>
              </a:rPr>
              <a:t>公司債</a:t>
            </a:r>
            <a:r>
              <a:rPr lang="en-US" altLang="zh-TW" sz="2700" dirty="0">
                <a:solidFill>
                  <a:srgbClr val="FF0000"/>
                </a:solidFill>
              </a:rPr>
              <a:t>_____</a:t>
            </a:r>
            <a:r>
              <a:rPr lang="zh-TW" altLang="en-US" sz="2700" dirty="0">
                <a:solidFill>
                  <a:srgbClr val="FF0000"/>
                </a:solidFill>
              </a:rPr>
              <a:t>價</a:t>
            </a:r>
            <a:r>
              <a:rPr lang="zh-TW" altLang="zh-TW" sz="2700" dirty="0" smtClean="0">
                <a:solidFill>
                  <a:srgbClr val="FF0000"/>
                </a:solidFill>
              </a:rPr>
              <a:t>發</a:t>
            </a:r>
            <a:r>
              <a:rPr lang="zh-TW" altLang="en-US" sz="2700" dirty="0" smtClean="0">
                <a:solidFill>
                  <a:srgbClr val="FF0000"/>
                </a:solidFill>
              </a:rPr>
              <a:t>行</a:t>
            </a:r>
            <a:r>
              <a:rPr lang="en-US" altLang="zh-TW" sz="2700" dirty="0">
                <a:solidFill>
                  <a:srgbClr val="FF0000"/>
                </a:solidFill>
              </a:rPr>
              <a:t/>
            </a:r>
            <a:br>
              <a:rPr lang="en-US" altLang="zh-TW" sz="2700" dirty="0">
                <a:solidFill>
                  <a:srgbClr val="FF0000"/>
                </a:solidFill>
              </a:rPr>
            </a:br>
            <a:r>
              <a:rPr lang="en-US" altLang="zh-TW" sz="2700" dirty="0">
                <a:solidFill>
                  <a:srgbClr val="0000FF"/>
                </a:solidFill>
              </a:rPr>
              <a:t>3</a:t>
            </a:r>
            <a:r>
              <a:rPr lang="en-US" altLang="zh-TW" sz="2700" dirty="0" smtClean="0">
                <a:solidFill>
                  <a:srgbClr val="0000FF"/>
                </a:solidFill>
              </a:rPr>
              <a:t>.</a:t>
            </a:r>
            <a:r>
              <a:rPr lang="zh-TW" altLang="zh-TW" sz="2700" dirty="0" smtClean="0">
                <a:solidFill>
                  <a:srgbClr val="0000FF"/>
                </a:solidFill>
              </a:rPr>
              <a:t>已</a:t>
            </a:r>
            <a:r>
              <a:rPr lang="zh-TW" altLang="zh-TW" sz="2700" dirty="0">
                <a:solidFill>
                  <a:srgbClr val="0000FF"/>
                </a:solidFill>
              </a:rPr>
              <a:t>知年底帳列應付公司債</a:t>
            </a:r>
            <a:r>
              <a:rPr lang="en-US" altLang="zh-TW" sz="2700" dirty="0">
                <a:solidFill>
                  <a:srgbClr val="0000FF"/>
                </a:solidFill>
              </a:rPr>
              <a:t>$100,000</a:t>
            </a:r>
            <a:r>
              <a:rPr lang="zh-TW" altLang="zh-TW" sz="2700" dirty="0">
                <a:solidFill>
                  <a:srgbClr val="0000FF"/>
                </a:solidFill>
              </a:rPr>
              <a:t>，應付公司債溢</a:t>
            </a:r>
            <a:r>
              <a:rPr lang="zh-TW" altLang="zh-TW" sz="2700" dirty="0" smtClean="0">
                <a:solidFill>
                  <a:srgbClr val="0000FF"/>
                </a:solidFill>
              </a:rPr>
              <a:t>價</a:t>
            </a:r>
            <a:r>
              <a:rPr lang="en-US" altLang="zh-TW" sz="2700" dirty="0" smtClean="0">
                <a:solidFill>
                  <a:srgbClr val="0000FF"/>
                </a:solidFill>
              </a:rPr>
              <a:t/>
            </a:r>
            <a:br>
              <a:rPr lang="en-US" altLang="zh-TW" sz="2700" dirty="0" smtClean="0">
                <a:solidFill>
                  <a:srgbClr val="0000FF"/>
                </a:solidFill>
              </a:rPr>
            </a:br>
            <a:r>
              <a:rPr lang="zh-TW" altLang="en-US" sz="2700" smtClean="0">
                <a:solidFill>
                  <a:srgbClr val="0000FF"/>
                </a:solidFill>
              </a:rPr>
              <a:t>   </a:t>
            </a:r>
            <a:r>
              <a:rPr lang="en-US" altLang="zh-TW" sz="2700" dirty="0" smtClean="0">
                <a:solidFill>
                  <a:srgbClr val="0000FF"/>
                </a:solidFill>
              </a:rPr>
              <a:t>$</a:t>
            </a:r>
            <a:r>
              <a:rPr lang="en-US" altLang="zh-TW" sz="2700" dirty="0" smtClean="0">
                <a:solidFill>
                  <a:srgbClr val="0000FF"/>
                </a:solidFill>
              </a:rPr>
              <a:t>10,000</a:t>
            </a:r>
            <a:r>
              <a:rPr lang="zh-TW" altLang="zh-TW" sz="2700" dirty="0">
                <a:solidFill>
                  <a:srgbClr val="0000FF"/>
                </a:solidFill>
              </a:rPr>
              <a:t>，則年底公司債之帳面金額為</a:t>
            </a:r>
            <a:r>
              <a:rPr lang="en-US" altLang="zh-TW" sz="2700" dirty="0">
                <a:solidFill>
                  <a:srgbClr val="0000FF"/>
                </a:solidFill>
              </a:rPr>
              <a:t>___________</a:t>
            </a:r>
            <a:r>
              <a:rPr lang="zh-TW" altLang="zh-TW" sz="2700" dirty="0">
                <a:solidFill>
                  <a:srgbClr val="0000FF"/>
                </a:solidFill>
              </a:rPr>
              <a:t>。</a:t>
            </a:r>
          </a:p>
          <a:p>
            <a:pPr marL="0" indent="0">
              <a:buNone/>
            </a:pPr>
            <a:r>
              <a:rPr lang="en-US" altLang="zh-TW" sz="2700" dirty="0">
                <a:solidFill>
                  <a:srgbClr val="FF0000"/>
                </a:solidFill>
              </a:rPr>
              <a:t>4</a:t>
            </a:r>
            <a:r>
              <a:rPr lang="en-US" altLang="zh-TW" sz="2700" dirty="0" smtClean="0">
                <a:solidFill>
                  <a:srgbClr val="FF0000"/>
                </a:solidFill>
              </a:rPr>
              <a:t>.(    </a:t>
            </a:r>
            <a:r>
              <a:rPr lang="en-US" altLang="zh-TW" sz="2700" dirty="0">
                <a:solidFill>
                  <a:srgbClr val="FF0000"/>
                </a:solidFill>
              </a:rPr>
              <a:t>)</a:t>
            </a:r>
            <a:r>
              <a:rPr lang="zh-TW" altLang="zh-TW" sz="2700" dirty="0">
                <a:solidFill>
                  <a:srgbClr val="FF0000"/>
                </a:solidFill>
              </a:rPr>
              <a:t>有關公司債之敘述，下列何者有誤？　</a:t>
            </a:r>
            <a:r>
              <a:rPr lang="en-US" altLang="zh-TW" sz="2700" dirty="0">
                <a:solidFill>
                  <a:srgbClr val="FF0000"/>
                </a:solidFill>
              </a:rPr>
              <a:t>(A)</a:t>
            </a:r>
            <a:r>
              <a:rPr lang="zh-TW" altLang="zh-TW" sz="2700" dirty="0">
                <a:solidFill>
                  <a:srgbClr val="FF0000"/>
                </a:solidFill>
              </a:rPr>
              <a:t>有節省所得稅的優點　</a:t>
            </a:r>
            <a:r>
              <a:rPr lang="en-US" altLang="zh-TW" sz="2700" dirty="0">
                <a:solidFill>
                  <a:srgbClr val="FF0000"/>
                </a:solidFill>
              </a:rPr>
              <a:t>(B)</a:t>
            </a:r>
            <a:r>
              <a:rPr lang="zh-TW" altLang="zh-TW" sz="2700" dirty="0">
                <a:solidFill>
                  <a:srgbClr val="FF0000"/>
                </a:solidFill>
              </a:rPr>
              <a:t>記名債券轉讓時必須辦理過戶登記　</a:t>
            </a:r>
            <a:r>
              <a:rPr lang="en-US" altLang="zh-TW" sz="2700" dirty="0">
                <a:solidFill>
                  <a:srgbClr val="FF0000"/>
                </a:solidFill>
              </a:rPr>
              <a:t>(C)</a:t>
            </a:r>
            <a:r>
              <a:rPr lang="zh-TW" altLang="zh-TW" sz="2700" dirty="0">
                <a:solidFill>
                  <a:srgbClr val="FF0000"/>
                </a:solidFill>
              </a:rPr>
              <a:t>分期還本公司債是指分次清償債務本金之公司債　</a:t>
            </a:r>
            <a:r>
              <a:rPr lang="en-US" altLang="zh-TW" sz="2700" dirty="0">
                <a:solidFill>
                  <a:srgbClr val="FF0000"/>
                </a:solidFill>
              </a:rPr>
              <a:t>(D)</a:t>
            </a:r>
            <a:r>
              <a:rPr lang="zh-TW" altLang="zh-TW" sz="2700" dirty="0">
                <a:solidFill>
                  <a:srgbClr val="FF0000"/>
                </a:solidFill>
              </a:rPr>
              <a:t>公司債的發行價格必等於面值。</a:t>
            </a:r>
          </a:p>
          <a:p>
            <a:endParaRPr lang="zh-TW" altLang="zh-TW" sz="2800" dirty="0"/>
          </a:p>
          <a:p>
            <a:pPr marL="0" indent="0">
              <a:buNone/>
            </a:pPr>
            <a:endParaRPr lang="zh-TW" altLang="zh-TW" sz="2800" b="1" u="sng" dirty="0">
              <a:solidFill>
                <a:srgbClr val="0000FF"/>
              </a:solidFill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155948"/>
              </p:ext>
            </p:extLst>
          </p:nvPr>
        </p:nvGraphicFramePr>
        <p:xfrm>
          <a:off x="539552" y="2276872"/>
          <a:ext cx="7848872" cy="146416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{68D230F3-CF80-4859-8CE7-A43EE81993B5}</a:tableStyleId>
              </a:tblPr>
              <a:tblGrid>
                <a:gridCol w="720080"/>
                <a:gridCol w="1782198"/>
                <a:gridCol w="1782198"/>
                <a:gridCol w="1782198"/>
                <a:gridCol w="1782198"/>
              </a:tblGrid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spc="30" dirty="0">
                          <a:effectLst/>
                        </a:rPr>
                        <a:t> </a:t>
                      </a:r>
                      <a:endParaRPr lang="zh-TW" sz="2400" kern="100" spc="30" dirty="0"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spc="30" dirty="0">
                          <a:effectLst/>
                        </a:rPr>
                        <a:t>10</a:t>
                      </a:r>
                      <a:r>
                        <a:rPr lang="zh-TW" sz="1800" kern="100" spc="30" dirty="0">
                          <a:effectLst/>
                        </a:rPr>
                        <a:t>期之複利現值</a:t>
                      </a:r>
                      <a:endParaRPr lang="zh-TW" sz="1800" kern="100" spc="30" dirty="0"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spc="30" dirty="0">
                          <a:effectLst/>
                        </a:rPr>
                        <a:t>20</a:t>
                      </a:r>
                      <a:r>
                        <a:rPr lang="zh-TW" sz="1800" kern="100" spc="30" dirty="0">
                          <a:effectLst/>
                        </a:rPr>
                        <a:t>期之複利現值</a:t>
                      </a:r>
                      <a:endParaRPr lang="zh-TW" sz="1800" kern="100" spc="30" dirty="0"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spc="30" dirty="0">
                          <a:effectLst/>
                        </a:rPr>
                        <a:t>10</a:t>
                      </a:r>
                      <a:r>
                        <a:rPr lang="zh-TW" sz="1800" kern="100" spc="30" dirty="0">
                          <a:effectLst/>
                        </a:rPr>
                        <a:t>期之年金現值</a:t>
                      </a:r>
                      <a:endParaRPr lang="zh-TW" sz="1800" kern="100" spc="30" dirty="0"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spc="30" dirty="0">
                          <a:effectLst/>
                        </a:rPr>
                        <a:t>20</a:t>
                      </a:r>
                      <a:r>
                        <a:rPr lang="zh-TW" sz="1800" kern="100" spc="30" dirty="0">
                          <a:effectLst/>
                        </a:rPr>
                        <a:t>期之年金現值</a:t>
                      </a:r>
                      <a:endParaRPr lang="zh-TW" sz="1800" kern="100" spc="30" dirty="0"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68580" marR="68580" marT="0" marB="0" anchor="ctr"/>
                </a:tc>
              </a:tr>
              <a:tr h="40804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0" spc="30" dirty="0">
                          <a:effectLst/>
                        </a:rPr>
                        <a:t>4%</a:t>
                      </a:r>
                      <a:endParaRPr lang="zh-TW" sz="2400" kern="1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spc="30" dirty="0">
                          <a:effectLst/>
                        </a:rPr>
                        <a:t>0.67556</a:t>
                      </a:r>
                      <a:endParaRPr lang="zh-TW" sz="2400" kern="1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spc="30" dirty="0">
                          <a:effectLst/>
                        </a:rPr>
                        <a:t>0.45639</a:t>
                      </a:r>
                      <a:endParaRPr lang="zh-TW" sz="2400" kern="1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spc="30" dirty="0">
                          <a:effectLst/>
                        </a:rPr>
                        <a:t>8.11090</a:t>
                      </a:r>
                      <a:endParaRPr lang="zh-TW" sz="2400" kern="1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spc="30" dirty="0">
                          <a:effectLst/>
                        </a:rPr>
                        <a:t>13.59033</a:t>
                      </a:r>
                      <a:endParaRPr lang="zh-TW" sz="2400" kern="1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/>
                </a:tc>
              </a:tr>
              <a:tr h="40804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0" spc="30">
                          <a:effectLst/>
                        </a:rPr>
                        <a:t>8%</a:t>
                      </a:r>
                      <a:endParaRPr lang="zh-TW" sz="2400" kern="100" spc="3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spc="30" dirty="0">
                          <a:effectLst/>
                        </a:rPr>
                        <a:t>0.46319</a:t>
                      </a:r>
                      <a:endParaRPr lang="zh-TW" sz="2400" kern="1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spc="30" dirty="0">
                          <a:effectLst/>
                        </a:rPr>
                        <a:t>0.21455</a:t>
                      </a:r>
                      <a:endParaRPr lang="zh-TW" sz="2400" kern="1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spc="30" dirty="0">
                          <a:effectLst/>
                        </a:rPr>
                        <a:t>6.71008</a:t>
                      </a:r>
                      <a:endParaRPr lang="zh-TW" sz="2400" kern="1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spc="30" dirty="0">
                          <a:effectLst/>
                        </a:rPr>
                        <a:t> 9.81815</a:t>
                      </a:r>
                      <a:endParaRPr lang="zh-TW" sz="2400" kern="1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118</Words>
  <Application>Microsoft Office PowerPoint</Application>
  <PresentationFormat>如螢幕大小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0521公司債觀念及發行 (1)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43</cp:revision>
  <dcterms:created xsi:type="dcterms:W3CDTF">2018-02-28T12:37:34Z</dcterms:created>
  <dcterms:modified xsi:type="dcterms:W3CDTF">2018-05-20T14:10:23Z</dcterms:modified>
</cp:coreProperties>
</file>