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5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0511</a:t>
            </a:r>
            <a:r>
              <a:rPr lang="zh-TW" altLang="zh-TW" sz="3600" b="1" dirty="0">
                <a:solidFill>
                  <a:srgbClr val="FF0000"/>
                </a:solidFill>
              </a:rPr>
              <a:t>負債準備、或有</a:t>
            </a:r>
            <a:r>
              <a:rPr lang="zh-TW" altLang="zh-TW" sz="3600" b="1" dirty="0">
                <a:solidFill>
                  <a:srgbClr val="FF0000"/>
                </a:solidFill>
              </a:rPr>
              <a:t>負債</a:t>
            </a:r>
            <a:r>
              <a:rPr lang="en-US" altLang="zh-TW" sz="3600" b="1" dirty="0">
                <a:solidFill>
                  <a:srgbClr val="FF0000"/>
                </a:solidFill>
              </a:rPr>
              <a:t>-</a:t>
            </a:r>
            <a:r>
              <a:rPr lang="zh-TW" altLang="zh-TW" sz="3600" b="1" dirty="0">
                <a:solidFill>
                  <a:srgbClr val="FF0000"/>
                </a:solidFill>
              </a:rPr>
              <a:t>除役</a:t>
            </a:r>
            <a:r>
              <a:rPr lang="zh-TW" altLang="zh-TW" sz="3600" b="1" dirty="0">
                <a:solidFill>
                  <a:srgbClr val="FF0000"/>
                </a:solidFill>
              </a:rPr>
              <a:t>成本</a:t>
            </a:r>
            <a:r>
              <a:rPr lang="zh-TW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zh-TW" sz="3600" b="1" dirty="0">
                <a:solidFill>
                  <a:srgbClr val="FF0000"/>
                </a:solidFill>
              </a:rPr>
              <a:t>(4)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44016" y="692696"/>
            <a:ext cx="899998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b="1" dirty="0" smtClean="0">
                <a:solidFill>
                  <a:srgbClr val="0000FF"/>
                </a:solidFill>
              </a:rPr>
              <a:t>1.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野</a:t>
            </a:r>
            <a:r>
              <a:rPr lang="zh-TW" altLang="en-US" sz="2800" b="1" dirty="0">
                <a:solidFill>
                  <a:srgbClr val="0000FF"/>
                </a:solidFill>
              </a:rPr>
              <a:t>口公司為興建化學工廠，支付興建費用</a:t>
            </a:r>
            <a:r>
              <a:rPr lang="en-US" altLang="zh-TW" sz="2800" b="1" dirty="0">
                <a:solidFill>
                  <a:srgbClr val="0000FF"/>
                </a:solidFill>
              </a:rPr>
              <a:t>$1,700,000</a:t>
            </a:r>
            <a:r>
              <a:rPr lang="zh-TW" altLang="en-US" sz="2800" b="1" dirty="0">
                <a:solidFill>
                  <a:srgbClr val="0000FF"/>
                </a:solidFill>
              </a:rPr>
              <a:t>，依照相關法令須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於工廠</a:t>
            </a:r>
            <a:r>
              <a:rPr lang="zh-TW" altLang="en-US" sz="2800" b="1" dirty="0">
                <a:solidFill>
                  <a:srgbClr val="0000FF"/>
                </a:solidFill>
              </a:rPr>
              <a:t>使用年限到期時恢復當地之生態環境，經生態學家評估，屆時需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花費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$</a:t>
            </a:r>
            <a:r>
              <a:rPr lang="en-US" altLang="zh-TW" sz="2800" b="1" dirty="0">
                <a:solidFill>
                  <a:srgbClr val="0000FF"/>
                </a:solidFill>
              </a:rPr>
              <a:t>910,116</a:t>
            </a:r>
            <a:r>
              <a:rPr lang="zh-TW" altLang="en-US" sz="2800" b="1" dirty="0">
                <a:solidFill>
                  <a:srgbClr val="0000FF"/>
                </a:solidFill>
              </a:rPr>
              <a:t>恢復環境，若有效利率</a:t>
            </a:r>
            <a:r>
              <a:rPr lang="en-US" altLang="zh-TW" sz="2800" b="1" dirty="0">
                <a:solidFill>
                  <a:srgbClr val="0000FF"/>
                </a:solidFill>
              </a:rPr>
              <a:t>6%</a:t>
            </a:r>
            <a:r>
              <a:rPr lang="zh-TW" altLang="en-US" sz="2800" b="1" dirty="0">
                <a:solidFill>
                  <a:srgbClr val="0000FF"/>
                </a:solidFill>
              </a:rPr>
              <a:t>，工廠耐用年限為</a:t>
            </a:r>
            <a:r>
              <a:rPr lang="en-US" altLang="zh-TW" sz="2800" b="1" dirty="0">
                <a:solidFill>
                  <a:srgbClr val="0000FF"/>
                </a:solidFill>
              </a:rPr>
              <a:t>2</a:t>
            </a:r>
            <a:r>
              <a:rPr lang="zh-TW" altLang="en-US" sz="2800" b="1" dirty="0">
                <a:solidFill>
                  <a:srgbClr val="0000FF"/>
                </a:solidFill>
              </a:rPr>
              <a:t>年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。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/>
            </a:r>
            <a:br>
              <a:rPr lang="en-US" altLang="zh-TW" sz="2800" b="1" dirty="0" smtClean="0">
                <a:solidFill>
                  <a:srgbClr val="0000FF"/>
                </a:solidFill>
              </a:rPr>
            </a:br>
            <a:r>
              <a:rPr lang="en-US" altLang="zh-TW" sz="2800" b="1" dirty="0" smtClean="0">
                <a:solidFill>
                  <a:srgbClr val="0000FF"/>
                </a:solidFill>
              </a:rPr>
              <a:t>(1)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計算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房屋及建築物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成本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。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(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金額四捨五入</a:t>
            </a:r>
            <a:r>
              <a:rPr lang="zh-TW" altLang="zh-TW" sz="2800" b="1" dirty="0">
                <a:solidFill>
                  <a:srgbClr val="0000FF"/>
                </a:solidFill>
              </a:rPr>
              <a:t>至整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數位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TW" sz="2800" b="1" dirty="0" smtClean="0">
                <a:solidFill>
                  <a:srgbClr val="0000FF"/>
                </a:solidFill>
              </a:rPr>
              <a:t>(2)</a:t>
            </a:r>
            <a:r>
              <a:rPr lang="zh-TW" altLang="en-US" sz="2800" b="1" dirty="0">
                <a:solidFill>
                  <a:srgbClr val="0000FF"/>
                </a:solidFill>
              </a:rPr>
              <a:t>試作工廠之認列分錄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。</a:t>
            </a:r>
            <a:endParaRPr lang="en-US" altLang="zh-TW" sz="2800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800" b="1" dirty="0" smtClean="0">
                <a:solidFill>
                  <a:srgbClr val="C00000"/>
                </a:solidFill>
              </a:rPr>
              <a:t>2.(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          </a:t>
            </a:r>
            <a:r>
              <a:rPr lang="en-US" altLang="zh-TW" sz="2800" b="1" dirty="0" smtClean="0">
                <a:solidFill>
                  <a:srgbClr val="C00000"/>
                </a:solidFill>
              </a:rPr>
              <a:t>)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下列</a:t>
            </a:r>
            <a:r>
              <a:rPr lang="zh-TW" altLang="en-US" sz="2800" b="1" dirty="0">
                <a:solidFill>
                  <a:srgbClr val="C00000"/>
                </a:solidFill>
              </a:rPr>
              <a:t>何種情況可以認列負債準備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？</a:t>
            </a:r>
            <a:r>
              <a:rPr lang="en-US" altLang="zh-TW" sz="2800" b="1" dirty="0" smtClean="0">
                <a:solidFill>
                  <a:srgbClr val="C00000"/>
                </a:solidFill>
              </a:rPr>
              <a:t>(</a:t>
            </a:r>
            <a:r>
              <a:rPr lang="en-US" altLang="zh-TW" sz="2800" b="1" dirty="0">
                <a:solidFill>
                  <a:srgbClr val="C00000"/>
                </a:solidFill>
              </a:rPr>
              <a:t>A)</a:t>
            </a:r>
            <a:r>
              <a:rPr lang="zh-TW" altLang="en-US" sz="2800" b="1" dirty="0">
                <a:solidFill>
                  <a:srgbClr val="C00000"/>
                </a:solidFill>
              </a:rPr>
              <a:t>不存在現時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義務</a:t>
            </a:r>
            <a:r>
              <a:rPr lang="en-US" altLang="zh-TW" sz="2800" b="1" dirty="0" smtClean="0">
                <a:solidFill>
                  <a:srgbClr val="C00000"/>
                </a:solidFill>
              </a:rPr>
              <a:t>(</a:t>
            </a:r>
            <a:r>
              <a:rPr lang="en-US" altLang="zh-TW" sz="2800" b="1" dirty="0">
                <a:solidFill>
                  <a:srgbClr val="C00000"/>
                </a:solidFill>
              </a:rPr>
              <a:t>B)</a:t>
            </a:r>
            <a:r>
              <a:rPr lang="zh-TW" altLang="en-US" sz="2800" b="1" dirty="0">
                <a:solidFill>
                  <a:srgbClr val="C00000"/>
                </a:solidFill>
              </a:rPr>
              <a:t>存在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現時</a:t>
            </a:r>
            <a:r>
              <a:rPr lang="zh-TW" altLang="en-US" sz="2800" b="1" dirty="0">
                <a:solidFill>
                  <a:srgbClr val="C00000"/>
                </a:solidFill>
              </a:rPr>
              <a:t>義務，需要流出資源可能性甚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低</a:t>
            </a:r>
            <a:r>
              <a:rPr lang="en-US" altLang="zh-TW" sz="2800" b="1" dirty="0" smtClean="0">
                <a:solidFill>
                  <a:srgbClr val="C00000"/>
                </a:solidFill>
              </a:rPr>
              <a:t>(</a:t>
            </a:r>
            <a:r>
              <a:rPr lang="en-US" altLang="zh-TW" sz="2800" b="1" dirty="0">
                <a:solidFill>
                  <a:srgbClr val="C00000"/>
                </a:solidFill>
              </a:rPr>
              <a:t>C)</a:t>
            </a:r>
            <a:r>
              <a:rPr lang="zh-TW" altLang="en-US" sz="2800" b="1" dirty="0">
                <a:solidFill>
                  <a:srgbClr val="C00000"/>
                </a:solidFill>
              </a:rPr>
              <a:t>存在現時義務，可能需要但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也有</a:t>
            </a:r>
            <a:r>
              <a:rPr lang="zh-TW" altLang="en-US" sz="2800" b="1" dirty="0">
                <a:solidFill>
                  <a:srgbClr val="C00000"/>
                </a:solidFill>
              </a:rPr>
              <a:t>可能不需要流出資源　</a:t>
            </a:r>
            <a:r>
              <a:rPr lang="en-US" altLang="zh-TW" sz="2800" b="1" dirty="0">
                <a:solidFill>
                  <a:srgbClr val="C00000"/>
                </a:solidFill>
              </a:rPr>
              <a:t>(D)</a:t>
            </a:r>
            <a:r>
              <a:rPr lang="zh-TW" altLang="en-US" sz="2800" b="1" dirty="0">
                <a:solidFill>
                  <a:srgbClr val="C00000"/>
                </a:solidFill>
              </a:rPr>
              <a:t>存在很有可能流出資源之現時義務且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金額可以可靠估計</a:t>
            </a:r>
            <a:r>
              <a:rPr lang="zh-TW" altLang="en-US" sz="2800" b="1" dirty="0" smtClean="0"/>
              <a:t>。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3.</a:t>
            </a:r>
            <a:r>
              <a:rPr lang="zh-TW" altLang="en-US" sz="2800" b="1" dirty="0" smtClean="0"/>
              <a:t>本年度</a:t>
            </a:r>
            <a:r>
              <a:rPr lang="zh-TW" altLang="en-US" sz="2800" b="1" dirty="0"/>
              <a:t>出售之商品預估下年度將發生之產品售後維修成本是　</a:t>
            </a:r>
            <a:r>
              <a:rPr lang="en-US" altLang="zh-TW" sz="2800" b="1" dirty="0"/>
              <a:t>(A)</a:t>
            </a:r>
            <a:r>
              <a:rPr lang="zh-TW" altLang="en-US" sz="2800" b="1" dirty="0" smtClean="0"/>
              <a:t>下年度</a:t>
            </a:r>
            <a:r>
              <a:rPr lang="zh-TW" altLang="en-US" sz="2800" b="1" dirty="0"/>
              <a:t>之費用　</a:t>
            </a:r>
            <a:r>
              <a:rPr lang="en-US" altLang="zh-TW" sz="2800" b="1" dirty="0"/>
              <a:t>(B)</a:t>
            </a:r>
            <a:r>
              <a:rPr lang="zh-TW" altLang="en-US" sz="2800" b="1" dirty="0"/>
              <a:t>本年度之銷貨成本　</a:t>
            </a:r>
            <a:r>
              <a:rPr lang="en-US" altLang="zh-TW" sz="2800" b="1" dirty="0"/>
              <a:t>(C)</a:t>
            </a:r>
            <a:r>
              <a:rPr lang="zh-TW" altLang="en-US" sz="2800" b="1" dirty="0"/>
              <a:t>下年度之預付費用　</a:t>
            </a:r>
            <a:r>
              <a:rPr lang="en-US" altLang="zh-TW" sz="2800" b="1" dirty="0"/>
              <a:t>(D)</a:t>
            </a:r>
            <a:r>
              <a:rPr lang="zh-TW" altLang="en-US" sz="2800" b="1" dirty="0" smtClean="0"/>
              <a:t>本年度</a:t>
            </a:r>
            <a:r>
              <a:rPr lang="zh-TW" altLang="en-US" sz="2800" b="1" dirty="0"/>
              <a:t>之預付費用。</a:t>
            </a:r>
            <a:endParaRPr lang="zh-TW" altLang="zh-TW" sz="28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0511負債準備、或有負債-除役成本 (4)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39</cp:revision>
  <dcterms:created xsi:type="dcterms:W3CDTF">2018-02-28T12:37:34Z</dcterms:created>
  <dcterms:modified xsi:type="dcterms:W3CDTF">2018-05-07T07:31:21Z</dcterms:modified>
</cp:coreProperties>
</file>