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Layouts/slideLayout13.xml" ContentType="application/vnd.openxmlformats-officedocument.presentationml.slideLayout+xml"/>
  <Override PartName="/ppt/theme/theme4.xml" ContentType="application/vnd.openxmlformats-officedocument.theme+xml"/>
  <Override PartName="/ppt/theme/themeOverride1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  <p:sldMasterId id="2147483698" r:id="rId3"/>
    <p:sldMasterId id="2147483701" r:id="rId4"/>
  </p:sldMasterIdLst>
  <p:sldIdLst>
    <p:sldId id="256" r:id="rId5"/>
    <p:sldId id="257" r:id="rId6"/>
    <p:sldId id="258" r:id="rId7"/>
    <p:sldId id="262" r:id="rId8"/>
    <p:sldId id="261" r:id="rId9"/>
    <p:sldId id="259" r:id="rId10"/>
    <p:sldId id="260" r:id="rId11"/>
    <p:sldId id="265" r:id="rId12"/>
    <p:sldId id="264" r:id="rId13"/>
    <p:sldId id="266" r:id="rId14"/>
    <p:sldId id="267" r:id="rId1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72" autoAdjust="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E82B9C-FEC1-4FEF-B554-11A939EB03A4}" type="doc">
      <dgm:prSet loTypeId="urn:microsoft.com/office/officeart/2005/8/layout/chevron1" loCatId="process" qsTypeId="urn:microsoft.com/office/officeart/2005/8/quickstyle/3d1" qsCatId="3D" csTypeId="urn:microsoft.com/office/officeart/2005/8/colors/accent0_3" csCatId="mainScheme" phldr="1"/>
      <dgm:spPr/>
    </dgm:pt>
    <dgm:pt modelId="{E3408F8E-CDEE-4BB2-BD1E-C734AB11CD01}" type="pres">
      <dgm:prSet presAssocID="{50E82B9C-FEC1-4FEF-B554-11A939EB03A4}" presName="Name0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14474A11-06FA-444C-97C8-10644973BC4C}" type="presOf" srcId="{50E82B9C-FEC1-4FEF-B554-11A939EB03A4}" destId="{E3408F8E-CDEE-4BB2-BD1E-C734AB11CD01}" srcOrd="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1"/>
            <a:ext cx="7848600" cy="1265312"/>
          </a:xfrm>
        </p:spPr>
        <p:txBody>
          <a:bodyPr anchor="b">
            <a:noAutofit/>
          </a:bodyPr>
          <a:lstStyle>
            <a:lvl1pPr algn="ctr">
              <a:defRPr sz="5400" cap="all" baseline="0"/>
            </a:lvl1pPr>
          </a:lstStyle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55B3E-B1A9-48FC-B79E-22D7E30C5E82}" type="datetimeFigureOut">
              <a:rPr lang="zh-TW" altLang="en-US" smtClean="0"/>
              <a:t>2016/12/14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B3BEC-4CB7-4627-8788-AE1B227B955A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1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55B3E-B1A9-48FC-B79E-22D7E30C5E82}" type="datetimeFigureOut">
              <a:rPr lang="zh-TW" altLang="en-US" smtClean="0"/>
              <a:t>2016/12/14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B3BEC-4CB7-4627-8788-AE1B227B955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55B3E-B1A9-48FC-B79E-22D7E30C5E82}" type="datetimeFigureOut">
              <a:rPr lang="zh-TW" altLang="en-US" smtClean="0"/>
              <a:t>2016/12/14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B3BEC-4CB7-4627-8788-AE1B227B955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53612-E691-4AC9-A95A-518A99A9428A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2016/12/14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8655D-9B02-48CD-99FB-133A783A9823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1902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E8861-95E8-4D0D-8A65-AAE52D692726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2016/12/14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9D26A-85F7-4EF6-946C-B5BDEA449C63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2087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55B3E-B1A9-48FC-B79E-22D7E30C5E82}" type="datetimeFigureOut">
              <a:rPr lang="zh-TW" altLang="en-US" smtClean="0"/>
              <a:t>2016/12/14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B3BEC-4CB7-4627-8788-AE1B227B955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1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5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55B3E-B1A9-48FC-B79E-22D7E30C5E82}" type="datetimeFigureOut">
              <a:rPr lang="zh-TW" altLang="en-US" smtClean="0"/>
              <a:t>2016/12/14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B3BEC-4CB7-4627-8788-AE1B227B955A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3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55B3E-B1A9-48FC-B79E-22D7E30C5E82}" type="datetimeFigureOut">
              <a:rPr lang="zh-TW" altLang="en-US" smtClean="0"/>
              <a:t>2016/12/14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B3BEC-4CB7-4627-8788-AE1B227B955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3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3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55B3E-B1A9-48FC-B79E-22D7E30C5E82}" type="datetimeFigureOut">
              <a:rPr lang="zh-TW" altLang="en-US" smtClean="0"/>
              <a:t>2016/12/14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B3BEC-4CB7-4627-8788-AE1B227B955A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55B3E-B1A9-48FC-B79E-22D7E30C5E82}" type="datetimeFigureOut">
              <a:rPr lang="zh-TW" altLang="en-US" smtClean="0"/>
              <a:t>2016/12/14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B3BEC-4CB7-4627-8788-AE1B227B955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55B3E-B1A9-48FC-B79E-22D7E30C5E82}" type="datetimeFigureOut">
              <a:rPr lang="zh-TW" altLang="en-US" smtClean="0"/>
              <a:t>2016/12/14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B3BEC-4CB7-4627-8788-AE1B227B955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4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55B3E-B1A9-48FC-B79E-22D7E30C5E82}" type="datetimeFigureOut">
              <a:rPr lang="zh-TW" altLang="en-US" smtClean="0"/>
              <a:t>2016/12/14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B3BEC-4CB7-4627-8788-AE1B227B955A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55B3E-B1A9-48FC-B79E-22D7E30C5E82}" type="datetimeFigureOut">
              <a:rPr lang="zh-TW" altLang="en-US" smtClean="0"/>
              <a:t>2016/12/14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B3BEC-4CB7-4627-8788-AE1B227B955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7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00655B3E-B1A9-48FC-B79E-22D7E30C5E82}" type="datetimeFigureOut">
              <a:rPr lang="zh-TW" altLang="en-US" smtClean="0"/>
              <a:t>2016/12/14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821B3BEC-4CB7-4627-8788-AE1B227B955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53612-E691-4AC9-A95A-518A99A9428A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2016/12/14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58655D-9B02-48CD-99FB-133A783A9823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1472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圓角化對角線角落矩形 7"/>
          <p:cNvSpPr/>
          <p:nvPr userDrawn="1"/>
        </p:nvSpPr>
        <p:spPr>
          <a:xfrm>
            <a:off x="-15233" y="6378000"/>
            <a:ext cx="9144000" cy="480000"/>
          </a:xfrm>
          <a:prstGeom prst="round2Diag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prstClr val="black"/>
              </a:solidFill>
            </a:endParaRP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3DB5E-82ED-488A-B24E-95494C0D2C4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2016/12/14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7906F-9E9B-433A-9D7F-E15CAA3909C5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圓角化對角線角落矩形 6"/>
          <p:cNvSpPr/>
          <p:nvPr userDrawn="1"/>
        </p:nvSpPr>
        <p:spPr>
          <a:xfrm>
            <a:off x="0" y="0"/>
            <a:ext cx="9144000" cy="960000"/>
          </a:xfrm>
          <a:prstGeom prst="round2Diag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44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Content</a:t>
            </a:r>
            <a:endParaRPr lang="zh-TW" altLang="en-US" sz="44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9" name="圓角矩形 8"/>
          <p:cNvSpPr/>
          <p:nvPr userDrawn="1"/>
        </p:nvSpPr>
        <p:spPr>
          <a:xfrm>
            <a:off x="1" y="0"/>
            <a:ext cx="9128767" cy="14400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prstClr val="white"/>
              </a:solidFill>
            </a:endParaRPr>
          </a:p>
        </p:txBody>
      </p:sp>
      <p:sp>
        <p:nvSpPr>
          <p:cNvPr id="10" name="圓角矩形 9"/>
          <p:cNvSpPr/>
          <p:nvPr userDrawn="1"/>
        </p:nvSpPr>
        <p:spPr>
          <a:xfrm>
            <a:off x="-15233" y="6714000"/>
            <a:ext cx="9128767" cy="14400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3276969"/>
      </p:ext>
    </p:extLst>
  </p:cSld>
  <p:clrMap bg1="lt1" tx1="dk1" bg2="lt2" tx2="dk2" accent1="accent1" accent2="accent2" accent3="accent3" accent4="accent4" accent5="accent5" accent6="accent6" hlink="hlink" folHlink="folHlink"/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6E8861-95E8-4D0D-8A65-AAE52D692726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2016/12/14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9D26A-85F7-4EF6-946C-B5BDEA449C63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9209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gi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55576" y="836712"/>
            <a:ext cx="7416824" cy="1368152"/>
          </a:xfrm>
        </p:spPr>
        <p:txBody>
          <a:bodyPr>
            <a:normAutofit/>
          </a:bodyPr>
          <a:lstStyle/>
          <a:p>
            <a:r>
              <a:rPr lang="zh-TW" altLang="en-US" sz="4800" b="1" dirty="0" smtClean="0">
                <a:solidFill>
                  <a:srgbClr val="C00000"/>
                </a:solidFill>
              </a:rPr>
              <a:t>「行動自如」</a:t>
            </a:r>
            <a:r>
              <a:rPr lang="zh-TW" altLang="en-US" sz="4000" b="1" dirty="0" smtClean="0">
                <a:solidFill>
                  <a:srgbClr val="C00000"/>
                </a:solidFill>
              </a:rPr>
              <a:t>─ </a:t>
            </a:r>
            <a:r>
              <a:rPr lang="zh-TW" altLang="en-US" sz="3200" b="1" dirty="0" smtClean="0">
                <a:solidFill>
                  <a:srgbClr val="C00000"/>
                </a:solidFill>
              </a:rPr>
              <a:t>行動學生手冊</a:t>
            </a:r>
            <a:endParaRPr lang="zh-TW" altLang="en-US" sz="3200" b="1" dirty="0">
              <a:solidFill>
                <a:srgbClr val="C0000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2492896"/>
            <a:ext cx="6400800" cy="3528392"/>
          </a:xfrm>
        </p:spPr>
        <p:txBody>
          <a:bodyPr>
            <a:normAutofit/>
          </a:bodyPr>
          <a:lstStyle/>
          <a:p>
            <a:pPr algn="ctr"/>
            <a:r>
              <a:rPr lang="en-US" altLang="zh-TW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Anytime Anywhere</a:t>
            </a:r>
          </a:p>
          <a:p>
            <a:endParaRPr lang="en-US" altLang="zh-TW" sz="2500" dirty="0" smtClean="0"/>
          </a:p>
          <a:p>
            <a:pPr algn="ctr"/>
            <a:r>
              <a:rPr lang="zh-TW" altLang="zh-TW" b="1" dirty="0" smtClean="0"/>
              <a:t>數位</a:t>
            </a:r>
            <a:r>
              <a:rPr lang="zh-TW" altLang="zh-TW" b="1" dirty="0"/>
              <a:t>創意點子</a:t>
            </a:r>
            <a:r>
              <a:rPr lang="zh-TW" altLang="zh-TW" b="1" dirty="0" smtClean="0"/>
              <a:t>競賽</a:t>
            </a:r>
            <a:r>
              <a:rPr lang="zh-TW" altLang="en-US" b="1" dirty="0" smtClean="0"/>
              <a:t> </a:t>
            </a:r>
            <a:r>
              <a:rPr lang="en-US" altLang="zh-TW" b="1" dirty="0" smtClean="0"/>
              <a:t>--- </a:t>
            </a:r>
            <a:r>
              <a:rPr lang="zh-TW" altLang="en-US" b="1" dirty="0" smtClean="0"/>
              <a:t>雲端網路應用</a:t>
            </a:r>
            <a:endParaRPr lang="en-US" altLang="zh-TW" b="1" dirty="0" smtClean="0"/>
          </a:p>
          <a:p>
            <a:pPr algn="ctr"/>
            <a:endParaRPr lang="zh-TW" altLang="zh-TW" sz="1600" b="1" dirty="0" smtClean="0"/>
          </a:p>
          <a:p>
            <a:pPr algn="ctr"/>
            <a:r>
              <a:rPr lang="zh-TW" altLang="zh-TW" sz="1600" b="1" dirty="0" smtClean="0"/>
              <a:t>參加成員：賴怡陵</a:t>
            </a:r>
            <a:r>
              <a:rPr lang="zh-TW" altLang="en-US" sz="1600" b="1" dirty="0" smtClean="0"/>
              <a:t>、</a:t>
            </a:r>
            <a:r>
              <a:rPr lang="zh-TW" altLang="zh-TW" sz="1600" b="1" dirty="0" smtClean="0"/>
              <a:t>方</a:t>
            </a:r>
            <a:r>
              <a:rPr lang="zh-TW" altLang="zh-TW" sz="1600" b="1" dirty="0"/>
              <a:t>沛</a:t>
            </a:r>
            <a:r>
              <a:rPr lang="zh-TW" altLang="zh-TW" sz="1600" b="1" dirty="0" smtClean="0"/>
              <a:t>涵</a:t>
            </a:r>
            <a:r>
              <a:rPr lang="zh-TW" altLang="en-US" sz="1600" b="1" dirty="0" smtClean="0"/>
              <a:t>、</a:t>
            </a:r>
            <a:r>
              <a:rPr lang="zh-TW" altLang="zh-TW" sz="1600" b="1" dirty="0" smtClean="0"/>
              <a:t>黃</a:t>
            </a:r>
            <a:r>
              <a:rPr lang="zh-TW" altLang="zh-TW" sz="1600" b="1" dirty="0"/>
              <a:t>丞</a:t>
            </a:r>
            <a:r>
              <a:rPr lang="zh-TW" altLang="zh-TW" sz="1600" b="1" dirty="0" smtClean="0"/>
              <a:t>韻</a:t>
            </a:r>
            <a:endParaRPr lang="en-US" altLang="zh-TW" sz="1600" b="1" dirty="0" smtClean="0"/>
          </a:p>
          <a:p>
            <a:pPr algn="ctr"/>
            <a:endParaRPr lang="en-US" altLang="zh-TW" sz="1600" b="1" dirty="0" smtClean="0"/>
          </a:p>
          <a:p>
            <a:pPr algn="ctr"/>
            <a:r>
              <a:rPr lang="zh-TW" altLang="zh-TW" sz="1600" b="1" dirty="0" smtClean="0"/>
              <a:t>指導</a:t>
            </a:r>
            <a:r>
              <a:rPr lang="zh-TW" altLang="zh-TW" sz="1600" b="1" dirty="0"/>
              <a:t>老師</a:t>
            </a:r>
            <a:r>
              <a:rPr lang="zh-TW" altLang="zh-TW" sz="1600" b="1" dirty="0" smtClean="0"/>
              <a:t>：林明華</a:t>
            </a:r>
            <a:endParaRPr lang="en-US" altLang="zh-TW" sz="1600" b="1" dirty="0" smtClean="0"/>
          </a:p>
          <a:p>
            <a:pPr algn="ctr"/>
            <a:endParaRPr lang="en-US" altLang="zh-TW" sz="1600" dirty="0" smtClean="0"/>
          </a:p>
          <a:p>
            <a:pPr algn="ctr"/>
            <a:r>
              <a:rPr lang="zh-TW" altLang="zh-TW" sz="1600" b="1" dirty="0" smtClean="0"/>
              <a:t>學校</a:t>
            </a:r>
            <a:r>
              <a:rPr lang="zh-TW" altLang="zh-TW" sz="1600" b="1" dirty="0"/>
              <a:t>系所名稱</a:t>
            </a:r>
            <a:r>
              <a:rPr lang="zh-TW" altLang="zh-TW" sz="1600" b="1" dirty="0" smtClean="0"/>
              <a:t>：花蓮</a:t>
            </a:r>
            <a:r>
              <a:rPr lang="zh-TW" altLang="zh-TW" sz="1600" b="1" dirty="0"/>
              <a:t>高商</a:t>
            </a:r>
          </a:p>
          <a:p>
            <a:pPr algn="ctr"/>
            <a:endParaRPr lang="en-US" altLang="zh-TW" dirty="0" smtClean="0"/>
          </a:p>
          <a:p>
            <a:pPr algn="ctr"/>
            <a:endParaRPr lang="zh-TW" altLang="zh-TW" dirty="0"/>
          </a:p>
          <a:p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3698077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1080119"/>
          </a:xfrm>
        </p:spPr>
        <p:txBody>
          <a:bodyPr/>
          <a:lstStyle/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結語</a:t>
            </a:r>
            <a:endParaRPr lang="zh-TW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539552" y="1916832"/>
            <a:ext cx="8136904" cy="3721968"/>
          </a:xfrm>
        </p:spPr>
        <p:txBody>
          <a:bodyPr/>
          <a:lstStyle/>
          <a:p>
            <a:pPr marL="514350" indent="-514350" algn="l"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節省學校經費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環保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zh-TW" altLang="en-US" dirty="0">
                <a:solidFill>
                  <a:schemeClr val="tx1"/>
                </a:solidFill>
              </a:rPr>
              <a:t>易修改其</a:t>
            </a:r>
            <a:r>
              <a:rPr lang="zh-TW" altLang="en-US" dirty="0" smtClean="0">
                <a:solidFill>
                  <a:schemeClr val="tx1"/>
                </a:solidFill>
              </a:rPr>
              <a:t>內容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隨時隨地方便查看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algn="l"/>
            <a:endParaRPr lang="en-US" altLang="zh-TW" dirty="0" smtClean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endParaRPr lang="en-US" altLang="zh-TW" dirty="0" smtClean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endParaRPr lang="en-US" altLang="zh-TW" dirty="0" smtClean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198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15974" y="2544341"/>
            <a:ext cx="6192688" cy="1467594"/>
          </a:xfrm>
        </p:spPr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感謝大家的聆聽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5" y="2420888"/>
            <a:ext cx="1704975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4261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/>
              <a:t>大綱</a:t>
            </a:r>
          </a:p>
        </p:txBody>
      </p:sp>
      <p:sp>
        <p:nvSpPr>
          <p:cNvPr id="7" name="AutoShape 2" descr="https://docs.google.com/a/stu.hlbh.hlc.edu.tw/drawings/d/sWo1jpWOQcKWpCcXdiqtJRQ/image?w=553&amp;h=323&amp;rev=1&amp;ac=1"/>
          <p:cNvSpPr>
            <a:spLocks noChangeAspect="1" noChangeArrowheads="1"/>
          </p:cNvSpPr>
          <p:nvPr/>
        </p:nvSpPr>
        <p:spPr bwMode="auto">
          <a:xfrm>
            <a:off x="127002" y="-1241424"/>
            <a:ext cx="5267325" cy="3076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grpSp>
        <p:nvGrpSpPr>
          <p:cNvPr id="31" name="群組 30"/>
          <p:cNvGrpSpPr/>
          <p:nvPr/>
        </p:nvGrpSpPr>
        <p:grpSpPr>
          <a:xfrm>
            <a:off x="418799" y="1572399"/>
            <a:ext cx="3733954" cy="960000"/>
            <a:chOff x="4526444" y="1124744"/>
            <a:chExt cx="3733954" cy="960000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8" name="手繪多邊形 7"/>
            <p:cNvSpPr/>
            <p:nvPr/>
          </p:nvSpPr>
          <p:spPr>
            <a:xfrm>
              <a:off x="5004051" y="1209440"/>
              <a:ext cx="3256347" cy="677549"/>
            </a:xfrm>
            <a:custGeom>
              <a:avLst/>
              <a:gdLst>
                <a:gd name="connsiteX0" fmla="*/ 0 w 3472371"/>
                <a:gd name="connsiteY0" fmla="*/ 0 h 508162"/>
                <a:gd name="connsiteX1" fmla="*/ 3472371 w 3472371"/>
                <a:gd name="connsiteY1" fmla="*/ 0 h 508162"/>
                <a:gd name="connsiteX2" fmla="*/ 3472371 w 3472371"/>
                <a:gd name="connsiteY2" fmla="*/ 508162 h 508162"/>
                <a:gd name="connsiteX3" fmla="*/ 0 w 3472371"/>
                <a:gd name="connsiteY3" fmla="*/ 508162 h 508162"/>
                <a:gd name="connsiteX4" fmla="*/ 0 w 3472371"/>
                <a:gd name="connsiteY4" fmla="*/ 0 h 508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72371" h="508162">
                  <a:moveTo>
                    <a:pt x="0" y="0"/>
                  </a:moveTo>
                  <a:lnTo>
                    <a:pt x="3472371" y="0"/>
                  </a:lnTo>
                  <a:lnTo>
                    <a:pt x="3472371" y="508162"/>
                  </a:lnTo>
                  <a:lnTo>
                    <a:pt x="0" y="508162"/>
                  </a:lnTo>
                  <a:lnTo>
                    <a:pt x="0" y="0"/>
                  </a:lnTo>
                  <a:close/>
                </a:path>
              </a:pathLst>
            </a:cu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3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03354" tIns="91440" rIns="91440" bIns="91440" numCol="1" spcCol="1270" anchor="ctr" anchorCtr="0">
              <a:noAutofit/>
            </a:bodyPr>
            <a:lstStyle/>
            <a:p>
              <a:pPr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3600" b="1" dirty="0" smtClean="0">
                  <a:solidFill>
                    <a:prstClr val="white"/>
                  </a:solidFill>
                </a:rPr>
                <a:t>創意發想</a:t>
              </a:r>
              <a:endParaRPr lang="zh-TW" altLang="en-US" sz="3600" b="1" dirty="0">
                <a:solidFill>
                  <a:prstClr val="white"/>
                </a:solidFill>
              </a:endParaRPr>
            </a:p>
          </p:txBody>
        </p:sp>
        <p:grpSp>
          <p:nvGrpSpPr>
            <p:cNvPr id="13" name="群組 12"/>
            <p:cNvGrpSpPr/>
            <p:nvPr/>
          </p:nvGrpSpPr>
          <p:grpSpPr>
            <a:xfrm>
              <a:off x="4526444" y="1124744"/>
              <a:ext cx="720000" cy="960000"/>
              <a:chOff x="4526444" y="843558"/>
              <a:chExt cx="720000" cy="720000"/>
            </a:xfrm>
            <a:grpFill/>
          </p:grpSpPr>
          <p:sp>
            <p:nvSpPr>
              <p:cNvPr id="14" name="橢圓 13"/>
              <p:cNvSpPr/>
              <p:nvPr/>
            </p:nvSpPr>
            <p:spPr>
              <a:xfrm>
                <a:off x="4526444" y="843558"/>
                <a:ext cx="720000" cy="720000"/>
              </a:xfrm>
              <a:prstGeom prst="ellipse">
                <a:avLst/>
              </a:prstGeom>
              <a:grpFill/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</p:sp>
          <p:pic>
            <p:nvPicPr>
              <p:cNvPr id="15" name="Picture 2"/>
              <p:cNvPicPr>
                <a:picLocks noChangeAspect="1" noChangeArrowheads="1"/>
              </p:cNvPicPr>
              <p:nvPr/>
            </p:nvPicPr>
            <p:blipFill>
              <a:blip r:embed="rId2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679814" y="976310"/>
                <a:ext cx="413259" cy="454495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</p:grpSp>
      <p:grpSp>
        <p:nvGrpSpPr>
          <p:cNvPr id="32" name="群組 31"/>
          <p:cNvGrpSpPr/>
          <p:nvPr/>
        </p:nvGrpSpPr>
        <p:grpSpPr>
          <a:xfrm>
            <a:off x="1157238" y="2638136"/>
            <a:ext cx="3392469" cy="960000"/>
            <a:chOff x="4890579" y="2084851"/>
            <a:chExt cx="3392469" cy="960000"/>
          </a:xfrm>
        </p:grpSpPr>
        <p:sp>
          <p:nvSpPr>
            <p:cNvPr id="9" name="手繪多邊形 8"/>
            <p:cNvSpPr/>
            <p:nvPr/>
          </p:nvSpPr>
          <p:spPr>
            <a:xfrm>
              <a:off x="5368182" y="2169547"/>
              <a:ext cx="2914866" cy="677549"/>
            </a:xfrm>
            <a:custGeom>
              <a:avLst/>
              <a:gdLst>
                <a:gd name="connsiteX0" fmla="*/ 0 w 3108236"/>
                <a:gd name="connsiteY0" fmla="*/ 0 h 508162"/>
                <a:gd name="connsiteX1" fmla="*/ 3108236 w 3108236"/>
                <a:gd name="connsiteY1" fmla="*/ 0 h 508162"/>
                <a:gd name="connsiteX2" fmla="*/ 3108236 w 3108236"/>
                <a:gd name="connsiteY2" fmla="*/ 508162 h 508162"/>
                <a:gd name="connsiteX3" fmla="*/ 0 w 3108236"/>
                <a:gd name="connsiteY3" fmla="*/ 508162 h 508162"/>
                <a:gd name="connsiteX4" fmla="*/ 0 w 3108236"/>
                <a:gd name="connsiteY4" fmla="*/ 0 h 508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08236" h="508162">
                  <a:moveTo>
                    <a:pt x="0" y="0"/>
                  </a:moveTo>
                  <a:lnTo>
                    <a:pt x="3108236" y="0"/>
                  </a:lnTo>
                  <a:lnTo>
                    <a:pt x="3108236" y="508162"/>
                  </a:lnTo>
                  <a:lnTo>
                    <a:pt x="0" y="50816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0"/>
                <a:satOff val="0"/>
                <a:lumOff val="0"/>
                <a:alphaOff val="0"/>
              </a:schemeClr>
            </a:fillRef>
            <a:effectRef idx="3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03354" tIns="91440" rIns="91440" bIns="91440" numCol="1" spcCol="1270" anchor="ctr" anchorCtr="0">
              <a:noAutofit/>
            </a:bodyPr>
            <a:lstStyle/>
            <a:p>
              <a:pPr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3600" b="1" dirty="0" smtClean="0">
                  <a:solidFill>
                    <a:prstClr val="white"/>
                  </a:solidFill>
                </a:rPr>
                <a:t>目前問題</a:t>
              </a:r>
              <a:endParaRPr lang="zh-TW" altLang="en-US" sz="3600" b="1" dirty="0">
                <a:solidFill>
                  <a:prstClr val="white"/>
                </a:solidFill>
              </a:endParaRPr>
            </a:p>
          </p:txBody>
        </p:sp>
        <p:grpSp>
          <p:nvGrpSpPr>
            <p:cNvPr id="16" name="群組 15"/>
            <p:cNvGrpSpPr/>
            <p:nvPr/>
          </p:nvGrpSpPr>
          <p:grpSpPr>
            <a:xfrm>
              <a:off x="4890579" y="2084851"/>
              <a:ext cx="720000" cy="960000"/>
              <a:chOff x="4890579" y="1563638"/>
              <a:chExt cx="720000" cy="720000"/>
            </a:xfrm>
          </p:grpSpPr>
          <p:sp>
            <p:nvSpPr>
              <p:cNvPr id="17" name="橢圓 16"/>
              <p:cNvSpPr/>
              <p:nvPr/>
            </p:nvSpPr>
            <p:spPr>
              <a:xfrm>
                <a:off x="4890579" y="1563638"/>
                <a:ext cx="720000" cy="720000"/>
              </a:xfrm>
              <a:prstGeom prst="ellipse">
                <a:avLst/>
              </a:prstGeom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</p:sp>
          <p:pic>
            <p:nvPicPr>
              <p:cNvPr id="18" name="Picture 3"/>
              <p:cNvPicPr>
                <a:picLocks noChangeAspect="1" noChangeArrowheads="1"/>
              </p:cNvPicPr>
              <p:nvPr/>
            </p:nvPicPr>
            <p:blipFill>
              <a:blip r:embed="rId3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052625" y="1647271"/>
                <a:ext cx="387638" cy="4880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</p:grpSp>
      <p:pic>
        <p:nvPicPr>
          <p:cNvPr id="37" name="圖片 3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1206249"/>
            <a:ext cx="2911442" cy="2677856"/>
          </a:xfrm>
          <a:prstGeom prst="rect">
            <a:avLst/>
          </a:prstGeom>
        </p:spPr>
      </p:pic>
      <p:grpSp>
        <p:nvGrpSpPr>
          <p:cNvPr id="28" name="群組 27"/>
          <p:cNvGrpSpPr/>
          <p:nvPr/>
        </p:nvGrpSpPr>
        <p:grpSpPr>
          <a:xfrm>
            <a:off x="1949039" y="3884850"/>
            <a:ext cx="3303901" cy="960000"/>
            <a:chOff x="4986099" y="3236979"/>
            <a:chExt cx="3303901" cy="960000"/>
          </a:xfrm>
        </p:grpSpPr>
        <p:sp>
          <p:nvSpPr>
            <p:cNvPr id="10" name="手繪多邊形 9"/>
            <p:cNvSpPr/>
            <p:nvPr/>
          </p:nvSpPr>
          <p:spPr>
            <a:xfrm>
              <a:off x="5479942" y="3321675"/>
              <a:ext cx="2810058" cy="677549"/>
            </a:xfrm>
            <a:custGeom>
              <a:avLst/>
              <a:gdLst>
                <a:gd name="connsiteX0" fmla="*/ 0 w 2996476"/>
                <a:gd name="connsiteY0" fmla="*/ 0 h 508162"/>
                <a:gd name="connsiteX1" fmla="*/ 2996476 w 2996476"/>
                <a:gd name="connsiteY1" fmla="*/ 0 h 508162"/>
                <a:gd name="connsiteX2" fmla="*/ 2996476 w 2996476"/>
                <a:gd name="connsiteY2" fmla="*/ 508162 h 508162"/>
                <a:gd name="connsiteX3" fmla="*/ 0 w 2996476"/>
                <a:gd name="connsiteY3" fmla="*/ 508162 h 508162"/>
                <a:gd name="connsiteX4" fmla="*/ 0 w 2996476"/>
                <a:gd name="connsiteY4" fmla="*/ 0 h 508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96476" h="508162">
                  <a:moveTo>
                    <a:pt x="0" y="0"/>
                  </a:moveTo>
                  <a:lnTo>
                    <a:pt x="2996476" y="0"/>
                  </a:lnTo>
                  <a:lnTo>
                    <a:pt x="2996476" y="508162"/>
                  </a:lnTo>
                  <a:lnTo>
                    <a:pt x="0" y="50816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0"/>
                <a:satOff val="0"/>
                <a:lumOff val="0"/>
                <a:alphaOff val="0"/>
              </a:schemeClr>
            </a:fillRef>
            <a:effectRef idx="3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03354" tIns="91440" rIns="91440" bIns="91440" numCol="1" spcCol="1270" anchor="ctr" anchorCtr="0">
              <a:noAutofit/>
            </a:bodyPr>
            <a:lstStyle/>
            <a:p>
              <a:pPr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altLang="zh-TW" sz="3600" dirty="0" smtClean="0"/>
            </a:p>
            <a:p>
              <a:pPr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3600" dirty="0" smtClean="0"/>
                <a:t>解決</a:t>
              </a:r>
              <a:r>
                <a:rPr lang="zh-TW" altLang="en-US" sz="3600" dirty="0"/>
                <a:t>期程</a:t>
              </a:r>
              <a:endParaRPr lang="en-US" altLang="zh-TW" sz="3600" dirty="0"/>
            </a:p>
            <a:p>
              <a:pPr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zh-TW" altLang="en-US" sz="3600" b="1" dirty="0">
                <a:solidFill>
                  <a:prstClr val="white"/>
                </a:solidFill>
              </a:endParaRPr>
            </a:p>
          </p:txBody>
        </p:sp>
        <p:grpSp>
          <p:nvGrpSpPr>
            <p:cNvPr id="19" name="群組 18"/>
            <p:cNvGrpSpPr/>
            <p:nvPr/>
          </p:nvGrpSpPr>
          <p:grpSpPr>
            <a:xfrm>
              <a:off x="4986099" y="3236979"/>
              <a:ext cx="720000" cy="960000"/>
              <a:chOff x="5002339" y="2427734"/>
              <a:chExt cx="720000" cy="720000"/>
            </a:xfrm>
          </p:grpSpPr>
          <p:sp>
            <p:nvSpPr>
              <p:cNvPr id="20" name="橢圓 19"/>
              <p:cNvSpPr/>
              <p:nvPr/>
            </p:nvSpPr>
            <p:spPr>
              <a:xfrm>
                <a:off x="5002339" y="2427734"/>
                <a:ext cx="720000" cy="720000"/>
              </a:xfrm>
              <a:prstGeom prst="ellipse">
                <a:avLst/>
              </a:prstGeom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</p:sp>
          <p:pic>
            <p:nvPicPr>
              <p:cNvPr id="21" name="Picture 4"/>
              <p:cNvPicPr>
                <a:picLocks noChangeAspect="1" noChangeArrowheads="1"/>
              </p:cNvPicPr>
              <p:nvPr/>
            </p:nvPicPr>
            <p:blipFill>
              <a:blip r:embed="rId5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103598" y="2564211"/>
                <a:ext cx="517482" cy="4470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</p:grpSp>
      <p:grpSp>
        <p:nvGrpSpPr>
          <p:cNvPr id="33" name="群組 32"/>
          <p:cNvGrpSpPr/>
          <p:nvPr/>
        </p:nvGrpSpPr>
        <p:grpSpPr>
          <a:xfrm>
            <a:off x="2683840" y="5083844"/>
            <a:ext cx="3733954" cy="960000"/>
            <a:chOff x="4526444" y="5346596"/>
            <a:chExt cx="3733954" cy="960000"/>
          </a:xfrm>
        </p:grpSpPr>
        <p:sp>
          <p:nvSpPr>
            <p:cNvPr id="12" name="手繪多邊形 11"/>
            <p:cNvSpPr/>
            <p:nvPr/>
          </p:nvSpPr>
          <p:spPr>
            <a:xfrm>
              <a:off x="5004051" y="5431292"/>
              <a:ext cx="3256347" cy="677549"/>
            </a:xfrm>
            <a:custGeom>
              <a:avLst/>
              <a:gdLst>
                <a:gd name="connsiteX0" fmla="*/ 0 w 3472371"/>
                <a:gd name="connsiteY0" fmla="*/ 0 h 508162"/>
                <a:gd name="connsiteX1" fmla="*/ 3472371 w 3472371"/>
                <a:gd name="connsiteY1" fmla="*/ 0 h 508162"/>
                <a:gd name="connsiteX2" fmla="*/ 3472371 w 3472371"/>
                <a:gd name="connsiteY2" fmla="*/ 508162 h 508162"/>
                <a:gd name="connsiteX3" fmla="*/ 0 w 3472371"/>
                <a:gd name="connsiteY3" fmla="*/ 508162 h 508162"/>
                <a:gd name="connsiteX4" fmla="*/ 0 w 3472371"/>
                <a:gd name="connsiteY4" fmla="*/ 0 h 508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72371" h="508162">
                  <a:moveTo>
                    <a:pt x="0" y="0"/>
                  </a:moveTo>
                  <a:lnTo>
                    <a:pt x="3472371" y="0"/>
                  </a:lnTo>
                  <a:lnTo>
                    <a:pt x="3472371" y="508162"/>
                  </a:lnTo>
                  <a:lnTo>
                    <a:pt x="0" y="50816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6">
                <a:hueOff val="0"/>
                <a:satOff val="0"/>
                <a:lumOff val="0"/>
                <a:alphaOff val="0"/>
              </a:schemeClr>
            </a:fillRef>
            <a:effectRef idx="3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03354" tIns="91440" rIns="91440" bIns="91440" numCol="1" spcCol="1270" anchor="ctr" anchorCtr="0">
              <a:noAutofit/>
            </a:bodyPr>
            <a:lstStyle/>
            <a:p>
              <a:pPr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3600" b="1" dirty="0" smtClean="0">
                  <a:solidFill>
                    <a:prstClr val="white"/>
                  </a:solidFill>
                </a:rPr>
                <a:t>結語</a:t>
              </a:r>
              <a:endParaRPr lang="zh-TW" altLang="en-US" sz="3600" b="1" dirty="0">
                <a:solidFill>
                  <a:prstClr val="white"/>
                </a:solidFill>
              </a:endParaRPr>
            </a:p>
          </p:txBody>
        </p:sp>
        <p:grpSp>
          <p:nvGrpSpPr>
            <p:cNvPr id="25" name="群組 24"/>
            <p:cNvGrpSpPr/>
            <p:nvPr/>
          </p:nvGrpSpPr>
          <p:grpSpPr>
            <a:xfrm>
              <a:off x="4526444" y="5346596"/>
              <a:ext cx="720000" cy="960000"/>
              <a:chOff x="4526444" y="4009947"/>
              <a:chExt cx="720000" cy="720000"/>
            </a:xfrm>
          </p:grpSpPr>
          <p:sp>
            <p:nvSpPr>
              <p:cNvPr id="26" name="橢圓 25"/>
              <p:cNvSpPr/>
              <p:nvPr/>
            </p:nvSpPr>
            <p:spPr>
              <a:xfrm>
                <a:off x="4526444" y="4009947"/>
                <a:ext cx="720000" cy="720000"/>
              </a:xfrm>
              <a:prstGeom prst="ellipse">
                <a:avLst/>
              </a:prstGeom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</p:sp>
          <p:pic>
            <p:nvPicPr>
              <p:cNvPr id="27" name="Picture 6"/>
              <p:cNvPicPr>
                <a:picLocks noChangeAspect="1" noChangeArrowheads="1"/>
              </p:cNvPicPr>
              <p:nvPr/>
            </p:nvPicPr>
            <p:blipFill>
              <a:blip r:embed="rId6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609151" y="4073468"/>
                <a:ext cx="562856" cy="55215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</p:grpSp>
      <p:sp>
        <p:nvSpPr>
          <p:cNvPr id="38" name="文字方塊 37"/>
          <p:cNvSpPr txBox="1"/>
          <p:nvPr/>
        </p:nvSpPr>
        <p:spPr>
          <a:xfrm>
            <a:off x="5652120" y="4078033"/>
            <a:ext cx="3240360" cy="935143"/>
          </a:xfrm>
          <a:prstGeom prst="rect">
            <a:avLst/>
          </a:prstGeom>
          <a:noFill/>
        </p:spPr>
        <p:txBody>
          <a:bodyPr wrap="square" rtlCol="0">
            <a:prstTxWarp prst="textTriangleInverted">
              <a:avLst/>
            </a:prstTxWarp>
            <a:spAutoFit/>
          </a:bodyPr>
          <a:lstStyle/>
          <a:p>
            <a:r>
              <a:rPr lang="zh-TW" altLang="en-US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行動學生手冊</a:t>
            </a:r>
            <a:endParaRPr lang="zh-TW" altLang="en-US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2565783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 smtClean="0"/>
              <a:t>創意發想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noFill/>
        </p:spPr>
        <p:txBody>
          <a:bodyPr/>
          <a:lstStyle/>
          <a:p>
            <a:endParaRPr lang="zh-TW" altLang="en-US" dirty="0"/>
          </a:p>
        </p:txBody>
      </p:sp>
      <p:sp>
        <p:nvSpPr>
          <p:cNvPr id="4" name="橢圓 3"/>
          <p:cNvSpPr/>
          <p:nvPr/>
        </p:nvSpPr>
        <p:spPr>
          <a:xfrm>
            <a:off x="761052" y="2852936"/>
            <a:ext cx="1728192" cy="1728192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紙本書</a:t>
            </a:r>
            <a:endParaRPr lang="zh-TW" altLang="en-US" dirty="0"/>
          </a:p>
        </p:txBody>
      </p:sp>
      <p:sp>
        <p:nvSpPr>
          <p:cNvPr id="5" name="橢圓 4"/>
          <p:cNvSpPr/>
          <p:nvPr/>
        </p:nvSpPr>
        <p:spPr>
          <a:xfrm>
            <a:off x="3563888" y="1700808"/>
            <a:ext cx="1728192" cy="1656184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數位化</a:t>
            </a:r>
            <a:endParaRPr lang="zh-TW" altLang="en-US" dirty="0"/>
          </a:p>
        </p:txBody>
      </p:sp>
      <p:sp>
        <p:nvSpPr>
          <p:cNvPr id="6" name="橢圓 5"/>
          <p:cNvSpPr/>
          <p:nvPr/>
        </p:nvSpPr>
        <p:spPr>
          <a:xfrm>
            <a:off x="3563888" y="4326361"/>
            <a:ext cx="1728192" cy="1728192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智慧型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手機</a:t>
            </a:r>
            <a:endParaRPr lang="zh-TW" altLang="en-US" dirty="0"/>
          </a:p>
        </p:txBody>
      </p:sp>
      <p:sp>
        <p:nvSpPr>
          <p:cNvPr id="7" name="向右箭號 6"/>
          <p:cNvSpPr/>
          <p:nvPr/>
        </p:nvSpPr>
        <p:spPr>
          <a:xfrm>
            <a:off x="2699792" y="3429000"/>
            <a:ext cx="1008112" cy="720080"/>
          </a:xfrm>
          <a:prstGeom prst="rightArrow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0000"/>
              </a:solidFill>
            </a:endParaRPr>
          </a:p>
        </p:txBody>
      </p:sp>
      <p:sp>
        <p:nvSpPr>
          <p:cNvPr id="8" name="加號 7"/>
          <p:cNvSpPr/>
          <p:nvPr/>
        </p:nvSpPr>
        <p:spPr>
          <a:xfrm>
            <a:off x="3995936" y="3429000"/>
            <a:ext cx="864096" cy="792088"/>
          </a:xfrm>
          <a:prstGeom prst="mathPlus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向右箭號 8"/>
          <p:cNvSpPr/>
          <p:nvPr/>
        </p:nvSpPr>
        <p:spPr>
          <a:xfrm>
            <a:off x="5436096" y="3501008"/>
            <a:ext cx="1080120" cy="648072"/>
          </a:xfrm>
          <a:prstGeom prst="striped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圓角矩形 9"/>
          <p:cNvSpPr/>
          <p:nvPr/>
        </p:nvSpPr>
        <p:spPr>
          <a:xfrm>
            <a:off x="6724330" y="2132856"/>
            <a:ext cx="1656184" cy="392169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手機</a:t>
            </a:r>
            <a:r>
              <a:rPr lang="en-US" altLang="zh-TW" dirty="0" smtClean="0"/>
              <a:t>APP</a:t>
            </a:r>
          </a:p>
          <a:p>
            <a:pPr algn="ctr"/>
            <a:endParaRPr lang="en-US" altLang="zh-TW" dirty="0" smtClean="0"/>
          </a:p>
          <a:p>
            <a:pPr algn="ctr"/>
            <a:endParaRPr lang="en-US" altLang="zh-TW" dirty="0"/>
          </a:p>
          <a:p>
            <a:pPr algn="ctr"/>
            <a:r>
              <a:rPr lang="zh-TW" altLang="en-US" dirty="0" smtClean="0"/>
              <a:t>電子書</a:t>
            </a:r>
            <a:endParaRPr lang="en-US" altLang="zh-TW" dirty="0" smtClean="0"/>
          </a:p>
        </p:txBody>
      </p:sp>
      <p:sp>
        <p:nvSpPr>
          <p:cNvPr id="18" name="雲朵形圖說文字 17"/>
          <p:cNvSpPr/>
          <p:nvPr/>
        </p:nvSpPr>
        <p:spPr>
          <a:xfrm>
            <a:off x="869064" y="1844824"/>
            <a:ext cx="1620180" cy="1164552"/>
          </a:xfrm>
          <a:prstGeom prst="cloud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不環保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占空間</a:t>
            </a:r>
            <a:endParaRPr lang="zh-TW" altLang="en-US" dirty="0"/>
          </a:p>
        </p:txBody>
      </p:sp>
      <p:sp>
        <p:nvSpPr>
          <p:cNvPr id="21" name="乘號 20"/>
          <p:cNvSpPr/>
          <p:nvPr/>
        </p:nvSpPr>
        <p:spPr>
          <a:xfrm>
            <a:off x="1157096" y="2031056"/>
            <a:ext cx="936104" cy="792088"/>
          </a:xfrm>
          <a:prstGeom prst="mathMultiply">
            <a:avLst/>
          </a:prstGeom>
        </p:spPr>
        <p:style>
          <a:lnRef idx="2">
            <a:schemeClr val="accent6"/>
          </a:lnRef>
          <a:fillRef idx="1001">
            <a:schemeClr val="dk2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1" name="橢圓 10"/>
          <p:cNvSpPr/>
          <p:nvPr/>
        </p:nvSpPr>
        <p:spPr>
          <a:xfrm>
            <a:off x="7552422" y="2139069"/>
            <a:ext cx="1124034" cy="9001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dirty="0" err="1" smtClean="0"/>
              <a:t>ios</a:t>
            </a:r>
            <a:endParaRPr lang="zh-TW" altLang="en-US" dirty="0"/>
          </a:p>
        </p:txBody>
      </p:sp>
      <p:sp>
        <p:nvSpPr>
          <p:cNvPr id="12" name="橢圓 11"/>
          <p:cNvSpPr/>
          <p:nvPr/>
        </p:nvSpPr>
        <p:spPr>
          <a:xfrm>
            <a:off x="5868144" y="2132856"/>
            <a:ext cx="1484074" cy="906312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Android</a:t>
            </a:r>
            <a:endParaRPr lang="zh-TW" altLang="en-US" dirty="0"/>
          </a:p>
        </p:txBody>
      </p:sp>
      <p:grpSp>
        <p:nvGrpSpPr>
          <p:cNvPr id="17" name="群組 16"/>
          <p:cNvGrpSpPr/>
          <p:nvPr/>
        </p:nvGrpSpPr>
        <p:grpSpPr>
          <a:xfrm>
            <a:off x="5782089" y="5271490"/>
            <a:ext cx="1656184" cy="1172362"/>
            <a:chOff x="5508104" y="5190457"/>
            <a:chExt cx="1656184" cy="1172363"/>
          </a:xfrm>
        </p:grpSpPr>
        <p:sp>
          <p:nvSpPr>
            <p:cNvPr id="16" name="雲朵形圖說文字 15"/>
            <p:cNvSpPr/>
            <p:nvPr/>
          </p:nvSpPr>
          <p:spPr>
            <a:xfrm flipH="1" flipV="1">
              <a:off x="5508104" y="5190457"/>
              <a:ext cx="1656184" cy="1172363"/>
            </a:xfrm>
            <a:prstGeom prst="cloudCallout">
              <a:avLst/>
            </a:prstGeom>
            <a:solidFill>
              <a:schemeClr val="bg1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" name="文字方塊 13"/>
            <p:cNvSpPr txBox="1"/>
            <p:nvPr/>
          </p:nvSpPr>
          <p:spPr>
            <a:xfrm>
              <a:off x="5782198" y="5517232"/>
              <a:ext cx="1107996" cy="646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TW" altLang="en-US" dirty="0" smtClean="0"/>
                <a:t>成本低、</a:t>
              </a:r>
              <a:endParaRPr lang="en-US" altLang="zh-TW" dirty="0" smtClean="0"/>
            </a:p>
            <a:p>
              <a:r>
                <a:rPr lang="zh-TW" altLang="en-US" dirty="0" smtClean="0"/>
                <a:t>方便查看</a:t>
              </a:r>
              <a:endParaRPr lang="en-US" altLang="zh-TW" dirty="0" smtClean="0"/>
            </a:p>
          </p:txBody>
        </p:sp>
      </p:grpSp>
    </p:spTree>
    <p:extLst>
      <p:ext uri="{BB962C8B-B14F-4D97-AF65-F5344CB8AC3E}">
        <p14:creationId xmlns:p14="http://schemas.microsoft.com/office/powerpoint/2010/main" val="2938674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8" grpId="0" animBg="1"/>
      <p:bldP spid="21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 smtClean="0"/>
              <a:t>目前手冊內容</a:t>
            </a:r>
            <a:endParaRPr lang="zh-TW" altLang="en-US" b="1" dirty="0"/>
          </a:p>
        </p:txBody>
      </p:sp>
      <p:sp>
        <p:nvSpPr>
          <p:cNvPr id="7" name="橢圓 6"/>
          <p:cNvSpPr/>
          <p:nvPr/>
        </p:nvSpPr>
        <p:spPr>
          <a:xfrm>
            <a:off x="971600" y="2204864"/>
            <a:ext cx="1080120" cy="19442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rgbClr val="FFFFFF"/>
                </a:solidFill>
              </a:rPr>
              <a:t>教</a:t>
            </a:r>
            <a:endParaRPr lang="en-US" altLang="zh-TW" dirty="0" smtClean="0">
              <a:solidFill>
                <a:srgbClr val="FFFFFF"/>
              </a:solidFill>
            </a:endParaRPr>
          </a:p>
          <a:p>
            <a:pPr algn="ctr"/>
            <a:r>
              <a:rPr lang="zh-TW" altLang="en-US" dirty="0" smtClean="0">
                <a:solidFill>
                  <a:srgbClr val="FFFFFF"/>
                </a:solidFill>
              </a:rPr>
              <a:t>務</a:t>
            </a:r>
            <a:endParaRPr lang="en-US" altLang="zh-TW" dirty="0" smtClean="0">
              <a:solidFill>
                <a:srgbClr val="FFFFFF"/>
              </a:solidFill>
            </a:endParaRPr>
          </a:p>
          <a:p>
            <a:pPr algn="ctr"/>
            <a:r>
              <a:rPr lang="zh-TW" altLang="en-US" dirty="0" smtClean="0">
                <a:solidFill>
                  <a:srgbClr val="FFFFFF"/>
                </a:solidFill>
              </a:rPr>
              <a:t>處</a:t>
            </a:r>
            <a:endParaRPr lang="zh-TW" altLang="en-US" dirty="0">
              <a:solidFill>
                <a:srgbClr val="FFFFFF"/>
              </a:solidFill>
            </a:endParaRPr>
          </a:p>
        </p:txBody>
      </p:sp>
      <p:sp>
        <p:nvSpPr>
          <p:cNvPr id="8" name="橢圓 7"/>
          <p:cNvSpPr/>
          <p:nvPr/>
        </p:nvSpPr>
        <p:spPr>
          <a:xfrm>
            <a:off x="2771800" y="2204864"/>
            <a:ext cx="1080120" cy="1944216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rgbClr val="FFFFFF"/>
                </a:solidFill>
              </a:rPr>
              <a:t>學</a:t>
            </a:r>
            <a:endParaRPr lang="en-US" altLang="zh-TW" dirty="0" smtClean="0">
              <a:solidFill>
                <a:srgbClr val="FFFFFF"/>
              </a:solidFill>
            </a:endParaRPr>
          </a:p>
          <a:p>
            <a:pPr algn="ctr"/>
            <a:r>
              <a:rPr lang="zh-TW" altLang="en-US" dirty="0" smtClean="0">
                <a:solidFill>
                  <a:srgbClr val="FFFFFF"/>
                </a:solidFill>
              </a:rPr>
              <a:t>務</a:t>
            </a:r>
            <a:endParaRPr lang="en-US" altLang="zh-TW" dirty="0" smtClean="0">
              <a:solidFill>
                <a:srgbClr val="FFFFFF"/>
              </a:solidFill>
            </a:endParaRPr>
          </a:p>
          <a:p>
            <a:pPr algn="ctr"/>
            <a:r>
              <a:rPr lang="zh-TW" altLang="en-US" dirty="0" smtClean="0">
                <a:solidFill>
                  <a:srgbClr val="FFFFFF"/>
                </a:solidFill>
              </a:rPr>
              <a:t>處</a:t>
            </a:r>
            <a:endParaRPr lang="zh-TW" altLang="en-US" dirty="0">
              <a:solidFill>
                <a:srgbClr val="FFFFFF"/>
              </a:solidFill>
            </a:endParaRPr>
          </a:p>
        </p:txBody>
      </p:sp>
      <p:sp>
        <p:nvSpPr>
          <p:cNvPr id="9" name="橢圓 8"/>
          <p:cNvSpPr/>
          <p:nvPr/>
        </p:nvSpPr>
        <p:spPr>
          <a:xfrm>
            <a:off x="4499992" y="2204864"/>
            <a:ext cx="1080120" cy="1944216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rgbClr val="FFFFFF"/>
                </a:solidFill>
              </a:rPr>
              <a:t>總</a:t>
            </a:r>
            <a:endParaRPr lang="en-US" altLang="zh-TW" dirty="0" smtClean="0">
              <a:solidFill>
                <a:srgbClr val="FFFFFF"/>
              </a:solidFill>
            </a:endParaRPr>
          </a:p>
          <a:p>
            <a:pPr algn="ctr"/>
            <a:r>
              <a:rPr lang="zh-TW" altLang="en-US" dirty="0" smtClean="0">
                <a:solidFill>
                  <a:srgbClr val="FFFFFF"/>
                </a:solidFill>
              </a:rPr>
              <a:t>務</a:t>
            </a:r>
            <a:endParaRPr lang="en-US" altLang="zh-TW" dirty="0" smtClean="0">
              <a:solidFill>
                <a:srgbClr val="FFFFFF"/>
              </a:solidFill>
            </a:endParaRPr>
          </a:p>
          <a:p>
            <a:pPr algn="ctr"/>
            <a:r>
              <a:rPr lang="zh-TW" altLang="en-US" dirty="0" smtClean="0">
                <a:solidFill>
                  <a:srgbClr val="FFFFFF"/>
                </a:solidFill>
              </a:rPr>
              <a:t>處</a:t>
            </a:r>
            <a:endParaRPr lang="zh-TW" altLang="en-US" dirty="0">
              <a:solidFill>
                <a:srgbClr val="FFFFFF"/>
              </a:solidFill>
            </a:endParaRPr>
          </a:p>
        </p:txBody>
      </p:sp>
      <p:sp>
        <p:nvSpPr>
          <p:cNvPr id="10" name="橢圓 9"/>
          <p:cNvSpPr/>
          <p:nvPr/>
        </p:nvSpPr>
        <p:spPr>
          <a:xfrm>
            <a:off x="5940152" y="2204864"/>
            <a:ext cx="1080120" cy="1944216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rgbClr val="FFFFFF"/>
                </a:solidFill>
              </a:rPr>
              <a:t>實</a:t>
            </a:r>
            <a:endParaRPr lang="en-US" altLang="zh-TW" dirty="0" smtClean="0">
              <a:solidFill>
                <a:srgbClr val="FFFFFF"/>
              </a:solidFill>
            </a:endParaRPr>
          </a:p>
          <a:p>
            <a:pPr algn="ctr"/>
            <a:r>
              <a:rPr lang="zh-TW" altLang="en-US" dirty="0" smtClean="0">
                <a:solidFill>
                  <a:srgbClr val="FFFFFF"/>
                </a:solidFill>
              </a:rPr>
              <a:t>習</a:t>
            </a:r>
            <a:endParaRPr lang="en-US" altLang="zh-TW" dirty="0" smtClean="0">
              <a:solidFill>
                <a:srgbClr val="FFFFFF"/>
              </a:solidFill>
            </a:endParaRPr>
          </a:p>
          <a:p>
            <a:pPr algn="ctr"/>
            <a:r>
              <a:rPr lang="zh-TW" altLang="en-US" dirty="0" smtClean="0">
                <a:solidFill>
                  <a:srgbClr val="FFFFFF"/>
                </a:solidFill>
              </a:rPr>
              <a:t>處</a:t>
            </a:r>
            <a:endParaRPr lang="zh-TW" altLang="en-US" dirty="0">
              <a:solidFill>
                <a:srgbClr val="FFFFFF"/>
              </a:solidFill>
            </a:endParaRPr>
          </a:p>
        </p:txBody>
      </p:sp>
      <p:sp>
        <p:nvSpPr>
          <p:cNvPr id="11" name="橢圓 10"/>
          <p:cNvSpPr/>
          <p:nvPr/>
        </p:nvSpPr>
        <p:spPr>
          <a:xfrm>
            <a:off x="7164288" y="2564904"/>
            <a:ext cx="648072" cy="1224136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rgbClr val="FFFFFF"/>
                </a:solidFill>
              </a:rPr>
              <a:t>輔</a:t>
            </a:r>
            <a:endParaRPr lang="en-US" altLang="zh-TW" dirty="0" smtClean="0">
              <a:solidFill>
                <a:srgbClr val="FFFFFF"/>
              </a:solidFill>
            </a:endParaRPr>
          </a:p>
          <a:p>
            <a:pPr algn="ctr"/>
            <a:r>
              <a:rPr lang="zh-TW" altLang="en-US" dirty="0" smtClean="0">
                <a:solidFill>
                  <a:srgbClr val="FFFFFF"/>
                </a:solidFill>
              </a:rPr>
              <a:t>導</a:t>
            </a:r>
            <a:endParaRPr lang="en-US" altLang="zh-TW" dirty="0" smtClean="0">
              <a:solidFill>
                <a:srgbClr val="FFFFFF"/>
              </a:solidFill>
            </a:endParaRPr>
          </a:p>
          <a:p>
            <a:pPr algn="ctr"/>
            <a:r>
              <a:rPr lang="zh-TW" altLang="en-US" dirty="0">
                <a:solidFill>
                  <a:srgbClr val="FFFFFF"/>
                </a:solidFill>
              </a:rPr>
              <a:t>室</a:t>
            </a:r>
          </a:p>
        </p:txBody>
      </p:sp>
      <p:grpSp>
        <p:nvGrpSpPr>
          <p:cNvPr id="28" name="群組 27"/>
          <p:cNvGrpSpPr/>
          <p:nvPr/>
        </p:nvGrpSpPr>
        <p:grpSpPr>
          <a:xfrm>
            <a:off x="688489" y="4005065"/>
            <a:ext cx="1650256" cy="1633999"/>
            <a:chOff x="688489" y="4005064"/>
            <a:chExt cx="1650256" cy="1633998"/>
          </a:xfrm>
        </p:grpSpPr>
        <p:grpSp>
          <p:nvGrpSpPr>
            <p:cNvPr id="4" name="群組 3"/>
            <p:cNvGrpSpPr/>
            <p:nvPr/>
          </p:nvGrpSpPr>
          <p:grpSpPr>
            <a:xfrm>
              <a:off x="688489" y="4005064"/>
              <a:ext cx="571143" cy="1622897"/>
              <a:chOff x="688489" y="4005064"/>
              <a:chExt cx="571143" cy="1622897"/>
            </a:xfrm>
          </p:grpSpPr>
          <p:sp>
            <p:nvSpPr>
              <p:cNvPr id="6" name="矩形 5"/>
              <p:cNvSpPr/>
              <p:nvPr/>
            </p:nvSpPr>
            <p:spPr>
              <a:xfrm>
                <a:off x="688489" y="4691857"/>
                <a:ext cx="288032" cy="93610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dirty="0" smtClean="0">
                    <a:solidFill>
                      <a:srgbClr val="FFFFFF"/>
                    </a:solidFill>
                  </a:rPr>
                  <a:t>教學組</a:t>
                </a:r>
                <a:endParaRPr lang="zh-TW" altLang="en-US" dirty="0">
                  <a:solidFill>
                    <a:srgbClr val="FFFFFF"/>
                  </a:solidFill>
                </a:endParaRPr>
              </a:p>
            </p:txBody>
          </p:sp>
          <p:cxnSp>
            <p:nvCxnSpPr>
              <p:cNvPr id="24" name="直線接點 23"/>
              <p:cNvCxnSpPr>
                <a:endCxn id="6" idx="0"/>
              </p:cNvCxnSpPr>
              <p:nvPr/>
            </p:nvCxnSpPr>
            <p:spPr>
              <a:xfrm flipH="1">
                <a:off x="832505" y="4005064"/>
                <a:ext cx="427127" cy="68679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" name="群組 11"/>
            <p:cNvGrpSpPr/>
            <p:nvPr/>
          </p:nvGrpSpPr>
          <p:grpSpPr>
            <a:xfrm>
              <a:off x="1115616" y="4126894"/>
              <a:ext cx="288032" cy="1512168"/>
              <a:chOff x="1115616" y="4126894"/>
              <a:chExt cx="288032" cy="1512168"/>
            </a:xfrm>
          </p:grpSpPr>
          <p:sp>
            <p:nvSpPr>
              <p:cNvPr id="14" name="矩形 13"/>
              <p:cNvSpPr/>
              <p:nvPr/>
            </p:nvSpPr>
            <p:spPr>
              <a:xfrm>
                <a:off x="1115616" y="4702958"/>
                <a:ext cx="288032" cy="93610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dirty="0" smtClean="0">
                    <a:solidFill>
                      <a:srgbClr val="FFFFFF"/>
                    </a:solidFill>
                  </a:rPr>
                  <a:t>註冊組</a:t>
                </a:r>
                <a:endParaRPr lang="zh-TW" altLang="en-US" dirty="0">
                  <a:solidFill>
                    <a:srgbClr val="FFFFFF"/>
                  </a:solidFill>
                </a:endParaRPr>
              </a:p>
            </p:txBody>
          </p:sp>
          <p:cxnSp>
            <p:nvCxnSpPr>
              <p:cNvPr id="26" name="直線接點 25"/>
              <p:cNvCxnSpPr>
                <a:endCxn id="14" idx="0"/>
              </p:cNvCxnSpPr>
              <p:nvPr/>
            </p:nvCxnSpPr>
            <p:spPr>
              <a:xfrm flipH="1">
                <a:off x="1259632" y="4126894"/>
                <a:ext cx="72008" cy="57606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" name="群組 12"/>
            <p:cNvGrpSpPr/>
            <p:nvPr/>
          </p:nvGrpSpPr>
          <p:grpSpPr>
            <a:xfrm>
              <a:off x="1755295" y="4005064"/>
              <a:ext cx="583450" cy="1633998"/>
              <a:chOff x="1755295" y="4005064"/>
              <a:chExt cx="583450" cy="1633998"/>
            </a:xfrm>
          </p:grpSpPr>
          <p:sp>
            <p:nvSpPr>
              <p:cNvPr id="20" name="矩形 19"/>
              <p:cNvSpPr/>
              <p:nvPr/>
            </p:nvSpPr>
            <p:spPr>
              <a:xfrm>
                <a:off x="2050713" y="4702958"/>
                <a:ext cx="288032" cy="93610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dirty="0" smtClean="0">
                    <a:solidFill>
                      <a:srgbClr val="FFFFFF"/>
                    </a:solidFill>
                  </a:rPr>
                  <a:t>實研組</a:t>
                </a:r>
                <a:endParaRPr lang="zh-TW" altLang="en-US" dirty="0">
                  <a:solidFill>
                    <a:srgbClr val="FFFFFF"/>
                  </a:solidFill>
                </a:endParaRPr>
              </a:p>
            </p:txBody>
          </p:sp>
          <p:cxnSp>
            <p:nvCxnSpPr>
              <p:cNvPr id="31" name="直線接點 30"/>
              <p:cNvCxnSpPr>
                <a:endCxn id="20" idx="0"/>
              </p:cNvCxnSpPr>
              <p:nvPr/>
            </p:nvCxnSpPr>
            <p:spPr>
              <a:xfrm>
                <a:off x="1755295" y="4005064"/>
                <a:ext cx="439434" cy="69789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" name="群組 4"/>
            <p:cNvGrpSpPr/>
            <p:nvPr/>
          </p:nvGrpSpPr>
          <p:grpSpPr>
            <a:xfrm>
              <a:off x="1611279" y="4149080"/>
              <a:ext cx="288032" cy="1489982"/>
              <a:chOff x="1611279" y="4149080"/>
              <a:chExt cx="288032" cy="1489982"/>
            </a:xfrm>
          </p:grpSpPr>
          <p:sp>
            <p:nvSpPr>
              <p:cNvPr id="17" name="矩形 16"/>
              <p:cNvSpPr/>
              <p:nvPr/>
            </p:nvSpPr>
            <p:spPr>
              <a:xfrm>
                <a:off x="1611279" y="4702958"/>
                <a:ext cx="288032" cy="93610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dirty="0" smtClean="0">
                    <a:solidFill>
                      <a:srgbClr val="FFFFFF"/>
                    </a:solidFill>
                  </a:rPr>
                  <a:t>設備組</a:t>
                </a:r>
                <a:endParaRPr lang="zh-TW" altLang="en-US" dirty="0">
                  <a:solidFill>
                    <a:srgbClr val="FFFFFF"/>
                  </a:solidFill>
                </a:endParaRPr>
              </a:p>
            </p:txBody>
          </p:sp>
          <p:cxnSp>
            <p:nvCxnSpPr>
              <p:cNvPr id="41" name="直線接點 40"/>
              <p:cNvCxnSpPr>
                <a:endCxn id="17" idx="0"/>
              </p:cNvCxnSpPr>
              <p:nvPr/>
            </p:nvCxnSpPr>
            <p:spPr>
              <a:xfrm>
                <a:off x="1611279" y="4149080"/>
                <a:ext cx="144016" cy="5538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2" name="群組 31"/>
          <p:cNvGrpSpPr/>
          <p:nvPr/>
        </p:nvGrpSpPr>
        <p:grpSpPr>
          <a:xfrm>
            <a:off x="4510845" y="4005066"/>
            <a:ext cx="1141277" cy="1637111"/>
            <a:chOff x="4510843" y="4005064"/>
            <a:chExt cx="1141277" cy="1637111"/>
          </a:xfrm>
        </p:grpSpPr>
        <p:grpSp>
          <p:nvGrpSpPr>
            <p:cNvPr id="21" name="群組 20"/>
            <p:cNvGrpSpPr/>
            <p:nvPr/>
          </p:nvGrpSpPr>
          <p:grpSpPr>
            <a:xfrm>
              <a:off x="4510843" y="4005064"/>
              <a:ext cx="288032" cy="1633998"/>
              <a:chOff x="4510843" y="4005064"/>
              <a:chExt cx="288032" cy="1633998"/>
            </a:xfrm>
          </p:grpSpPr>
          <p:sp>
            <p:nvSpPr>
              <p:cNvPr id="61" name="矩形 60"/>
              <p:cNvSpPr/>
              <p:nvPr/>
            </p:nvSpPr>
            <p:spPr>
              <a:xfrm>
                <a:off x="4510843" y="4702958"/>
                <a:ext cx="288032" cy="936104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dirty="0" smtClean="0">
                    <a:solidFill>
                      <a:srgbClr val="FFFFFF"/>
                    </a:solidFill>
                  </a:rPr>
                  <a:t>文書組</a:t>
                </a:r>
                <a:endParaRPr lang="zh-TW" altLang="en-US" dirty="0">
                  <a:solidFill>
                    <a:srgbClr val="FFFFFF"/>
                  </a:solidFill>
                </a:endParaRPr>
              </a:p>
            </p:txBody>
          </p:sp>
          <p:cxnSp>
            <p:nvCxnSpPr>
              <p:cNvPr id="65" name="直線接點 64"/>
              <p:cNvCxnSpPr>
                <a:endCxn id="61" idx="0"/>
              </p:cNvCxnSpPr>
              <p:nvPr/>
            </p:nvCxnSpPr>
            <p:spPr>
              <a:xfrm flipH="1">
                <a:off x="4654859" y="4005064"/>
                <a:ext cx="144016" cy="69789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群組 21"/>
            <p:cNvGrpSpPr/>
            <p:nvPr/>
          </p:nvGrpSpPr>
          <p:grpSpPr>
            <a:xfrm>
              <a:off x="4920209" y="4149080"/>
              <a:ext cx="288032" cy="1489982"/>
              <a:chOff x="4920209" y="4149080"/>
              <a:chExt cx="288032" cy="1489982"/>
            </a:xfrm>
          </p:grpSpPr>
          <p:sp>
            <p:nvSpPr>
              <p:cNvPr id="62" name="矩形 61"/>
              <p:cNvSpPr/>
              <p:nvPr/>
            </p:nvSpPr>
            <p:spPr>
              <a:xfrm>
                <a:off x="4920209" y="4702958"/>
                <a:ext cx="288032" cy="936104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dirty="0" smtClean="0">
                    <a:solidFill>
                      <a:srgbClr val="FFFFFF"/>
                    </a:solidFill>
                  </a:rPr>
                  <a:t>出納組</a:t>
                </a:r>
                <a:endParaRPr lang="zh-TW" altLang="en-US" dirty="0">
                  <a:solidFill>
                    <a:srgbClr val="FFFFFF"/>
                  </a:solidFill>
                </a:endParaRPr>
              </a:p>
            </p:txBody>
          </p:sp>
          <p:cxnSp>
            <p:nvCxnSpPr>
              <p:cNvPr id="67" name="直線接點 66"/>
              <p:cNvCxnSpPr>
                <a:stCxn id="9" idx="4"/>
                <a:endCxn id="62" idx="0"/>
              </p:cNvCxnSpPr>
              <p:nvPr/>
            </p:nvCxnSpPr>
            <p:spPr>
              <a:xfrm>
                <a:off x="5040052" y="4149080"/>
                <a:ext cx="24173" cy="5538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群組 22"/>
            <p:cNvGrpSpPr/>
            <p:nvPr/>
          </p:nvGrpSpPr>
          <p:grpSpPr>
            <a:xfrm>
              <a:off x="5292080" y="4005064"/>
              <a:ext cx="360040" cy="1637111"/>
              <a:chOff x="5292080" y="4005064"/>
              <a:chExt cx="360040" cy="1637111"/>
            </a:xfrm>
          </p:grpSpPr>
          <p:sp>
            <p:nvSpPr>
              <p:cNvPr id="63" name="矩形 62"/>
              <p:cNvSpPr/>
              <p:nvPr/>
            </p:nvSpPr>
            <p:spPr>
              <a:xfrm>
                <a:off x="5364088" y="4706071"/>
                <a:ext cx="288032" cy="936104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dirty="0" smtClean="0">
                    <a:solidFill>
                      <a:srgbClr val="FFFFFF"/>
                    </a:solidFill>
                  </a:rPr>
                  <a:t>庶務組</a:t>
                </a:r>
                <a:endParaRPr lang="zh-TW" altLang="en-US" dirty="0">
                  <a:solidFill>
                    <a:srgbClr val="FFFFFF"/>
                  </a:solidFill>
                </a:endParaRPr>
              </a:p>
            </p:txBody>
          </p:sp>
          <p:cxnSp>
            <p:nvCxnSpPr>
              <p:cNvPr id="71" name="直線接點 70"/>
              <p:cNvCxnSpPr>
                <a:endCxn id="63" idx="0"/>
              </p:cNvCxnSpPr>
              <p:nvPr/>
            </p:nvCxnSpPr>
            <p:spPr>
              <a:xfrm>
                <a:off x="5292080" y="4005064"/>
                <a:ext cx="216024" cy="70100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4" name="群組 33"/>
          <p:cNvGrpSpPr/>
          <p:nvPr/>
        </p:nvGrpSpPr>
        <p:grpSpPr>
          <a:xfrm>
            <a:off x="6084168" y="4126896"/>
            <a:ext cx="720080" cy="1515281"/>
            <a:chOff x="6084168" y="4126894"/>
            <a:chExt cx="720080" cy="1515281"/>
          </a:xfrm>
        </p:grpSpPr>
        <p:grpSp>
          <p:nvGrpSpPr>
            <p:cNvPr id="33" name="群組 32"/>
            <p:cNvGrpSpPr/>
            <p:nvPr/>
          </p:nvGrpSpPr>
          <p:grpSpPr>
            <a:xfrm>
              <a:off x="6084168" y="4126894"/>
              <a:ext cx="288032" cy="1501067"/>
              <a:chOff x="6084168" y="4126894"/>
              <a:chExt cx="288032" cy="1501067"/>
            </a:xfrm>
          </p:grpSpPr>
          <p:sp>
            <p:nvSpPr>
              <p:cNvPr id="72" name="矩形 71"/>
              <p:cNvSpPr/>
              <p:nvPr/>
            </p:nvSpPr>
            <p:spPr>
              <a:xfrm>
                <a:off x="6084168" y="4706071"/>
                <a:ext cx="288032" cy="92189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dirty="0" smtClean="0">
                    <a:solidFill>
                      <a:srgbClr val="FFFFFF"/>
                    </a:solidFill>
                  </a:rPr>
                  <a:t>實習組</a:t>
                </a:r>
                <a:endParaRPr lang="zh-TW" altLang="en-US" dirty="0">
                  <a:solidFill>
                    <a:srgbClr val="FFFFFF"/>
                  </a:solidFill>
                </a:endParaRPr>
              </a:p>
            </p:txBody>
          </p:sp>
          <p:cxnSp>
            <p:nvCxnSpPr>
              <p:cNvPr id="75" name="直線接點 74"/>
              <p:cNvCxnSpPr>
                <a:endCxn id="72" idx="0"/>
              </p:cNvCxnSpPr>
              <p:nvPr/>
            </p:nvCxnSpPr>
            <p:spPr>
              <a:xfrm flipH="1">
                <a:off x="6228184" y="4126894"/>
                <a:ext cx="144016" cy="57917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群組 26"/>
            <p:cNvGrpSpPr/>
            <p:nvPr/>
          </p:nvGrpSpPr>
          <p:grpSpPr>
            <a:xfrm>
              <a:off x="6480212" y="4149080"/>
              <a:ext cx="324036" cy="1493095"/>
              <a:chOff x="6480212" y="4149080"/>
              <a:chExt cx="324036" cy="1493095"/>
            </a:xfrm>
          </p:grpSpPr>
          <p:sp>
            <p:nvSpPr>
              <p:cNvPr id="73" name="矩形 72"/>
              <p:cNvSpPr/>
              <p:nvPr/>
            </p:nvSpPr>
            <p:spPr>
              <a:xfrm>
                <a:off x="6516216" y="4706071"/>
                <a:ext cx="288032" cy="93610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dirty="0" smtClean="0">
                    <a:solidFill>
                      <a:srgbClr val="FFFFFF"/>
                    </a:solidFill>
                  </a:rPr>
                  <a:t>就業組</a:t>
                </a:r>
                <a:endParaRPr lang="zh-TW" altLang="en-US" dirty="0">
                  <a:solidFill>
                    <a:srgbClr val="FFFFFF"/>
                  </a:solidFill>
                </a:endParaRPr>
              </a:p>
            </p:txBody>
          </p:sp>
          <p:cxnSp>
            <p:nvCxnSpPr>
              <p:cNvPr id="79" name="直線接點 78"/>
              <p:cNvCxnSpPr>
                <a:stCxn id="10" idx="4"/>
                <a:endCxn id="73" idx="0"/>
              </p:cNvCxnSpPr>
              <p:nvPr/>
            </p:nvCxnSpPr>
            <p:spPr>
              <a:xfrm>
                <a:off x="6480212" y="4149080"/>
                <a:ext cx="180020" cy="55699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80" name="橢圓 79"/>
          <p:cNvSpPr/>
          <p:nvPr/>
        </p:nvSpPr>
        <p:spPr>
          <a:xfrm>
            <a:off x="7956376" y="2564904"/>
            <a:ext cx="648072" cy="1224136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rgbClr val="FFFFFF"/>
                </a:solidFill>
              </a:rPr>
              <a:t>圖書館</a:t>
            </a:r>
            <a:endParaRPr lang="zh-TW" altLang="en-US" dirty="0">
              <a:solidFill>
                <a:srgbClr val="FFFFFF"/>
              </a:solidFill>
            </a:endParaRPr>
          </a:p>
        </p:txBody>
      </p:sp>
      <p:sp>
        <p:nvSpPr>
          <p:cNvPr id="81" name="橢圓 80"/>
          <p:cNvSpPr/>
          <p:nvPr/>
        </p:nvSpPr>
        <p:spPr>
          <a:xfrm>
            <a:off x="7164288" y="3999398"/>
            <a:ext cx="648072" cy="1154845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rgbClr val="FFFFFF"/>
                </a:solidFill>
              </a:rPr>
              <a:t>主計室</a:t>
            </a:r>
            <a:endParaRPr lang="zh-TW" altLang="en-US" dirty="0">
              <a:solidFill>
                <a:srgbClr val="FFFFFF"/>
              </a:solidFill>
            </a:endParaRPr>
          </a:p>
        </p:txBody>
      </p:sp>
      <p:sp>
        <p:nvSpPr>
          <p:cNvPr id="82" name="橢圓 81"/>
          <p:cNvSpPr/>
          <p:nvPr/>
        </p:nvSpPr>
        <p:spPr>
          <a:xfrm>
            <a:off x="7956376" y="4005064"/>
            <a:ext cx="648072" cy="116905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rgbClr val="FFFFFF"/>
                </a:solidFill>
              </a:rPr>
              <a:t>人事室</a:t>
            </a:r>
            <a:endParaRPr lang="zh-TW" altLang="en-US" dirty="0">
              <a:solidFill>
                <a:srgbClr val="FFFFFF"/>
              </a:solidFill>
            </a:endParaRPr>
          </a:p>
        </p:txBody>
      </p:sp>
      <p:grpSp>
        <p:nvGrpSpPr>
          <p:cNvPr id="29" name="群組 28"/>
          <p:cNvGrpSpPr/>
          <p:nvPr/>
        </p:nvGrpSpPr>
        <p:grpSpPr>
          <a:xfrm>
            <a:off x="2627784" y="3864356"/>
            <a:ext cx="1584176" cy="1774707"/>
            <a:chOff x="2627784" y="3864356"/>
            <a:chExt cx="1584176" cy="1774706"/>
          </a:xfrm>
        </p:grpSpPr>
        <p:grpSp>
          <p:nvGrpSpPr>
            <p:cNvPr id="15" name="群組 14"/>
            <p:cNvGrpSpPr/>
            <p:nvPr/>
          </p:nvGrpSpPr>
          <p:grpSpPr>
            <a:xfrm>
              <a:off x="2627784" y="4005064"/>
              <a:ext cx="432048" cy="1633998"/>
              <a:chOff x="2627784" y="4005064"/>
              <a:chExt cx="432048" cy="1633998"/>
            </a:xfrm>
          </p:grpSpPr>
          <p:sp>
            <p:nvSpPr>
              <p:cNvPr id="42" name="矩形 41"/>
              <p:cNvSpPr/>
              <p:nvPr/>
            </p:nvSpPr>
            <p:spPr>
              <a:xfrm>
                <a:off x="2627784" y="4691857"/>
                <a:ext cx="288032" cy="947205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dirty="0" smtClean="0">
                    <a:solidFill>
                      <a:srgbClr val="FFFFFF"/>
                    </a:solidFill>
                  </a:rPr>
                  <a:t>訓育組</a:t>
                </a:r>
                <a:endParaRPr lang="zh-TW" altLang="en-US" dirty="0">
                  <a:solidFill>
                    <a:srgbClr val="FFFFFF"/>
                  </a:solidFill>
                </a:endParaRPr>
              </a:p>
            </p:txBody>
          </p:sp>
          <p:cxnSp>
            <p:nvCxnSpPr>
              <p:cNvPr id="56" name="直線接點 55"/>
              <p:cNvCxnSpPr/>
              <p:nvPr/>
            </p:nvCxnSpPr>
            <p:spPr>
              <a:xfrm flipH="1">
                <a:off x="2771800" y="4005064"/>
                <a:ext cx="288032" cy="68679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群組 15"/>
            <p:cNvGrpSpPr/>
            <p:nvPr/>
          </p:nvGrpSpPr>
          <p:grpSpPr>
            <a:xfrm>
              <a:off x="3059832" y="4149080"/>
              <a:ext cx="288032" cy="1489982"/>
              <a:chOff x="3059832" y="4149080"/>
              <a:chExt cx="288032" cy="1489982"/>
            </a:xfrm>
          </p:grpSpPr>
          <p:sp>
            <p:nvSpPr>
              <p:cNvPr id="43" name="矩形 42"/>
              <p:cNvSpPr/>
              <p:nvPr/>
            </p:nvSpPr>
            <p:spPr>
              <a:xfrm>
                <a:off x="3059832" y="4702958"/>
                <a:ext cx="288032" cy="936104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dirty="0" smtClean="0">
                    <a:solidFill>
                      <a:srgbClr val="FFFFFF"/>
                    </a:solidFill>
                  </a:rPr>
                  <a:t>生輔組</a:t>
                </a:r>
                <a:endParaRPr lang="zh-TW" altLang="en-US" dirty="0">
                  <a:solidFill>
                    <a:srgbClr val="FFFFFF"/>
                  </a:solidFill>
                </a:endParaRPr>
              </a:p>
            </p:txBody>
          </p:sp>
          <p:cxnSp>
            <p:nvCxnSpPr>
              <p:cNvPr id="58" name="直線接點 57"/>
              <p:cNvCxnSpPr>
                <a:stCxn id="8" idx="4"/>
                <a:endCxn id="43" idx="0"/>
              </p:cNvCxnSpPr>
              <p:nvPr/>
            </p:nvCxnSpPr>
            <p:spPr>
              <a:xfrm flipH="1">
                <a:off x="3203848" y="4149080"/>
                <a:ext cx="108012" cy="5538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群組 17"/>
            <p:cNvGrpSpPr/>
            <p:nvPr/>
          </p:nvGrpSpPr>
          <p:grpSpPr>
            <a:xfrm>
              <a:off x="3491880" y="4126894"/>
              <a:ext cx="288032" cy="1512168"/>
              <a:chOff x="3491880" y="4126894"/>
              <a:chExt cx="288032" cy="1512168"/>
            </a:xfrm>
          </p:grpSpPr>
          <p:sp>
            <p:nvSpPr>
              <p:cNvPr id="44" name="矩形 43"/>
              <p:cNvSpPr/>
              <p:nvPr/>
            </p:nvSpPr>
            <p:spPr>
              <a:xfrm>
                <a:off x="3491880" y="4702958"/>
                <a:ext cx="288032" cy="936104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dirty="0" smtClean="0">
                    <a:solidFill>
                      <a:srgbClr val="FFFFFF"/>
                    </a:solidFill>
                  </a:rPr>
                  <a:t>體育組</a:t>
                </a:r>
                <a:endParaRPr lang="zh-TW" altLang="en-US" dirty="0">
                  <a:solidFill>
                    <a:srgbClr val="FFFFFF"/>
                  </a:solidFill>
                </a:endParaRPr>
              </a:p>
            </p:txBody>
          </p:sp>
          <p:cxnSp>
            <p:nvCxnSpPr>
              <p:cNvPr id="60" name="直線接點 59"/>
              <p:cNvCxnSpPr>
                <a:endCxn id="44" idx="0"/>
              </p:cNvCxnSpPr>
              <p:nvPr/>
            </p:nvCxnSpPr>
            <p:spPr>
              <a:xfrm>
                <a:off x="3491880" y="4126894"/>
                <a:ext cx="144016" cy="57606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群組 18"/>
            <p:cNvGrpSpPr/>
            <p:nvPr/>
          </p:nvGrpSpPr>
          <p:grpSpPr>
            <a:xfrm>
              <a:off x="3693740" y="3864356"/>
              <a:ext cx="518220" cy="1774706"/>
              <a:chOff x="3693740" y="3864356"/>
              <a:chExt cx="518220" cy="1774706"/>
            </a:xfrm>
          </p:grpSpPr>
          <p:sp>
            <p:nvSpPr>
              <p:cNvPr id="45" name="矩形 44"/>
              <p:cNvSpPr/>
              <p:nvPr/>
            </p:nvSpPr>
            <p:spPr>
              <a:xfrm>
                <a:off x="3923928" y="4702958"/>
                <a:ext cx="288032" cy="936104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dirty="0" smtClean="0">
                    <a:solidFill>
                      <a:srgbClr val="FFFFFF"/>
                    </a:solidFill>
                  </a:rPr>
                  <a:t>衛保組</a:t>
                </a:r>
                <a:endParaRPr lang="zh-TW" altLang="en-US" dirty="0">
                  <a:solidFill>
                    <a:srgbClr val="FFFFFF"/>
                  </a:solidFill>
                </a:endParaRPr>
              </a:p>
            </p:txBody>
          </p:sp>
          <p:cxnSp>
            <p:nvCxnSpPr>
              <p:cNvPr id="84" name="直線接點 83"/>
              <p:cNvCxnSpPr>
                <a:stCxn id="8" idx="5"/>
                <a:endCxn id="45" idx="0"/>
              </p:cNvCxnSpPr>
              <p:nvPr/>
            </p:nvCxnSpPr>
            <p:spPr>
              <a:xfrm>
                <a:off x="3693740" y="3864356"/>
                <a:ext cx="374204" cy="83860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573" y="1558180"/>
            <a:ext cx="7601841" cy="518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90967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80" grpId="0" animBg="1"/>
      <p:bldP spid="81" grpId="0" animBg="1"/>
      <p:bldP spid="8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5" name="橢圓 4"/>
          <p:cNvSpPr/>
          <p:nvPr/>
        </p:nvSpPr>
        <p:spPr>
          <a:xfrm>
            <a:off x="3474483" y="2674921"/>
            <a:ext cx="1877188" cy="18002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prstClr val="black"/>
                </a:solidFill>
              </a:rPr>
              <a:t>與我們</a:t>
            </a:r>
            <a:endParaRPr lang="en-US" altLang="zh-TW" dirty="0" smtClean="0">
              <a:solidFill>
                <a:prstClr val="black"/>
              </a:solidFill>
            </a:endParaRPr>
          </a:p>
          <a:p>
            <a:pPr algn="ctr"/>
            <a:r>
              <a:rPr lang="zh-TW" altLang="en-US" dirty="0" smtClean="0">
                <a:solidFill>
                  <a:prstClr val="black"/>
                </a:solidFill>
              </a:rPr>
              <a:t>最相關的</a:t>
            </a:r>
            <a:endParaRPr lang="zh-TW" altLang="en-US" dirty="0">
              <a:solidFill>
                <a:prstClr val="black"/>
              </a:solidFill>
            </a:endParaRPr>
          </a:p>
        </p:txBody>
      </p:sp>
      <p:sp>
        <p:nvSpPr>
          <p:cNvPr id="6" name="橢圓 5"/>
          <p:cNvSpPr/>
          <p:nvPr/>
        </p:nvSpPr>
        <p:spPr>
          <a:xfrm>
            <a:off x="3561226" y="332656"/>
            <a:ext cx="1656184" cy="165618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prstClr val="black"/>
                </a:solidFill>
              </a:rPr>
              <a:t>輔導室</a:t>
            </a:r>
            <a:endParaRPr lang="zh-TW" altLang="en-US" dirty="0">
              <a:solidFill>
                <a:prstClr val="black"/>
              </a:solidFill>
            </a:endParaRPr>
          </a:p>
        </p:txBody>
      </p:sp>
      <p:sp>
        <p:nvSpPr>
          <p:cNvPr id="7" name="橢圓 6"/>
          <p:cNvSpPr/>
          <p:nvPr/>
        </p:nvSpPr>
        <p:spPr>
          <a:xfrm>
            <a:off x="971600" y="1670991"/>
            <a:ext cx="1656184" cy="165618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prstClr val="black"/>
                </a:solidFill>
              </a:rPr>
              <a:t>總務處</a:t>
            </a:r>
          </a:p>
        </p:txBody>
      </p:sp>
      <p:sp>
        <p:nvSpPr>
          <p:cNvPr id="8" name="橢圓 7"/>
          <p:cNvSpPr/>
          <p:nvPr/>
        </p:nvSpPr>
        <p:spPr>
          <a:xfrm>
            <a:off x="6394120" y="1670107"/>
            <a:ext cx="1656184" cy="165618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prstClr val="black"/>
                </a:solidFill>
              </a:rPr>
              <a:t>實習處</a:t>
            </a:r>
          </a:p>
        </p:txBody>
      </p:sp>
      <p:sp>
        <p:nvSpPr>
          <p:cNvPr id="9" name="橢圓 8"/>
          <p:cNvSpPr/>
          <p:nvPr/>
        </p:nvSpPr>
        <p:spPr>
          <a:xfrm>
            <a:off x="5594624" y="4725144"/>
            <a:ext cx="1656184" cy="165618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prstClr val="black"/>
                </a:solidFill>
              </a:rPr>
              <a:t>教務</a:t>
            </a:r>
            <a:r>
              <a:rPr lang="zh-TW" altLang="en-US" dirty="0" smtClean="0">
                <a:solidFill>
                  <a:prstClr val="black"/>
                </a:solidFill>
              </a:rPr>
              <a:t>處</a:t>
            </a:r>
            <a:endParaRPr lang="zh-TW" altLang="en-US" dirty="0">
              <a:solidFill>
                <a:prstClr val="black"/>
              </a:solidFill>
            </a:endParaRPr>
          </a:p>
        </p:txBody>
      </p:sp>
      <p:sp>
        <p:nvSpPr>
          <p:cNvPr id="10" name="橢圓 9"/>
          <p:cNvSpPr/>
          <p:nvPr/>
        </p:nvSpPr>
        <p:spPr>
          <a:xfrm>
            <a:off x="1606576" y="4725144"/>
            <a:ext cx="1656184" cy="165618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prstClr val="black"/>
                </a:solidFill>
              </a:rPr>
              <a:t>教官室</a:t>
            </a:r>
            <a:endParaRPr lang="zh-TW" altLang="en-US" dirty="0">
              <a:solidFill>
                <a:prstClr val="black"/>
              </a:solidFill>
            </a:endParaRPr>
          </a:p>
        </p:txBody>
      </p:sp>
      <p:sp>
        <p:nvSpPr>
          <p:cNvPr id="11" name="向右箭號 10"/>
          <p:cNvSpPr/>
          <p:nvPr/>
        </p:nvSpPr>
        <p:spPr>
          <a:xfrm rot="20070827">
            <a:off x="5438309" y="2788821"/>
            <a:ext cx="586870" cy="254132"/>
          </a:xfrm>
          <a:prstGeom prst="right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prstClr val="white"/>
              </a:solidFill>
            </a:endParaRPr>
          </a:p>
        </p:txBody>
      </p:sp>
      <p:sp>
        <p:nvSpPr>
          <p:cNvPr id="12" name="向右箭號 11"/>
          <p:cNvSpPr/>
          <p:nvPr/>
        </p:nvSpPr>
        <p:spPr>
          <a:xfrm rot="11791375">
            <a:off x="2891195" y="2696117"/>
            <a:ext cx="607482" cy="252201"/>
          </a:xfrm>
          <a:prstGeom prst="right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prstClr val="white"/>
              </a:solidFill>
            </a:endParaRPr>
          </a:p>
        </p:txBody>
      </p:sp>
      <p:sp>
        <p:nvSpPr>
          <p:cNvPr id="13" name="向右箭號 12"/>
          <p:cNvSpPr/>
          <p:nvPr/>
        </p:nvSpPr>
        <p:spPr>
          <a:xfrm rot="2861433">
            <a:off x="5292233" y="4323927"/>
            <a:ext cx="478219" cy="257917"/>
          </a:xfrm>
          <a:prstGeom prst="right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prstClr val="white"/>
              </a:solidFill>
            </a:endParaRPr>
          </a:p>
        </p:txBody>
      </p:sp>
      <p:sp>
        <p:nvSpPr>
          <p:cNvPr id="14" name="向右箭號 13"/>
          <p:cNvSpPr/>
          <p:nvPr/>
        </p:nvSpPr>
        <p:spPr>
          <a:xfrm rot="7306392">
            <a:off x="2950135" y="4342212"/>
            <a:ext cx="524992" cy="259062"/>
          </a:xfrm>
          <a:prstGeom prst="right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prstClr val="white"/>
              </a:solidFill>
            </a:endParaRPr>
          </a:p>
        </p:txBody>
      </p:sp>
      <p:sp>
        <p:nvSpPr>
          <p:cNvPr id="15" name="向右箭號 14"/>
          <p:cNvSpPr/>
          <p:nvPr/>
        </p:nvSpPr>
        <p:spPr>
          <a:xfrm rot="16200000">
            <a:off x="4108736" y="2231739"/>
            <a:ext cx="550373" cy="216024"/>
          </a:xfrm>
          <a:prstGeom prst="right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0643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 smtClean="0"/>
              <a:t>與我們最</a:t>
            </a:r>
            <a:r>
              <a:rPr lang="zh-TW" altLang="en-US" b="1" dirty="0" smtClean="0"/>
              <a:t>相關</a:t>
            </a:r>
            <a:endParaRPr lang="zh-TW" altLang="en-US" b="1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4160461"/>
            <a:ext cx="1512168" cy="2016224"/>
          </a:xfr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789041"/>
            <a:ext cx="1183632" cy="2414420"/>
          </a:xfrm>
          <a:prstGeom prst="rect">
            <a:avLst/>
          </a:prstGeom>
        </p:spPr>
      </p:pic>
      <p:sp>
        <p:nvSpPr>
          <p:cNvPr id="8" name="橢圓形圖說文字 7"/>
          <p:cNvSpPr/>
          <p:nvPr/>
        </p:nvSpPr>
        <p:spPr>
          <a:xfrm>
            <a:off x="0" y="2204864"/>
            <a:ext cx="4211960" cy="1440160"/>
          </a:xfrm>
          <a:prstGeom prst="wedgeEllipseCallou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今天我又遲到了</a:t>
            </a:r>
            <a:endParaRPr lang="en-US" altLang="zh-TW" dirty="0" smtClean="0"/>
          </a:p>
          <a:p>
            <a:pPr algn="ctr"/>
            <a:r>
              <a:rPr lang="zh-TW" altLang="en-US" dirty="0"/>
              <a:t>不知道遲到幾次會被記過</a:t>
            </a:r>
            <a:r>
              <a:rPr lang="zh-TW" altLang="en-US" dirty="0" smtClean="0"/>
              <a:t>呀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6" name="橢圓形圖說文字 5"/>
          <p:cNvSpPr/>
          <p:nvPr/>
        </p:nvSpPr>
        <p:spPr>
          <a:xfrm>
            <a:off x="5204758" y="2788434"/>
            <a:ext cx="3672408" cy="1196855"/>
          </a:xfrm>
          <a:prstGeom prst="wedgeEllipseCallou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你這學期遲到幾次了呀</a:t>
            </a:r>
            <a:r>
              <a:rPr lang="en-US" altLang="zh-TW" dirty="0" smtClean="0"/>
              <a:t>?</a:t>
            </a:r>
          </a:p>
          <a:p>
            <a:pPr algn="ctr"/>
            <a:r>
              <a:rPr lang="zh-TW" altLang="en-US" dirty="0"/>
              <a:t>學生手冊都沒在看</a:t>
            </a:r>
            <a:r>
              <a:rPr lang="zh-TW" altLang="en-US" dirty="0" smtClean="0"/>
              <a:t>嗎</a:t>
            </a:r>
            <a:r>
              <a:rPr lang="en-US" altLang="zh-TW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969134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/>
              <a:t>與我們最相關 </a:t>
            </a:r>
            <a:r>
              <a:rPr lang="en-US" altLang="zh-TW" b="1" dirty="0"/>
              <a:t>TOP5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4" name="橢圓 3"/>
          <p:cNvSpPr/>
          <p:nvPr/>
        </p:nvSpPr>
        <p:spPr>
          <a:xfrm>
            <a:off x="454706" y="1414008"/>
            <a:ext cx="1296144" cy="129491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服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裝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儀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容</a:t>
            </a:r>
            <a:endParaRPr lang="zh-TW" altLang="en-US" dirty="0"/>
          </a:p>
        </p:txBody>
      </p:sp>
      <p:sp>
        <p:nvSpPr>
          <p:cNvPr id="5" name="橢圓 4"/>
          <p:cNvSpPr/>
          <p:nvPr/>
        </p:nvSpPr>
        <p:spPr>
          <a:xfrm>
            <a:off x="7020272" y="1556792"/>
            <a:ext cx="1440160" cy="129614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升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學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管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道</a:t>
            </a:r>
            <a:endParaRPr lang="zh-TW" altLang="en-US" dirty="0"/>
          </a:p>
        </p:txBody>
      </p:sp>
      <p:sp>
        <p:nvSpPr>
          <p:cNvPr id="6" name="橢圓 5"/>
          <p:cNvSpPr/>
          <p:nvPr/>
        </p:nvSpPr>
        <p:spPr>
          <a:xfrm>
            <a:off x="3684231" y="4759916"/>
            <a:ext cx="1359768" cy="1333380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德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育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獎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懲</a:t>
            </a:r>
            <a:endParaRPr lang="zh-TW" altLang="en-US" dirty="0"/>
          </a:p>
        </p:txBody>
      </p:sp>
      <p:sp>
        <p:nvSpPr>
          <p:cNvPr id="7" name="橢圓 6"/>
          <p:cNvSpPr/>
          <p:nvPr/>
        </p:nvSpPr>
        <p:spPr>
          <a:xfrm>
            <a:off x="5652120" y="3284984"/>
            <a:ext cx="1296144" cy="1296144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各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式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檢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定</a:t>
            </a:r>
            <a:endParaRPr lang="zh-TW" altLang="en-US" dirty="0"/>
          </a:p>
        </p:txBody>
      </p:sp>
      <p:sp>
        <p:nvSpPr>
          <p:cNvPr id="8" name="橢圓 7"/>
          <p:cNvSpPr/>
          <p:nvPr/>
        </p:nvSpPr>
        <p:spPr>
          <a:xfrm>
            <a:off x="1777493" y="3180671"/>
            <a:ext cx="1368152" cy="1400457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缺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曠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統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計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69217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/>
              <a:t>紙本手冊的缺點</a:t>
            </a:r>
            <a:endParaRPr lang="zh-TW" altLang="en-US" b="1" dirty="0"/>
          </a:p>
        </p:txBody>
      </p:sp>
      <p:pic>
        <p:nvPicPr>
          <p:cNvPr id="7" name="內容版面配置區 6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V="1">
            <a:off x="1932240" y="1772816"/>
            <a:ext cx="4800000" cy="3600000"/>
          </a:xfrm>
        </p:spPr>
      </p:pic>
      <p:sp>
        <p:nvSpPr>
          <p:cNvPr id="15" name="雲朵形圖說文字 14"/>
          <p:cNvSpPr/>
          <p:nvPr/>
        </p:nvSpPr>
        <p:spPr>
          <a:xfrm>
            <a:off x="5359174" y="1124744"/>
            <a:ext cx="2304256" cy="1296144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500" dirty="0" smtClean="0"/>
              <a:t>一本</a:t>
            </a:r>
            <a:r>
              <a:rPr lang="en-US" altLang="zh-TW" sz="2500" dirty="0" smtClean="0"/>
              <a:t>40</a:t>
            </a:r>
            <a:r>
              <a:rPr lang="zh-TW" altLang="en-US" sz="2500" dirty="0" smtClean="0"/>
              <a:t>元</a:t>
            </a:r>
            <a:endParaRPr lang="zh-TW" altLang="en-US" sz="2500" dirty="0"/>
          </a:p>
        </p:txBody>
      </p:sp>
      <p:sp>
        <p:nvSpPr>
          <p:cNvPr id="18" name="雲朵形圖說文字 17"/>
          <p:cNvSpPr/>
          <p:nvPr/>
        </p:nvSpPr>
        <p:spPr>
          <a:xfrm rot="21119450" flipH="1">
            <a:off x="1017497" y="1624585"/>
            <a:ext cx="2100975" cy="1345952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 smtClean="0"/>
              <a:t>每年都要</a:t>
            </a:r>
            <a:endParaRPr lang="en-US" altLang="zh-TW" sz="2000" dirty="0" smtClean="0"/>
          </a:p>
          <a:p>
            <a:pPr algn="ctr"/>
            <a:r>
              <a:rPr lang="zh-TW" altLang="en-US" sz="2000" dirty="0" smtClean="0"/>
              <a:t>更改內容</a:t>
            </a:r>
            <a:endParaRPr lang="zh-TW" altLang="en-US" sz="2000" dirty="0"/>
          </a:p>
        </p:txBody>
      </p:sp>
      <p:sp>
        <p:nvSpPr>
          <p:cNvPr id="19" name="雲朵形圖說文字 18"/>
          <p:cNvSpPr/>
          <p:nvPr/>
        </p:nvSpPr>
        <p:spPr>
          <a:xfrm>
            <a:off x="5580112" y="3037893"/>
            <a:ext cx="2592288" cy="1512168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一年要多花</a:t>
            </a:r>
            <a:r>
              <a:rPr lang="en-US" altLang="zh-TW" dirty="0" smtClean="0"/>
              <a:t>40000</a:t>
            </a:r>
            <a:r>
              <a:rPr lang="zh-TW" altLang="en-US" dirty="0"/>
              <a:t>的</a:t>
            </a:r>
            <a:r>
              <a:rPr lang="zh-TW" altLang="en-US" dirty="0" smtClean="0"/>
              <a:t>經費</a:t>
            </a:r>
            <a:endParaRPr lang="zh-TW" altLang="en-US" dirty="0"/>
          </a:p>
        </p:txBody>
      </p:sp>
      <p:sp>
        <p:nvSpPr>
          <p:cNvPr id="20" name="雲朵形圖說文字 19"/>
          <p:cNvSpPr/>
          <p:nvPr/>
        </p:nvSpPr>
        <p:spPr>
          <a:xfrm flipH="1">
            <a:off x="539552" y="3415439"/>
            <a:ext cx="2592288" cy="1584176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厚厚一本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不方便查看</a:t>
            </a:r>
            <a:endParaRPr lang="zh-TW" altLang="en-US" dirty="0"/>
          </a:p>
        </p:txBody>
      </p:sp>
      <p:sp>
        <p:nvSpPr>
          <p:cNvPr id="21" name="雲朵形圖說文字 20"/>
          <p:cNvSpPr/>
          <p:nvPr/>
        </p:nvSpPr>
        <p:spPr>
          <a:xfrm>
            <a:off x="4067944" y="4869160"/>
            <a:ext cx="2304256" cy="1561763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500" dirty="0" smtClean="0"/>
              <a:t>不環保</a:t>
            </a:r>
            <a:endParaRPr lang="zh-TW" altLang="en-US" sz="2500" dirty="0"/>
          </a:p>
        </p:txBody>
      </p:sp>
    </p:spTree>
    <p:extLst>
      <p:ext uri="{BB962C8B-B14F-4D97-AF65-F5344CB8AC3E}">
        <p14:creationId xmlns:p14="http://schemas.microsoft.com/office/powerpoint/2010/main" val="1753416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 smtClean="0"/>
              <a:t>解決期程</a:t>
            </a:r>
            <a:endParaRPr lang="zh-TW" altLang="en-US" b="1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35456"/>
              </p:ext>
            </p:extLst>
          </p:nvPr>
        </p:nvGraphicFramePr>
        <p:xfrm>
          <a:off x="251520" y="1484784"/>
          <a:ext cx="8784976" cy="1440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橢圓 7"/>
          <p:cNvSpPr/>
          <p:nvPr/>
        </p:nvSpPr>
        <p:spPr>
          <a:xfrm>
            <a:off x="395536" y="1628800"/>
            <a:ext cx="2088232" cy="2016224"/>
          </a:xfrm>
          <a:prstGeom prst="ellipse">
            <a:avLst/>
          </a:prstGeom>
          <a:blipFill>
            <a:blip r:embed="rId8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dirty="0">
                <a:solidFill>
                  <a:schemeClr val="tx2"/>
                </a:solidFill>
              </a:rPr>
              <a:t>TOP</a:t>
            </a:r>
            <a:r>
              <a:rPr lang="zh-TW" altLang="en-US" sz="2800" dirty="0">
                <a:solidFill>
                  <a:schemeClr val="tx2"/>
                </a:solidFill>
              </a:rPr>
              <a:t> </a:t>
            </a:r>
            <a:r>
              <a:rPr lang="en-US" altLang="zh-TW" sz="2800" dirty="0">
                <a:solidFill>
                  <a:schemeClr val="tx2"/>
                </a:solidFill>
              </a:rPr>
              <a:t>3</a:t>
            </a:r>
          </a:p>
          <a:p>
            <a:pPr algn="ctr"/>
            <a:r>
              <a:rPr lang="en-US" altLang="zh-TW" sz="2800" dirty="0">
                <a:solidFill>
                  <a:schemeClr val="tx2"/>
                </a:solidFill>
              </a:rPr>
              <a:t>(1</a:t>
            </a:r>
            <a:r>
              <a:rPr lang="zh-TW" altLang="en-US" sz="2800" dirty="0">
                <a:solidFill>
                  <a:schemeClr val="tx2"/>
                </a:solidFill>
              </a:rPr>
              <a:t>月底</a:t>
            </a:r>
            <a:r>
              <a:rPr lang="en-US" altLang="zh-TW" sz="2800" dirty="0">
                <a:solidFill>
                  <a:schemeClr val="tx2"/>
                </a:solidFill>
              </a:rPr>
              <a:t>)</a:t>
            </a:r>
            <a:endParaRPr lang="zh-TW" altLang="en-US" sz="2800" dirty="0">
              <a:solidFill>
                <a:schemeClr val="tx2"/>
              </a:solidFill>
            </a:endParaRPr>
          </a:p>
        </p:txBody>
      </p:sp>
      <p:sp>
        <p:nvSpPr>
          <p:cNvPr id="9" name="橢圓 8"/>
          <p:cNvSpPr/>
          <p:nvPr/>
        </p:nvSpPr>
        <p:spPr>
          <a:xfrm>
            <a:off x="6516216" y="1628800"/>
            <a:ext cx="2088232" cy="2016224"/>
          </a:xfrm>
          <a:prstGeom prst="ellipse">
            <a:avLst/>
          </a:prstGeom>
          <a:blipFill>
            <a:blip r:embed="rId8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dirty="0">
                <a:solidFill>
                  <a:schemeClr val="tx2"/>
                </a:solidFill>
              </a:rPr>
              <a:t>TOP</a:t>
            </a:r>
            <a:r>
              <a:rPr lang="zh-TW" altLang="en-US" sz="2800" dirty="0">
                <a:solidFill>
                  <a:schemeClr val="tx2"/>
                </a:solidFill>
              </a:rPr>
              <a:t> </a:t>
            </a:r>
            <a:r>
              <a:rPr lang="en-US" altLang="zh-TW" sz="2800" dirty="0">
                <a:solidFill>
                  <a:schemeClr val="tx2"/>
                </a:solidFill>
              </a:rPr>
              <a:t>10</a:t>
            </a:r>
          </a:p>
          <a:p>
            <a:pPr algn="ctr"/>
            <a:r>
              <a:rPr lang="en-US" altLang="zh-TW" sz="2800" dirty="0">
                <a:solidFill>
                  <a:schemeClr val="tx2"/>
                </a:solidFill>
              </a:rPr>
              <a:t>(4</a:t>
            </a:r>
            <a:r>
              <a:rPr lang="zh-TW" altLang="en-US" sz="2800" dirty="0">
                <a:solidFill>
                  <a:schemeClr val="tx2"/>
                </a:solidFill>
              </a:rPr>
              <a:t>月底</a:t>
            </a:r>
            <a:r>
              <a:rPr lang="en-US" altLang="zh-TW" sz="2800" dirty="0">
                <a:solidFill>
                  <a:schemeClr val="tx2"/>
                </a:solidFill>
              </a:rPr>
              <a:t>)</a:t>
            </a:r>
            <a:endParaRPr lang="zh-TW" altLang="en-US" sz="2800" dirty="0">
              <a:solidFill>
                <a:schemeClr val="tx2"/>
              </a:solidFill>
            </a:endParaRPr>
          </a:p>
        </p:txBody>
      </p:sp>
      <p:sp>
        <p:nvSpPr>
          <p:cNvPr id="10" name="橢圓 9"/>
          <p:cNvSpPr/>
          <p:nvPr/>
        </p:nvSpPr>
        <p:spPr>
          <a:xfrm>
            <a:off x="3491880" y="1628800"/>
            <a:ext cx="2088232" cy="2016224"/>
          </a:xfrm>
          <a:prstGeom prst="ellipse">
            <a:avLst/>
          </a:prstGeom>
          <a:blipFill>
            <a:blip r:embed="rId8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dirty="0">
                <a:solidFill>
                  <a:schemeClr val="tx2"/>
                </a:solidFill>
              </a:rPr>
              <a:t>TOP</a:t>
            </a:r>
            <a:r>
              <a:rPr lang="zh-TW" altLang="en-US" sz="2800" dirty="0">
                <a:solidFill>
                  <a:schemeClr val="tx2"/>
                </a:solidFill>
              </a:rPr>
              <a:t> </a:t>
            </a:r>
            <a:r>
              <a:rPr lang="en-US" altLang="zh-TW" sz="2800" dirty="0">
                <a:solidFill>
                  <a:schemeClr val="tx2"/>
                </a:solidFill>
              </a:rPr>
              <a:t>5</a:t>
            </a:r>
          </a:p>
          <a:p>
            <a:pPr algn="ctr"/>
            <a:r>
              <a:rPr lang="en-US" altLang="zh-TW" sz="2800" dirty="0">
                <a:solidFill>
                  <a:schemeClr val="tx2"/>
                </a:solidFill>
              </a:rPr>
              <a:t>(3</a:t>
            </a:r>
            <a:r>
              <a:rPr lang="zh-TW" altLang="en-US" sz="2800" dirty="0">
                <a:solidFill>
                  <a:schemeClr val="tx2"/>
                </a:solidFill>
              </a:rPr>
              <a:t>月底</a:t>
            </a:r>
            <a:r>
              <a:rPr lang="en-US" altLang="zh-TW" sz="2800" dirty="0">
                <a:solidFill>
                  <a:schemeClr val="tx2"/>
                </a:solidFill>
              </a:rPr>
              <a:t>)</a:t>
            </a:r>
            <a:endParaRPr lang="zh-TW" altLang="en-US" sz="2800" dirty="0">
              <a:solidFill>
                <a:schemeClr val="tx2"/>
              </a:solidFill>
            </a:endParaRPr>
          </a:p>
        </p:txBody>
      </p:sp>
      <p:sp>
        <p:nvSpPr>
          <p:cNvPr id="11" name="向右箭號 10"/>
          <p:cNvSpPr/>
          <p:nvPr/>
        </p:nvSpPr>
        <p:spPr>
          <a:xfrm>
            <a:off x="2627784" y="2420888"/>
            <a:ext cx="720080" cy="576064"/>
          </a:xfrm>
          <a:prstGeom prst="right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向右箭號 11"/>
          <p:cNvSpPr/>
          <p:nvPr/>
        </p:nvSpPr>
        <p:spPr>
          <a:xfrm>
            <a:off x="5724128" y="2420888"/>
            <a:ext cx="732898" cy="576064"/>
          </a:xfrm>
          <a:prstGeom prst="right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文字方塊 12"/>
          <p:cNvSpPr txBox="1"/>
          <p:nvPr/>
        </p:nvSpPr>
        <p:spPr>
          <a:xfrm>
            <a:off x="251520" y="3645024"/>
            <a:ext cx="25202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dirty="0" smtClean="0">
                <a:solidFill>
                  <a:srgbClr val="FF0000"/>
                </a:solidFill>
              </a:rPr>
              <a:t>學生生活行為規範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srgbClr val="FF0000"/>
                </a:solidFill>
              </a:rPr>
              <a:t>學生服裝儀容</a:t>
            </a:r>
            <a:r>
              <a:rPr lang="zh-TW" altLang="en-US" dirty="0" smtClean="0">
                <a:solidFill>
                  <a:srgbClr val="FF0000"/>
                </a:solidFill>
              </a:rPr>
              <a:t>規定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srgbClr val="FF0000"/>
                </a:solidFill>
              </a:rPr>
              <a:t>學生</a:t>
            </a:r>
            <a:r>
              <a:rPr lang="zh-TW" altLang="en-US" dirty="0" smtClean="0">
                <a:solidFill>
                  <a:srgbClr val="FF0000"/>
                </a:solidFill>
              </a:rPr>
              <a:t>缺勤請假辦法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15" name="文字方塊 14"/>
          <p:cNvSpPr txBox="1"/>
          <p:nvPr/>
        </p:nvSpPr>
        <p:spPr>
          <a:xfrm>
            <a:off x="3379432" y="3645024"/>
            <a:ext cx="259869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學生生活行為規範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學生服裝儀容規定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學生缺勤請假</a:t>
            </a:r>
            <a:r>
              <a:rPr lang="zh-TW" altLang="en-US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辦法</a:t>
            </a:r>
            <a:endParaRPr lang="en-US" altLang="zh-TW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dirty="0" smtClean="0">
                <a:solidFill>
                  <a:srgbClr val="FF0000"/>
                </a:solidFill>
              </a:rPr>
              <a:t>各項檢定報名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srgbClr val="FF0000"/>
                </a:solidFill>
              </a:rPr>
              <a:t>手機</a:t>
            </a:r>
            <a:r>
              <a:rPr lang="zh-TW" altLang="en-US" dirty="0" smtClean="0">
                <a:solidFill>
                  <a:srgbClr val="FF0000"/>
                </a:solidFill>
              </a:rPr>
              <a:t>使用</a:t>
            </a:r>
            <a:r>
              <a:rPr lang="zh-TW" altLang="en-US" dirty="0">
                <a:solidFill>
                  <a:srgbClr val="FF0000"/>
                </a:solidFill>
              </a:rPr>
              <a:t>規範</a:t>
            </a:r>
          </a:p>
        </p:txBody>
      </p:sp>
      <p:sp>
        <p:nvSpPr>
          <p:cNvPr id="16" name="文字方塊 15"/>
          <p:cNvSpPr txBox="1"/>
          <p:nvPr/>
        </p:nvSpPr>
        <p:spPr>
          <a:xfrm>
            <a:off x="6357908" y="3639353"/>
            <a:ext cx="244827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學生生活行為規範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學生服裝儀容規定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學生缺勤請假辦法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各項檢定報名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手機使用</a:t>
            </a:r>
            <a:r>
              <a:rPr lang="zh-TW" altLang="en-US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規範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dirty="0" smtClean="0">
                <a:solidFill>
                  <a:srgbClr val="FF0000"/>
                </a:solidFill>
              </a:rPr>
              <a:t>作業抽查實施要點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dirty="0" smtClean="0">
                <a:solidFill>
                  <a:srgbClr val="FF0000"/>
                </a:solidFill>
              </a:rPr>
              <a:t>學生考試規則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dirty="0" smtClean="0">
                <a:solidFill>
                  <a:srgbClr val="FF0000"/>
                </a:solidFill>
              </a:rPr>
              <a:t>課業輔導實施要點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dirty="0" smtClean="0">
                <a:solidFill>
                  <a:srgbClr val="FF0000"/>
                </a:solidFill>
              </a:rPr>
              <a:t>學業成績補考辦法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dirty="0" smtClean="0">
                <a:solidFill>
                  <a:srgbClr val="FF0000"/>
                </a:solidFill>
              </a:rPr>
              <a:t>升學管道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zh-TW" altLang="en-US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8732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清晰度">
  <a:themeElements>
    <a:clrScheme name="清晰度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古典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清晰度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1_Office 佈景主題">
  <a:themeElements>
    <a:clrScheme name="自訂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34EA1"/>
      </a:accent1>
      <a:accent2>
        <a:srgbClr val="FF1919"/>
      </a:accent2>
      <a:accent3>
        <a:srgbClr val="7FAC00"/>
      </a:accent3>
      <a:accent4>
        <a:srgbClr val="00C8FF"/>
      </a:accent4>
      <a:accent5>
        <a:srgbClr val="FF8C19"/>
      </a:accent5>
      <a:accent6>
        <a:srgbClr val="B33B77"/>
      </a:accent6>
      <a:hlink>
        <a:srgbClr val="0000FF"/>
      </a:hlink>
      <a:folHlink>
        <a:srgbClr val="FFEB05"/>
      </a:folHlink>
    </a:clrScheme>
    <a:fontScheme name="Office 古典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清晰度">
    <a:dk1>
      <a:srgbClr val="292934"/>
    </a:dk1>
    <a:lt1>
      <a:srgbClr val="FFFFFF"/>
    </a:lt1>
    <a:dk2>
      <a:srgbClr val="D2533C"/>
    </a:dk2>
    <a:lt2>
      <a:srgbClr val="F3F2DC"/>
    </a:lt2>
    <a:accent1>
      <a:srgbClr val="93A299"/>
    </a:accent1>
    <a:accent2>
      <a:srgbClr val="AD8F67"/>
    </a:accent2>
    <a:accent3>
      <a:srgbClr val="726056"/>
    </a:accent3>
    <a:accent4>
      <a:srgbClr val="4C5A6A"/>
    </a:accent4>
    <a:accent5>
      <a:srgbClr val="808DA0"/>
    </a:accent5>
    <a:accent6>
      <a:srgbClr val="79463D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清晰度">
    <a:dk1>
      <a:srgbClr val="292934"/>
    </a:dk1>
    <a:lt1>
      <a:srgbClr val="FFFFFF"/>
    </a:lt1>
    <a:dk2>
      <a:srgbClr val="D2533C"/>
    </a:dk2>
    <a:lt2>
      <a:srgbClr val="F3F2DC"/>
    </a:lt2>
    <a:accent1>
      <a:srgbClr val="93A299"/>
    </a:accent1>
    <a:accent2>
      <a:srgbClr val="AD8F67"/>
    </a:accent2>
    <a:accent3>
      <a:srgbClr val="726056"/>
    </a:accent3>
    <a:accent4>
      <a:srgbClr val="4C5A6A"/>
    </a:accent4>
    <a:accent5>
      <a:srgbClr val="808DA0"/>
    </a:accent5>
    <a:accent6>
      <a:srgbClr val="79463D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350</TotalTime>
  <Words>335</Words>
  <Application>Microsoft Office PowerPoint</Application>
  <PresentationFormat>如螢幕大小 (4:3)</PresentationFormat>
  <Paragraphs>142</Paragraphs>
  <Slides>11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4</vt:i4>
      </vt:variant>
      <vt:variant>
        <vt:lpstr>投影片標題</vt:lpstr>
      </vt:variant>
      <vt:variant>
        <vt:i4>11</vt:i4>
      </vt:variant>
    </vt:vector>
  </HeadingPairs>
  <TitlesOfParts>
    <vt:vector size="15" baseType="lpstr">
      <vt:lpstr>清晰度</vt:lpstr>
      <vt:lpstr>Office 佈景主題</vt:lpstr>
      <vt:lpstr>11_Office 佈景主題</vt:lpstr>
      <vt:lpstr>2_Office 佈景主題</vt:lpstr>
      <vt:lpstr>「行動自如」─ 行動學生手冊</vt:lpstr>
      <vt:lpstr>大綱</vt:lpstr>
      <vt:lpstr>創意發想</vt:lpstr>
      <vt:lpstr>目前手冊內容</vt:lpstr>
      <vt:lpstr>PowerPoint 簡報</vt:lpstr>
      <vt:lpstr>與我們最相關</vt:lpstr>
      <vt:lpstr>與我們最相關 TOP5</vt:lpstr>
      <vt:lpstr>紙本手冊的缺點</vt:lpstr>
      <vt:lpstr>解決期程</vt:lpstr>
      <vt:lpstr>結語</vt:lpstr>
      <vt:lpstr>感謝大家的聆聽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Anytime Anywhere</dc:title>
  <dc:creator>Owner</dc:creator>
  <cp:lastModifiedBy>Owner</cp:lastModifiedBy>
  <cp:revision>37</cp:revision>
  <dcterms:created xsi:type="dcterms:W3CDTF">2016-12-12T09:39:48Z</dcterms:created>
  <dcterms:modified xsi:type="dcterms:W3CDTF">2016-12-14T03:17:34Z</dcterms:modified>
</cp:coreProperties>
</file>