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92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2018/3/15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0319  </a:t>
            </a:r>
            <a:r>
              <a:rPr lang="en-US" altLang="zh-TW" sz="3600" b="1" dirty="0">
                <a:solidFill>
                  <a:srgbClr val="FF0000"/>
                </a:solidFill>
              </a:rPr>
              <a:t>PPE</a:t>
            </a:r>
            <a:r>
              <a:rPr lang="zh-TW" altLang="en-US" sz="3600" b="1" dirty="0">
                <a:solidFill>
                  <a:srgbClr val="FF0000"/>
                </a:solidFill>
              </a:rPr>
              <a:t>成本認定</a:t>
            </a:r>
            <a:r>
              <a:rPr lang="en-US" altLang="zh-TW" sz="3600" b="1" dirty="0">
                <a:solidFill>
                  <a:srgbClr val="FF0000"/>
                </a:solidFill>
              </a:rPr>
              <a:t>(</a:t>
            </a:r>
            <a:r>
              <a:rPr lang="zh-TW" altLang="en-US" sz="3600" b="1" dirty="0">
                <a:solidFill>
                  <a:srgbClr val="FF0000"/>
                </a:solidFill>
              </a:rPr>
              <a:t>自建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.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換入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A.</a:t>
            </a:r>
            <a:r>
              <a:rPr lang="zh-TW" altLang="en-US" sz="3600" b="1" dirty="0">
                <a:solidFill>
                  <a:srgbClr val="FF0000"/>
                </a:solidFill>
              </a:rPr>
              <a:t>受贈取得</a:t>
            </a:r>
            <a:r>
              <a:rPr lang="en-US" altLang="zh-TW" sz="3600" b="1" dirty="0">
                <a:solidFill>
                  <a:srgbClr val="FF0000"/>
                </a:solidFill>
              </a:rPr>
              <a:t>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2400" dirty="0" smtClean="0">
                <a:solidFill>
                  <a:srgbClr val="FF0000"/>
                </a:solidFill>
              </a:rPr>
              <a:t>1</a:t>
            </a:r>
            <a:r>
              <a:rPr lang="en-US" altLang="zh-TW" sz="2400" dirty="0" smtClean="0">
                <a:solidFill>
                  <a:srgbClr val="FF0000"/>
                </a:solidFill>
              </a:rPr>
              <a:t>.</a:t>
            </a:r>
            <a:r>
              <a:rPr lang="zh-TW" altLang="en-US" sz="2400" dirty="0" smtClean="0">
                <a:solidFill>
                  <a:srgbClr val="FF0000"/>
                </a:solidFill>
              </a:rPr>
              <a:t>公司</a:t>
            </a:r>
            <a:r>
              <a:rPr lang="zh-TW" altLang="en-US" sz="2400" dirty="0">
                <a:solidFill>
                  <a:srgbClr val="FF0000"/>
                </a:solidFill>
              </a:rPr>
              <a:t>自建廠房，耗費之成本資料如下：直接材料</a:t>
            </a:r>
            <a:r>
              <a:rPr lang="en-US" altLang="zh-TW" sz="2400" dirty="0">
                <a:solidFill>
                  <a:srgbClr val="FF0000"/>
                </a:solidFill>
              </a:rPr>
              <a:t>$2,000,000</a:t>
            </a:r>
            <a:r>
              <a:rPr lang="zh-TW" altLang="en-US" sz="2400" dirty="0">
                <a:solidFill>
                  <a:srgbClr val="FF0000"/>
                </a:solidFill>
              </a:rPr>
              <a:t>，直接人工</a:t>
            </a:r>
            <a:r>
              <a:rPr lang="en-US" altLang="zh-TW" sz="2400" dirty="0">
                <a:solidFill>
                  <a:srgbClr val="FF0000"/>
                </a:solidFill>
              </a:rPr>
              <a:t>$700,000</a:t>
            </a:r>
            <a:r>
              <a:rPr lang="zh-TW" altLang="en-US" sz="2400" dirty="0">
                <a:solidFill>
                  <a:srgbClr val="FF0000"/>
                </a:solidFill>
              </a:rPr>
              <a:t>，製造費用</a:t>
            </a:r>
            <a:r>
              <a:rPr lang="en-US" altLang="zh-TW" sz="2400" dirty="0">
                <a:solidFill>
                  <a:srgbClr val="FF0000"/>
                </a:solidFill>
              </a:rPr>
              <a:t>$300,000</a:t>
            </a:r>
            <a:r>
              <a:rPr lang="zh-TW" altLang="en-US" sz="2400" dirty="0">
                <a:solidFill>
                  <a:srgbClr val="FF0000"/>
                </a:solidFill>
              </a:rPr>
              <a:t>，若可回收金額為</a:t>
            </a:r>
            <a:r>
              <a:rPr lang="en-US" altLang="zh-TW" sz="2400" dirty="0">
                <a:solidFill>
                  <a:srgbClr val="FF0000"/>
                </a:solidFill>
              </a:rPr>
              <a:t>$2,800,000</a:t>
            </a:r>
            <a:r>
              <a:rPr lang="zh-TW" altLang="en-US" sz="2400" dirty="0">
                <a:solidFill>
                  <a:srgbClr val="FF0000"/>
                </a:solidFill>
              </a:rPr>
              <a:t>，則該廠房之帳面金額</a:t>
            </a:r>
            <a:r>
              <a:rPr lang="en-US" altLang="zh-TW" sz="2400" dirty="0" smtClean="0">
                <a:solidFill>
                  <a:srgbClr val="FF0000"/>
                </a:solidFill>
              </a:rPr>
              <a:t>__________</a:t>
            </a:r>
            <a:r>
              <a:rPr lang="zh-TW" altLang="en-US" sz="2400" dirty="0" smtClean="0">
                <a:solidFill>
                  <a:srgbClr val="FF0000"/>
                </a:solidFill>
              </a:rPr>
              <a:t>，減損損失</a:t>
            </a:r>
            <a:r>
              <a:rPr lang="en-US" altLang="zh-TW" sz="2400" dirty="0" smtClean="0">
                <a:solidFill>
                  <a:srgbClr val="FF0000"/>
                </a:solidFill>
              </a:rPr>
              <a:t>_____________</a:t>
            </a:r>
          </a:p>
          <a:p>
            <a:pPr marL="0" indent="0">
              <a:buNone/>
            </a:pPr>
            <a:r>
              <a:rPr lang="en-US" altLang="zh-TW" sz="2400" dirty="0" smtClean="0">
                <a:solidFill>
                  <a:srgbClr val="0000FF"/>
                </a:solidFill>
              </a:rPr>
              <a:t>2.</a:t>
            </a:r>
            <a:r>
              <a:rPr lang="zh-TW" altLang="zh-TW" sz="2400" dirty="0" smtClean="0">
                <a:solidFill>
                  <a:srgbClr val="0000FF"/>
                </a:solidFill>
              </a:rPr>
              <a:t>公司</a:t>
            </a:r>
            <a:r>
              <a:rPr lang="zh-TW" altLang="zh-TW" sz="2400" dirty="0">
                <a:solidFill>
                  <a:srgbClr val="0000FF"/>
                </a:solidFill>
              </a:rPr>
              <a:t>發行每股面值</a:t>
            </a:r>
            <a:r>
              <a:rPr lang="en-US" altLang="zh-TW" sz="2400" dirty="0">
                <a:solidFill>
                  <a:srgbClr val="0000FF"/>
                </a:solidFill>
              </a:rPr>
              <a:t>$10</a:t>
            </a:r>
            <a:r>
              <a:rPr lang="zh-TW" altLang="zh-TW" sz="2400" dirty="0">
                <a:solidFill>
                  <a:srgbClr val="0000FF"/>
                </a:solidFill>
              </a:rPr>
              <a:t>的普通股</a:t>
            </a:r>
            <a:r>
              <a:rPr lang="en-US" altLang="zh-TW" sz="2400" dirty="0">
                <a:solidFill>
                  <a:srgbClr val="0000FF"/>
                </a:solidFill>
              </a:rPr>
              <a:t>1,000</a:t>
            </a:r>
            <a:r>
              <a:rPr lang="zh-TW" altLang="zh-TW" sz="2400" dirty="0">
                <a:solidFill>
                  <a:srgbClr val="0000FF"/>
                </a:solidFill>
              </a:rPr>
              <a:t>股，交換一機器設備，交換日股票公允價值每股</a:t>
            </a:r>
            <a:r>
              <a:rPr lang="en-US" altLang="zh-TW" sz="2400" dirty="0">
                <a:solidFill>
                  <a:srgbClr val="0000FF"/>
                </a:solidFill>
              </a:rPr>
              <a:t>$</a:t>
            </a:r>
            <a:r>
              <a:rPr lang="en-US" altLang="zh-TW" sz="2400" dirty="0" smtClean="0">
                <a:solidFill>
                  <a:srgbClr val="0000FF"/>
                </a:solidFill>
              </a:rPr>
              <a:t>12</a:t>
            </a:r>
            <a:r>
              <a:rPr lang="zh-TW" altLang="en-US" sz="2400" dirty="0" smtClean="0">
                <a:solidFill>
                  <a:srgbClr val="0000FF"/>
                </a:solidFill>
              </a:rPr>
              <a:t>，試依下列情況計算機器成本？</a:t>
            </a:r>
            <a:r>
              <a:rPr lang="en-US" altLang="zh-TW" sz="2400" dirty="0" smtClean="0">
                <a:solidFill>
                  <a:srgbClr val="0000FF"/>
                </a:solidFill>
              </a:rPr>
              <a:t/>
            </a:r>
            <a:br>
              <a:rPr lang="en-US" altLang="zh-TW" sz="2400" dirty="0" smtClean="0">
                <a:solidFill>
                  <a:srgbClr val="0000FF"/>
                </a:solidFill>
              </a:rPr>
            </a:br>
            <a:r>
              <a:rPr lang="en-US" altLang="zh-TW" sz="2400" dirty="0" smtClean="0">
                <a:solidFill>
                  <a:srgbClr val="0000FF"/>
                </a:solidFill>
              </a:rPr>
              <a:t>(1)</a:t>
            </a:r>
            <a:r>
              <a:rPr lang="zh-TW" altLang="zh-TW" sz="2400" dirty="0" smtClean="0">
                <a:solidFill>
                  <a:srgbClr val="0000FF"/>
                </a:solidFill>
              </a:rPr>
              <a:t>交換</a:t>
            </a:r>
            <a:r>
              <a:rPr lang="zh-TW" altLang="zh-TW" sz="2400" dirty="0">
                <a:solidFill>
                  <a:srgbClr val="0000FF"/>
                </a:solidFill>
              </a:rPr>
              <a:t>日機器設備之公允價值為</a:t>
            </a:r>
            <a:r>
              <a:rPr lang="en-US" altLang="zh-TW" sz="2400" dirty="0">
                <a:solidFill>
                  <a:srgbClr val="0000FF"/>
                </a:solidFill>
              </a:rPr>
              <a:t>$</a:t>
            </a:r>
            <a:r>
              <a:rPr lang="en-US" altLang="zh-TW" sz="2400" dirty="0" smtClean="0">
                <a:solidFill>
                  <a:srgbClr val="0000FF"/>
                </a:solidFill>
              </a:rPr>
              <a:t>13,000</a:t>
            </a:r>
            <a:r>
              <a:rPr lang="zh-TW" altLang="en-US" sz="2400" dirty="0" smtClean="0">
                <a:solidFill>
                  <a:srgbClr val="0000FF"/>
                </a:solidFill>
              </a:rPr>
              <a:t>。</a:t>
            </a:r>
            <a:endParaRPr lang="en-US" altLang="zh-TW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400" dirty="0" smtClean="0">
                <a:solidFill>
                  <a:srgbClr val="0000FF"/>
                </a:solidFill>
              </a:rPr>
              <a:t>(2)</a:t>
            </a:r>
            <a:r>
              <a:rPr lang="zh-TW" altLang="zh-TW" sz="2400" dirty="0">
                <a:solidFill>
                  <a:srgbClr val="0000FF"/>
                </a:solidFill>
              </a:rPr>
              <a:t>交換日該機器之公允價值</a:t>
            </a:r>
            <a:r>
              <a:rPr lang="zh-TW" altLang="zh-TW" sz="2400" dirty="0" smtClean="0">
                <a:solidFill>
                  <a:srgbClr val="0000FF"/>
                </a:solidFill>
              </a:rPr>
              <a:t>未知</a:t>
            </a:r>
            <a:r>
              <a:rPr lang="en-US" altLang="zh-TW" sz="2400" dirty="0" smtClean="0">
                <a:solidFill>
                  <a:srgbClr val="0000FF"/>
                </a:solidFill>
              </a:rPr>
              <a:t>?</a:t>
            </a:r>
            <a:endParaRPr lang="en-US" altLang="zh-TW" sz="24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altLang="zh-TW" sz="2400" dirty="0" smtClean="0">
                <a:solidFill>
                  <a:srgbClr val="FF0000"/>
                </a:solidFill>
              </a:rPr>
              <a:t>3.</a:t>
            </a:r>
            <a:r>
              <a:rPr lang="zh-TW" altLang="en-US" sz="2400" dirty="0" smtClean="0">
                <a:solidFill>
                  <a:srgbClr val="FF0000"/>
                </a:solidFill>
              </a:rPr>
              <a:t>企業</a:t>
            </a:r>
            <a:r>
              <a:rPr lang="zh-TW" altLang="en-US" sz="2400" dirty="0">
                <a:solidFill>
                  <a:srgbClr val="FF0000"/>
                </a:solidFill>
              </a:rPr>
              <a:t>接受他人捐贈而取得資產時，不論捐贈單位為何，皆應以受</a:t>
            </a:r>
            <a:r>
              <a:rPr lang="zh-TW" altLang="en-US" sz="2400" dirty="0" smtClean="0">
                <a:solidFill>
                  <a:srgbClr val="FF0000"/>
                </a:solidFill>
              </a:rPr>
              <a:t>贈資產的</a:t>
            </a:r>
            <a:r>
              <a:rPr lang="en-US" altLang="zh-TW" sz="2400" dirty="0" smtClean="0">
                <a:solidFill>
                  <a:srgbClr val="FF0000"/>
                </a:solidFill>
              </a:rPr>
              <a:t>__________</a:t>
            </a:r>
            <a:r>
              <a:rPr lang="zh-TW" altLang="en-US" sz="2400" dirty="0" smtClean="0">
                <a:solidFill>
                  <a:srgbClr val="FF0000"/>
                </a:solidFill>
              </a:rPr>
              <a:t>作為</a:t>
            </a:r>
            <a:r>
              <a:rPr lang="zh-TW" altLang="en-US" sz="2400" dirty="0">
                <a:solidFill>
                  <a:srgbClr val="FF0000"/>
                </a:solidFill>
              </a:rPr>
              <a:t>資產之入帳</a:t>
            </a:r>
            <a:r>
              <a:rPr lang="zh-TW" altLang="en-US" sz="2400" dirty="0" smtClean="0">
                <a:solidFill>
                  <a:srgbClr val="FF0000"/>
                </a:solidFill>
              </a:rPr>
              <a:t>成本</a:t>
            </a:r>
            <a:endParaRPr lang="en-US" altLang="zh-TW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2400" dirty="0" smtClean="0">
                <a:solidFill>
                  <a:srgbClr val="0000FF"/>
                </a:solidFill>
              </a:rPr>
              <a:t>4.</a:t>
            </a:r>
            <a:r>
              <a:rPr lang="zh-TW" altLang="en-US" sz="2400" dirty="0" smtClean="0">
                <a:solidFill>
                  <a:srgbClr val="0000FF"/>
                </a:solidFill>
              </a:rPr>
              <a:t>靜</a:t>
            </a:r>
            <a:r>
              <a:rPr lang="zh-TW" altLang="en-US" sz="2400" dirty="0">
                <a:solidFill>
                  <a:srgbClr val="0000FF"/>
                </a:solidFill>
              </a:rPr>
              <a:t>宜公司本年初獲政府</a:t>
            </a:r>
            <a:r>
              <a:rPr lang="zh-TW" altLang="en-US" sz="2400" dirty="0" smtClean="0">
                <a:solidFill>
                  <a:srgbClr val="0000FF"/>
                </a:solidFill>
              </a:rPr>
              <a:t>贈與，</a:t>
            </a:r>
            <a:r>
              <a:rPr lang="zh-TW" altLang="en-US" sz="2400" dirty="0">
                <a:solidFill>
                  <a:srgbClr val="0000FF"/>
                </a:solidFill>
              </a:rPr>
              <a:t>受贈資產之公允價值為</a:t>
            </a:r>
            <a:r>
              <a:rPr lang="en-US" altLang="zh-TW" sz="2400" dirty="0">
                <a:solidFill>
                  <a:srgbClr val="0000FF"/>
                </a:solidFill>
              </a:rPr>
              <a:t>$300,000</a:t>
            </a:r>
            <a:r>
              <a:rPr lang="zh-TW" altLang="en-US" sz="2400" dirty="0">
                <a:solidFill>
                  <a:srgbClr val="0000FF"/>
                </a:solidFill>
              </a:rPr>
              <a:t>，並支付過戶手續費</a:t>
            </a:r>
            <a:r>
              <a:rPr lang="en-US" altLang="zh-TW" sz="2400" dirty="0">
                <a:solidFill>
                  <a:srgbClr val="0000FF"/>
                </a:solidFill>
              </a:rPr>
              <a:t>$</a:t>
            </a:r>
            <a:r>
              <a:rPr lang="en-US" altLang="zh-TW" sz="2400" dirty="0" smtClean="0">
                <a:solidFill>
                  <a:srgbClr val="0000FF"/>
                </a:solidFill>
              </a:rPr>
              <a:t>2,000</a:t>
            </a:r>
            <a:r>
              <a:rPr lang="zh-TW" altLang="en-US" sz="2400" dirty="0" smtClean="0">
                <a:solidFill>
                  <a:srgbClr val="0000FF"/>
                </a:solidFill>
              </a:rPr>
              <a:t>，試作相關分錄</a:t>
            </a:r>
            <a:r>
              <a:rPr lang="en-US" altLang="zh-TW" sz="2400" dirty="0" smtClean="0">
                <a:solidFill>
                  <a:srgbClr val="0000FF"/>
                </a:solidFill>
              </a:rPr>
              <a:t/>
            </a:r>
            <a:br>
              <a:rPr lang="en-US" altLang="zh-TW" sz="2400" dirty="0" smtClean="0">
                <a:solidFill>
                  <a:srgbClr val="0000FF"/>
                </a:solidFill>
              </a:rPr>
            </a:br>
            <a:r>
              <a:rPr lang="zh-TW" altLang="en-US" sz="2400" dirty="0" smtClean="0">
                <a:solidFill>
                  <a:srgbClr val="0000FF"/>
                </a:solidFill>
              </a:rPr>
              <a:t>⑴情況一：機器</a:t>
            </a:r>
            <a:r>
              <a:rPr lang="zh-TW" altLang="en-US" sz="2400" dirty="0">
                <a:solidFill>
                  <a:srgbClr val="0000FF"/>
                </a:solidFill>
              </a:rPr>
              <a:t>一</a:t>
            </a:r>
            <a:r>
              <a:rPr lang="zh-TW" altLang="en-US" sz="2400" dirty="0" smtClean="0">
                <a:solidFill>
                  <a:srgbClr val="0000FF"/>
                </a:solidFill>
              </a:rPr>
              <a:t>部</a:t>
            </a:r>
            <a:r>
              <a:rPr lang="zh-TW" altLang="en-US" sz="2400" dirty="0">
                <a:solidFill>
                  <a:srgbClr val="0000FF"/>
                </a:solidFill>
              </a:rPr>
              <a:t>。</a:t>
            </a:r>
            <a:r>
              <a:rPr lang="en-US" altLang="zh-TW" sz="2400" dirty="0" smtClean="0">
                <a:solidFill>
                  <a:srgbClr val="0000FF"/>
                </a:solidFill>
              </a:rPr>
              <a:t/>
            </a:r>
            <a:br>
              <a:rPr lang="en-US" altLang="zh-TW" sz="2400" dirty="0" smtClean="0">
                <a:solidFill>
                  <a:srgbClr val="0000FF"/>
                </a:solidFill>
              </a:rPr>
            </a:br>
            <a:r>
              <a:rPr lang="zh-TW" altLang="en-US" sz="2400" dirty="0" smtClean="0">
                <a:solidFill>
                  <a:srgbClr val="0000FF"/>
                </a:solidFill>
              </a:rPr>
              <a:t>⑵情況二：土地</a:t>
            </a:r>
            <a:r>
              <a:rPr lang="zh-TW" altLang="en-US" sz="2400" dirty="0">
                <a:solidFill>
                  <a:srgbClr val="0000FF"/>
                </a:solidFill>
              </a:rPr>
              <a:t>一筆，無附帶條件</a:t>
            </a:r>
            <a:r>
              <a:rPr lang="zh-TW" altLang="en-US" sz="2400" dirty="0" smtClean="0">
                <a:solidFill>
                  <a:srgbClr val="0000FF"/>
                </a:solidFill>
              </a:rPr>
              <a:t>。</a:t>
            </a:r>
            <a:endParaRPr lang="zh-TW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100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0319  PPE成本認定(自建.換入A.受贈取得)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12</cp:revision>
  <dcterms:created xsi:type="dcterms:W3CDTF">2018-02-28T12:37:34Z</dcterms:created>
  <dcterms:modified xsi:type="dcterms:W3CDTF">2018-03-15T11:47:03Z</dcterms:modified>
</cp:coreProperties>
</file>