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79" r:id="rId5"/>
    <p:sldId id="259" r:id="rId6"/>
    <p:sldId id="260" r:id="rId7"/>
    <p:sldId id="262" r:id="rId8"/>
    <p:sldId id="263" r:id="rId9"/>
    <p:sldId id="264" r:id="rId10"/>
    <p:sldId id="265" r:id="rId11"/>
    <p:sldId id="266" r:id="rId12"/>
    <p:sldId id="273" r:id="rId13"/>
    <p:sldId id="274" r:id="rId14"/>
    <p:sldId id="267" r:id="rId15"/>
    <p:sldId id="268" r:id="rId16"/>
    <p:sldId id="270" r:id="rId17"/>
    <p:sldId id="269" r:id="rId18"/>
    <p:sldId id="271" r:id="rId19"/>
    <p:sldId id="272" r:id="rId20"/>
    <p:sldId id="276" r:id="rId21"/>
    <p:sldId id="278" r:id="rId22"/>
    <p:sldId id="280" r:id="rId23"/>
    <p:sldId id="282" r:id="rId24"/>
    <p:sldId id="283" r:id="rId25"/>
    <p:sldId id="285" r:id="rId26"/>
    <p:sldId id="286" r:id="rId27"/>
    <p:sldId id="287" r:id="rId28"/>
    <p:sldId id="288" r:id="rId29"/>
    <p:sldId id="289" r:id="rId30"/>
    <p:sldId id="290" r:id="rId31"/>
    <p:sldId id="291"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74" d="100"/>
          <a:sy n="74" d="100"/>
        </p:scale>
        <p:origin x="-1992" y="-9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1994F6F-49E6-432F-879E-F27636ADCB14}" type="datetimeFigureOut">
              <a:rPr lang="en-PH" smtClean="0"/>
              <a:t>26/02/2019</a:t>
            </a:fld>
            <a:endParaRPr lang="en-PH"/>
          </a:p>
        </p:txBody>
      </p:sp>
      <p:sp>
        <p:nvSpPr>
          <p:cNvPr id="5" name="Footer Placeholder 4"/>
          <p:cNvSpPr>
            <a:spLocks noGrp="1"/>
          </p:cNvSpPr>
          <p:nvPr>
            <p:ph type="ftr" sz="quarter" idx="11"/>
          </p:nvPr>
        </p:nvSpPr>
        <p:spPr/>
        <p:txBody>
          <a:bodyPr/>
          <a:lstStyle/>
          <a:p>
            <a:endParaRPr lang="en-PH"/>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D144AE-72AC-492E-A9A1-C623A6F3FEA4}" type="slidenum">
              <a:rPr lang="en-PH" smtClean="0"/>
              <a:t>‹#›</a:t>
            </a:fld>
            <a:endParaRPr lang="en-PH"/>
          </a:p>
        </p:txBody>
      </p:sp>
    </p:spTree>
    <p:extLst>
      <p:ext uri="{BB962C8B-B14F-4D97-AF65-F5344CB8AC3E}">
        <p14:creationId xmlns:p14="http://schemas.microsoft.com/office/powerpoint/2010/main" val="3926908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994F6F-49E6-432F-879E-F27636ADCB14}" type="datetimeFigureOut">
              <a:rPr lang="en-PH" smtClean="0"/>
              <a:t>26/02/2019</a:t>
            </a:fld>
            <a:endParaRPr lang="en-PH"/>
          </a:p>
        </p:txBody>
      </p:sp>
      <p:sp>
        <p:nvSpPr>
          <p:cNvPr id="5" name="Footer Placeholder 4"/>
          <p:cNvSpPr>
            <a:spLocks noGrp="1"/>
          </p:cNvSpPr>
          <p:nvPr>
            <p:ph type="ftr" sz="quarter" idx="11"/>
          </p:nvPr>
        </p:nvSpPr>
        <p:spPr/>
        <p:txBody>
          <a:bodyPr/>
          <a:lstStyle/>
          <a:p>
            <a:endParaRPr lang="en-PH"/>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D144AE-72AC-492E-A9A1-C623A6F3FEA4}" type="slidenum">
              <a:rPr lang="en-PH" smtClean="0"/>
              <a:t>‹#›</a:t>
            </a:fld>
            <a:endParaRPr lang="en-PH"/>
          </a:p>
        </p:txBody>
      </p:sp>
    </p:spTree>
    <p:extLst>
      <p:ext uri="{BB962C8B-B14F-4D97-AF65-F5344CB8AC3E}">
        <p14:creationId xmlns:p14="http://schemas.microsoft.com/office/powerpoint/2010/main" val="912153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994F6F-49E6-432F-879E-F27636ADCB14}" type="datetimeFigureOut">
              <a:rPr lang="en-PH" smtClean="0"/>
              <a:t>26/02/2019</a:t>
            </a:fld>
            <a:endParaRPr lang="en-PH"/>
          </a:p>
        </p:txBody>
      </p:sp>
      <p:sp>
        <p:nvSpPr>
          <p:cNvPr id="5" name="Footer Placeholder 4"/>
          <p:cNvSpPr>
            <a:spLocks noGrp="1"/>
          </p:cNvSpPr>
          <p:nvPr>
            <p:ph type="ftr" sz="quarter" idx="11"/>
          </p:nvPr>
        </p:nvSpPr>
        <p:spPr/>
        <p:txBody>
          <a:bodyPr/>
          <a:lstStyle/>
          <a:p>
            <a:endParaRPr lang="en-PH"/>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D144AE-72AC-492E-A9A1-C623A6F3FEA4}" type="slidenum">
              <a:rPr lang="en-PH" smtClean="0"/>
              <a:t>‹#›</a:t>
            </a:fld>
            <a:endParaRPr lang="en-PH"/>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245597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C1994F6F-49E6-432F-879E-F27636ADCB14}" type="datetimeFigureOut">
              <a:rPr lang="en-PH" smtClean="0"/>
              <a:t>26/02/2019</a:t>
            </a:fld>
            <a:endParaRPr lang="en-PH"/>
          </a:p>
        </p:txBody>
      </p:sp>
      <p:sp>
        <p:nvSpPr>
          <p:cNvPr id="6" name="Footer Placeholder 5"/>
          <p:cNvSpPr>
            <a:spLocks noGrp="1"/>
          </p:cNvSpPr>
          <p:nvPr>
            <p:ph type="ftr" sz="quarter" idx="11"/>
          </p:nvPr>
        </p:nvSpPr>
        <p:spPr/>
        <p:txBody>
          <a:bodyPr/>
          <a:lstStyle/>
          <a:p>
            <a:endParaRPr lang="en-PH"/>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D144AE-72AC-492E-A9A1-C623A6F3FEA4}" type="slidenum">
              <a:rPr lang="en-PH" smtClean="0"/>
              <a:t>‹#›</a:t>
            </a:fld>
            <a:endParaRPr lang="en-PH"/>
          </a:p>
        </p:txBody>
      </p:sp>
    </p:spTree>
    <p:extLst>
      <p:ext uri="{BB962C8B-B14F-4D97-AF65-F5344CB8AC3E}">
        <p14:creationId xmlns:p14="http://schemas.microsoft.com/office/powerpoint/2010/main" val="26556784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C1994F6F-49E6-432F-879E-F27636ADCB14}" type="datetimeFigureOut">
              <a:rPr lang="en-PH" smtClean="0"/>
              <a:t>26/02/2019</a:t>
            </a:fld>
            <a:endParaRPr lang="en-PH"/>
          </a:p>
        </p:txBody>
      </p:sp>
      <p:sp>
        <p:nvSpPr>
          <p:cNvPr id="6" name="Footer Placeholder 5"/>
          <p:cNvSpPr>
            <a:spLocks noGrp="1"/>
          </p:cNvSpPr>
          <p:nvPr>
            <p:ph type="ftr" sz="quarter" idx="11"/>
          </p:nvPr>
        </p:nvSpPr>
        <p:spPr/>
        <p:txBody>
          <a:bodyPr/>
          <a:lstStyle/>
          <a:p>
            <a:endParaRPr lang="en-PH"/>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D144AE-72AC-492E-A9A1-C623A6F3FEA4}" type="slidenum">
              <a:rPr lang="en-PH" smtClean="0"/>
              <a:t>‹#›</a:t>
            </a:fld>
            <a:endParaRPr lang="en-PH"/>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62109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C1994F6F-49E6-432F-879E-F27636ADCB14}" type="datetimeFigureOut">
              <a:rPr lang="en-PH" smtClean="0"/>
              <a:t>26/02/2019</a:t>
            </a:fld>
            <a:endParaRPr lang="en-PH"/>
          </a:p>
        </p:txBody>
      </p:sp>
      <p:sp>
        <p:nvSpPr>
          <p:cNvPr id="6" name="Footer Placeholder 5"/>
          <p:cNvSpPr>
            <a:spLocks noGrp="1"/>
          </p:cNvSpPr>
          <p:nvPr>
            <p:ph type="ftr" sz="quarter" idx="11"/>
          </p:nvPr>
        </p:nvSpPr>
        <p:spPr/>
        <p:txBody>
          <a:bodyPr/>
          <a:lstStyle/>
          <a:p>
            <a:endParaRPr lang="en-PH"/>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D144AE-72AC-492E-A9A1-C623A6F3FEA4}" type="slidenum">
              <a:rPr lang="en-PH" smtClean="0"/>
              <a:t>‹#›</a:t>
            </a:fld>
            <a:endParaRPr lang="en-PH"/>
          </a:p>
        </p:txBody>
      </p:sp>
    </p:spTree>
    <p:extLst>
      <p:ext uri="{BB962C8B-B14F-4D97-AF65-F5344CB8AC3E}">
        <p14:creationId xmlns:p14="http://schemas.microsoft.com/office/powerpoint/2010/main" val="21350280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994F6F-49E6-432F-879E-F27636ADCB14}" type="datetimeFigureOut">
              <a:rPr lang="en-PH" smtClean="0"/>
              <a:t>26/02/2019</a:t>
            </a:fld>
            <a:endParaRPr lang="en-PH"/>
          </a:p>
        </p:txBody>
      </p:sp>
      <p:sp>
        <p:nvSpPr>
          <p:cNvPr id="5" name="Footer Placeholder 4"/>
          <p:cNvSpPr>
            <a:spLocks noGrp="1"/>
          </p:cNvSpPr>
          <p:nvPr>
            <p:ph type="ftr" sz="quarter" idx="11"/>
          </p:nvPr>
        </p:nvSpPr>
        <p:spPr/>
        <p:txBody>
          <a:bodyPr/>
          <a:lstStyle/>
          <a:p>
            <a:endParaRPr lang="en-PH"/>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D144AE-72AC-492E-A9A1-C623A6F3FEA4}" type="slidenum">
              <a:rPr lang="en-PH" smtClean="0"/>
              <a:t>‹#›</a:t>
            </a:fld>
            <a:endParaRPr lang="en-PH"/>
          </a:p>
        </p:txBody>
      </p:sp>
    </p:spTree>
    <p:extLst>
      <p:ext uri="{BB962C8B-B14F-4D97-AF65-F5344CB8AC3E}">
        <p14:creationId xmlns:p14="http://schemas.microsoft.com/office/powerpoint/2010/main" val="1480822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994F6F-49E6-432F-879E-F27636ADCB14}" type="datetimeFigureOut">
              <a:rPr lang="en-PH" smtClean="0"/>
              <a:t>26/02/2019</a:t>
            </a:fld>
            <a:endParaRPr lang="en-PH"/>
          </a:p>
        </p:txBody>
      </p:sp>
      <p:sp>
        <p:nvSpPr>
          <p:cNvPr id="5" name="Footer Placeholder 4"/>
          <p:cNvSpPr>
            <a:spLocks noGrp="1"/>
          </p:cNvSpPr>
          <p:nvPr>
            <p:ph type="ftr" sz="quarter" idx="11"/>
          </p:nvPr>
        </p:nvSpPr>
        <p:spPr/>
        <p:txBody>
          <a:bodyPr/>
          <a:lstStyle/>
          <a:p>
            <a:endParaRPr lang="en-PH"/>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D144AE-72AC-492E-A9A1-C623A6F3FEA4}" type="slidenum">
              <a:rPr lang="en-PH" smtClean="0"/>
              <a:t>‹#›</a:t>
            </a:fld>
            <a:endParaRPr lang="en-PH"/>
          </a:p>
        </p:txBody>
      </p:sp>
    </p:spTree>
    <p:extLst>
      <p:ext uri="{BB962C8B-B14F-4D97-AF65-F5344CB8AC3E}">
        <p14:creationId xmlns:p14="http://schemas.microsoft.com/office/powerpoint/2010/main" val="775104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994F6F-49E6-432F-879E-F27636ADCB14}" type="datetimeFigureOut">
              <a:rPr lang="en-PH" smtClean="0"/>
              <a:t>26/02/2019</a:t>
            </a:fld>
            <a:endParaRPr lang="en-PH"/>
          </a:p>
        </p:txBody>
      </p:sp>
      <p:sp>
        <p:nvSpPr>
          <p:cNvPr id="5" name="Footer Placeholder 4"/>
          <p:cNvSpPr>
            <a:spLocks noGrp="1"/>
          </p:cNvSpPr>
          <p:nvPr>
            <p:ph type="ftr" sz="quarter" idx="11"/>
          </p:nvPr>
        </p:nvSpPr>
        <p:spPr/>
        <p:txBody>
          <a:bodyPr/>
          <a:lstStyle/>
          <a:p>
            <a:endParaRPr lang="en-PH"/>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D144AE-72AC-492E-A9A1-C623A6F3FEA4}" type="slidenum">
              <a:rPr lang="en-PH" smtClean="0"/>
              <a:t>‹#›</a:t>
            </a:fld>
            <a:endParaRPr lang="en-PH"/>
          </a:p>
        </p:txBody>
      </p:sp>
    </p:spTree>
    <p:extLst>
      <p:ext uri="{BB962C8B-B14F-4D97-AF65-F5344CB8AC3E}">
        <p14:creationId xmlns:p14="http://schemas.microsoft.com/office/powerpoint/2010/main" val="378239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994F6F-49E6-432F-879E-F27636ADCB14}" type="datetimeFigureOut">
              <a:rPr lang="en-PH" smtClean="0"/>
              <a:t>26/02/2019</a:t>
            </a:fld>
            <a:endParaRPr lang="en-PH"/>
          </a:p>
        </p:txBody>
      </p:sp>
      <p:sp>
        <p:nvSpPr>
          <p:cNvPr id="5" name="Footer Placeholder 4"/>
          <p:cNvSpPr>
            <a:spLocks noGrp="1"/>
          </p:cNvSpPr>
          <p:nvPr>
            <p:ph type="ftr" sz="quarter" idx="11"/>
          </p:nvPr>
        </p:nvSpPr>
        <p:spPr/>
        <p:txBody>
          <a:bodyPr/>
          <a:lstStyle/>
          <a:p>
            <a:endParaRPr lang="en-PH"/>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D144AE-72AC-492E-A9A1-C623A6F3FEA4}" type="slidenum">
              <a:rPr lang="en-PH" smtClean="0"/>
              <a:t>‹#›</a:t>
            </a:fld>
            <a:endParaRPr lang="en-PH"/>
          </a:p>
        </p:txBody>
      </p:sp>
    </p:spTree>
    <p:extLst>
      <p:ext uri="{BB962C8B-B14F-4D97-AF65-F5344CB8AC3E}">
        <p14:creationId xmlns:p14="http://schemas.microsoft.com/office/powerpoint/2010/main" val="3135395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1994F6F-49E6-432F-879E-F27636ADCB14}" type="datetimeFigureOut">
              <a:rPr lang="en-PH" smtClean="0"/>
              <a:t>26/02/2019</a:t>
            </a:fld>
            <a:endParaRPr lang="en-PH"/>
          </a:p>
        </p:txBody>
      </p:sp>
      <p:sp>
        <p:nvSpPr>
          <p:cNvPr id="6" name="Footer Placeholder 5"/>
          <p:cNvSpPr>
            <a:spLocks noGrp="1"/>
          </p:cNvSpPr>
          <p:nvPr>
            <p:ph type="ftr" sz="quarter" idx="11"/>
          </p:nvPr>
        </p:nvSpPr>
        <p:spPr/>
        <p:txBody>
          <a:bodyPr/>
          <a:lstStyle/>
          <a:p>
            <a:endParaRPr lang="en-PH"/>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D144AE-72AC-492E-A9A1-C623A6F3FEA4}" type="slidenum">
              <a:rPr lang="en-PH" smtClean="0"/>
              <a:t>‹#›</a:t>
            </a:fld>
            <a:endParaRPr lang="en-PH"/>
          </a:p>
        </p:txBody>
      </p:sp>
    </p:spTree>
    <p:extLst>
      <p:ext uri="{BB962C8B-B14F-4D97-AF65-F5344CB8AC3E}">
        <p14:creationId xmlns:p14="http://schemas.microsoft.com/office/powerpoint/2010/main" val="1285222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1994F6F-49E6-432F-879E-F27636ADCB14}" type="datetimeFigureOut">
              <a:rPr lang="en-PH" smtClean="0"/>
              <a:t>26/02/2019</a:t>
            </a:fld>
            <a:endParaRPr lang="en-PH"/>
          </a:p>
        </p:txBody>
      </p:sp>
      <p:sp>
        <p:nvSpPr>
          <p:cNvPr id="8" name="Footer Placeholder 7"/>
          <p:cNvSpPr>
            <a:spLocks noGrp="1"/>
          </p:cNvSpPr>
          <p:nvPr>
            <p:ph type="ftr" sz="quarter" idx="11"/>
          </p:nvPr>
        </p:nvSpPr>
        <p:spPr/>
        <p:txBody>
          <a:bodyPr/>
          <a:lstStyle/>
          <a:p>
            <a:endParaRPr lang="en-PH"/>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D144AE-72AC-492E-A9A1-C623A6F3FEA4}" type="slidenum">
              <a:rPr lang="en-PH" smtClean="0"/>
              <a:t>‹#›</a:t>
            </a:fld>
            <a:endParaRPr lang="en-PH"/>
          </a:p>
        </p:txBody>
      </p:sp>
    </p:spTree>
    <p:extLst>
      <p:ext uri="{BB962C8B-B14F-4D97-AF65-F5344CB8AC3E}">
        <p14:creationId xmlns:p14="http://schemas.microsoft.com/office/powerpoint/2010/main" val="1703259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1994F6F-49E6-432F-879E-F27636ADCB14}" type="datetimeFigureOut">
              <a:rPr lang="en-PH" smtClean="0"/>
              <a:t>26/02/2019</a:t>
            </a:fld>
            <a:endParaRPr lang="en-PH"/>
          </a:p>
        </p:txBody>
      </p:sp>
      <p:sp>
        <p:nvSpPr>
          <p:cNvPr id="4" name="Footer Placeholder 3"/>
          <p:cNvSpPr>
            <a:spLocks noGrp="1"/>
          </p:cNvSpPr>
          <p:nvPr>
            <p:ph type="ftr" sz="quarter" idx="11"/>
          </p:nvPr>
        </p:nvSpPr>
        <p:spPr/>
        <p:txBody>
          <a:bodyPr/>
          <a:lstStyle/>
          <a:p>
            <a:endParaRPr lang="en-PH"/>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D144AE-72AC-492E-A9A1-C623A6F3FEA4}" type="slidenum">
              <a:rPr lang="en-PH" smtClean="0"/>
              <a:t>‹#›</a:t>
            </a:fld>
            <a:endParaRPr lang="en-PH"/>
          </a:p>
        </p:txBody>
      </p:sp>
    </p:spTree>
    <p:extLst>
      <p:ext uri="{BB962C8B-B14F-4D97-AF65-F5344CB8AC3E}">
        <p14:creationId xmlns:p14="http://schemas.microsoft.com/office/powerpoint/2010/main" val="1976959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994F6F-49E6-432F-879E-F27636ADCB14}" type="datetimeFigureOut">
              <a:rPr lang="en-PH" smtClean="0"/>
              <a:t>26/02/2019</a:t>
            </a:fld>
            <a:endParaRPr lang="en-PH"/>
          </a:p>
        </p:txBody>
      </p:sp>
      <p:sp>
        <p:nvSpPr>
          <p:cNvPr id="3" name="Footer Placeholder 2"/>
          <p:cNvSpPr>
            <a:spLocks noGrp="1"/>
          </p:cNvSpPr>
          <p:nvPr>
            <p:ph type="ftr" sz="quarter" idx="11"/>
          </p:nvPr>
        </p:nvSpPr>
        <p:spPr/>
        <p:txBody>
          <a:bodyPr/>
          <a:lstStyle/>
          <a:p>
            <a:endParaRPr lang="en-PH"/>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D144AE-72AC-492E-A9A1-C623A6F3FEA4}" type="slidenum">
              <a:rPr lang="en-PH" smtClean="0"/>
              <a:t>‹#›</a:t>
            </a:fld>
            <a:endParaRPr lang="en-PH"/>
          </a:p>
        </p:txBody>
      </p:sp>
    </p:spTree>
    <p:extLst>
      <p:ext uri="{BB962C8B-B14F-4D97-AF65-F5344CB8AC3E}">
        <p14:creationId xmlns:p14="http://schemas.microsoft.com/office/powerpoint/2010/main" val="3835601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994F6F-49E6-432F-879E-F27636ADCB14}" type="datetimeFigureOut">
              <a:rPr lang="en-PH" smtClean="0"/>
              <a:t>26/02/2019</a:t>
            </a:fld>
            <a:endParaRPr lang="en-PH"/>
          </a:p>
        </p:txBody>
      </p:sp>
      <p:sp>
        <p:nvSpPr>
          <p:cNvPr id="6" name="Footer Placeholder 5"/>
          <p:cNvSpPr>
            <a:spLocks noGrp="1"/>
          </p:cNvSpPr>
          <p:nvPr>
            <p:ph type="ftr" sz="quarter" idx="11"/>
          </p:nvPr>
        </p:nvSpPr>
        <p:spPr/>
        <p:txBody>
          <a:bodyPr/>
          <a:lstStyle/>
          <a:p>
            <a:endParaRPr lang="en-PH"/>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D144AE-72AC-492E-A9A1-C623A6F3FEA4}" type="slidenum">
              <a:rPr lang="en-PH" smtClean="0"/>
              <a:t>‹#›</a:t>
            </a:fld>
            <a:endParaRPr lang="en-PH"/>
          </a:p>
        </p:txBody>
      </p:sp>
    </p:spTree>
    <p:extLst>
      <p:ext uri="{BB962C8B-B14F-4D97-AF65-F5344CB8AC3E}">
        <p14:creationId xmlns:p14="http://schemas.microsoft.com/office/powerpoint/2010/main" val="2077320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994F6F-49E6-432F-879E-F27636ADCB14}" type="datetimeFigureOut">
              <a:rPr lang="en-PH" smtClean="0"/>
              <a:t>26/02/2019</a:t>
            </a:fld>
            <a:endParaRPr lang="en-PH"/>
          </a:p>
        </p:txBody>
      </p:sp>
      <p:sp>
        <p:nvSpPr>
          <p:cNvPr id="6" name="Footer Placeholder 5"/>
          <p:cNvSpPr>
            <a:spLocks noGrp="1"/>
          </p:cNvSpPr>
          <p:nvPr>
            <p:ph type="ftr" sz="quarter" idx="11"/>
          </p:nvPr>
        </p:nvSpPr>
        <p:spPr/>
        <p:txBody>
          <a:bodyPr/>
          <a:lstStyle/>
          <a:p>
            <a:endParaRPr lang="en-PH"/>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D144AE-72AC-492E-A9A1-C623A6F3FEA4}" type="slidenum">
              <a:rPr lang="en-PH" smtClean="0"/>
              <a:t>‹#›</a:t>
            </a:fld>
            <a:endParaRPr lang="en-PH"/>
          </a:p>
        </p:txBody>
      </p:sp>
    </p:spTree>
    <p:extLst>
      <p:ext uri="{BB962C8B-B14F-4D97-AF65-F5344CB8AC3E}">
        <p14:creationId xmlns:p14="http://schemas.microsoft.com/office/powerpoint/2010/main" val="2566623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1994F6F-49E6-432F-879E-F27636ADCB14}" type="datetimeFigureOut">
              <a:rPr lang="en-PH" smtClean="0"/>
              <a:t>26/02/2019</a:t>
            </a:fld>
            <a:endParaRPr lang="en-PH"/>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PH"/>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D144AE-72AC-492E-A9A1-C623A6F3FEA4}" type="slidenum">
              <a:rPr lang="en-PH" smtClean="0"/>
              <a:t>‹#›</a:t>
            </a:fld>
            <a:endParaRPr lang="en-PH"/>
          </a:p>
        </p:txBody>
      </p:sp>
    </p:spTree>
    <p:extLst>
      <p:ext uri="{BB962C8B-B14F-4D97-AF65-F5344CB8AC3E}">
        <p14:creationId xmlns:p14="http://schemas.microsoft.com/office/powerpoint/2010/main" val="212371965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ebapps.towson.edu/ows/proref.ht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ebapps.towson.edu/ows/proref.ht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2589212" y="635000"/>
            <a:ext cx="8915399" cy="2262781"/>
          </a:xfrm>
        </p:spPr>
        <p:txBody>
          <a:bodyPr>
            <a:normAutofit fontScale="90000"/>
          </a:bodyPr>
          <a:lstStyle/>
          <a:p>
            <a:r>
              <a:rPr lang="en-PH" sz="8000" dirty="0" smtClean="0"/>
              <a:t>The Importance of Writing </a:t>
            </a:r>
            <a:r>
              <a:rPr lang="en-PH" sz="2000" dirty="0" smtClean="0"/>
              <a:t>(with grammar and reading)</a:t>
            </a:r>
            <a:endParaRPr lang="en-PH" sz="8000" dirty="0"/>
          </a:p>
        </p:txBody>
      </p:sp>
      <p:sp>
        <p:nvSpPr>
          <p:cNvPr id="8" name="Subtitle 7"/>
          <p:cNvSpPr>
            <a:spLocks noGrp="1"/>
          </p:cNvSpPr>
          <p:nvPr>
            <p:ph type="subTitle" idx="1"/>
          </p:nvPr>
        </p:nvSpPr>
        <p:spPr>
          <a:xfrm>
            <a:off x="1636920" y="3704400"/>
            <a:ext cx="8915399" cy="1126283"/>
          </a:xfrm>
        </p:spPr>
        <p:txBody>
          <a:bodyPr>
            <a:normAutofit/>
          </a:bodyPr>
          <a:lstStyle/>
          <a:p>
            <a:pPr algn="l"/>
            <a:r>
              <a:rPr lang="en-PH" sz="5400" dirty="0" smtClean="0"/>
              <a:t>an introduction. . .</a:t>
            </a:r>
            <a:endParaRPr lang="en-PH" sz="5400" dirty="0"/>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25254" y="3133224"/>
            <a:ext cx="3279357" cy="2186238"/>
          </a:xfrm>
          <a:prstGeom prst="rect">
            <a:avLst/>
          </a:prstGeom>
        </p:spPr>
      </p:pic>
      <p:sp>
        <p:nvSpPr>
          <p:cNvPr id="10" name="Rectangle 9"/>
          <p:cNvSpPr/>
          <p:nvPr/>
        </p:nvSpPr>
        <p:spPr>
          <a:xfrm>
            <a:off x="540055" y="5468186"/>
            <a:ext cx="11109131" cy="830997"/>
          </a:xfrm>
          <a:prstGeom prst="rect">
            <a:avLst/>
          </a:prstGeom>
          <a:solidFill>
            <a:schemeClr val="bg2">
              <a:lumMod val="90000"/>
            </a:schemeClr>
          </a:solidFill>
        </p:spPr>
        <p:txBody>
          <a:bodyPr wrap="none" lIns="91440" tIns="45720" rIns="91440" bIns="45720">
            <a:spAutoFit/>
          </a:bodyPr>
          <a:lstStyle/>
          <a:p>
            <a:pPr algn="ctr"/>
            <a:r>
              <a:rPr lang="en-US" sz="4800" dirty="0" smtClean="0">
                <a:ln w="0"/>
                <a:effectLst>
                  <a:outerShdw blurRad="38100" dist="19050" dir="2700000" algn="tl" rotWithShape="0">
                    <a:schemeClr val="dk1">
                      <a:alpha val="40000"/>
                    </a:schemeClr>
                  </a:outerShdw>
                </a:effectLst>
              </a:rPr>
              <a:t>“The pen is mightier than the sword.”</a:t>
            </a:r>
            <a:endParaRPr lang="en-US" sz="48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0779311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2925" y="624110"/>
            <a:ext cx="8911687" cy="645890"/>
          </a:xfrm>
        </p:spPr>
        <p:txBody>
          <a:bodyPr>
            <a:normAutofit/>
          </a:bodyPr>
          <a:lstStyle/>
          <a:p>
            <a:r>
              <a:rPr lang="en-PH" sz="2800" dirty="0" smtClean="0"/>
              <a:t>The Sentence (Subject and Verb Agreement)</a:t>
            </a:r>
            <a:endParaRPr lang="en-PH" sz="28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835242405"/>
              </p:ext>
            </p:extLst>
          </p:nvPr>
        </p:nvGraphicFramePr>
        <p:xfrm>
          <a:off x="2589212" y="1270000"/>
          <a:ext cx="8915400" cy="4973320"/>
        </p:xfrm>
        <a:graphic>
          <a:graphicData uri="http://schemas.openxmlformats.org/drawingml/2006/table">
            <a:tbl>
              <a:tblPr firstRow="1" bandRow="1">
                <a:tableStyleId>{5940675A-B579-460E-94D1-54222C63F5DA}</a:tableStyleId>
              </a:tblPr>
              <a:tblGrid>
                <a:gridCol w="4457700"/>
                <a:gridCol w="4457700"/>
              </a:tblGrid>
              <a:tr h="370840">
                <a:tc>
                  <a:txBody>
                    <a:bodyPr/>
                    <a:lstStyle/>
                    <a:p>
                      <a:r>
                        <a:rPr lang="en-PH" sz="1700" dirty="0" smtClean="0"/>
                        <a:t>Rules</a:t>
                      </a:r>
                      <a:r>
                        <a:rPr lang="en-PH" sz="1700" baseline="0" dirty="0" smtClean="0"/>
                        <a:t> in Subject – Verb Agreement</a:t>
                      </a:r>
                      <a:endParaRPr lang="en-PH" sz="1700" dirty="0"/>
                    </a:p>
                  </a:txBody>
                  <a:tcPr>
                    <a:solidFill>
                      <a:schemeClr val="bg2">
                        <a:lumMod val="75000"/>
                      </a:schemeClr>
                    </a:solidFill>
                  </a:tcPr>
                </a:tc>
                <a:tc>
                  <a:txBody>
                    <a:bodyPr/>
                    <a:lstStyle/>
                    <a:p>
                      <a:r>
                        <a:rPr lang="en-PH" sz="1700" dirty="0" smtClean="0"/>
                        <a:t>Example</a:t>
                      </a:r>
                      <a:endParaRPr lang="en-PH" sz="1700" dirty="0"/>
                    </a:p>
                  </a:txBody>
                  <a:tcPr>
                    <a:solidFill>
                      <a:schemeClr val="bg2">
                        <a:lumMod val="75000"/>
                      </a:schemeClr>
                    </a:solidFill>
                  </a:tcPr>
                </a:tc>
              </a:tr>
              <a:tr h="370840">
                <a:tc>
                  <a:txBody>
                    <a:bodyPr/>
                    <a:lstStyle/>
                    <a:p>
                      <a:pPr marL="0" indent="0">
                        <a:buFont typeface="+mj-lt"/>
                        <a:buNone/>
                      </a:pPr>
                      <a:r>
                        <a:rPr lang="en-PH" sz="1700" baseline="0" dirty="0" smtClean="0"/>
                        <a:t>5. In a compound subject, if one is singular and the other is plural, the verb agrees with the subject closer to it.</a:t>
                      </a:r>
                    </a:p>
                  </a:txBody>
                  <a:tcPr/>
                </a:tc>
                <a:tc>
                  <a:txBody>
                    <a:bodyPr/>
                    <a:lstStyle/>
                    <a:p>
                      <a:pPr marL="285750" indent="-285750">
                        <a:buFont typeface="Wingdings" panose="05000000000000000000" pitchFamily="2" charset="2"/>
                        <a:buChar char="ü"/>
                      </a:pPr>
                      <a:r>
                        <a:rPr lang="en-PH" sz="1700" b="0" i="1" dirty="0" smtClean="0"/>
                        <a:t>Either</a:t>
                      </a:r>
                      <a:r>
                        <a:rPr lang="en-PH" sz="1700" b="0" baseline="0" dirty="0" smtClean="0"/>
                        <a:t> the teacher or his </a:t>
                      </a:r>
                      <a:r>
                        <a:rPr lang="en-PH" sz="1700" b="0" u="sng" baseline="0" dirty="0" smtClean="0"/>
                        <a:t>students</a:t>
                      </a:r>
                      <a:r>
                        <a:rPr lang="en-PH" sz="1700" b="0" baseline="0" dirty="0" smtClean="0"/>
                        <a:t> </a:t>
                      </a:r>
                      <a:r>
                        <a:rPr lang="en-PH" sz="1700" b="1" baseline="0" dirty="0" smtClean="0"/>
                        <a:t>are</a:t>
                      </a:r>
                      <a:r>
                        <a:rPr lang="en-PH" sz="1700" b="0" baseline="0" dirty="0" smtClean="0"/>
                        <a:t> working hard for the program.</a:t>
                      </a:r>
                    </a:p>
                    <a:p>
                      <a:pPr marL="285750" indent="-285750">
                        <a:buFont typeface="Wingdings" panose="05000000000000000000" pitchFamily="2" charset="2"/>
                        <a:buChar char="ü"/>
                      </a:pPr>
                      <a:r>
                        <a:rPr lang="en-PH" sz="1700" b="0" baseline="0" dirty="0" smtClean="0"/>
                        <a:t>Neither the </a:t>
                      </a:r>
                      <a:r>
                        <a:rPr lang="en-PH" sz="1700" b="0" i="1" baseline="0" dirty="0" smtClean="0"/>
                        <a:t>boys</a:t>
                      </a:r>
                      <a:r>
                        <a:rPr lang="en-PH" sz="1700" b="0" baseline="0" dirty="0" smtClean="0"/>
                        <a:t> nor </a:t>
                      </a:r>
                      <a:r>
                        <a:rPr lang="en-PH" sz="1700" b="0" u="sng" baseline="0" dirty="0" smtClean="0"/>
                        <a:t>Chris</a:t>
                      </a:r>
                      <a:r>
                        <a:rPr lang="en-PH" sz="1700" b="0" baseline="0" dirty="0" smtClean="0"/>
                        <a:t> </a:t>
                      </a:r>
                      <a:r>
                        <a:rPr lang="en-PH" sz="1700" b="1" baseline="0" dirty="0" smtClean="0"/>
                        <a:t>is</a:t>
                      </a:r>
                      <a:r>
                        <a:rPr lang="en-PH" sz="1700" b="0" baseline="0" dirty="0" smtClean="0"/>
                        <a:t> present.</a:t>
                      </a:r>
                    </a:p>
                  </a:txBody>
                  <a:tcPr/>
                </a:tc>
              </a:tr>
              <a:tr h="370840">
                <a:tc>
                  <a:txBody>
                    <a:bodyPr/>
                    <a:lstStyle/>
                    <a:p>
                      <a:pPr marL="0" indent="0">
                        <a:buFont typeface="+mj-lt"/>
                        <a:buNone/>
                      </a:pPr>
                      <a:r>
                        <a:rPr lang="en-PH" sz="1700" baseline="0" dirty="0" smtClean="0"/>
                        <a:t>6. In a compound subject when </a:t>
                      </a:r>
                      <a:r>
                        <a:rPr lang="en-PH" sz="1700" b="0" i="0" baseline="0" dirty="0" smtClean="0"/>
                        <a:t>one is negative and the other is positive, the verb agrees with the positive number.</a:t>
                      </a:r>
                      <a:endParaRPr lang="en-PH" sz="1700" b="1" i="0" baseline="0" dirty="0" smtClean="0"/>
                    </a:p>
                  </a:txBody>
                  <a:tcPr/>
                </a:tc>
                <a:tc>
                  <a:txBody>
                    <a:bodyPr/>
                    <a:lstStyle/>
                    <a:p>
                      <a:pPr marL="285750" indent="-285750">
                        <a:buFont typeface="Wingdings" panose="05000000000000000000" pitchFamily="2" charset="2"/>
                        <a:buChar char="ü"/>
                      </a:pPr>
                      <a:r>
                        <a:rPr lang="en-PH" sz="1700" b="0" u="sng" baseline="0" dirty="0" smtClean="0"/>
                        <a:t>You</a:t>
                      </a:r>
                      <a:r>
                        <a:rPr lang="en-PH" sz="1700" b="0" baseline="0" dirty="0" smtClean="0"/>
                        <a:t>, not </a:t>
                      </a:r>
                      <a:r>
                        <a:rPr lang="en-PH" sz="1700" b="0" i="1" baseline="0" dirty="0" smtClean="0"/>
                        <a:t>he</a:t>
                      </a:r>
                      <a:r>
                        <a:rPr lang="en-PH" sz="1700" b="0" baseline="0" dirty="0" smtClean="0"/>
                        <a:t>, </a:t>
                      </a:r>
                      <a:r>
                        <a:rPr lang="en-PH" sz="1700" b="1" i="0" u="none" baseline="0" dirty="0" smtClean="0"/>
                        <a:t>are</a:t>
                      </a:r>
                      <a:r>
                        <a:rPr lang="en-PH" sz="1700" b="0" baseline="0" dirty="0" smtClean="0"/>
                        <a:t> to represent the section.</a:t>
                      </a:r>
                    </a:p>
                    <a:p>
                      <a:pPr marL="285750" indent="-285750">
                        <a:buFont typeface="Wingdings" panose="05000000000000000000" pitchFamily="2" charset="2"/>
                        <a:buChar char="ü"/>
                      </a:pPr>
                      <a:r>
                        <a:rPr lang="en-PH" sz="1700" b="0" u="sng" baseline="0" dirty="0" smtClean="0"/>
                        <a:t>The teacher</a:t>
                      </a:r>
                      <a:r>
                        <a:rPr lang="en-PH" sz="1700" b="0" baseline="0" dirty="0" smtClean="0"/>
                        <a:t>, not the </a:t>
                      </a:r>
                      <a:r>
                        <a:rPr lang="en-PH" sz="1700" b="0" i="1" baseline="0" dirty="0" smtClean="0"/>
                        <a:t>pupils</a:t>
                      </a:r>
                      <a:r>
                        <a:rPr lang="en-PH" sz="1700" b="0" baseline="0" dirty="0" smtClean="0"/>
                        <a:t>, </a:t>
                      </a:r>
                      <a:r>
                        <a:rPr lang="en-PH" sz="1700" b="1" baseline="0" dirty="0" smtClean="0"/>
                        <a:t>was</a:t>
                      </a:r>
                      <a:r>
                        <a:rPr lang="en-PH" sz="1700" b="0" baseline="0" dirty="0" smtClean="0"/>
                        <a:t> late.</a:t>
                      </a:r>
                    </a:p>
                  </a:txBody>
                  <a:tcPr/>
                </a:tc>
              </a:tr>
              <a:tr h="370840">
                <a:tc>
                  <a:txBody>
                    <a:bodyPr/>
                    <a:lstStyle/>
                    <a:p>
                      <a:pPr marL="0" indent="0">
                        <a:buFont typeface="+mj-lt"/>
                        <a:buNone/>
                      </a:pPr>
                      <a:r>
                        <a:rPr lang="en-PH" sz="1700" b="0" i="0" baseline="0" dirty="0" smtClean="0"/>
                        <a:t>7. A noun that is always plural in form but singular in meaning takes a singular verb.</a:t>
                      </a:r>
                    </a:p>
                  </a:txBody>
                  <a:tcPr/>
                </a:tc>
                <a:tc>
                  <a:txBody>
                    <a:bodyPr/>
                    <a:lstStyle/>
                    <a:p>
                      <a:pPr marL="285750" indent="-285750">
                        <a:buFont typeface="Wingdings" panose="05000000000000000000" pitchFamily="2" charset="2"/>
                        <a:buChar char="ü"/>
                      </a:pPr>
                      <a:r>
                        <a:rPr lang="en-PH" sz="1700" b="0" u="sng" baseline="0" dirty="0" smtClean="0"/>
                        <a:t>Mathematics</a:t>
                      </a:r>
                      <a:r>
                        <a:rPr lang="en-PH" sz="1700" b="1" u="none" baseline="0" dirty="0" smtClean="0"/>
                        <a:t> is </a:t>
                      </a:r>
                      <a:r>
                        <a:rPr lang="en-PH" sz="1700" b="0" u="none" baseline="0" dirty="0" smtClean="0"/>
                        <a:t>my favorite subject.</a:t>
                      </a:r>
                    </a:p>
                    <a:p>
                      <a:pPr marL="285750" indent="-285750">
                        <a:buFont typeface="Wingdings" panose="05000000000000000000" pitchFamily="2" charset="2"/>
                        <a:buChar char="ü"/>
                      </a:pPr>
                      <a:r>
                        <a:rPr lang="en-PH" sz="1700" b="0" u="none" baseline="0" dirty="0" smtClean="0"/>
                        <a:t>The </a:t>
                      </a:r>
                      <a:r>
                        <a:rPr lang="en-PH" sz="1700" b="0" u="sng" baseline="0" dirty="0" smtClean="0"/>
                        <a:t>news</a:t>
                      </a:r>
                      <a:r>
                        <a:rPr lang="en-PH" sz="1700" b="1" u="none" baseline="0" dirty="0" smtClean="0"/>
                        <a:t> has </a:t>
                      </a:r>
                      <a:r>
                        <a:rPr lang="en-PH" sz="1700" b="0" u="none" baseline="0" dirty="0" smtClean="0"/>
                        <a:t>reached the other parts of the world.</a:t>
                      </a:r>
                      <a:endParaRPr lang="en-PH" sz="1700" b="0" u="sng" baseline="0" dirty="0" smtClean="0"/>
                    </a:p>
                  </a:txBody>
                  <a:tcPr/>
                </a:tc>
              </a:tr>
              <a:tr h="370840">
                <a:tc>
                  <a:txBody>
                    <a:bodyPr/>
                    <a:lstStyle/>
                    <a:p>
                      <a:pPr marL="0" indent="0">
                        <a:buFont typeface="+mj-lt"/>
                        <a:buNone/>
                      </a:pPr>
                      <a:r>
                        <a:rPr lang="en-PH" sz="1700" b="0" i="0" baseline="0" dirty="0" smtClean="0"/>
                        <a:t>8. Few, several, and many take plural verbs when used as pronouns.</a:t>
                      </a:r>
                    </a:p>
                  </a:txBody>
                  <a:tcPr/>
                </a:tc>
                <a:tc>
                  <a:txBody>
                    <a:bodyPr/>
                    <a:lstStyle/>
                    <a:p>
                      <a:pPr marL="285750" indent="-285750">
                        <a:buFont typeface="Wingdings" panose="05000000000000000000" pitchFamily="2" charset="2"/>
                        <a:buChar char="ü"/>
                      </a:pPr>
                      <a:r>
                        <a:rPr lang="en-PH" sz="1700" b="0" u="sng" baseline="0" dirty="0" smtClean="0"/>
                        <a:t>Few</a:t>
                      </a:r>
                      <a:r>
                        <a:rPr lang="en-PH" sz="1700" b="0" u="none" baseline="0" dirty="0" smtClean="0"/>
                        <a:t> of the students </a:t>
                      </a:r>
                      <a:r>
                        <a:rPr lang="en-PH" sz="1700" b="1" i="0" u="none" baseline="0" dirty="0" smtClean="0"/>
                        <a:t>are</a:t>
                      </a:r>
                      <a:r>
                        <a:rPr lang="en-PH" sz="1700" b="0" u="none" baseline="0" dirty="0" smtClean="0"/>
                        <a:t> studious.</a:t>
                      </a:r>
                    </a:p>
                    <a:p>
                      <a:pPr marL="285750" indent="-285750">
                        <a:buFont typeface="Wingdings" panose="05000000000000000000" pitchFamily="2" charset="2"/>
                        <a:buChar char="ü"/>
                      </a:pPr>
                      <a:r>
                        <a:rPr lang="en-PH" sz="1700" b="0" u="sng" baseline="0" dirty="0" smtClean="0"/>
                        <a:t>Only few</a:t>
                      </a:r>
                      <a:r>
                        <a:rPr lang="en-PH" sz="1700" b="0" u="none" baseline="0" dirty="0" smtClean="0"/>
                        <a:t> </a:t>
                      </a:r>
                      <a:r>
                        <a:rPr lang="en-PH" sz="1700" b="1" u="none" baseline="0" dirty="0" smtClean="0"/>
                        <a:t>have</a:t>
                      </a:r>
                      <a:r>
                        <a:rPr lang="en-PH" sz="1700" b="0" u="none" baseline="0" dirty="0" smtClean="0"/>
                        <a:t> submitted their projects.</a:t>
                      </a:r>
                    </a:p>
                  </a:txBody>
                  <a:tcPr/>
                </a:tc>
              </a:tr>
              <a:tr h="370840">
                <a:tc>
                  <a:txBody>
                    <a:bodyPr/>
                    <a:lstStyle/>
                    <a:p>
                      <a:pPr marL="0" indent="0">
                        <a:buFont typeface="+mj-lt"/>
                        <a:buNone/>
                      </a:pPr>
                      <a:r>
                        <a:rPr lang="en-PH" sz="1700" b="0" i="0" baseline="0" dirty="0" smtClean="0"/>
                        <a:t>9. Sums of money and units of measurements take singular verbs.</a:t>
                      </a:r>
                    </a:p>
                  </a:txBody>
                  <a:tcPr/>
                </a:tc>
                <a:tc>
                  <a:txBody>
                    <a:bodyPr/>
                    <a:lstStyle/>
                    <a:p>
                      <a:pPr marL="285750" indent="-285750">
                        <a:buFont typeface="Wingdings" panose="05000000000000000000" pitchFamily="2" charset="2"/>
                        <a:buChar char="ü"/>
                      </a:pPr>
                      <a:r>
                        <a:rPr lang="en-PH" sz="1700" b="0" u="none" baseline="0" dirty="0" smtClean="0"/>
                        <a:t>F</a:t>
                      </a:r>
                      <a:r>
                        <a:rPr lang="en-PH" sz="1700" b="0" u="sng" baseline="0" dirty="0" smtClean="0"/>
                        <a:t>ive hundred pesos</a:t>
                      </a:r>
                      <a:r>
                        <a:rPr lang="en-PH" sz="1700" b="0" u="none" baseline="0" dirty="0" smtClean="0"/>
                        <a:t> </a:t>
                      </a:r>
                      <a:r>
                        <a:rPr lang="en-PH" sz="1700" b="1" u="none" baseline="0" dirty="0" smtClean="0"/>
                        <a:t>is</a:t>
                      </a:r>
                      <a:r>
                        <a:rPr lang="en-PH" sz="1700" b="0" u="none" baseline="0" dirty="0" smtClean="0"/>
                        <a:t> too much for your allowance.</a:t>
                      </a:r>
                    </a:p>
                    <a:p>
                      <a:pPr marL="285750" indent="-285750">
                        <a:buFont typeface="Wingdings" panose="05000000000000000000" pitchFamily="2" charset="2"/>
                        <a:buChar char="ü"/>
                      </a:pPr>
                      <a:r>
                        <a:rPr lang="en-PH" sz="1700" b="0" u="sng" baseline="0" dirty="0" smtClean="0"/>
                        <a:t>Thirty and twenty</a:t>
                      </a:r>
                      <a:r>
                        <a:rPr lang="en-PH" sz="1700" b="0" u="none" baseline="0" dirty="0" smtClean="0"/>
                        <a:t> </a:t>
                      </a:r>
                      <a:r>
                        <a:rPr lang="en-PH" sz="1700" b="1" u="none" baseline="0" dirty="0" smtClean="0"/>
                        <a:t>is</a:t>
                      </a:r>
                      <a:r>
                        <a:rPr lang="en-PH" sz="1700" b="0" u="none" baseline="0" dirty="0" smtClean="0"/>
                        <a:t> fifty.</a:t>
                      </a:r>
                    </a:p>
                    <a:p>
                      <a:pPr marL="285750" indent="-285750">
                        <a:buFont typeface="Wingdings" panose="05000000000000000000" pitchFamily="2" charset="2"/>
                        <a:buChar char="ü"/>
                      </a:pPr>
                      <a:r>
                        <a:rPr lang="en-PH" sz="1700" b="0" u="sng" baseline="0" dirty="0" smtClean="0"/>
                        <a:t>Two</a:t>
                      </a:r>
                      <a:r>
                        <a:rPr lang="en-PH" sz="1700" b="0" u="none" baseline="0" dirty="0" smtClean="0"/>
                        <a:t> </a:t>
                      </a:r>
                      <a:r>
                        <a:rPr lang="en-PH" sz="1700" b="1" u="none" baseline="0" dirty="0" smtClean="0"/>
                        <a:t>is</a:t>
                      </a:r>
                      <a:r>
                        <a:rPr lang="en-PH" sz="1700" b="0" u="none" baseline="0" dirty="0" smtClean="0"/>
                        <a:t> better than one.</a:t>
                      </a:r>
                    </a:p>
                  </a:txBody>
                  <a:tcPr/>
                </a:tc>
              </a:tr>
            </a:tbl>
          </a:graphicData>
        </a:graphic>
      </p:graphicFrame>
    </p:spTree>
    <p:extLst>
      <p:ext uri="{BB962C8B-B14F-4D97-AF65-F5344CB8AC3E}">
        <p14:creationId xmlns:p14="http://schemas.microsoft.com/office/powerpoint/2010/main" val="32134818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2925" y="624110"/>
            <a:ext cx="8911687" cy="645890"/>
          </a:xfrm>
          <a:solidFill>
            <a:schemeClr val="bg2">
              <a:lumMod val="90000"/>
            </a:schemeClr>
          </a:solidFill>
        </p:spPr>
        <p:txBody>
          <a:bodyPr>
            <a:normAutofit/>
          </a:bodyPr>
          <a:lstStyle/>
          <a:p>
            <a:r>
              <a:rPr lang="en-PH" sz="2800" dirty="0" smtClean="0"/>
              <a:t>The Sentence (Subject and Verb Agreement)</a:t>
            </a:r>
            <a:endParaRPr lang="en-PH" sz="2800" dirty="0"/>
          </a:p>
        </p:txBody>
      </p:sp>
      <p:sp>
        <p:nvSpPr>
          <p:cNvPr id="2" name="Content Placeholder 1"/>
          <p:cNvSpPr>
            <a:spLocks noGrp="1"/>
          </p:cNvSpPr>
          <p:nvPr>
            <p:ph idx="1"/>
          </p:nvPr>
        </p:nvSpPr>
        <p:spPr>
          <a:xfrm>
            <a:off x="2589212" y="2325672"/>
            <a:ext cx="2935288" cy="3777622"/>
          </a:xfrm>
        </p:spPr>
        <p:txBody>
          <a:bodyPr>
            <a:normAutofit lnSpcReduction="10000"/>
          </a:bodyPr>
          <a:lstStyle/>
          <a:p>
            <a:pPr>
              <a:buFont typeface="+mj-lt"/>
              <a:buAutoNum type="arabicPeriod"/>
            </a:pPr>
            <a:r>
              <a:rPr lang="en-PH" dirty="0" smtClean="0"/>
              <a:t>several (has, have)</a:t>
            </a:r>
          </a:p>
          <a:p>
            <a:pPr>
              <a:buFont typeface="+mj-lt"/>
              <a:buAutoNum type="arabicPeriod"/>
            </a:pPr>
            <a:r>
              <a:rPr lang="en-PH" dirty="0"/>
              <a:t>m</a:t>
            </a:r>
            <a:r>
              <a:rPr lang="en-PH" dirty="0" smtClean="0"/>
              <a:t>any (arrives, arrive)</a:t>
            </a:r>
          </a:p>
          <a:p>
            <a:pPr>
              <a:buFont typeface="+mj-lt"/>
              <a:buAutoNum type="arabicPeriod"/>
            </a:pPr>
            <a:r>
              <a:rPr lang="en-PH" dirty="0" smtClean="0"/>
              <a:t>Everyone (tries, try)</a:t>
            </a:r>
          </a:p>
          <a:p>
            <a:pPr>
              <a:buFont typeface="+mj-lt"/>
              <a:buAutoNum type="arabicPeriod"/>
            </a:pPr>
            <a:r>
              <a:rPr lang="en-PH" dirty="0" smtClean="0"/>
              <a:t>you (was, were)</a:t>
            </a:r>
          </a:p>
          <a:p>
            <a:pPr>
              <a:buFont typeface="+mj-lt"/>
              <a:buAutoNum type="arabicPeriod"/>
            </a:pPr>
            <a:r>
              <a:rPr lang="en-PH" dirty="0" smtClean="0"/>
              <a:t>both (is, are)</a:t>
            </a:r>
          </a:p>
          <a:p>
            <a:pPr>
              <a:buFont typeface="+mj-lt"/>
              <a:buAutoNum type="arabicPeriod"/>
            </a:pPr>
            <a:r>
              <a:rPr lang="en-PH" dirty="0" smtClean="0"/>
              <a:t>no one (does, do)</a:t>
            </a:r>
          </a:p>
          <a:p>
            <a:pPr>
              <a:buFont typeface="+mj-lt"/>
              <a:buAutoNum type="arabicPeriod"/>
            </a:pPr>
            <a:r>
              <a:rPr lang="en-PH" dirty="0" smtClean="0"/>
              <a:t>few (does, do)</a:t>
            </a:r>
          </a:p>
          <a:p>
            <a:pPr>
              <a:buFont typeface="+mj-lt"/>
              <a:buAutoNum type="arabicPeriod"/>
            </a:pPr>
            <a:r>
              <a:rPr lang="en-PH" dirty="0" smtClean="0"/>
              <a:t>either (looks, look)</a:t>
            </a:r>
          </a:p>
          <a:p>
            <a:pPr>
              <a:buFont typeface="+mj-lt"/>
              <a:buAutoNum type="arabicPeriod"/>
            </a:pPr>
            <a:r>
              <a:rPr lang="en-PH" dirty="0" smtClean="0"/>
              <a:t>anyone (sees, see)</a:t>
            </a:r>
          </a:p>
          <a:p>
            <a:pPr>
              <a:buFont typeface="+mj-lt"/>
              <a:buAutoNum type="arabicPeriod"/>
            </a:pPr>
            <a:r>
              <a:rPr lang="en-PH" dirty="0" smtClean="0"/>
              <a:t>it (gives, give)</a:t>
            </a:r>
            <a:endParaRPr lang="en-PH" dirty="0"/>
          </a:p>
        </p:txBody>
      </p:sp>
      <p:sp>
        <p:nvSpPr>
          <p:cNvPr id="5" name="Rectangle 4"/>
          <p:cNvSpPr/>
          <p:nvPr/>
        </p:nvSpPr>
        <p:spPr>
          <a:xfrm>
            <a:off x="2699818" y="1397726"/>
            <a:ext cx="1309975" cy="400110"/>
          </a:xfrm>
          <a:prstGeom prst="rect">
            <a:avLst/>
          </a:prstGeom>
          <a:noFill/>
          <a:ln>
            <a:noFill/>
          </a:ln>
        </p:spPr>
        <p:txBody>
          <a:bodyPr wrap="none" lIns="91440" tIns="45720" rIns="91440" bIns="45720">
            <a:spAutoFit/>
          </a:bodyPr>
          <a:lstStyle/>
          <a:p>
            <a:pPr algn="ctr"/>
            <a:r>
              <a:rPr lang="en-US" sz="2000" dirty="0" smtClean="0">
                <a:ln w="0"/>
                <a:effectLst>
                  <a:outerShdw blurRad="38100" dist="19050" dir="2700000" algn="tl" rotWithShape="0">
                    <a:schemeClr val="dk1">
                      <a:alpha val="40000"/>
                    </a:schemeClr>
                  </a:outerShdw>
                </a:effectLst>
              </a:rPr>
              <a:t>Activity 2</a:t>
            </a:r>
            <a:endParaRPr lang="en-US" sz="2000" b="0" cap="none" spc="0" dirty="0">
              <a:ln w="0"/>
              <a:solidFill>
                <a:schemeClr val="tx1"/>
              </a:solidFill>
              <a:effectLst>
                <a:outerShdw blurRad="38100" dist="19050" dir="2700000" algn="tl" rotWithShape="0">
                  <a:schemeClr val="dk1">
                    <a:alpha val="40000"/>
                  </a:schemeClr>
                </a:outerShdw>
              </a:effectLst>
            </a:endParaRPr>
          </a:p>
        </p:txBody>
      </p:sp>
      <p:sp>
        <p:nvSpPr>
          <p:cNvPr id="6" name="Rectangle 5"/>
          <p:cNvSpPr/>
          <p:nvPr/>
        </p:nvSpPr>
        <p:spPr>
          <a:xfrm>
            <a:off x="2699819" y="1797836"/>
            <a:ext cx="5698997" cy="400110"/>
          </a:xfrm>
          <a:prstGeom prst="rect">
            <a:avLst/>
          </a:prstGeom>
          <a:noFill/>
          <a:ln>
            <a:solidFill>
              <a:schemeClr val="tx1"/>
            </a:solidFill>
          </a:ln>
        </p:spPr>
        <p:txBody>
          <a:bodyPr wrap="none" lIns="91440" tIns="45720" rIns="91440" bIns="45720">
            <a:spAutoFit/>
          </a:bodyPr>
          <a:lstStyle/>
          <a:p>
            <a:pPr algn="ctr"/>
            <a:r>
              <a:rPr lang="en-US" sz="2000" dirty="0" smtClean="0">
                <a:ln w="0"/>
                <a:effectLst>
                  <a:outerShdw blurRad="38100" dist="19050" dir="2700000" algn="tl" rotWithShape="0">
                    <a:schemeClr val="dk1">
                      <a:alpha val="40000"/>
                    </a:schemeClr>
                  </a:outerShdw>
                </a:effectLst>
              </a:rPr>
              <a:t>Choose the verb that agrees with its subject.</a:t>
            </a:r>
            <a:endParaRPr lang="en-US" sz="2000" b="0" cap="none" spc="0" dirty="0">
              <a:ln w="0"/>
              <a:solidFill>
                <a:schemeClr val="tx1"/>
              </a:solidFill>
              <a:effectLst>
                <a:outerShdw blurRad="38100" dist="19050" dir="2700000" algn="tl" rotWithShape="0">
                  <a:schemeClr val="dk1">
                    <a:alpha val="40000"/>
                  </a:schemeClr>
                </a:outerShdw>
              </a:effectLst>
            </a:endParaRPr>
          </a:p>
        </p:txBody>
      </p:sp>
      <p:sp>
        <p:nvSpPr>
          <p:cNvPr id="8" name="Content Placeholder 1"/>
          <p:cNvSpPr txBox="1">
            <a:spLocks/>
          </p:cNvSpPr>
          <p:nvPr/>
        </p:nvSpPr>
        <p:spPr>
          <a:xfrm>
            <a:off x="5524500" y="2301844"/>
            <a:ext cx="5980112" cy="4162456"/>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en-PH" dirty="0" smtClean="0"/>
              <a:t>11. Venus (returns, return)</a:t>
            </a:r>
          </a:p>
          <a:p>
            <a:pPr marL="0" indent="0">
              <a:buNone/>
            </a:pPr>
            <a:r>
              <a:rPr lang="en-PH" dirty="0" smtClean="0"/>
              <a:t>12. Four years (is, are)</a:t>
            </a:r>
          </a:p>
          <a:p>
            <a:pPr>
              <a:buAutoNum type="arabicPeriod" startAt="13"/>
            </a:pPr>
            <a:r>
              <a:rPr lang="en-PH" dirty="0" smtClean="0"/>
              <a:t>Ten pesos (was, were)</a:t>
            </a:r>
          </a:p>
          <a:p>
            <a:pPr>
              <a:buAutoNum type="arabicPeriod" startAt="13"/>
            </a:pPr>
            <a:r>
              <a:rPr lang="en-PH" dirty="0" smtClean="0"/>
              <a:t>Physics (is, are)</a:t>
            </a:r>
          </a:p>
          <a:p>
            <a:pPr>
              <a:buAutoNum type="arabicPeriod" startAt="13"/>
            </a:pPr>
            <a:r>
              <a:rPr lang="en-PH" dirty="0" smtClean="0"/>
              <a:t>My teacher and adviser, Miss Cherry, (speaks, speak)</a:t>
            </a:r>
          </a:p>
          <a:p>
            <a:pPr>
              <a:buAutoNum type="arabicPeriod" startAt="13"/>
            </a:pPr>
            <a:r>
              <a:rPr lang="en-PH" dirty="0" smtClean="0"/>
              <a:t>Nobody in my family (is, are)</a:t>
            </a:r>
          </a:p>
          <a:p>
            <a:pPr>
              <a:buAutoNum type="arabicPeriod" startAt="13"/>
            </a:pPr>
            <a:r>
              <a:rPr lang="en-PH" dirty="0"/>
              <a:t> </a:t>
            </a:r>
            <a:r>
              <a:rPr lang="en-PH" dirty="0" smtClean="0"/>
              <a:t>Bryan, not them, (is, are)</a:t>
            </a:r>
          </a:p>
          <a:p>
            <a:pPr marL="0" indent="0">
              <a:buNone/>
            </a:pPr>
            <a:endParaRPr lang="en-PH" dirty="0"/>
          </a:p>
        </p:txBody>
      </p:sp>
    </p:spTree>
    <p:extLst>
      <p:ext uri="{BB962C8B-B14F-4D97-AF65-F5344CB8AC3E}">
        <p14:creationId xmlns:p14="http://schemas.microsoft.com/office/powerpoint/2010/main" val="10320847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2925" y="224000"/>
            <a:ext cx="8911687" cy="645890"/>
          </a:xfrm>
          <a:solidFill>
            <a:schemeClr val="bg2">
              <a:lumMod val="90000"/>
            </a:schemeClr>
          </a:solidFill>
        </p:spPr>
        <p:txBody>
          <a:bodyPr>
            <a:normAutofit/>
          </a:bodyPr>
          <a:lstStyle/>
          <a:p>
            <a:r>
              <a:rPr lang="en-PH" sz="2800" dirty="0" smtClean="0"/>
              <a:t>The Sentence (Subject and Verb Agreement)</a:t>
            </a:r>
            <a:endParaRPr lang="en-PH" sz="2800" dirty="0"/>
          </a:p>
        </p:txBody>
      </p:sp>
      <p:sp>
        <p:nvSpPr>
          <p:cNvPr id="2" name="Content Placeholder 1"/>
          <p:cNvSpPr>
            <a:spLocks noGrp="1"/>
          </p:cNvSpPr>
          <p:nvPr>
            <p:ph idx="1"/>
          </p:nvPr>
        </p:nvSpPr>
        <p:spPr>
          <a:xfrm>
            <a:off x="2589212" y="1915890"/>
            <a:ext cx="8915400" cy="4065810"/>
          </a:xfrm>
        </p:spPr>
        <p:txBody>
          <a:bodyPr>
            <a:normAutofit/>
          </a:bodyPr>
          <a:lstStyle/>
          <a:p>
            <a:pPr>
              <a:buFont typeface="+mj-lt"/>
              <a:buAutoNum type="arabicPeriod"/>
            </a:pPr>
            <a:r>
              <a:rPr lang="en-PH" dirty="0" smtClean="0"/>
              <a:t>Each </a:t>
            </a:r>
            <a:r>
              <a:rPr lang="en-PH" dirty="0"/>
              <a:t>of the girls (look-looks) good on skis</a:t>
            </a:r>
            <a:r>
              <a:rPr lang="en-PH" dirty="0" smtClean="0"/>
              <a:t>.</a:t>
            </a:r>
            <a:endParaRPr lang="en-PH" dirty="0"/>
          </a:p>
          <a:p>
            <a:pPr>
              <a:buFont typeface="+mj-lt"/>
              <a:buAutoNum type="arabicPeriod"/>
            </a:pPr>
            <a:r>
              <a:rPr lang="en-PH" dirty="0"/>
              <a:t>Everybody (was-were) asked to remain quiet</a:t>
            </a:r>
            <a:r>
              <a:rPr lang="en-PH" dirty="0" smtClean="0"/>
              <a:t>.</a:t>
            </a:r>
          </a:p>
          <a:p>
            <a:pPr>
              <a:buFont typeface="+mj-lt"/>
              <a:buAutoNum type="arabicPeriod"/>
            </a:pPr>
            <a:r>
              <a:rPr lang="en-PH" dirty="0"/>
              <a:t>Neither of the men (is-are) here yet</a:t>
            </a:r>
            <a:r>
              <a:rPr lang="en-PH" dirty="0" smtClean="0"/>
              <a:t>.</a:t>
            </a:r>
          </a:p>
          <a:p>
            <a:pPr>
              <a:buFont typeface="+mj-lt"/>
              <a:buAutoNum type="arabicPeriod"/>
            </a:pPr>
            <a:r>
              <a:rPr lang="en-PH" dirty="0"/>
              <a:t>All of the milk (is-are) gone. </a:t>
            </a:r>
            <a:endParaRPr lang="en-PH" dirty="0" smtClean="0"/>
          </a:p>
          <a:p>
            <a:pPr>
              <a:buFont typeface="+mj-lt"/>
              <a:buAutoNum type="arabicPeriod"/>
            </a:pPr>
            <a:r>
              <a:rPr lang="en-PH" dirty="0"/>
              <a:t>(Is-Are) each of the girls ready to leave</a:t>
            </a:r>
            <a:r>
              <a:rPr lang="en-PH" dirty="0" smtClean="0"/>
              <a:t>?</a:t>
            </a:r>
          </a:p>
          <a:p>
            <a:pPr>
              <a:buFont typeface="+mj-lt"/>
              <a:buAutoNum type="arabicPeriod"/>
            </a:pPr>
            <a:r>
              <a:rPr lang="en-PH" dirty="0"/>
              <a:t>Margo and her parents (visit-visits) each other often</a:t>
            </a:r>
            <a:r>
              <a:rPr lang="en-PH" dirty="0" smtClean="0"/>
              <a:t>.</a:t>
            </a:r>
          </a:p>
          <a:p>
            <a:pPr>
              <a:buFont typeface="+mj-lt"/>
              <a:buAutoNum type="arabicPeriod"/>
            </a:pPr>
            <a:r>
              <a:rPr lang="en-PH" dirty="0"/>
              <a:t>Either the cups or the glasses (are-is) in the dishwasher</a:t>
            </a:r>
            <a:r>
              <a:rPr lang="en-PH" dirty="0" smtClean="0"/>
              <a:t>.</a:t>
            </a:r>
          </a:p>
          <a:p>
            <a:pPr>
              <a:buFont typeface="+mj-lt"/>
              <a:buAutoNum type="arabicPeriod"/>
            </a:pPr>
            <a:r>
              <a:rPr lang="en-PH" dirty="0"/>
              <a:t>There (is-are) a dog, a cat, and a bird in the </a:t>
            </a:r>
            <a:r>
              <a:rPr lang="en-PH" dirty="0" smtClean="0"/>
              <a:t>garage</a:t>
            </a:r>
          </a:p>
          <a:p>
            <a:pPr>
              <a:buFont typeface="+mj-lt"/>
              <a:buAutoNum type="arabicPeriod"/>
            </a:pPr>
            <a:r>
              <a:rPr lang="en-PH" dirty="0"/>
              <a:t>Here into the main ring of the circus (come-comes) the trained elephants</a:t>
            </a:r>
            <a:r>
              <a:rPr lang="en-PH" dirty="0" smtClean="0"/>
              <a:t>.</a:t>
            </a:r>
          </a:p>
          <a:p>
            <a:pPr>
              <a:buFont typeface="+mj-lt"/>
              <a:buAutoNum type="arabicPeriod"/>
            </a:pPr>
            <a:r>
              <a:rPr lang="en-PH" dirty="0"/>
              <a:t>A magazine and a book (was-were) lying on the floor. </a:t>
            </a:r>
            <a:endParaRPr lang="en-PH" dirty="0" smtClean="0"/>
          </a:p>
          <a:p>
            <a:pPr>
              <a:buFont typeface="+mj-lt"/>
              <a:buAutoNum type="arabicPeriod"/>
            </a:pPr>
            <a:endParaRPr lang="en-PH" dirty="0"/>
          </a:p>
        </p:txBody>
      </p:sp>
      <p:sp>
        <p:nvSpPr>
          <p:cNvPr id="5" name="Rectangle 4"/>
          <p:cNvSpPr/>
          <p:nvPr/>
        </p:nvSpPr>
        <p:spPr>
          <a:xfrm>
            <a:off x="2589212" y="869890"/>
            <a:ext cx="1309975" cy="400110"/>
          </a:xfrm>
          <a:prstGeom prst="rect">
            <a:avLst/>
          </a:prstGeom>
          <a:noFill/>
          <a:ln>
            <a:noFill/>
          </a:ln>
        </p:spPr>
        <p:txBody>
          <a:bodyPr wrap="none" lIns="91440" tIns="45720" rIns="91440" bIns="45720">
            <a:spAutoFit/>
          </a:bodyPr>
          <a:lstStyle/>
          <a:p>
            <a:pPr algn="ctr"/>
            <a:r>
              <a:rPr lang="en-US" sz="2000" dirty="0" smtClean="0">
                <a:ln w="0"/>
                <a:effectLst>
                  <a:outerShdw blurRad="38100" dist="19050" dir="2700000" algn="tl" rotWithShape="0">
                    <a:schemeClr val="dk1">
                      <a:alpha val="40000"/>
                    </a:schemeClr>
                  </a:outerShdw>
                </a:effectLst>
              </a:rPr>
              <a:t>Activity 3</a:t>
            </a:r>
            <a:endParaRPr lang="en-US" sz="2000" b="0" cap="none" spc="0" dirty="0">
              <a:ln w="0"/>
              <a:solidFill>
                <a:schemeClr val="tx1"/>
              </a:solidFill>
              <a:effectLst>
                <a:outerShdw blurRad="38100" dist="19050" dir="2700000" algn="tl" rotWithShape="0">
                  <a:schemeClr val="dk1">
                    <a:alpha val="40000"/>
                  </a:schemeClr>
                </a:outerShdw>
              </a:effectLst>
            </a:endParaRPr>
          </a:p>
        </p:txBody>
      </p:sp>
      <p:sp>
        <p:nvSpPr>
          <p:cNvPr id="6" name="Rectangle 5"/>
          <p:cNvSpPr/>
          <p:nvPr/>
        </p:nvSpPr>
        <p:spPr>
          <a:xfrm>
            <a:off x="2675001" y="1270000"/>
            <a:ext cx="5698997" cy="400110"/>
          </a:xfrm>
          <a:prstGeom prst="rect">
            <a:avLst/>
          </a:prstGeom>
          <a:noFill/>
          <a:ln>
            <a:solidFill>
              <a:schemeClr val="tx1"/>
            </a:solidFill>
          </a:ln>
        </p:spPr>
        <p:txBody>
          <a:bodyPr wrap="none" lIns="91440" tIns="45720" rIns="91440" bIns="45720">
            <a:spAutoFit/>
          </a:bodyPr>
          <a:lstStyle/>
          <a:p>
            <a:pPr algn="ctr"/>
            <a:r>
              <a:rPr lang="en-US" sz="2000" dirty="0" smtClean="0">
                <a:ln w="0"/>
                <a:effectLst>
                  <a:outerShdw blurRad="38100" dist="19050" dir="2700000" algn="tl" rotWithShape="0">
                    <a:schemeClr val="dk1">
                      <a:alpha val="40000"/>
                    </a:schemeClr>
                  </a:outerShdw>
                </a:effectLst>
              </a:rPr>
              <a:t>Choose the verb that agrees with its subject.</a:t>
            </a:r>
            <a:endParaRPr lang="en-US" sz="20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6653574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2925" y="224000"/>
            <a:ext cx="8911687" cy="645890"/>
          </a:xfrm>
          <a:solidFill>
            <a:schemeClr val="bg2">
              <a:lumMod val="90000"/>
            </a:schemeClr>
          </a:solidFill>
        </p:spPr>
        <p:txBody>
          <a:bodyPr>
            <a:normAutofit/>
          </a:bodyPr>
          <a:lstStyle/>
          <a:p>
            <a:r>
              <a:rPr lang="en-PH" sz="2800" dirty="0" smtClean="0"/>
              <a:t>The Sentence (Subject and Verb Agreement)</a:t>
            </a:r>
            <a:endParaRPr lang="en-PH" sz="2800" dirty="0"/>
          </a:p>
        </p:txBody>
      </p:sp>
      <p:sp>
        <p:nvSpPr>
          <p:cNvPr id="2" name="Content Placeholder 1"/>
          <p:cNvSpPr>
            <a:spLocks noGrp="1"/>
          </p:cNvSpPr>
          <p:nvPr>
            <p:ph idx="1"/>
          </p:nvPr>
        </p:nvSpPr>
        <p:spPr>
          <a:xfrm>
            <a:off x="2589212" y="1915890"/>
            <a:ext cx="8915400" cy="4065810"/>
          </a:xfrm>
        </p:spPr>
        <p:txBody>
          <a:bodyPr>
            <a:normAutofit lnSpcReduction="10000"/>
          </a:bodyPr>
          <a:lstStyle/>
          <a:p>
            <a:pPr marL="0" indent="0">
              <a:buNone/>
            </a:pPr>
            <a:r>
              <a:rPr lang="en-PH" dirty="0" smtClean="0"/>
              <a:t>11. Mumps </a:t>
            </a:r>
            <a:r>
              <a:rPr lang="en-PH" dirty="0"/>
              <a:t>(is-are) one of the most uncomfortable diseases. </a:t>
            </a:r>
            <a:r>
              <a:rPr lang="en-PH" dirty="0" smtClean="0"/>
              <a:t>1</a:t>
            </a:r>
          </a:p>
          <a:p>
            <a:pPr marL="0" indent="0">
              <a:buNone/>
            </a:pPr>
            <a:r>
              <a:rPr lang="en-PH" dirty="0" smtClean="0"/>
              <a:t>12</a:t>
            </a:r>
            <a:r>
              <a:rPr lang="en-PH" dirty="0"/>
              <a:t>. One hundred dollars (is-are) not a lot of money to some people. </a:t>
            </a:r>
            <a:endParaRPr lang="en-PH" dirty="0" smtClean="0"/>
          </a:p>
          <a:p>
            <a:pPr marL="0" indent="0">
              <a:buNone/>
            </a:pPr>
            <a:r>
              <a:rPr lang="en-PH" dirty="0" smtClean="0"/>
              <a:t>13</a:t>
            </a:r>
            <a:r>
              <a:rPr lang="en-PH" dirty="0"/>
              <a:t>. She (doesn’t-don’t) look very well today. </a:t>
            </a:r>
            <a:endParaRPr lang="en-PH" dirty="0" smtClean="0"/>
          </a:p>
          <a:p>
            <a:pPr marL="0" indent="0">
              <a:buNone/>
            </a:pPr>
            <a:r>
              <a:rPr lang="en-PH" dirty="0" smtClean="0"/>
              <a:t>14</a:t>
            </a:r>
            <a:r>
              <a:rPr lang="en-PH" dirty="0"/>
              <a:t>. Twenty minutes (is-are) the amount of time it takes me to get home from </a:t>
            </a:r>
            <a:r>
              <a:rPr lang="en-PH" dirty="0" smtClean="0"/>
              <a:t>	work</a:t>
            </a:r>
            <a:r>
              <a:rPr lang="en-PH" dirty="0"/>
              <a:t>. </a:t>
            </a:r>
            <a:endParaRPr lang="en-PH" dirty="0" smtClean="0"/>
          </a:p>
          <a:p>
            <a:pPr marL="0" indent="0">
              <a:buNone/>
            </a:pPr>
            <a:r>
              <a:rPr lang="en-PH" dirty="0" smtClean="0"/>
              <a:t>15</a:t>
            </a:r>
            <a:r>
              <a:rPr lang="en-PH" dirty="0"/>
              <a:t>. It (doesn’t-don’t) seem so cold today. </a:t>
            </a:r>
            <a:endParaRPr lang="en-PH" dirty="0" smtClean="0"/>
          </a:p>
          <a:p>
            <a:pPr marL="0" indent="0">
              <a:buNone/>
            </a:pPr>
            <a:r>
              <a:rPr lang="en-PH" dirty="0" smtClean="0"/>
              <a:t>16</a:t>
            </a:r>
            <a:r>
              <a:rPr lang="en-PH" dirty="0"/>
              <a:t>. Gymnastics (is-are) easy for Angela. </a:t>
            </a:r>
            <a:endParaRPr lang="en-PH" dirty="0" smtClean="0"/>
          </a:p>
          <a:p>
            <a:pPr marL="0" indent="0">
              <a:buNone/>
            </a:pPr>
            <a:r>
              <a:rPr lang="en-PH" dirty="0" smtClean="0"/>
              <a:t>17</a:t>
            </a:r>
            <a:r>
              <a:rPr lang="en-PH" dirty="0"/>
              <a:t>. Interesting news (is-are) what sells our paper. </a:t>
            </a:r>
            <a:endParaRPr lang="en-PH" dirty="0" smtClean="0"/>
          </a:p>
          <a:p>
            <a:pPr marL="0" indent="0">
              <a:buNone/>
            </a:pPr>
            <a:r>
              <a:rPr lang="en-PH" dirty="0" smtClean="0"/>
              <a:t>18</a:t>
            </a:r>
            <a:r>
              <a:rPr lang="en-PH" dirty="0"/>
              <a:t>. A pound of cookies (cost-costs) about a dollar. </a:t>
            </a:r>
            <a:endParaRPr lang="en-PH" dirty="0" smtClean="0"/>
          </a:p>
          <a:p>
            <a:pPr marL="0" indent="0">
              <a:buNone/>
            </a:pPr>
            <a:r>
              <a:rPr lang="en-PH" dirty="0" smtClean="0"/>
              <a:t>19</a:t>
            </a:r>
            <a:r>
              <a:rPr lang="en-PH" dirty="0"/>
              <a:t>. They (doesn’t-don’t) think they’ll win the game tonight. </a:t>
            </a:r>
            <a:endParaRPr lang="en-PH" dirty="0" smtClean="0"/>
          </a:p>
          <a:p>
            <a:pPr marL="0" indent="0">
              <a:buNone/>
            </a:pPr>
            <a:r>
              <a:rPr lang="en-PH" dirty="0" smtClean="0"/>
              <a:t>20</a:t>
            </a:r>
            <a:r>
              <a:rPr lang="en-PH" dirty="0"/>
              <a:t>. He (don’t-doesn’t) speak very well. </a:t>
            </a:r>
          </a:p>
        </p:txBody>
      </p:sp>
      <p:sp>
        <p:nvSpPr>
          <p:cNvPr id="5" name="Rectangle 4"/>
          <p:cNvSpPr/>
          <p:nvPr/>
        </p:nvSpPr>
        <p:spPr>
          <a:xfrm>
            <a:off x="2589212" y="869890"/>
            <a:ext cx="1309975" cy="400110"/>
          </a:xfrm>
          <a:prstGeom prst="rect">
            <a:avLst/>
          </a:prstGeom>
          <a:noFill/>
          <a:ln>
            <a:noFill/>
          </a:ln>
        </p:spPr>
        <p:txBody>
          <a:bodyPr wrap="none" lIns="91440" tIns="45720" rIns="91440" bIns="45720">
            <a:spAutoFit/>
          </a:bodyPr>
          <a:lstStyle/>
          <a:p>
            <a:pPr algn="ctr"/>
            <a:r>
              <a:rPr lang="en-US" sz="2000" dirty="0" smtClean="0">
                <a:ln w="0"/>
                <a:effectLst>
                  <a:outerShdw blurRad="38100" dist="19050" dir="2700000" algn="tl" rotWithShape="0">
                    <a:schemeClr val="dk1">
                      <a:alpha val="40000"/>
                    </a:schemeClr>
                  </a:outerShdw>
                </a:effectLst>
              </a:rPr>
              <a:t>Activity 3</a:t>
            </a:r>
            <a:endParaRPr lang="en-US" sz="2000" b="0" cap="none" spc="0" dirty="0">
              <a:ln w="0"/>
              <a:solidFill>
                <a:schemeClr val="tx1"/>
              </a:solidFill>
              <a:effectLst>
                <a:outerShdw blurRad="38100" dist="19050" dir="2700000" algn="tl" rotWithShape="0">
                  <a:schemeClr val="dk1">
                    <a:alpha val="40000"/>
                  </a:schemeClr>
                </a:outerShdw>
              </a:effectLst>
            </a:endParaRPr>
          </a:p>
        </p:txBody>
      </p:sp>
      <p:sp>
        <p:nvSpPr>
          <p:cNvPr id="6" name="Rectangle 5"/>
          <p:cNvSpPr/>
          <p:nvPr/>
        </p:nvSpPr>
        <p:spPr>
          <a:xfrm>
            <a:off x="2675001" y="1270000"/>
            <a:ext cx="5698997" cy="400110"/>
          </a:xfrm>
          <a:prstGeom prst="rect">
            <a:avLst/>
          </a:prstGeom>
          <a:noFill/>
          <a:ln>
            <a:solidFill>
              <a:schemeClr val="tx1"/>
            </a:solidFill>
          </a:ln>
        </p:spPr>
        <p:txBody>
          <a:bodyPr wrap="none" lIns="91440" tIns="45720" rIns="91440" bIns="45720">
            <a:spAutoFit/>
          </a:bodyPr>
          <a:lstStyle/>
          <a:p>
            <a:pPr algn="ctr"/>
            <a:r>
              <a:rPr lang="en-US" sz="2000" dirty="0" smtClean="0">
                <a:ln w="0"/>
                <a:effectLst>
                  <a:outerShdw blurRad="38100" dist="19050" dir="2700000" algn="tl" rotWithShape="0">
                    <a:schemeClr val="dk1">
                      <a:alpha val="40000"/>
                    </a:schemeClr>
                  </a:outerShdw>
                </a:effectLst>
              </a:rPr>
              <a:t>Choose the verb that agrees with its subject.</a:t>
            </a:r>
            <a:endParaRPr lang="en-US" sz="20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40213811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2925" y="624110"/>
            <a:ext cx="8911687" cy="645890"/>
          </a:xfrm>
          <a:solidFill>
            <a:schemeClr val="bg2">
              <a:lumMod val="90000"/>
            </a:schemeClr>
          </a:solidFill>
        </p:spPr>
        <p:txBody>
          <a:bodyPr>
            <a:normAutofit fontScale="90000"/>
          </a:bodyPr>
          <a:lstStyle/>
          <a:p>
            <a:r>
              <a:rPr lang="en-PH" dirty="0" smtClean="0"/>
              <a:t>Pronoun and Its Antecedent Agreement</a:t>
            </a:r>
            <a:endParaRPr lang="en-PH"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949587502"/>
              </p:ext>
            </p:extLst>
          </p:nvPr>
        </p:nvGraphicFramePr>
        <p:xfrm>
          <a:off x="2415125" y="3307684"/>
          <a:ext cx="8915400" cy="3296920"/>
        </p:xfrm>
        <a:graphic>
          <a:graphicData uri="http://schemas.openxmlformats.org/drawingml/2006/table">
            <a:tbl>
              <a:tblPr firstRow="1" bandRow="1">
                <a:tableStyleId>{5940675A-B579-460E-94D1-54222C63F5DA}</a:tableStyleId>
              </a:tblPr>
              <a:tblGrid>
                <a:gridCol w="4457700"/>
                <a:gridCol w="4457700"/>
              </a:tblGrid>
              <a:tr h="370840">
                <a:tc>
                  <a:txBody>
                    <a:bodyPr/>
                    <a:lstStyle/>
                    <a:p>
                      <a:r>
                        <a:rPr lang="en-PH" dirty="0" smtClean="0"/>
                        <a:t>Agreement</a:t>
                      </a:r>
                      <a:r>
                        <a:rPr lang="en-PH" baseline="0" dirty="0" smtClean="0"/>
                        <a:t> in Number</a:t>
                      </a:r>
                      <a:endParaRPr lang="en-PH" dirty="0"/>
                    </a:p>
                  </a:txBody>
                  <a:tcPr>
                    <a:solidFill>
                      <a:schemeClr val="bg2">
                        <a:lumMod val="75000"/>
                      </a:schemeClr>
                    </a:solidFill>
                  </a:tcPr>
                </a:tc>
                <a:tc>
                  <a:txBody>
                    <a:bodyPr/>
                    <a:lstStyle/>
                    <a:p>
                      <a:r>
                        <a:rPr lang="en-PH" dirty="0" smtClean="0"/>
                        <a:t>Examples</a:t>
                      </a:r>
                      <a:endParaRPr lang="en-PH" dirty="0"/>
                    </a:p>
                  </a:txBody>
                  <a:tcPr>
                    <a:solidFill>
                      <a:schemeClr val="bg2">
                        <a:lumMod val="75000"/>
                      </a:schemeClr>
                    </a:solidFill>
                  </a:tcPr>
                </a:tc>
              </a:tr>
              <a:tr h="370840">
                <a:tc>
                  <a:txBody>
                    <a:bodyPr/>
                    <a:lstStyle/>
                    <a:p>
                      <a:pPr marL="342900" indent="-342900">
                        <a:buFont typeface="+mj-lt"/>
                        <a:buAutoNum type="arabicPeriod"/>
                      </a:pPr>
                      <a:r>
                        <a:rPr lang="en-PH" baseline="0" dirty="0" smtClean="0"/>
                        <a:t>Use a singular pronoun to refer to a singular antecedent. Use a plural pronoun to refer to a plural antecedent.</a:t>
                      </a:r>
                    </a:p>
                  </a:txBody>
                  <a:tcPr/>
                </a:tc>
                <a:tc>
                  <a:txBody>
                    <a:bodyPr/>
                    <a:lstStyle/>
                    <a:p>
                      <a:pPr marL="285750" indent="-285750">
                        <a:buFont typeface="Wingdings" panose="05000000000000000000" pitchFamily="2" charset="2"/>
                        <a:buChar char="ü"/>
                      </a:pPr>
                      <a:r>
                        <a:rPr lang="en-PH" dirty="0" smtClean="0"/>
                        <a:t>Carlo</a:t>
                      </a:r>
                      <a:r>
                        <a:rPr lang="en-PH" baseline="0" dirty="0" smtClean="0"/>
                        <a:t> sang </a:t>
                      </a:r>
                      <a:r>
                        <a:rPr lang="en-PH" b="1" baseline="0" dirty="0" smtClean="0"/>
                        <a:t>his</a:t>
                      </a:r>
                      <a:r>
                        <a:rPr lang="en-PH" baseline="0" dirty="0" smtClean="0"/>
                        <a:t> first song yesterday.</a:t>
                      </a:r>
                    </a:p>
                    <a:p>
                      <a:pPr marL="285750" indent="-285750">
                        <a:buFont typeface="Wingdings" panose="05000000000000000000" pitchFamily="2" charset="2"/>
                        <a:buChar char="ü"/>
                      </a:pPr>
                      <a:r>
                        <a:rPr lang="en-PH" baseline="0" dirty="0" smtClean="0"/>
                        <a:t>The dancers presented their part in the program last night.</a:t>
                      </a:r>
                      <a:endParaRPr lang="en-PH" dirty="0"/>
                    </a:p>
                  </a:txBody>
                  <a:tcPr/>
                </a:tc>
              </a:tr>
              <a:tr h="370840">
                <a:tc>
                  <a:txBody>
                    <a:bodyPr/>
                    <a:lstStyle/>
                    <a:p>
                      <a:pPr marL="0" indent="0">
                        <a:buFont typeface="+mj-lt"/>
                        <a:buNone/>
                      </a:pPr>
                      <a:r>
                        <a:rPr lang="en-PH" baseline="0" dirty="0" smtClean="0"/>
                        <a:t>2. Use plural pronoun to refer two or more singular antecedents joined by </a:t>
                      </a:r>
                      <a:r>
                        <a:rPr lang="en-PH" b="1" baseline="0" dirty="0" smtClean="0"/>
                        <a:t>–and</a:t>
                      </a:r>
                      <a:r>
                        <a:rPr lang="en-PH" b="0" baseline="0" dirty="0" smtClean="0"/>
                        <a:t>.</a:t>
                      </a:r>
                      <a:endParaRPr lang="en-PH" baseline="0" dirty="0" smtClean="0"/>
                    </a:p>
                  </a:txBody>
                  <a:tcPr/>
                </a:tc>
                <a:tc>
                  <a:txBody>
                    <a:bodyPr/>
                    <a:lstStyle/>
                    <a:p>
                      <a:pPr marL="285750" indent="-285750">
                        <a:buFont typeface="Wingdings" panose="05000000000000000000" pitchFamily="2" charset="2"/>
                        <a:buChar char="ü"/>
                      </a:pPr>
                      <a:r>
                        <a:rPr lang="en-PH" dirty="0" smtClean="0"/>
                        <a:t>Rose</a:t>
                      </a:r>
                      <a:r>
                        <a:rPr lang="en-PH" baseline="0" dirty="0" smtClean="0"/>
                        <a:t> and Jack shared </a:t>
                      </a:r>
                      <a:r>
                        <a:rPr lang="en-PH" b="1" baseline="0" dirty="0" smtClean="0"/>
                        <a:t>their</a:t>
                      </a:r>
                      <a:r>
                        <a:rPr lang="en-PH" baseline="0" dirty="0" smtClean="0"/>
                        <a:t> happy moments during the program.</a:t>
                      </a:r>
                      <a:endParaRPr lang="en-PH" dirty="0"/>
                    </a:p>
                  </a:txBody>
                  <a:tcPr/>
                </a:tc>
              </a:tr>
              <a:tr h="370840">
                <a:tc>
                  <a:txBody>
                    <a:bodyPr/>
                    <a:lstStyle/>
                    <a:p>
                      <a:pPr marL="0" indent="0">
                        <a:buFont typeface="+mj-lt"/>
                        <a:buNone/>
                      </a:pPr>
                      <a:r>
                        <a:rPr lang="en-PH" sz="1600" baseline="0" dirty="0" smtClean="0"/>
                        <a:t>3. Use singular pronoun to refer to two or more singular antecedents joined by</a:t>
                      </a:r>
                    </a:p>
                    <a:p>
                      <a:pPr marL="0" indent="0">
                        <a:buFont typeface="+mj-lt"/>
                        <a:buNone/>
                      </a:pPr>
                      <a:r>
                        <a:rPr lang="en-PH" sz="1600" baseline="0" dirty="0" smtClean="0"/>
                        <a:t> </a:t>
                      </a:r>
                      <a:r>
                        <a:rPr lang="en-PH" sz="1600" b="1" baseline="0" dirty="0" smtClean="0"/>
                        <a:t>–or, </a:t>
                      </a:r>
                      <a:r>
                        <a:rPr lang="en-PH" sz="1600" b="0" baseline="0" dirty="0" smtClean="0"/>
                        <a:t>or </a:t>
                      </a:r>
                      <a:r>
                        <a:rPr lang="en-PH" sz="1600" b="1" baseline="0" dirty="0" smtClean="0"/>
                        <a:t>–nor</a:t>
                      </a:r>
                      <a:r>
                        <a:rPr lang="en-PH" sz="1600" b="0" baseline="0" dirty="0" smtClean="0"/>
                        <a:t>.</a:t>
                      </a:r>
                      <a:endParaRPr lang="en-PH" sz="1600" baseline="0" dirty="0" smtClean="0"/>
                    </a:p>
                  </a:txBody>
                  <a:tcPr/>
                </a:tc>
                <a:tc>
                  <a:txBody>
                    <a:bodyPr/>
                    <a:lstStyle/>
                    <a:p>
                      <a:pPr marL="285750" indent="-285750">
                        <a:buFont typeface="Wingdings" panose="05000000000000000000" pitchFamily="2" charset="2"/>
                        <a:buChar char="ü"/>
                      </a:pPr>
                      <a:r>
                        <a:rPr lang="en-PH" dirty="0" smtClean="0"/>
                        <a:t>Either</a:t>
                      </a:r>
                      <a:r>
                        <a:rPr lang="en-PH" baseline="0" dirty="0" smtClean="0"/>
                        <a:t> Charlie or Martin will be absent on </a:t>
                      </a:r>
                      <a:r>
                        <a:rPr lang="en-PH" b="1" baseline="0" dirty="0" smtClean="0"/>
                        <a:t>his </a:t>
                      </a:r>
                      <a:r>
                        <a:rPr lang="en-PH" b="0" baseline="0" dirty="0" smtClean="0"/>
                        <a:t>show.</a:t>
                      </a:r>
                      <a:endParaRPr lang="en-PH" dirty="0"/>
                    </a:p>
                  </a:txBody>
                  <a:tcPr/>
                </a:tc>
              </a:tr>
            </a:tbl>
          </a:graphicData>
        </a:graphic>
      </p:graphicFrame>
      <p:sp>
        <p:nvSpPr>
          <p:cNvPr id="6" name="Rectangle 5"/>
          <p:cNvSpPr/>
          <p:nvPr/>
        </p:nvSpPr>
        <p:spPr>
          <a:xfrm>
            <a:off x="1940782" y="1270000"/>
            <a:ext cx="8951488" cy="400110"/>
          </a:xfrm>
          <a:prstGeom prst="rect">
            <a:avLst/>
          </a:prstGeom>
          <a:noFill/>
          <a:ln>
            <a:solidFill>
              <a:schemeClr val="tx1"/>
            </a:solidFill>
          </a:ln>
        </p:spPr>
        <p:txBody>
          <a:bodyPr wrap="none" lIns="91440" tIns="45720" rIns="91440" bIns="45720">
            <a:spAutoFit/>
          </a:bodyPr>
          <a:lstStyle/>
          <a:p>
            <a:pPr algn="ctr"/>
            <a:r>
              <a:rPr lang="en-PH" sz="2000" dirty="0"/>
              <a:t>An</a:t>
            </a:r>
            <a:r>
              <a:rPr lang="en-PH" sz="2000" dirty="0">
                <a:hlinkClick r:id="rId2"/>
              </a:rPr>
              <a:t> </a:t>
            </a:r>
            <a:r>
              <a:rPr lang="en-PH" sz="2000" b="1" dirty="0">
                <a:hlinkClick r:id="rId2"/>
              </a:rPr>
              <a:t>antecedent</a:t>
            </a:r>
            <a:r>
              <a:rPr lang="en-PH" sz="2000" dirty="0">
                <a:hlinkClick r:id="rId2"/>
              </a:rPr>
              <a:t> </a:t>
            </a:r>
            <a:r>
              <a:rPr lang="en-PH" sz="2000" dirty="0"/>
              <a:t>is a word for which a pronoun stands.  (</a:t>
            </a:r>
            <a:r>
              <a:rPr lang="en-PH" sz="2000" i="1" dirty="0"/>
              <a:t>ante</a:t>
            </a:r>
            <a:r>
              <a:rPr lang="en-PH" sz="2000" dirty="0"/>
              <a:t> = "before")</a:t>
            </a:r>
            <a:endParaRPr lang="en-US" sz="2000" b="0" cap="none" spc="0" dirty="0">
              <a:ln w="0"/>
              <a:solidFill>
                <a:schemeClr val="tx1"/>
              </a:solidFill>
              <a:effectLst>
                <a:outerShdw blurRad="38100" dist="19050" dir="2700000" algn="tl" rotWithShape="0">
                  <a:schemeClr val="dk1">
                    <a:alpha val="40000"/>
                  </a:schemeClr>
                </a:outerShdw>
              </a:effectLst>
            </a:endParaRPr>
          </a:p>
        </p:txBody>
      </p:sp>
      <p:sp>
        <p:nvSpPr>
          <p:cNvPr id="5" name="Rectangle 4"/>
          <p:cNvSpPr/>
          <p:nvPr/>
        </p:nvSpPr>
        <p:spPr>
          <a:xfrm>
            <a:off x="2965100" y="1902222"/>
            <a:ext cx="6902852" cy="400110"/>
          </a:xfrm>
          <a:prstGeom prst="rect">
            <a:avLst/>
          </a:prstGeom>
          <a:noFill/>
          <a:ln>
            <a:solidFill>
              <a:schemeClr val="tx1"/>
            </a:solidFill>
          </a:ln>
        </p:spPr>
        <p:txBody>
          <a:bodyPr wrap="none" lIns="91440" tIns="45720" rIns="91440" bIns="45720">
            <a:spAutoFit/>
          </a:bodyPr>
          <a:lstStyle/>
          <a:p>
            <a:pPr algn="ctr"/>
            <a:r>
              <a:rPr lang="en-US" sz="2000" b="0" cap="none" spc="0" dirty="0" smtClean="0">
                <a:ln w="0"/>
                <a:solidFill>
                  <a:schemeClr val="tx1"/>
                </a:solidFill>
                <a:effectLst>
                  <a:outerShdw blurRad="38100" dist="19050" dir="2700000" algn="tl" rotWithShape="0">
                    <a:schemeClr val="dk1">
                      <a:alpha val="40000"/>
                    </a:schemeClr>
                  </a:outerShdw>
                </a:effectLst>
              </a:rPr>
              <a:t>Carlo sang </a:t>
            </a:r>
            <a:r>
              <a:rPr lang="en-US" sz="2000" cap="none" spc="0" dirty="0" smtClean="0">
                <a:ln w="0"/>
                <a:solidFill>
                  <a:schemeClr val="tx1"/>
                </a:solidFill>
                <a:effectLst>
                  <a:outerShdw blurRad="38100" dist="19050" dir="2700000" algn="tl" rotWithShape="0">
                    <a:schemeClr val="dk1">
                      <a:alpha val="40000"/>
                    </a:schemeClr>
                  </a:outerShdw>
                </a:effectLst>
              </a:rPr>
              <a:t>his</a:t>
            </a:r>
            <a:r>
              <a:rPr lang="en-US" sz="2000" b="0" cap="none" spc="0" dirty="0" smtClean="0">
                <a:ln w="0"/>
                <a:solidFill>
                  <a:schemeClr val="tx1"/>
                </a:solidFill>
                <a:effectLst>
                  <a:outerShdw blurRad="38100" dist="19050" dir="2700000" algn="tl" rotWithShape="0">
                    <a:schemeClr val="dk1">
                      <a:alpha val="40000"/>
                    </a:schemeClr>
                  </a:outerShdw>
                </a:effectLst>
              </a:rPr>
              <a:t> first song during the mall tour yesterday.</a:t>
            </a:r>
            <a:endParaRPr lang="en-US" sz="2000" b="0" cap="none" spc="0" dirty="0">
              <a:ln w="0"/>
              <a:solidFill>
                <a:schemeClr val="tx1"/>
              </a:solidFill>
              <a:effectLst>
                <a:outerShdw blurRad="38100" dist="19050" dir="2700000" algn="tl" rotWithShape="0">
                  <a:schemeClr val="dk1">
                    <a:alpha val="40000"/>
                  </a:schemeClr>
                </a:outerShdw>
              </a:effectLst>
            </a:endParaRPr>
          </a:p>
        </p:txBody>
      </p:sp>
      <p:sp>
        <p:nvSpPr>
          <p:cNvPr id="8" name="Rectangle 7"/>
          <p:cNvSpPr/>
          <p:nvPr/>
        </p:nvSpPr>
        <p:spPr>
          <a:xfrm>
            <a:off x="2939709" y="1827474"/>
            <a:ext cx="857590" cy="563274"/>
          </a:xfrm>
          <a:prstGeom prst="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9" name="Rectangle 8"/>
          <p:cNvSpPr/>
          <p:nvPr/>
        </p:nvSpPr>
        <p:spPr>
          <a:xfrm>
            <a:off x="4457700" y="1827474"/>
            <a:ext cx="368300" cy="563274"/>
          </a:xfrm>
          <a:prstGeom prst="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cxnSp>
        <p:nvCxnSpPr>
          <p:cNvPr id="11" name="Straight Arrow Connector 10"/>
          <p:cNvCxnSpPr/>
          <p:nvPr/>
        </p:nvCxnSpPr>
        <p:spPr>
          <a:xfrm>
            <a:off x="3368504" y="2390748"/>
            <a:ext cx="0" cy="5189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629150" y="2390748"/>
            <a:ext cx="0" cy="5189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2817556" y="2944816"/>
            <a:ext cx="1101895" cy="276999"/>
          </a:xfrm>
          <a:prstGeom prst="rect">
            <a:avLst/>
          </a:prstGeom>
          <a:noFill/>
          <a:ln>
            <a:solidFill>
              <a:srgbClr val="00B050"/>
            </a:solidFill>
          </a:ln>
        </p:spPr>
        <p:txBody>
          <a:bodyPr wrap="square" rtlCol="0">
            <a:spAutoFit/>
          </a:bodyPr>
          <a:lstStyle/>
          <a:p>
            <a:r>
              <a:rPr lang="en-PH" sz="1200" dirty="0" smtClean="0"/>
              <a:t>Antecedent</a:t>
            </a:r>
            <a:endParaRPr lang="en-PH" sz="1200" dirty="0"/>
          </a:p>
        </p:txBody>
      </p:sp>
      <p:sp>
        <p:nvSpPr>
          <p:cNvPr id="15" name="TextBox 14"/>
          <p:cNvSpPr txBox="1"/>
          <p:nvPr/>
        </p:nvSpPr>
        <p:spPr>
          <a:xfrm>
            <a:off x="4223501" y="2944400"/>
            <a:ext cx="862098" cy="277830"/>
          </a:xfrm>
          <a:prstGeom prst="rect">
            <a:avLst/>
          </a:prstGeom>
          <a:noFill/>
          <a:ln>
            <a:solidFill>
              <a:srgbClr val="00B050"/>
            </a:solidFill>
          </a:ln>
        </p:spPr>
        <p:txBody>
          <a:bodyPr wrap="square" rtlCol="0">
            <a:spAutoFit/>
          </a:bodyPr>
          <a:lstStyle/>
          <a:p>
            <a:r>
              <a:rPr lang="en-PH" sz="1200" dirty="0" smtClean="0"/>
              <a:t>Pronoun</a:t>
            </a:r>
            <a:endParaRPr lang="en-PH" sz="1200" dirty="0"/>
          </a:p>
        </p:txBody>
      </p:sp>
    </p:spTree>
    <p:extLst>
      <p:ext uri="{BB962C8B-B14F-4D97-AF65-F5344CB8AC3E}">
        <p14:creationId xmlns:p14="http://schemas.microsoft.com/office/powerpoint/2010/main" val="4626383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2925" y="624110"/>
            <a:ext cx="8911687" cy="645890"/>
          </a:xfrm>
          <a:solidFill>
            <a:schemeClr val="bg2">
              <a:lumMod val="90000"/>
            </a:schemeClr>
          </a:solidFill>
        </p:spPr>
        <p:txBody>
          <a:bodyPr>
            <a:normAutofit fontScale="90000"/>
          </a:bodyPr>
          <a:lstStyle/>
          <a:p>
            <a:r>
              <a:rPr lang="en-PH" dirty="0" smtClean="0"/>
              <a:t>Pronoun and Its Antecedent Agreement</a:t>
            </a:r>
            <a:endParaRPr lang="en-PH"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196620445"/>
              </p:ext>
            </p:extLst>
          </p:nvPr>
        </p:nvGraphicFramePr>
        <p:xfrm>
          <a:off x="2592925" y="1915890"/>
          <a:ext cx="8915400" cy="4307840"/>
        </p:xfrm>
        <a:graphic>
          <a:graphicData uri="http://schemas.openxmlformats.org/drawingml/2006/table">
            <a:tbl>
              <a:tblPr firstRow="1" bandRow="1">
                <a:tableStyleId>{5940675A-B579-460E-94D1-54222C63F5DA}</a:tableStyleId>
              </a:tblPr>
              <a:tblGrid>
                <a:gridCol w="4457700"/>
                <a:gridCol w="4457700"/>
              </a:tblGrid>
              <a:tr h="370840">
                <a:tc>
                  <a:txBody>
                    <a:bodyPr/>
                    <a:lstStyle/>
                    <a:p>
                      <a:r>
                        <a:rPr lang="en-PH" dirty="0" smtClean="0"/>
                        <a:t>Agreement</a:t>
                      </a:r>
                      <a:r>
                        <a:rPr lang="en-PH" baseline="0" dirty="0" smtClean="0"/>
                        <a:t> in Gender and Person</a:t>
                      </a:r>
                      <a:endParaRPr lang="en-PH" dirty="0"/>
                    </a:p>
                  </a:txBody>
                  <a:tcPr>
                    <a:solidFill>
                      <a:schemeClr val="bg2">
                        <a:lumMod val="75000"/>
                      </a:schemeClr>
                    </a:solidFill>
                  </a:tcPr>
                </a:tc>
                <a:tc>
                  <a:txBody>
                    <a:bodyPr/>
                    <a:lstStyle/>
                    <a:p>
                      <a:r>
                        <a:rPr lang="en-PH" dirty="0" smtClean="0"/>
                        <a:t>Examples</a:t>
                      </a:r>
                      <a:endParaRPr lang="en-PH" dirty="0"/>
                    </a:p>
                  </a:txBody>
                  <a:tcPr>
                    <a:solidFill>
                      <a:schemeClr val="bg2">
                        <a:lumMod val="75000"/>
                      </a:schemeClr>
                    </a:solidFill>
                  </a:tcPr>
                </a:tc>
              </a:tr>
              <a:tr h="370840">
                <a:tc>
                  <a:txBody>
                    <a:bodyPr/>
                    <a:lstStyle/>
                    <a:p>
                      <a:pPr marL="0" indent="0">
                        <a:buFont typeface="+mj-lt"/>
                        <a:buNone/>
                      </a:pPr>
                      <a:r>
                        <a:rPr lang="en-PH" baseline="0" dirty="0" smtClean="0"/>
                        <a:t>4. A pronoun should agree with is antecedent in gender and Person.</a:t>
                      </a:r>
                    </a:p>
                  </a:txBody>
                  <a:tcPr/>
                </a:tc>
                <a:tc>
                  <a:txBody>
                    <a:bodyPr/>
                    <a:lstStyle/>
                    <a:p>
                      <a:pPr marL="285750" indent="-285750">
                        <a:buFont typeface="Wingdings" panose="05000000000000000000" pitchFamily="2" charset="2"/>
                        <a:buChar char="ü"/>
                      </a:pPr>
                      <a:r>
                        <a:rPr lang="en-PH" b="1" dirty="0" smtClean="0"/>
                        <a:t>Cherry</a:t>
                      </a:r>
                      <a:r>
                        <a:rPr lang="en-PH" baseline="0" dirty="0" smtClean="0"/>
                        <a:t> sang </a:t>
                      </a:r>
                      <a:r>
                        <a:rPr lang="en-PH" b="1" baseline="0" dirty="0" smtClean="0"/>
                        <a:t>her</a:t>
                      </a:r>
                      <a:r>
                        <a:rPr lang="en-PH" baseline="0" dirty="0" smtClean="0"/>
                        <a:t> first song yesterday.</a:t>
                      </a:r>
                    </a:p>
                    <a:p>
                      <a:pPr marL="285750" indent="-285750">
                        <a:buFont typeface="Wingdings" panose="05000000000000000000" pitchFamily="2" charset="2"/>
                        <a:buChar char="ü"/>
                      </a:pPr>
                      <a:r>
                        <a:rPr lang="en-PH" dirty="0" smtClean="0"/>
                        <a:t>Can</a:t>
                      </a:r>
                      <a:r>
                        <a:rPr lang="en-PH" baseline="0" dirty="0" smtClean="0"/>
                        <a:t> </a:t>
                      </a:r>
                      <a:r>
                        <a:rPr lang="en-PH" b="1" baseline="0" dirty="0" smtClean="0"/>
                        <a:t>you</a:t>
                      </a:r>
                      <a:r>
                        <a:rPr lang="en-PH" baseline="0" dirty="0" smtClean="0"/>
                        <a:t> share to me </a:t>
                      </a:r>
                      <a:r>
                        <a:rPr lang="en-PH" b="1" baseline="0" dirty="0" smtClean="0"/>
                        <a:t>your</a:t>
                      </a:r>
                      <a:r>
                        <a:rPr lang="en-PH" baseline="0" dirty="0" smtClean="0"/>
                        <a:t> snacks?</a:t>
                      </a:r>
                    </a:p>
                    <a:p>
                      <a:pPr marL="285750" indent="-285750">
                        <a:buFont typeface="Wingdings" panose="05000000000000000000" pitchFamily="2" charset="2"/>
                        <a:buChar char="ü"/>
                      </a:pPr>
                      <a:r>
                        <a:rPr lang="en-PH" baseline="0" dirty="0" smtClean="0"/>
                        <a:t>One can spend </a:t>
                      </a:r>
                      <a:r>
                        <a:rPr lang="en-PH" b="1" baseline="0" dirty="0" smtClean="0"/>
                        <a:t>his </a:t>
                      </a:r>
                      <a:r>
                        <a:rPr lang="en-PH" b="0" baseline="0" dirty="0" smtClean="0"/>
                        <a:t>or </a:t>
                      </a:r>
                      <a:r>
                        <a:rPr lang="en-PH" b="1" baseline="0" dirty="0" smtClean="0"/>
                        <a:t>her </a:t>
                      </a:r>
                      <a:r>
                        <a:rPr lang="en-PH" b="0" baseline="0" dirty="0" smtClean="0"/>
                        <a:t>vacation in </a:t>
                      </a:r>
                      <a:r>
                        <a:rPr lang="en-PH" b="0" baseline="0" dirty="0" err="1" smtClean="0"/>
                        <a:t>Boracay</a:t>
                      </a:r>
                      <a:r>
                        <a:rPr lang="en-PH" b="0" baseline="0" dirty="0" smtClean="0"/>
                        <a:t>.</a:t>
                      </a:r>
                      <a:endParaRPr lang="en-PH" dirty="0" smtClean="0"/>
                    </a:p>
                  </a:txBody>
                  <a:tcPr/>
                </a:tc>
              </a:tr>
              <a:tr h="370840">
                <a:tc>
                  <a:txBody>
                    <a:bodyPr/>
                    <a:lstStyle/>
                    <a:p>
                      <a:pPr marL="0" indent="0">
                        <a:buFont typeface="+mj-lt"/>
                        <a:buNone/>
                      </a:pPr>
                      <a:r>
                        <a:rPr lang="en-PH" baseline="0" dirty="0" smtClean="0"/>
                        <a:t>Indefinite Pronouns as Antecedents</a:t>
                      </a:r>
                    </a:p>
                  </a:txBody>
                  <a:tcPr>
                    <a:solidFill>
                      <a:schemeClr val="bg2">
                        <a:lumMod val="75000"/>
                      </a:schemeClr>
                    </a:solidFill>
                  </a:tcPr>
                </a:tc>
                <a:tc>
                  <a:txBody>
                    <a:bodyPr/>
                    <a:lstStyle/>
                    <a:p>
                      <a:pPr marL="0" indent="0">
                        <a:buFont typeface="Wingdings" panose="05000000000000000000" pitchFamily="2" charset="2"/>
                        <a:buNone/>
                      </a:pPr>
                      <a:r>
                        <a:rPr lang="en-PH" dirty="0" smtClean="0"/>
                        <a:t>Examples</a:t>
                      </a:r>
                      <a:endParaRPr lang="en-PH" dirty="0"/>
                    </a:p>
                  </a:txBody>
                  <a:tcPr>
                    <a:solidFill>
                      <a:schemeClr val="bg2">
                        <a:lumMod val="75000"/>
                      </a:schemeClr>
                    </a:solidFill>
                  </a:tcPr>
                </a:tc>
              </a:tr>
              <a:tr h="370840">
                <a:tc>
                  <a:txBody>
                    <a:bodyPr/>
                    <a:lstStyle/>
                    <a:p>
                      <a:pPr marL="0" indent="0">
                        <a:buFont typeface="+mj-lt"/>
                        <a:buNone/>
                      </a:pPr>
                      <a:r>
                        <a:rPr lang="en-PH" baseline="0" dirty="0" smtClean="0"/>
                        <a:t>5. Pronouns like anybody, anyone, anything, everyone, everything, nobody, no one, nothing, somebody, each, either, someone, neither, one, something requires singular pronoun.</a:t>
                      </a:r>
                    </a:p>
                  </a:txBody>
                  <a:tcPr/>
                </a:tc>
                <a:tc>
                  <a:txBody>
                    <a:bodyPr/>
                    <a:lstStyle/>
                    <a:p>
                      <a:pPr marL="285750" indent="-285750">
                        <a:buFont typeface="Wingdings" panose="05000000000000000000" pitchFamily="2" charset="2"/>
                        <a:buChar char="ü"/>
                      </a:pPr>
                      <a:r>
                        <a:rPr lang="en-PH" b="1" dirty="0" smtClean="0"/>
                        <a:t>Anyone</a:t>
                      </a:r>
                      <a:r>
                        <a:rPr lang="en-PH" b="1" baseline="0" dirty="0" smtClean="0"/>
                        <a:t> </a:t>
                      </a:r>
                      <a:r>
                        <a:rPr lang="en-PH" b="0" baseline="0" dirty="0" smtClean="0"/>
                        <a:t>can change </a:t>
                      </a:r>
                      <a:r>
                        <a:rPr lang="en-PH" b="1" baseline="0" dirty="0" smtClean="0"/>
                        <a:t>his </a:t>
                      </a:r>
                      <a:r>
                        <a:rPr lang="en-PH" b="0" baseline="0" dirty="0" smtClean="0"/>
                        <a:t>or </a:t>
                      </a:r>
                      <a:r>
                        <a:rPr lang="en-PH" b="1" baseline="0" dirty="0" smtClean="0"/>
                        <a:t>her </a:t>
                      </a:r>
                      <a:r>
                        <a:rPr lang="en-PH" b="0" baseline="0" dirty="0" smtClean="0"/>
                        <a:t>mind.</a:t>
                      </a:r>
                    </a:p>
                    <a:p>
                      <a:pPr marL="285750" indent="-285750">
                        <a:buFont typeface="Wingdings" panose="05000000000000000000" pitchFamily="2" charset="2"/>
                        <a:buChar char="ü"/>
                      </a:pPr>
                      <a:r>
                        <a:rPr lang="en-PH" b="1" baseline="0" dirty="0" smtClean="0"/>
                        <a:t>Something </a:t>
                      </a:r>
                      <a:r>
                        <a:rPr lang="en-PH" b="0" baseline="0" dirty="0" smtClean="0"/>
                        <a:t>was inserted in </a:t>
                      </a:r>
                      <a:r>
                        <a:rPr lang="en-PH" b="1" baseline="0" dirty="0" smtClean="0"/>
                        <a:t>its </a:t>
                      </a:r>
                      <a:r>
                        <a:rPr lang="en-PH" b="0" baseline="0" dirty="0" smtClean="0"/>
                        <a:t>inlet.</a:t>
                      </a:r>
                      <a:endParaRPr lang="en-PH" b="1" dirty="0" smtClean="0"/>
                    </a:p>
                  </a:txBody>
                  <a:tcPr/>
                </a:tc>
              </a:tr>
              <a:tr h="370840">
                <a:tc>
                  <a:txBody>
                    <a:bodyPr/>
                    <a:lstStyle/>
                    <a:p>
                      <a:pPr marL="0" indent="0">
                        <a:buFont typeface="+mj-lt"/>
                        <a:buNone/>
                      </a:pPr>
                      <a:r>
                        <a:rPr lang="en-PH" baseline="0" dirty="0" smtClean="0"/>
                        <a:t>6. Several, many, both, and few requires plural pronouns.</a:t>
                      </a:r>
                    </a:p>
                  </a:txBody>
                  <a:tcPr/>
                </a:tc>
                <a:tc>
                  <a:txBody>
                    <a:bodyPr/>
                    <a:lstStyle/>
                    <a:p>
                      <a:pPr marL="285750" indent="-285750">
                        <a:buFont typeface="Wingdings" panose="05000000000000000000" pitchFamily="2" charset="2"/>
                        <a:buChar char="ü"/>
                      </a:pPr>
                      <a:r>
                        <a:rPr lang="en-PH" b="1" dirty="0" smtClean="0"/>
                        <a:t>Both </a:t>
                      </a:r>
                      <a:r>
                        <a:rPr lang="en-PH" b="0" dirty="0" smtClean="0"/>
                        <a:t>have explained </a:t>
                      </a:r>
                      <a:r>
                        <a:rPr lang="en-PH" b="1" dirty="0" smtClean="0"/>
                        <a:t>their </a:t>
                      </a:r>
                      <a:r>
                        <a:rPr lang="en-PH" b="0" dirty="0" smtClean="0"/>
                        <a:t>sides.</a:t>
                      </a:r>
                      <a:endParaRPr lang="en-PH" b="1" dirty="0" smtClean="0"/>
                    </a:p>
                  </a:txBody>
                  <a:tcPr/>
                </a:tc>
              </a:tr>
            </a:tbl>
          </a:graphicData>
        </a:graphic>
      </p:graphicFrame>
      <p:sp>
        <p:nvSpPr>
          <p:cNvPr id="6" name="Rectangle 5"/>
          <p:cNvSpPr/>
          <p:nvPr/>
        </p:nvSpPr>
        <p:spPr>
          <a:xfrm>
            <a:off x="1940782" y="1270000"/>
            <a:ext cx="8951488" cy="400110"/>
          </a:xfrm>
          <a:prstGeom prst="rect">
            <a:avLst/>
          </a:prstGeom>
          <a:noFill/>
          <a:ln>
            <a:solidFill>
              <a:schemeClr val="tx1"/>
            </a:solidFill>
          </a:ln>
        </p:spPr>
        <p:txBody>
          <a:bodyPr wrap="none" lIns="91440" tIns="45720" rIns="91440" bIns="45720">
            <a:spAutoFit/>
          </a:bodyPr>
          <a:lstStyle/>
          <a:p>
            <a:pPr algn="ctr"/>
            <a:r>
              <a:rPr lang="en-PH" sz="2000" dirty="0"/>
              <a:t>An</a:t>
            </a:r>
            <a:r>
              <a:rPr lang="en-PH" sz="2000" dirty="0">
                <a:hlinkClick r:id="rId2"/>
              </a:rPr>
              <a:t> </a:t>
            </a:r>
            <a:r>
              <a:rPr lang="en-PH" sz="2000" b="1" dirty="0">
                <a:hlinkClick r:id="rId2"/>
              </a:rPr>
              <a:t>antecedent</a:t>
            </a:r>
            <a:r>
              <a:rPr lang="en-PH" sz="2000" dirty="0">
                <a:hlinkClick r:id="rId2"/>
              </a:rPr>
              <a:t> </a:t>
            </a:r>
            <a:r>
              <a:rPr lang="en-PH" sz="2000" dirty="0"/>
              <a:t>is a word for which a pronoun stands.  (</a:t>
            </a:r>
            <a:r>
              <a:rPr lang="en-PH" sz="2000" i="1" dirty="0"/>
              <a:t>ante</a:t>
            </a:r>
            <a:r>
              <a:rPr lang="en-PH" sz="2000" dirty="0"/>
              <a:t> = "before")</a:t>
            </a:r>
            <a:endParaRPr lang="en-US" sz="20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4058416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2925" y="624110"/>
            <a:ext cx="8911687" cy="645890"/>
          </a:xfrm>
          <a:solidFill>
            <a:schemeClr val="bg2">
              <a:lumMod val="90000"/>
            </a:schemeClr>
          </a:solidFill>
        </p:spPr>
        <p:txBody>
          <a:bodyPr>
            <a:normAutofit fontScale="90000"/>
          </a:bodyPr>
          <a:lstStyle/>
          <a:p>
            <a:r>
              <a:rPr lang="en-PH" dirty="0" smtClean="0"/>
              <a:t>Pronoun and Its Antecedent Agreement</a:t>
            </a:r>
            <a:endParaRPr lang="en-PH" dirty="0"/>
          </a:p>
        </p:txBody>
      </p:sp>
      <p:sp>
        <p:nvSpPr>
          <p:cNvPr id="5" name="Rectangle 4"/>
          <p:cNvSpPr/>
          <p:nvPr/>
        </p:nvSpPr>
        <p:spPr>
          <a:xfrm>
            <a:off x="2699818" y="1397726"/>
            <a:ext cx="1309975" cy="400110"/>
          </a:xfrm>
          <a:prstGeom prst="rect">
            <a:avLst/>
          </a:prstGeom>
          <a:noFill/>
          <a:ln>
            <a:noFill/>
          </a:ln>
        </p:spPr>
        <p:txBody>
          <a:bodyPr wrap="none" lIns="91440" tIns="45720" rIns="91440" bIns="45720">
            <a:spAutoFit/>
          </a:bodyPr>
          <a:lstStyle/>
          <a:p>
            <a:pPr algn="ctr"/>
            <a:r>
              <a:rPr lang="en-US" sz="2000" dirty="0" smtClean="0">
                <a:ln w="0"/>
                <a:effectLst>
                  <a:outerShdw blurRad="38100" dist="19050" dir="2700000" algn="tl" rotWithShape="0">
                    <a:schemeClr val="dk1">
                      <a:alpha val="40000"/>
                    </a:schemeClr>
                  </a:outerShdw>
                </a:effectLst>
              </a:rPr>
              <a:t>Activity 4</a:t>
            </a:r>
            <a:endParaRPr lang="en-US" sz="2000" b="0" cap="none" spc="0" dirty="0">
              <a:ln w="0"/>
              <a:solidFill>
                <a:schemeClr val="tx1"/>
              </a:solidFill>
              <a:effectLst>
                <a:outerShdw blurRad="38100" dist="19050" dir="2700000" algn="tl" rotWithShape="0">
                  <a:schemeClr val="dk1">
                    <a:alpha val="40000"/>
                  </a:schemeClr>
                </a:outerShdw>
              </a:effectLst>
            </a:endParaRPr>
          </a:p>
        </p:txBody>
      </p:sp>
      <p:sp>
        <p:nvSpPr>
          <p:cNvPr id="2" name="Content Placeholder 1"/>
          <p:cNvSpPr>
            <a:spLocks noGrp="1"/>
          </p:cNvSpPr>
          <p:nvPr>
            <p:ph idx="1"/>
          </p:nvPr>
        </p:nvSpPr>
        <p:spPr>
          <a:xfrm>
            <a:off x="2589212" y="2721166"/>
            <a:ext cx="8915400" cy="3777622"/>
          </a:xfrm>
        </p:spPr>
        <p:txBody>
          <a:bodyPr/>
          <a:lstStyle/>
          <a:p>
            <a:pPr>
              <a:buFont typeface="+mj-lt"/>
              <a:buAutoNum type="arabicPeriod"/>
            </a:pPr>
            <a:r>
              <a:rPr lang="en-PH" dirty="0" smtClean="0"/>
              <a:t>One of my aunts takes a great deal of pride on her furniture.</a:t>
            </a:r>
          </a:p>
          <a:p>
            <a:pPr>
              <a:buFont typeface="+mj-lt"/>
              <a:buAutoNum type="arabicPeriod"/>
            </a:pPr>
            <a:r>
              <a:rPr lang="en-PH" dirty="0" smtClean="0"/>
              <a:t>Knowing this, nobody in our family puts their feet on chairs or sits on beds at Aunt Mary’s house.</a:t>
            </a:r>
          </a:p>
          <a:p>
            <a:pPr>
              <a:buFont typeface="+mj-lt"/>
              <a:buAutoNum type="arabicPeriod"/>
            </a:pPr>
            <a:r>
              <a:rPr lang="en-PH" dirty="0" smtClean="0"/>
              <a:t>One of her brothers used to think they could be an exception to the rule.</a:t>
            </a:r>
          </a:p>
          <a:p>
            <a:pPr>
              <a:buFont typeface="+mj-lt"/>
              <a:buAutoNum type="arabicPeriod"/>
            </a:pPr>
            <a:r>
              <a:rPr lang="en-PH" dirty="0" smtClean="0"/>
              <a:t>Uncle Charlie would often come home late at night, undress in the darkness, and then dive into his bed, nearly knocking every slat our of their place.</a:t>
            </a:r>
          </a:p>
          <a:p>
            <a:pPr>
              <a:buFont typeface="+mj-lt"/>
              <a:buAutoNum type="arabicPeriod"/>
            </a:pPr>
            <a:r>
              <a:rPr lang="en-PH" dirty="0" smtClean="0"/>
              <a:t>Each of these plunges left their mark on the rickety bed.</a:t>
            </a:r>
          </a:p>
          <a:p>
            <a:pPr>
              <a:buFont typeface="+mj-lt"/>
              <a:buAutoNum type="arabicPeriod"/>
            </a:pPr>
            <a:r>
              <a:rPr lang="en-PH" dirty="0" smtClean="0"/>
              <a:t>At first, both Aunt Mary and my mother offered their advice to Uncle Charlie and asked him to better care of the furniture.</a:t>
            </a:r>
          </a:p>
        </p:txBody>
      </p:sp>
      <p:sp>
        <p:nvSpPr>
          <p:cNvPr id="8" name="Rectangle 7"/>
          <p:cNvSpPr/>
          <p:nvPr/>
        </p:nvSpPr>
        <p:spPr>
          <a:xfrm>
            <a:off x="2589212" y="1797836"/>
            <a:ext cx="7948010" cy="738664"/>
          </a:xfrm>
          <a:prstGeom prst="rect">
            <a:avLst/>
          </a:prstGeom>
          <a:noFill/>
          <a:ln>
            <a:solidFill>
              <a:schemeClr val="tx1"/>
            </a:solidFill>
          </a:ln>
        </p:spPr>
        <p:txBody>
          <a:bodyPr wrap="none" lIns="91440" tIns="45720" rIns="91440" bIns="45720">
            <a:spAutoFit/>
          </a:bodyPr>
          <a:lstStyle/>
          <a:p>
            <a:r>
              <a:rPr lang="en-US" sz="1400" dirty="0" smtClean="0">
                <a:ln w="0"/>
                <a:effectLst>
                  <a:outerShdw blurRad="38100" dist="19050" dir="2700000" algn="tl" rotWithShape="0">
                    <a:schemeClr val="dk1">
                      <a:alpha val="40000"/>
                    </a:schemeClr>
                  </a:outerShdw>
                </a:effectLst>
              </a:rPr>
              <a:t>Most of the following sentences contain errors in agreement of pronoun and antecedent.</a:t>
            </a:r>
          </a:p>
          <a:p>
            <a:r>
              <a:rPr lang="en-US" sz="1400" b="0" cap="none" spc="0" dirty="0" smtClean="0">
                <a:ln w="0"/>
                <a:solidFill>
                  <a:schemeClr val="tx1"/>
                </a:solidFill>
                <a:effectLst>
                  <a:outerShdw blurRad="38100" dist="19050" dir="2700000" algn="tl" rotWithShape="0">
                    <a:schemeClr val="dk1">
                      <a:alpha val="40000"/>
                    </a:schemeClr>
                  </a:outerShdw>
                </a:effectLst>
              </a:rPr>
              <a:t>If the sentence is correct, write C. If there is an error in agreement, write the correct form </a:t>
            </a:r>
          </a:p>
          <a:p>
            <a:r>
              <a:rPr lang="en-US" sz="1400" dirty="0" smtClean="0">
                <a:ln w="0"/>
                <a:effectLst>
                  <a:outerShdw blurRad="38100" dist="19050" dir="2700000" algn="tl" rotWithShape="0">
                    <a:schemeClr val="dk1">
                      <a:alpha val="40000"/>
                    </a:schemeClr>
                  </a:outerShdw>
                </a:effectLst>
              </a:rPr>
              <a:t>of the pronoun so that it will agree with its antecedent.</a:t>
            </a:r>
            <a:endParaRPr lang="en-US" sz="1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8611687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735083625"/>
              </p:ext>
            </p:extLst>
          </p:nvPr>
        </p:nvGraphicFramePr>
        <p:xfrm>
          <a:off x="2080237" y="1989904"/>
          <a:ext cx="8915400" cy="4145280"/>
        </p:xfrm>
        <a:graphic>
          <a:graphicData uri="http://schemas.openxmlformats.org/drawingml/2006/table">
            <a:tbl>
              <a:tblPr firstRow="1" bandRow="1">
                <a:tableStyleId>{5940675A-B579-460E-94D1-54222C63F5DA}</a:tableStyleId>
              </a:tblPr>
              <a:tblGrid>
                <a:gridCol w="4457700"/>
                <a:gridCol w="4457700"/>
              </a:tblGrid>
              <a:tr h="370840">
                <a:tc>
                  <a:txBody>
                    <a:bodyPr/>
                    <a:lstStyle/>
                    <a:p>
                      <a:r>
                        <a:rPr lang="en-PH" dirty="0" smtClean="0"/>
                        <a:t>Sentences</a:t>
                      </a:r>
                      <a:endParaRPr lang="en-PH" dirty="0"/>
                    </a:p>
                  </a:txBody>
                  <a:tcPr/>
                </a:tc>
                <a:tc>
                  <a:txBody>
                    <a:bodyPr/>
                    <a:lstStyle/>
                    <a:p>
                      <a:r>
                        <a:rPr lang="en-PH" dirty="0" smtClean="0"/>
                        <a:t>Fragments</a:t>
                      </a:r>
                      <a:endParaRPr lang="en-PH" dirty="0"/>
                    </a:p>
                  </a:txBody>
                  <a:tcPr/>
                </a:tc>
              </a:tr>
              <a:tr h="370840">
                <a:tc>
                  <a:txBody>
                    <a:bodyPr/>
                    <a:lstStyle/>
                    <a:p>
                      <a:pPr marL="0" indent="0">
                        <a:buFont typeface="+mj-lt"/>
                        <a:buNone/>
                      </a:pPr>
                      <a:r>
                        <a:rPr lang="en-PH" baseline="0" dirty="0" smtClean="0"/>
                        <a:t>I finished the test within an hour.</a:t>
                      </a:r>
                    </a:p>
                  </a:txBody>
                  <a:tcPr/>
                </a:tc>
                <a:tc>
                  <a:txBody>
                    <a:bodyPr/>
                    <a:lstStyle/>
                    <a:p>
                      <a:pPr marL="285750" indent="-285750">
                        <a:buFont typeface="Wingdings" panose="05000000000000000000" pitchFamily="2" charset="2"/>
                        <a:buChar char="ü"/>
                      </a:pPr>
                      <a:r>
                        <a:rPr lang="en-PH" b="0" dirty="0" smtClean="0"/>
                        <a:t>Within</a:t>
                      </a:r>
                      <a:r>
                        <a:rPr lang="en-PH" b="0" baseline="0" dirty="0" smtClean="0"/>
                        <a:t> an hour</a:t>
                      </a:r>
                      <a:endParaRPr lang="en-PH" b="0" dirty="0"/>
                    </a:p>
                  </a:txBody>
                  <a:tcPr/>
                </a:tc>
              </a:tr>
              <a:tr h="370840">
                <a:tc>
                  <a:txBody>
                    <a:bodyPr/>
                    <a:lstStyle/>
                    <a:p>
                      <a:pPr marL="0" indent="0">
                        <a:buFont typeface="+mj-lt"/>
                        <a:buNone/>
                      </a:pPr>
                      <a:r>
                        <a:rPr lang="en-PH" baseline="0" dirty="0" smtClean="0"/>
                        <a:t>The students have their break after the test.</a:t>
                      </a:r>
                    </a:p>
                  </a:txBody>
                  <a:tcPr/>
                </a:tc>
                <a:tc>
                  <a:txBody>
                    <a:bodyPr/>
                    <a:lstStyle/>
                    <a:p>
                      <a:pPr marL="285750" indent="-285750">
                        <a:buFont typeface="Wingdings" panose="05000000000000000000" pitchFamily="2" charset="2"/>
                        <a:buChar char="ü"/>
                      </a:pPr>
                      <a:r>
                        <a:rPr lang="en-PH" b="0" dirty="0" smtClean="0"/>
                        <a:t>After the test</a:t>
                      </a:r>
                      <a:endParaRPr lang="en-PH" b="0" dirty="0"/>
                    </a:p>
                  </a:txBody>
                  <a:tcPr/>
                </a:tc>
              </a:tr>
              <a:tr h="370840">
                <a:tc>
                  <a:txBody>
                    <a:bodyPr/>
                    <a:lstStyle/>
                    <a:p>
                      <a:pPr marL="0" indent="0">
                        <a:buFont typeface="+mj-lt"/>
                        <a:buNone/>
                      </a:pPr>
                      <a:r>
                        <a:rPr lang="en-PH" baseline="0" dirty="0" smtClean="0"/>
                        <a:t>He said it’s at the tip of his tongue.</a:t>
                      </a:r>
                    </a:p>
                  </a:txBody>
                  <a:tcPr/>
                </a:tc>
                <a:tc>
                  <a:txBody>
                    <a:bodyPr/>
                    <a:lstStyle/>
                    <a:p>
                      <a:pPr marL="285750" indent="-285750">
                        <a:buFont typeface="Wingdings" panose="05000000000000000000" pitchFamily="2" charset="2"/>
                        <a:buChar char="ü"/>
                      </a:pPr>
                      <a:r>
                        <a:rPr lang="en-PH" b="0" dirty="0" smtClean="0"/>
                        <a:t>At the tip of his tongue</a:t>
                      </a:r>
                    </a:p>
                  </a:txBody>
                  <a:tcPr/>
                </a:tc>
              </a:tr>
              <a:tr h="370840">
                <a:tc>
                  <a:txBody>
                    <a:bodyPr/>
                    <a:lstStyle/>
                    <a:p>
                      <a:pPr marL="0" indent="0">
                        <a:buFont typeface="+mj-lt"/>
                        <a:buNone/>
                      </a:pPr>
                      <a:r>
                        <a:rPr lang="en-PH" baseline="0" dirty="0" smtClean="0"/>
                        <a:t>He said that’s simply amazing.</a:t>
                      </a:r>
                    </a:p>
                  </a:txBody>
                  <a:tcPr/>
                </a:tc>
                <a:tc>
                  <a:txBody>
                    <a:bodyPr/>
                    <a:lstStyle/>
                    <a:p>
                      <a:pPr marL="285750" indent="-285750">
                        <a:buFont typeface="Wingdings" panose="05000000000000000000" pitchFamily="2" charset="2"/>
                        <a:buChar char="ü"/>
                      </a:pPr>
                      <a:r>
                        <a:rPr lang="en-PH" b="0" dirty="0" smtClean="0"/>
                        <a:t>Simply amazing</a:t>
                      </a:r>
                    </a:p>
                  </a:txBody>
                  <a:tcPr/>
                </a:tc>
              </a:tr>
              <a:tr h="370840">
                <a:tc>
                  <a:txBody>
                    <a:bodyPr/>
                    <a:lstStyle/>
                    <a:p>
                      <a:pPr marL="0" indent="0">
                        <a:buFont typeface="+mj-lt"/>
                        <a:buNone/>
                      </a:pPr>
                      <a:r>
                        <a:rPr lang="en-PH" baseline="0" dirty="0" smtClean="0"/>
                        <a:t>There are now on their way home.</a:t>
                      </a:r>
                    </a:p>
                  </a:txBody>
                  <a:tcPr/>
                </a:tc>
                <a:tc>
                  <a:txBody>
                    <a:bodyPr/>
                    <a:lstStyle/>
                    <a:p>
                      <a:pPr marL="285750" indent="-285750">
                        <a:buFont typeface="Wingdings" panose="05000000000000000000" pitchFamily="2" charset="2"/>
                        <a:buChar char="ü"/>
                      </a:pPr>
                      <a:r>
                        <a:rPr lang="en-PH" b="0" dirty="0" smtClean="0"/>
                        <a:t>On their way home</a:t>
                      </a:r>
                    </a:p>
                  </a:txBody>
                  <a:tcPr/>
                </a:tc>
              </a:tr>
              <a:tr h="370840">
                <a:tc>
                  <a:txBody>
                    <a:bodyPr/>
                    <a:lstStyle/>
                    <a:p>
                      <a:pPr marL="0" indent="0">
                        <a:buFont typeface="+mj-lt"/>
                        <a:buNone/>
                      </a:pPr>
                      <a:r>
                        <a:rPr lang="en-PH" baseline="0" dirty="0" smtClean="0"/>
                        <a:t>They are in the speech laboratory room.</a:t>
                      </a:r>
                    </a:p>
                  </a:txBody>
                  <a:tcPr/>
                </a:tc>
                <a:tc>
                  <a:txBody>
                    <a:bodyPr/>
                    <a:lstStyle/>
                    <a:p>
                      <a:pPr marL="285750" indent="-285750">
                        <a:buFont typeface="Wingdings" panose="05000000000000000000" pitchFamily="2" charset="2"/>
                        <a:buChar char="ü"/>
                      </a:pPr>
                      <a:r>
                        <a:rPr lang="en-PH" b="0" dirty="0" smtClean="0"/>
                        <a:t>In the speech laboratory room</a:t>
                      </a:r>
                    </a:p>
                  </a:txBody>
                  <a:tcPr/>
                </a:tc>
              </a:tr>
              <a:tr h="370840">
                <a:tc>
                  <a:txBody>
                    <a:bodyPr/>
                    <a:lstStyle/>
                    <a:p>
                      <a:pPr marL="0" indent="0">
                        <a:buFont typeface="+mj-lt"/>
                        <a:buNone/>
                      </a:pPr>
                      <a:r>
                        <a:rPr lang="en-PH" baseline="0" dirty="0" smtClean="0"/>
                        <a:t>The room is reserved for our vice president.</a:t>
                      </a:r>
                    </a:p>
                  </a:txBody>
                  <a:tcPr/>
                </a:tc>
                <a:tc>
                  <a:txBody>
                    <a:bodyPr/>
                    <a:lstStyle/>
                    <a:p>
                      <a:pPr marL="285750" indent="-285750">
                        <a:buFont typeface="Wingdings" panose="05000000000000000000" pitchFamily="2" charset="2"/>
                        <a:buChar char="ü"/>
                      </a:pPr>
                      <a:r>
                        <a:rPr lang="en-PH" b="0" dirty="0" smtClean="0"/>
                        <a:t>For our vice president</a:t>
                      </a:r>
                    </a:p>
                  </a:txBody>
                  <a:tcPr/>
                </a:tc>
              </a:tr>
              <a:tr h="370840">
                <a:tc>
                  <a:txBody>
                    <a:bodyPr/>
                    <a:lstStyle/>
                    <a:p>
                      <a:pPr marL="0" indent="0">
                        <a:buFont typeface="+mj-lt"/>
                        <a:buNone/>
                      </a:pPr>
                      <a:r>
                        <a:rPr lang="en-PH" baseline="0" dirty="0" smtClean="0"/>
                        <a:t>They are ready as the contest started.</a:t>
                      </a:r>
                    </a:p>
                  </a:txBody>
                  <a:tcPr/>
                </a:tc>
                <a:tc>
                  <a:txBody>
                    <a:bodyPr/>
                    <a:lstStyle/>
                    <a:p>
                      <a:pPr marL="285750" indent="-285750">
                        <a:buFont typeface="Wingdings" panose="05000000000000000000" pitchFamily="2" charset="2"/>
                        <a:buChar char="ü"/>
                      </a:pPr>
                      <a:r>
                        <a:rPr lang="en-PH" b="0" dirty="0" smtClean="0"/>
                        <a:t>As the contest started</a:t>
                      </a:r>
                    </a:p>
                  </a:txBody>
                  <a:tcPr/>
                </a:tc>
              </a:tr>
            </a:tbl>
          </a:graphicData>
        </a:graphic>
      </p:graphicFrame>
      <p:sp>
        <p:nvSpPr>
          <p:cNvPr id="8" name="Rectangle 7"/>
          <p:cNvSpPr/>
          <p:nvPr/>
        </p:nvSpPr>
        <p:spPr>
          <a:xfrm>
            <a:off x="2080237" y="1349826"/>
            <a:ext cx="9424375" cy="400110"/>
          </a:xfrm>
          <a:prstGeom prst="rect">
            <a:avLst/>
          </a:prstGeom>
          <a:noFill/>
          <a:ln>
            <a:solidFill>
              <a:schemeClr val="tx1"/>
            </a:solidFill>
          </a:ln>
        </p:spPr>
        <p:txBody>
          <a:bodyPr wrap="none" lIns="91440" tIns="45720" rIns="91440" bIns="45720">
            <a:spAutoFit/>
          </a:bodyPr>
          <a:lstStyle/>
          <a:p>
            <a:pPr algn="ctr"/>
            <a:r>
              <a:rPr lang="en-US" sz="2000" dirty="0" smtClean="0">
                <a:ln w="0"/>
                <a:effectLst>
                  <a:outerShdw blurRad="38100" dist="19050" dir="2700000" algn="tl" rotWithShape="0">
                    <a:schemeClr val="dk1">
                      <a:alpha val="40000"/>
                    </a:schemeClr>
                  </a:outerShdw>
                </a:effectLst>
              </a:rPr>
              <a:t>While the sentence expresses a complete thought, the fragment does not.</a:t>
            </a:r>
            <a:endParaRPr lang="en-US" sz="2000" b="0" cap="none" spc="0" dirty="0">
              <a:ln w="0"/>
              <a:solidFill>
                <a:schemeClr val="tx1"/>
              </a:solidFill>
              <a:effectLst>
                <a:outerShdw blurRad="38100" dist="19050" dir="2700000" algn="tl" rotWithShape="0">
                  <a:schemeClr val="dk1">
                    <a:alpha val="40000"/>
                  </a:schemeClr>
                </a:outerShdw>
              </a:effectLst>
            </a:endParaRPr>
          </a:p>
        </p:txBody>
      </p:sp>
      <p:sp>
        <p:nvSpPr>
          <p:cNvPr id="9" name="Title 3"/>
          <p:cNvSpPr>
            <a:spLocks noGrp="1"/>
          </p:cNvSpPr>
          <p:nvPr>
            <p:ph type="title"/>
          </p:nvPr>
        </p:nvSpPr>
        <p:spPr>
          <a:xfrm>
            <a:off x="2589212" y="336558"/>
            <a:ext cx="8911687" cy="645890"/>
          </a:xfrm>
          <a:solidFill>
            <a:schemeClr val="bg2">
              <a:lumMod val="90000"/>
            </a:schemeClr>
          </a:solidFill>
        </p:spPr>
        <p:txBody>
          <a:bodyPr>
            <a:normAutofit/>
          </a:bodyPr>
          <a:lstStyle/>
          <a:p>
            <a:r>
              <a:rPr lang="en-PH" dirty="0"/>
              <a:t>The Sentence and Fragment</a:t>
            </a:r>
          </a:p>
        </p:txBody>
      </p:sp>
    </p:spTree>
    <p:extLst>
      <p:ext uri="{BB962C8B-B14F-4D97-AF65-F5344CB8AC3E}">
        <p14:creationId xmlns:p14="http://schemas.microsoft.com/office/powerpoint/2010/main" val="26287911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89212" y="336558"/>
            <a:ext cx="8911687" cy="645890"/>
          </a:xfrm>
          <a:solidFill>
            <a:schemeClr val="bg2">
              <a:lumMod val="90000"/>
            </a:schemeClr>
          </a:solidFill>
        </p:spPr>
        <p:txBody>
          <a:bodyPr>
            <a:normAutofit/>
          </a:bodyPr>
          <a:lstStyle/>
          <a:p>
            <a:r>
              <a:rPr lang="en-PH" dirty="0"/>
              <a:t>The Sentence and Fragment</a:t>
            </a:r>
          </a:p>
        </p:txBody>
      </p:sp>
      <p:sp>
        <p:nvSpPr>
          <p:cNvPr id="5" name="Rectangle 4"/>
          <p:cNvSpPr/>
          <p:nvPr/>
        </p:nvSpPr>
        <p:spPr>
          <a:xfrm>
            <a:off x="2589212" y="982448"/>
            <a:ext cx="1309975" cy="400110"/>
          </a:xfrm>
          <a:prstGeom prst="rect">
            <a:avLst/>
          </a:prstGeom>
          <a:noFill/>
          <a:ln>
            <a:noFill/>
          </a:ln>
        </p:spPr>
        <p:txBody>
          <a:bodyPr wrap="none" lIns="91440" tIns="45720" rIns="91440" bIns="45720">
            <a:spAutoFit/>
          </a:bodyPr>
          <a:lstStyle/>
          <a:p>
            <a:pPr algn="ctr"/>
            <a:r>
              <a:rPr lang="en-US" sz="2000" dirty="0" smtClean="0">
                <a:ln w="0"/>
                <a:effectLst>
                  <a:outerShdw blurRad="38100" dist="19050" dir="2700000" algn="tl" rotWithShape="0">
                    <a:schemeClr val="dk1">
                      <a:alpha val="40000"/>
                    </a:schemeClr>
                  </a:outerShdw>
                </a:effectLst>
              </a:rPr>
              <a:t>Activity 5</a:t>
            </a:r>
            <a:endParaRPr lang="en-US" sz="2000" b="0" cap="none" spc="0" dirty="0">
              <a:ln w="0"/>
              <a:solidFill>
                <a:schemeClr val="tx1"/>
              </a:solidFill>
              <a:effectLst>
                <a:outerShdw blurRad="38100" dist="19050" dir="2700000" algn="tl" rotWithShape="0">
                  <a:schemeClr val="dk1">
                    <a:alpha val="40000"/>
                  </a:schemeClr>
                </a:outerShdw>
              </a:effectLst>
            </a:endParaRPr>
          </a:p>
        </p:txBody>
      </p:sp>
      <p:sp>
        <p:nvSpPr>
          <p:cNvPr id="2" name="Content Placeholder 1"/>
          <p:cNvSpPr>
            <a:spLocks noGrp="1"/>
          </p:cNvSpPr>
          <p:nvPr>
            <p:ph idx="1"/>
          </p:nvPr>
        </p:nvSpPr>
        <p:spPr>
          <a:xfrm>
            <a:off x="2589212" y="2149666"/>
            <a:ext cx="8915400" cy="3777622"/>
          </a:xfrm>
        </p:spPr>
        <p:txBody>
          <a:bodyPr>
            <a:normAutofit lnSpcReduction="10000"/>
          </a:bodyPr>
          <a:lstStyle/>
          <a:p>
            <a:pPr>
              <a:buFont typeface="+mj-lt"/>
              <a:buAutoNum type="arabicPeriod"/>
            </a:pPr>
            <a:r>
              <a:rPr lang="en-PH" dirty="0"/>
              <a:t>Yesterday when I got off the school bus</a:t>
            </a:r>
            <a:r>
              <a:rPr lang="en-PH" dirty="0" smtClean="0"/>
              <a:t>. </a:t>
            </a:r>
            <a:r>
              <a:rPr lang="en-PH" u="sng" dirty="0"/>
              <a:t>	</a:t>
            </a:r>
            <a:r>
              <a:rPr lang="en-PH" u="sng" dirty="0" smtClean="0"/>
              <a:t>	</a:t>
            </a:r>
          </a:p>
          <a:p>
            <a:pPr>
              <a:buFont typeface="+mj-lt"/>
              <a:buAutoNum type="arabicPeriod"/>
            </a:pPr>
            <a:r>
              <a:rPr lang="en-PH" dirty="0"/>
              <a:t>My friend Sheila and I saw a brown toad hopping on the sidewalk. </a:t>
            </a:r>
            <a:r>
              <a:rPr lang="en-PH" u="sng" dirty="0"/>
              <a:t>	</a:t>
            </a:r>
            <a:r>
              <a:rPr lang="en-PH" u="sng" dirty="0" smtClean="0"/>
              <a:t>	</a:t>
            </a:r>
          </a:p>
          <a:p>
            <a:pPr>
              <a:buFont typeface="+mj-lt"/>
              <a:buAutoNum type="arabicPeriod"/>
            </a:pPr>
            <a:r>
              <a:rPr lang="en-PH" dirty="0"/>
              <a:t>Yelled and screamed when she saw it</a:t>
            </a:r>
            <a:r>
              <a:rPr lang="en-PH" dirty="0" smtClean="0"/>
              <a:t>. </a:t>
            </a:r>
            <a:r>
              <a:rPr lang="en-PH" u="sng" dirty="0"/>
              <a:t>		</a:t>
            </a:r>
            <a:r>
              <a:rPr lang="en-PH" dirty="0" smtClean="0"/>
              <a:t> </a:t>
            </a:r>
          </a:p>
          <a:p>
            <a:pPr>
              <a:buFont typeface="+mj-lt"/>
              <a:buAutoNum type="arabicPeriod"/>
            </a:pPr>
            <a:r>
              <a:rPr lang="en-PH" dirty="0"/>
              <a:t>My friend Sheila, who is scared of all reptiles</a:t>
            </a:r>
            <a:r>
              <a:rPr lang="en-PH" dirty="0" smtClean="0"/>
              <a:t>. </a:t>
            </a:r>
            <a:r>
              <a:rPr lang="en-PH" u="sng" dirty="0" smtClean="0"/>
              <a:t>		</a:t>
            </a:r>
            <a:endParaRPr lang="en-PH" dirty="0" smtClean="0"/>
          </a:p>
          <a:p>
            <a:pPr>
              <a:buFont typeface="+mj-lt"/>
              <a:buAutoNum type="arabicPeriod"/>
            </a:pPr>
            <a:r>
              <a:rPr lang="en-PH" dirty="0"/>
              <a:t>I picked up the toad and looked closely at it</a:t>
            </a:r>
            <a:r>
              <a:rPr lang="en-PH" dirty="0" smtClean="0"/>
              <a:t>. </a:t>
            </a:r>
            <a:r>
              <a:rPr lang="en-PH" u="sng" dirty="0" smtClean="0"/>
              <a:t>		</a:t>
            </a:r>
            <a:endParaRPr lang="en-PH" dirty="0" smtClean="0"/>
          </a:p>
          <a:p>
            <a:pPr>
              <a:buFont typeface="+mj-lt"/>
              <a:buAutoNum type="arabicPeriod"/>
            </a:pPr>
            <a:r>
              <a:rPr lang="en-PH" dirty="0"/>
              <a:t>Had dry, bumpy skin on its body</a:t>
            </a:r>
            <a:r>
              <a:rPr lang="en-PH" dirty="0" smtClean="0"/>
              <a:t>. </a:t>
            </a:r>
            <a:r>
              <a:rPr lang="en-PH" u="sng" dirty="0" smtClean="0"/>
              <a:t>		</a:t>
            </a:r>
            <a:endParaRPr lang="en-PH" dirty="0" smtClean="0"/>
          </a:p>
          <a:p>
            <a:pPr>
              <a:buFont typeface="+mj-lt"/>
              <a:buAutoNum type="arabicPeriod"/>
            </a:pPr>
            <a:r>
              <a:rPr lang="en-PH" dirty="0"/>
              <a:t>Shelia said, “I don't want to see that ugly toad!” </a:t>
            </a:r>
            <a:r>
              <a:rPr lang="en-PH" u="sng" dirty="0" smtClean="0"/>
              <a:t>		</a:t>
            </a:r>
            <a:endParaRPr lang="en-PH" dirty="0" smtClean="0"/>
          </a:p>
          <a:p>
            <a:pPr>
              <a:buFont typeface="+mj-lt"/>
              <a:buAutoNum type="arabicPeriod"/>
            </a:pPr>
            <a:r>
              <a:rPr lang="en-PH" dirty="0"/>
              <a:t>Said, “Then close your eyes Sheila</a:t>
            </a:r>
            <a:r>
              <a:rPr lang="en-PH" dirty="0" smtClean="0"/>
              <a:t>.” </a:t>
            </a:r>
            <a:r>
              <a:rPr lang="en-PH" u="sng" dirty="0" smtClean="0"/>
              <a:t>		</a:t>
            </a:r>
            <a:endParaRPr lang="en-PH" dirty="0" smtClean="0"/>
          </a:p>
          <a:p>
            <a:pPr>
              <a:buFont typeface="+mj-lt"/>
              <a:buAutoNum type="arabicPeriod"/>
            </a:pPr>
            <a:r>
              <a:rPr lang="en-PH" dirty="0"/>
              <a:t>Sheila was mad and she ran off</a:t>
            </a:r>
            <a:r>
              <a:rPr lang="en-PH" dirty="0" smtClean="0"/>
              <a:t>. </a:t>
            </a:r>
            <a:r>
              <a:rPr lang="en-PH" u="sng" dirty="0" smtClean="0"/>
              <a:t>		</a:t>
            </a:r>
            <a:endParaRPr lang="en-PH" dirty="0" smtClean="0"/>
          </a:p>
          <a:p>
            <a:pPr>
              <a:buFont typeface="+mj-lt"/>
              <a:buAutoNum type="arabicPeriod"/>
            </a:pPr>
            <a:r>
              <a:rPr lang="en-PH" dirty="0"/>
              <a:t>I put the toad in my backpack</a:t>
            </a:r>
            <a:r>
              <a:rPr lang="en-PH" dirty="0" smtClean="0"/>
              <a:t>. </a:t>
            </a:r>
            <a:r>
              <a:rPr lang="en-PH" u="sng" dirty="0" smtClean="0"/>
              <a:t>		</a:t>
            </a:r>
            <a:endParaRPr lang="en-PH" dirty="0" smtClean="0"/>
          </a:p>
        </p:txBody>
      </p:sp>
      <p:sp>
        <p:nvSpPr>
          <p:cNvPr id="8" name="Rectangle 7"/>
          <p:cNvSpPr/>
          <p:nvPr/>
        </p:nvSpPr>
        <p:spPr>
          <a:xfrm>
            <a:off x="2589212" y="1382558"/>
            <a:ext cx="8414483" cy="646331"/>
          </a:xfrm>
          <a:prstGeom prst="rect">
            <a:avLst/>
          </a:prstGeom>
          <a:noFill/>
          <a:ln>
            <a:solidFill>
              <a:schemeClr val="tx1"/>
            </a:solidFill>
          </a:ln>
        </p:spPr>
        <p:txBody>
          <a:bodyPr wrap="none" lIns="91440" tIns="45720" rIns="91440" bIns="45720">
            <a:spAutoFit/>
          </a:bodyPr>
          <a:lstStyle/>
          <a:p>
            <a:r>
              <a:rPr lang="en-PH" dirty="0" smtClean="0"/>
              <a:t>If the group of words is a complete sentence, write the letter S on the line.</a:t>
            </a:r>
          </a:p>
          <a:p>
            <a:r>
              <a:rPr lang="en-PH" dirty="0" smtClean="0"/>
              <a:t>If the group of words is a fragment, write an F on the line.</a:t>
            </a:r>
            <a:endParaRPr lang="en-US"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5309661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89212" y="336558"/>
            <a:ext cx="8911687" cy="645890"/>
          </a:xfrm>
          <a:solidFill>
            <a:schemeClr val="bg2">
              <a:lumMod val="90000"/>
            </a:schemeClr>
          </a:solidFill>
        </p:spPr>
        <p:txBody>
          <a:bodyPr>
            <a:normAutofit/>
          </a:bodyPr>
          <a:lstStyle/>
          <a:p>
            <a:r>
              <a:rPr lang="en-PH" dirty="0"/>
              <a:t>The Sentence and Fragment</a:t>
            </a:r>
          </a:p>
        </p:txBody>
      </p:sp>
      <p:sp>
        <p:nvSpPr>
          <p:cNvPr id="5" name="Rectangle 4"/>
          <p:cNvSpPr/>
          <p:nvPr/>
        </p:nvSpPr>
        <p:spPr>
          <a:xfrm>
            <a:off x="2589212" y="982448"/>
            <a:ext cx="1309975" cy="400110"/>
          </a:xfrm>
          <a:prstGeom prst="rect">
            <a:avLst/>
          </a:prstGeom>
          <a:noFill/>
          <a:ln>
            <a:noFill/>
          </a:ln>
        </p:spPr>
        <p:txBody>
          <a:bodyPr wrap="none" lIns="91440" tIns="45720" rIns="91440" bIns="45720">
            <a:spAutoFit/>
          </a:bodyPr>
          <a:lstStyle/>
          <a:p>
            <a:pPr algn="ctr"/>
            <a:r>
              <a:rPr lang="en-US" sz="2000" dirty="0" smtClean="0">
                <a:ln w="0"/>
                <a:effectLst>
                  <a:outerShdw blurRad="38100" dist="19050" dir="2700000" algn="tl" rotWithShape="0">
                    <a:schemeClr val="dk1">
                      <a:alpha val="40000"/>
                    </a:schemeClr>
                  </a:outerShdw>
                </a:effectLst>
              </a:rPr>
              <a:t>Activity 5</a:t>
            </a:r>
            <a:endParaRPr lang="en-US" sz="2000" b="0" cap="none" spc="0" dirty="0">
              <a:ln w="0"/>
              <a:solidFill>
                <a:schemeClr val="tx1"/>
              </a:solidFill>
              <a:effectLst>
                <a:outerShdw blurRad="38100" dist="19050" dir="2700000" algn="tl" rotWithShape="0">
                  <a:schemeClr val="dk1">
                    <a:alpha val="40000"/>
                  </a:schemeClr>
                </a:outerShdw>
              </a:effectLst>
            </a:endParaRPr>
          </a:p>
        </p:txBody>
      </p:sp>
      <p:sp>
        <p:nvSpPr>
          <p:cNvPr id="2" name="Content Placeholder 1"/>
          <p:cNvSpPr>
            <a:spLocks noGrp="1"/>
          </p:cNvSpPr>
          <p:nvPr>
            <p:ph idx="1"/>
          </p:nvPr>
        </p:nvSpPr>
        <p:spPr>
          <a:xfrm>
            <a:off x="2589212" y="2149666"/>
            <a:ext cx="8915400" cy="3777622"/>
          </a:xfrm>
        </p:spPr>
        <p:txBody>
          <a:bodyPr>
            <a:normAutofit/>
          </a:bodyPr>
          <a:lstStyle/>
          <a:p>
            <a:pPr marL="0" indent="0">
              <a:buNone/>
            </a:pPr>
            <a:r>
              <a:rPr lang="en-PH" dirty="0"/>
              <a:t>11. Took it home to show my brother</a:t>
            </a:r>
            <a:r>
              <a:rPr lang="en-PH" dirty="0" smtClean="0"/>
              <a:t>. </a:t>
            </a:r>
            <a:r>
              <a:rPr lang="en-PH" u="sng" dirty="0" smtClean="0"/>
              <a:t>	</a:t>
            </a:r>
            <a:endParaRPr lang="en-PH" dirty="0" smtClean="0"/>
          </a:p>
          <a:p>
            <a:pPr marL="0" indent="0">
              <a:buNone/>
            </a:pPr>
            <a:r>
              <a:rPr lang="en-PH" dirty="0"/>
              <a:t>12. My brother wasn't home from school yet</a:t>
            </a:r>
            <a:r>
              <a:rPr lang="en-PH" dirty="0" smtClean="0"/>
              <a:t>. </a:t>
            </a:r>
            <a:r>
              <a:rPr lang="en-PH" u="sng" dirty="0" smtClean="0"/>
              <a:t>		</a:t>
            </a:r>
            <a:endParaRPr lang="en-PH" dirty="0" smtClean="0"/>
          </a:p>
          <a:p>
            <a:pPr marL="0" indent="0">
              <a:buNone/>
            </a:pPr>
            <a:r>
              <a:rPr lang="en-PH" dirty="0"/>
              <a:t>13. Then I put the backpack on the living room sofa</a:t>
            </a:r>
            <a:r>
              <a:rPr lang="en-PH" dirty="0" smtClean="0"/>
              <a:t>. </a:t>
            </a:r>
            <a:r>
              <a:rPr lang="en-PH" u="sng" dirty="0" smtClean="0"/>
              <a:t>		</a:t>
            </a:r>
            <a:endParaRPr lang="en-PH" dirty="0" smtClean="0"/>
          </a:p>
          <a:p>
            <a:pPr marL="0" indent="0">
              <a:buNone/>
            </a:pPr>
            <a:r>
              <a:rPr lang="en-PH" dirty="0"/>
              <a:t>14. The toad was still inside</a:t>
            </a:r>
            <a:r>
              <a:rPr lang="en-PH" dirty="0" smtClean="0"/>
              <a:t>. </a:t>
            </a:r>
            <a:r>
              <a:rPr lang="en-PH" u="sng" dirty="0" smtClean="0"/>
              <a:t>		</a:t>
            </a:r>
            <a:endParaRPr lang="en-PH" dirty="0" smtClean="0"/>
          </a:p>
          <a:p>
            <a:pPr marL="0" indent="0">
              <a:buNone/>
            </a:pPr>
            <a:r>
              <a:rPr lang="en-PH" dirty="0"/>
              <a:t>15. My mother opened the backpack to see what homework I had. </a:t>
            </a:r>
            <a:r>
              <a:rPr lang="en-PH" dirty="0" smtClean="0"/>
              <a:t> </a:t>
            </a:r>
            <a:r>
              <a:rPr lang="en-PH" u="sng" dirty="0" smtClean="0"/>
              <a:t>		</a:t>
            </a:r>
            <a:endParaRPr lang="en-PH" dirty="0" smtClean="0"/>
          </a:p>
          <a:p>
            <a:pPr marL="0" indent="0">
              <a:buNone/>
            </a:pPr>
            <a:r>
              <a:rPr lang="en-PH" dirty="0"/>
              <a:t>16. Hopped out of the backpack and began jumping around the living room </a:t>
            </a:r>
            <a:r>
              <a:rPr lang="en-PH" dirty="0" smtClean="0"/>
              <a:t>	floor. </a:t>
            </a:r>
            <a:r>
              <a:rPr lang="en-PH" u="sng" dirty="0" smtClean="0"/>
              <a:t>		</a:t>
            </a:r>
            <a:endParaRPr lang="en-PH" dirty="0" smtClean="0"/>
          </a:p>
          <a:p>
            <a:pPr marL="0" indent="0">
              <a:buNone/>
            </a:pPr>
            <a:r>
              <a:rPr lang="en-PH" dirty="0"/>
              <a:t>17. Screamed loudly! </a:t>
            </a:r>
            <a:r>
              <a:rPr lang="en-PH" u="sng" dirty="0"/>
              <a:t>	</a:t>
            </a:r>
            <a:r>
              <a:rPr lang="en-PH" u="sng" dirty="0" smtClean="0"/>
              <a:t>	</a:t>
            </a:r>
            <a:endParaRPr lang="en-PH" dirty="0" smtClean="0"/>
          </a:p>
          <a:p>
            <a:pPr marL="0" indent="0">
              <a:buNone/>
            </a:pPr>
            <a:r>
              <a:rPr lang="en-PH" dirty="0"/>
              <a:t>18. Do you think my mother will let me keep the little brown toad</a:t>
            </a:r>
            <a:r>
              <a:rPr lang="en-PH" dirty="0" smtClean="0"/>
              <a:t>? </a:t>
            </a:r>
            <a:r>
              <a:rPr lang="en-PH" u="sng" dirty="0" smtClean="0"/>
              <a:t>		</a:t>
            </a:r>
            <a:endParaRPr lang="en-PH" dirty="0" smtClean="0"/>
          </a:p>
        </p:txBody>
      </p:sp>
      <p:sp>
        <p:nvSpPr>
          <p:cNvPr id="8" name="Rectangle 7"/>
          <p:cNvSpPr/>
          <p:nvPr/>
        </p:nvSpPr>
        <p:spPr>
          <a:xfrm>
            <a:off x="2589212" y="1382558"/>
            <a:ext cx="8414483" cy="646331"/>
          </a:xfrm>
          <a:prstGeom prst="rect">
            <a:avLst/>
          </a:prstGeom>
          <a:noFill/>
          <a:ln>
            <a:solidFill>
              <a:schemeClr val="tx1"/>
            </a:solidFill>
          </a:ln>
        </p:spPr>
        <p:txBody>
          <a:bodyPr wrap="none" lIns="91440" tIns="45720" rIns="91440" bIns="45720">
            <a:spAutoFit/>
          </a:bodyPr>
          <a:lstStyle/>
          <a:p>
            <a:r>
              <a:rPr lang="en-PH" dirty="0" smtClean="0"/>
              <a:t>If the group of words is a complete sentence, write the letter S on the line.</a:t>
            </a:r>
          </a:p>
          <a:p>
            <a:r>
              <a:rPr lang="en-PH" dirty="0" smtClean="0"/>
              <a:t>If the group of words is a fragment, write an F on the line.</a:t>
            </a:r>
            <a:endParaRPr lang="en-US"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2921099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PH" sz="5400" dirty="0" smtClean="0"/>
              <a:t>The Importance of Writing</a:t>
            </a:r>
            <a:endParaRPr lang="en-PH" sz="5400" dirty="0"/>
          </a:p>
        </p:txBody>
      </p:sp>
      <p:sp>
        <p:nvSpPr>
          <p:cNvPr id="3" name="Content Placeholder 2"/>
          <p:cNvSpPr>
            <a:spLocks noGrp="1"/>
          </p:cNvSpPr>
          <p:nvPr>
            <p:ph idx="1"/>
          </p:nvPr>
        </p:nvSpPr>
        <p:spPr>
          <a:xfrm>
            <a:off x="2589212" y="1905000"/>
            <a:ext cx="8915400" cy="4572000"/>
          </a:xfrm>
        </p:spPr>
        <p:txBody>
          <a:bodyPr>
            <a:noAutofit/>
          </a:bodyPr>
          <a:lstStyle/>
          <a:p>
            <a:pPr>
              <a:buFont typeface="Wingdings" panose="05000000000000000000" pitchFamily="2" charset="2"/>
              <a:buChar char="§"/>
            </a:pPr>
            <a:r>
              <a:rPr lang="en-PH" sz="2800" dirty="0" smtClean="0"/>
              <a:t>For Book Publication</a:t>
            </a:r>
          </a:p>
          <a:p>
            <a:pPr>
              <a:buFont typeface="Wingdings" panose="05000000000000000000" pitchFamily="2" charset="2"/>
              <a:buChar char="§"/>
            </a:pPr>
            <a:r>
              <a:rPr lang="en-PH" sz="2800" dirty="0" smtClean="0"/>
              <a:t>Research Paper</a:t>
            </a:r>
          </a:p>
          <a:p>
            <a:pPr>
              <a:buFont typeface="Wingdings" panose="05000000000000000000" pitchFamily="2" charset="2"/>
              <a:buChar char="§"/>
            </a:pPr>
            <a:r>
              <a:rPr lang="en-PH" sz="2800" dirty="0" smtClean="0"/>
              <a:t>For TOEIC writing exams</a:t>
            </a:r>
          </a:p>
          <a:p>
            <a:pPr>
              <a:buFont typeface="Wingdings" panose="05000000000000000000" pitchFamily="2" charset="2"/>
              <a:buChar char="§"/>
            </a:pPr>
            <a:r>
              <a:rPr lang="en-PH" sz="2800" dirty="0" smtClean="0"/>
              <a:t>Preservation of Literature</a:t>
            </a:r>
          </a:p>
          <a:p>
            <a:pPr>
              <a:buFont typeface="Wingdings" panose="05000000000000000000" pitchFamily="2" charset="2"/>
              <a:buChar char="§"/>
            </a:pPr>
            <a:r>
              <a:rPr lang="en-PH" sz="2800" dirty="0" smtClean="0"/>
              <a:t>Love Letters</a:t>
            </a:r>
          </a:p>
          <a:p>
            <a:pPr>
              <a:buFont typeface="Wingdings" panose="05000000000000000000" pitchFamily="2" charset="2"/>
              <a:buChar char="§"/>
            </a:pPr>
            <a:r>
              <a:rPr lang="en-PH" sz="2800" dirty="0" smtClean="0"/>
              <a:t>Business Letters</a:t>
            </a:r>
          </a:p>
          <a:p>
            <a:pPr>
              <a:buFont typeface="Wingdings" panose="05000000000000000000" pitchFamily="2" charset="2"/>
              <a:buChar char="§"/>
            </a:pPr>
            <a:r>
              <a:rPr lang="en-PH" sz="2800" dirty="0" smtClean="0"/>
              <a:t>Business Contracts and Agreements</a:t>
            </a:r>
          </a:p>
          <a:p>
            <a:pPr>
              <a:buFont typeface="Wingdings" panose="05000000000000000000" pitchFamily="2" charset="2"/>
              <a:buChar char="§"/>
            </a:pPr>
            <a:r>
              <a:rPr lang="en-PH" sz="2800" dirty="0" smtClean="0"/>
              <a:t>Constitutional Laws, and others</a:t>
            </a:r>
          </a:p>
        </p:txBody>
      </p:sp>
    </p:spTree>
    <p:extLst>
      <p:ext uri="{BB962C8B-B14F-4D97-AF65-F5344CB8AC3E}">
        <p14:creationId xmlns:p14="http://schemas.microsoft.com/office/powerpoint/2010/main" val="3993735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nodeType="clickEffect">
                                  <p:stCondLst>
                                    <p:cond delay="0"/>
                                  </p:stCondLst>
                                  <p:iterate type="lt">
                                    <p:tmAbs val="25"/>
                                  </p:iterate>
                                  <p:childTnLst>
                                    <p:set>
                                      <p:cBhvr override="childStyle">
                                        <p:cTn id="6" dur="indefinite"/>
                                        <p:tgtEl>
                                          <p:spTgt spid="3">
                                            <p:txEl>
                                              <p:pRg st="0" end="0"/>
                                            </p:txEl>
                                          </p:spTgt>
                                        </p:tgtEl>
                                        <p:attrNameLst>
                                          <p:attrName>style.fontWeight</p:attrName>
                                        </p:attrNameLst>
                                      </p:cBhvr>
                                      <p:to>
                                        <p:strVal val="bold"/>
                                      </p:to>
                                    </p:set>
                                  </p:childTnLst>
                                </p:cTn>
                              </p:par>
                            </p:childTnLst>
                          </p:cTn>
                        </p:par>
                      </p:childTnLst>
                    </p:cTn>
                  </p:par>
                  <p:par>
                    <p:cTn id="7" fill="hold">
                      <p:stCondLst>
                        <p:cond delay="indefinite"/>
                      </p:stCondLst>
                      <p:childTnLst>
                        <p:par>
                          <p:cTn id="8" fill="hold">
                            <p:stCondLst>
                              <p:cond delay="0"/>
                            </p:stCondLst>
                            <p:childTnLst>
                              <p:par>
                                <p:cTn id="9" presetID="15" presetClass="emph" presetSubtype="0" nodeType="clickEffect">
                                  <p:stCondLst>
                                    <p:cond delay="0"/>
                                  </p:stCondLst>
                                  <p:iterate type="lt">
                                    <p:tmAbs val="25"/>
                                  </p:iterate>
                                  <p:childTnLst>
                                    <p:set>
                                      <p:cBhvr override="childStyle">
                                        <p:cTn id="10" dur="indefinite"/>
                                        <p:tgtEl>
                                          <p:spTgt spid="3">
                                            <p:txEl>
                                              <p:pRg st="1" end="1"/>
                                            </p:txEl>
                                          </p:spTgt>
                                        </p:tgtEl>
                                        <p:attrNameLst>
                                          <p:attrName>style.fontWeight</p:attrName>
                                        </p:attrNameLst>
                                      </p:cBhvr>
                                      <p:to>
                                        <p:strVal val="bold"/>
                                      </p:to>
                                    </p:set>
                                  </p:childTnLst>
                                </p:cTn>
                              </p:par>
                            </p:childTnLst>
                          </p:cTn>
                        </p:par>
                      </p:childTnLst>
                    </p:cTn>
                  </p:par>
                  <p:par>
                    <p:cTn id="11" fill="hold">
                      <p:stCondLst>
                        <p:cond delay="indefinite"/>
                      </p:stCondLst>
                      <p:childTnLst>
                        <p:par>
                          <p:cTn id="12" fill="hold">
                            <p:stCondLst>
                              <p:cond delay="0"/>
                            </p:stCondLst>
                            <p:childTnLst>
                              <p:par>
                                <p:cTn id="13" presetID="15" presetClass="emph" presetSubtype="0" nodeType="clickEffect">
                                  <p:stCondLst>
                                    <p:cond delay="0"/>
                                  </p:stCondLst>
                                  <p:iterate type="lt">
                                    <p:tmAbs val="25"/>
                                  </p:iterate>
                                  <p:childTnLst>
                                    <p:set>
                                      <p:cBhvr override="childStyle">
                                        <p:cTn id="14" dur="indefinite"/>
                                        <p:tgtEl>
                                          <p:spTgt spid="3">
                                            <p:txEl>
                                              <p:pRg st="2" end="2"/>
                                            </p:txEl>
                                          </p:spTgt>
                                        </p:tgtEl>
                                        <p:attrNameLst>
                                          <p:attrName>style.fontWeight</p:attrName>
                                        </p:attrNameLst>
                                      </p:cBhvr>
                                      <p:to>
                                        <p:strVal val="bold"/>
                                      </p:to>
                                    </p:set>
                                  </p:childTnLst>
                                </p:cTn>
                              </p:par>
                            </p:childTnLst>
                          </p:cTn>
                        </p:par>
                      </p:childTnLst>
                    </p:cTn>
                  </p:par>
                  <p:par>
                    <p:cTn id="15" fill="hold">
                      <p:stCondLst>
                        <p:cond delay="indefinite"/>
                      </p:stCondLst>
                      <p:childTnLst>
                        <p:par>
                          <p:cTn id="16" fill="hold">
                            <p:stCondLst>
                              <p:cond delay="0"/>
                            </p:stCondLst>
                            <p:childTnLst>
                              <p:par>
                                <p:cTn id="17" presetID="15" presetClass="emph" presetSubtype="0" nodeType="clickEffect">
                                  <p:stCondLst>
                                    <p:cond delay="0"/>
                                  </p:stCondLst>
                                  <p:iterate type="lt">
                                    <p:tmAbs val="25"/>
                                  </p:iterate>
                                  <p:childTnLst>
                                    <p:set>
                                      <p:cBhvr override="childStyle">
                                        <p:cTn id="18" dur="indefinite"/>
                                        <p:tgtEl>
                                          <p:spTgt spid="3">
                                            <p:txEl>
                                              <p:pRg st="3" end="3"/>
                                            </p:txEl>
                                          </p:spTgt>
                                        </p:tgtEl>
                                        <p:attrNameLst>
                                          <p:attrName>style.fontWeight</p:attrName>
                                        </p:attrNameLst>
                                      </p:cBhvr>
                                      <p:to>
                                        <p:strVal val="bold"/>
                                      </p:to>
                                    </p:set>
                                  </p:childTnLst>
                                </p:cTn>
                              </p:par>
                            </p:childTnLst>
                          </p:cTn>
                        </p:par>
                      </p:childTnLst>
                    </p:cTn>
                  </p:par>
                  <p:par>
                    <p:cTn id="19" fill="hold">
                      <p:stCondLst>
                        <p:cond delay="indefinite"/>
                      </p:stCondLst>
                      <p:childTnLst>
                        <p:par>
                          <p:cTn id="20" fill="hold">
                            <p:stCondLst>
                              <p:cond delay="0"/>
                            </p:stCondLst>
                            <p:childTnLst>
                              <p:par>
                                <p:cTn id="21" presetID="15" presetClass="emph" presetSubtype="0" nodeType="clickEffect">
                                  <p:stCondLst>
                                    <p:cond delay="0"/>
                                  </p:stCondLst>
                                  <p:iterate type="lt">
                                    <p:tmAbs val="25"/>
                                  </p:iterate>
                                  <p:childTnLst>
                                    <p:set>
                                      <p:cBhvr override="childStyle">
                                        <p:cTn id="22" dur="indefinite"/>
                                        <p:tgtEl>
                                          <p:spTgt spid="3">
                                            <p:txEl>
                                              <p:pRg st="4" end="4"/>
                                            </p:txEl>
                                          </p:spTgt>
                                        </p:tgtEl>
                                        <p:attrNameLst>
                                          <p:attrName>style.fontWeight</p:attrName>
                                        </p:attrNameLst>
                                      </p:cBhvr>
                                      <p:to>
                                        <p:strVal val="bold"/>
                                      </p:to>
                                    </p:set>
                                  </p:childTnLst>
                                </p:cTn>
                              </p:par>
                            </p:childTnLst>
                          </p:cTn>
                        </p:par>
                      </p:childTnLst>
                    </p:cTn>
                  </p:par>
                  <p:par>
                    <p:cTn id="23" fill="hold">
                      <p:stCondLst>
                        <p:cond delay="indefinite"/>
                      </p:stCondLst>
                      <p:childTnLst>
                        <p:par>
                          <p:cTn id="24" fill="hold">
                            <p:stCondLst>
                              <p:cond delay="0"/>
                            </p:stCondLst>
                            <p:childTnLst>
                              <p:par>
                                <p:cTn id="25" presetID="15" presetClass="emph" presetSubtype="0" nodeType="clickEffect">
                                  <p:stCondLst>
                                    <p:cond delay="0"/>
                                  </p:stCondLst>
                                  <p:iterate type="lt">
                                    <p:tmAbs val="25"/>
                                  </p:iterate>
                                  <p:childTnLst>
                                    <p:set>
                                      <p:cBhvr override="childStyle">
                                        <p:cTn id="26" dur="indefinite"/>
                                        <p:tgtEl>
                                          <p:spTgt spid="3">
                                            <p:txEl>
                                              <p:pRg st="5" end="5"/>
                                            </p:txEl>
                                          </p:spTgt>
                                        </p:tgtEl>
                                        <p:attrNameLst>
                                          <p:attrName>style.fontWeight</p:attrName>
                                        </p:attrNameLst>
                                      </p:cBhvr>
                                      <p:to>
                                        <p:strVal val="bold"/>
                                      </p:to>
                                    </p:set>
                                  </p:childTnLst>
                                </p:cTn>
                              </p:par>
                            </p:childTnLst>
                          </p:cTn>
                        </p:par>
                      </p:childTnLst>
                    </p:cTn>
                  </p:par>
                  <p:par>
                    <p:cTn id="27" fill="hold">
                      <p:stCondLst>
                        <p:cond delay="indefinite"/>
                      </p:stCondLst>
                      <p:childTnLst>
                        <p:par>
                          <p:cTn id="28" fill="hold">
                            <p:stCondLst>
                              <p:cond delay="0"/>
                            </p:stCondLst>
                            <p:childTnLst>
                              <p:par>
                                <p:cTn id="29" presetID="15" presetClass="emph" presetSubtype="0" nodeType="clickEffect">
                                  <p:stCondLst>
                                    <p:cond delay="0"/>
                                  </p:stCondLst>
                                  <p:iterate type="lt">
                                    <p:tmAbs val="25"/>
                                  </p:iterate>
                                  <p:childTnLst>
                                    <p:set>
                                      <p:cBhvr override="childStyle">
                                        <p:cTn id="30" dur="indefinite"/>
                                        <p:tgtEl>
                                          <p:spTgt spid="3">
                                            <p:txEl>
                                              <p:pRg st="6" end="6"/>
                                            </p:txEl>
                                          </p:spTgt>
                                        </p:tgtEl>
                                        <p:attrNameLst>
                                          <p:attrName>style.fontWeight</p:attrName>
                                        </p:attrNameLst>
                                      </p:cBhvr>
                                      <p:to>
                                        <p:strVal val="bold"/>
                                      </p:to>
                                    </p:set>
                                  </p:childTnLst>
                                </p:cTn>
                              </p:par>
                            </p:childTnLst>
                          </p:cTn>
                        </p:par>
                      </p:childTnLst>
                    </p:cTn>
                  </p:par>
                  <p:par>
                    <p:cTn id="31" fill="hold">
                      <p:stCondLst>
                        <p:cond delay="indefinite"/>
                      </p:stCondLst>
                      <p:childTnLst>
                        <p:par>
                          <p:cTn id="32" fill="hold">
                            <p:stCondLst>
                              <p:cond delay="0"/>
                            </p:stCondLst>
                            <p:childTnLst>
                              <p:par>
                                <p:cTn id="33" presetID="15" presetClass="emph" presetSubtype="0" nodeType="clickEffect">
                                  <p:stCondLst>
                                    <p:cond delay="0"/>
                                  </p:stCondLst>
                                  <p:iterate type="lt">
                                    <p:tmAbs val="25"/>
                                  </p:iterate>
                                  <p:childTnLst>
                                    <p:set>
                                      <p:cBhvr override="childStyle">
                                        <p:cTn id="34" dur="indefinite"/>
                                        <p:tgtEl>
                                          <p:spTgt spid="3">
                                            <p:txEl>
                                              <p:pRg st="7" end="7"/>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589212" y="1195529"/>
            <a:ext cx="8915399" cy="1468800"/>
          </a:xfrm>
          <a:solidFill>
            <a:schemeClr val="bg2"/>
          </a:solidFill>
        </p:spPr>
        <p:txBody>
          <a:bodyPr>
            <a:normAutofit/>
          </a:bodyPr>
          <a:lstStyle/>
          <a:p>
            <a:r>
              <a:rPr lang="en-PH" sz="7200" dirty="0" smtClean="0"/>
              <a:t>Essentials in Writing</a:t>
            </a:r>
            <a:endParaRPr lang="en-PH" sz="7200" dirty="0"/>
          </a:p>
        </p:txBody>
      </p:sp>
      <p:sp>
        <p:nvSpPr>
          <p:cNvPr id="7" name="Text Placeholder 6"/>
          <p:cNvSpPr>
            <a:spLocks noGrp="1"/>
          </p:cNvSpPr>
          <p:nvPr>
            <p:ph type="body" idx="1"/>
          </p:nvPr>
        </p:nvSpPr>
        <p:spPr>
          <a:xfrm>
            <a:off x="8075611" y="4127499"/>
            <a:ext cx="3429000" cy="533529"/>
          </a:xfrm>
          <a:solidFill>
            <a:schemeClr val="accent1">
              <a:lumMod val="20000"/>
              <a:lumOff val="80000"/>
            </a:schemeClr>
          </a:solidFill>
          <a:ln>
            <a:solidFill>
              <a:schemeClr val="tx1"/>
            </a:solidFill>
          </a:ln>
        </p:spPr>
        <p:txBody>
          <a:bodyPr>
            <a:normAutofit fontScale="77500" lnSpcReduction="20000"/>
          </a:bodyPr>
          <a:lstStyle/>
          <a:p>
            <a:r>
              <a:rPr lang="en-PH" sz="4000" dirty="0"/>
              <a:t>l</a:t>
            </a:r>
            <a:r>
              <a:rPr lang="en-PH" sz="4000" dirty="0" smtClean="0"/>
              <a:t>aptops, meeting</a:t>
            </a:r>
            <a:endParaRPr lang="en-PH" sz="4000"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9212" y="2933700"/>
            <a:ext cx="5310188" cy="3057030"/>
          </a:xfrm>
          <a:prstGeom prst="rect">
            <a:avLst/>
          </a:prstGeom>
        </p:spPr>
      </p:pic>
    </p:spTree>
    <p:extLst>
      <p:ext uri="{BB962C8B-B14F-4D97-AF65-F5344CB8AC3E}">
        <p14:creationId xmlns:p14="http://schemas.microsoft.com/office/powerpoint/2010/main" val="39668193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741611" y="1157429"/>
            <a:ext cx="8915399" cy="1468800"/>
          </a:xfrm>
          <a:solidFill>
            <a:schemeClr val="bg2"/>
          </a:solidFill>
        </p:spPr>
        <p:txBody>
          <a:bodyPr>
            <a:normAutofit/>
          </a:bodyPr>
          <a:lstStyle/>
          <a:p>
            <a:r>
              <a:rPr lang="en-PH" sz="7200" dirty="0" smtClean="0"/>
              <a:t>Essentials in Writing</a:t>
            </a:r>
            <a:endParaRPr lang="en-PH" sz="7200" dirty="0"/>
          </a:p>
        </p:txBody>
      </p:sp>
      <p:sp>
        <p:nvSpPr>
          <p:cNvPr id="2" name="Text Placeholder 1"/>
          <p:cNvSpPr>
            <a:spLocks noGrp="1"/>
          </p:cNvSpPr>
          <p:nvPr>
            <p:ph type="body" idx="1"/>
          </p:nvPr>
        </p:nvSpPr>
        <p:spPr>
          <a:xfrm>
            <a:off x="2741611" y="4864101"/>
            <a:ext cx="8915399" cy="876300"/>
          </a:xfrm>
          <a:solidFill>
            <a:schemeClr val="bg2">
              <a:lumMod val="50000"/>
            </a:schemeClr>
          </a:solidFill>
        </p:spPr>
        <p:txBody>
          <a:bodyPr>
            <a:noAutofit/>
          </a:bodyPr>
          <a:lstStyle/>
          <a:p>
            <a:r>
              <a:rPr lang="en-PH" sz="3600" dirty="0" smtClean="0"/>
              <a:t>Capitalization</a:t>
            </a:r>
            <a:endParaRPr lang="en-PH" sz="3600" dirty="0"/>
          </a:p>
        </p:txBody>
      </p:sp>
      <p:sp>
        <p:nvSpPr>
          <p:cNvPr id="9" name="Text Placeholder 1"/>
          <p:cNvSpPr txBox="1">
            <a:spLocks/>
          </p:cNvSpPr>
          <p:nvPr/>
        </p:nvSpPr>
        <p:spPr>
          <a:xfrm>
            <a:off x="2741611" y="3913440"/>
            <a:ext cx="8915399" cy="876300"/>
          </a:xfrm>
          <a:prstGeom prst="rect">
            <a:avLst/>
          </a:prstGeom>
          <a:solidFill>
            <a:schemeClr val="bg2">
              <a:lumMod val="75000"/>
            </a:schemeClr>
          </a:solidFill>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2000" kern="1200">
                <a:solidFill>
                  <a:schemeClr val="tx1">
                    <a:lumMod val="65000"/>
                    <a:lumOff val="35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9pPr>
          </a:lstStyle>
          <a:p>
            <a:r>
              <a:rPr lang="en-PH" sz="3600" dirty="0" smtClean="0"/>
              <a:t>Punctuations</a:t>
            </a:r>
            <a:endParaRPr lang="en-PH" sz="3600" dirty="0"/>
          </a:p>
        </p:txBody>
      </p:sp>
      <p:sp>
        <p:nvSpPr>
          <p:cNvPr id="10" name="Text Placeholder 1"/>
          <p:cNvSpPr txBox="1">
            <a:spLocks/>
          </p:cNvSpPr>
          <p:nvPr/>
        </p:nvSpPr>
        <p:spPr>
          <a:xfrm>
            <a:off x="2741611" y="2962780"/>
            <a:ext cx="8915399" cy="876300"/>
          </a:xfrm>
          <a:prstGeom prst="rect">
            <a:avLst/>
          </a:prstGeom>
          <a:solidFill>
            <a:schemeClr val="bg2">
              <a:lumMod val="90000"/>
            </a:schemeClr>
          </a:solidFill>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2000" kern="1200">
                <a:solidFill>
                  <a:schemeClr val="tx1">
                    <a:lumMod val="65000"/>
                    <a:lumOff val="35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9pPr>
          </a:lstStyle>
          <a:p>
            <a:r>
              <a:rPr lang="en-PH" sz="3600" dirty="0" smtClean="0"/>
              <a:t>Clauses/Sentences</a:t>
            </a:r>
            <a:endParaRPr lang="en-PH" sz="3600" dirty="0"/>
          </a:p>
        </p:txBody>
      </p:sp>
    </p:spTree>
    <p:extLst>
      <p:ext uri="{BB962C8B-B14F-4D97-AF65-F5344CB8AC3E}">
        <p14:creationId xmlns:p14="http://schemas.microsoft.com/office/powerpoint/2010/main" val="30874282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2925" y="624110"/>
            <a:ext cx="8911687" cy="633190"/>
          </a:xfrm>
          <a:solidFill>
            <a:schemeClr val="bg2"/>
          </a:solidFill>
        </p:spPr>
        <p:txBody>
          <a:bodyPr>
            <a:noAutofit/>
          </a:bodyPr>
          <a:lstStyle/>
          <a:p>
            <a:r>
              <a:rPr lang="en-PH" dirty="0" smtClean="0"/>
              <a:t>Clauses</a:t>
            </a:r>
            <a:endParaRPr lang="en-PH" dirty="0"/>
          </a:p>
        </p:txBody>
      </p:sp>
      <p:sp>
        <p:nvSpPr>
          <p:cNvPr id="5" name="Content Placeholder 4"/>
          <p:cNvSpPr>
            <a:spLocks noGrp="1"/>
          </p:cNvSpPr>
          <p:nvPr>
            <p:ph idx="1"/>
          </p:nvPr>
        </p:nvSpPr>
        <p:spPr>
          <a:xfrm>
            <a:off x="2589212" y="2753630"/>
            <a:ext cx="8915400" cy="2690130"/>
          </a:xfrm>
          <a:solidFill>
            <a:schemeClr val="bg2">
              <a:lumMod val="90000"/>
            </a:schemeClr>
          </a:solidFill>
        </p:spPr>
        <p:txBody>
          <a:bodyPr>
            <a:noAutofit/>
          </a:bodyPr>
          <a:lstStyle/>
          <a:p>
            <a:pPr>
              <a:buFont typeface="Wingdings" panose="05000000000000000000" pitchFamily="2" charset="2"/>
              <a:buChar char="ü"/>
            </a:pPr>
            <a:r>
              <a:rPr lang="en-PH" sz="2400" dirty="0" smtClean="0"/>
              <a:t>A clause contains a verb and a subject but not all clauses express a complete thought. Those that do are called </a:t>
            </a:r>
            <a:r>
              <a:rPr lang="en-PH" sz="2400" i="1" dirty="0" smtClean="0"/>
              <a:t>independent clauses</a:t>
            </a:r>
            <a:r>
              <a:rPr lang="en-PH" sz="2400" dirty="0" smtClean="0"/>
              <a:t>. These clauses can be written as separate sentences. On the other hand, clauses that do not make a complete sense by themselves are called </a:t>
            </a:r>
            <a:r>
              <a:rPr lang="en-PH" sz="2400" i="1" dirty="0" smtClean="0"/>
              <a:t>dependent clause </a:t>
            </a:r>
            <a:r>
              <a:rPr lang="en-PH" sz="2400" dirty="0" smtClean="0"/>
              <a:t>or </a:t>
            </a:r>
            <a:r>
              <a:rPr lang="en-PH" sz="2400" i="1" dirty="0" smtClean="0"/>
              <a:t>subordinate clauses.</a:t>
            </a:r>
            <a:endParaRPr lang="en-PH" sz="2400" dirty="0"/>
          </a:p>
        </p:txBody>
      </p:sp>
      <p:sp>
        <p:nvSpPr>
          <p:cNvPr id="6" name="Rectangle 5"/>
          <p:cNvSpPr/>
          <p:nvPr/>
        </p:nvSpPr>
        <p:spPr>
          <a:xfrm>
            <a:off x="2589212" y="1395865"/>
            <a:ext cx="2897188"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PH" sz="2400" dirty="0" smtClean="0">
                <a:solidFill>
                  <a:sysClr val="windowText" lastClr="000000"/>
                </a:solidFill>
              </a:rPr>
              <a:t>What is a clause?</a:t>
            </a:r>
            <a:endParaRPr lang="en-PH" sz="2400" dirty="0">
              <a:solidFill>
                <a:sysClr val="windowText" lastClr="000000"/>
              </a:solidFill>
            </a:endParaRPr>
          </a:p>
        </p:txBody>
      </p:sp>
      <p:sp>
        <p:nvSpPr>
          <p:cNvPr id="7" name="Rectangle 6"/>
          <p:cNvSpPr/>
          <p:nvPr/>
        </p:nvSpPr>
        <p:spPr>
          <a:xfrm>
            <a:off x="2589212" y="2005465"/>
            <a:ext cx="8915400"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PH" sz="2400" dirty="0" smtClean="0">
                <a:solidFill>
                  <a:sysClr val="windowText" lastClr="000000"/>
                </a:solidFill>
              </a:rPr>
              <a:t>A clause is a word group used as a part of a sentence.</a:t>
            </a:r>
            <a:endParaRPr lang="en-PH" sz="2400" dirty="0">
              <a:solidFill>
                <a:sysClr val="windowText" lastClr="000000"/>
              </a:solidFill>
            </a:endParaRPr>
          </a:p>
        </p:txBody>
      </p:sp>
      <p:sp>
        <p:nvSpPr>
          <p:cNvPr id="8" name="Rectangle 7"/>
          <p:cNvSpPr/>
          <p:nvPr/>
        </p:nvSpPr>
        <p:spPr>
          <a:xfrm>
            <a:off x="2589212" y="5582325"/>
            <a:ext cx="8915400"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PH" sz="2400" dirty="0" smtClean="0">
                <a:solidFill>
                  <a:sysClr val="windowText" lastClr="000000"/>
                </a:solidFill>
              </a:rPr>
              <a:t>A clause is a word group used as a part of a sentence.</a:t>
            </a:r>
            <a:endParaRPr lang="en-PH" sz="2400" dirty="0">
              <a:solidFill>
                <a:sysClr val="windowText" lastClr="000000"/>
              </a:solidFill>
            </a:endParaRPr>
          </a:p>
        </p:txBody>
      </p:sp>
    </p:spTree>
    <p:extLst>
      <p:ext uri="{BB962C8B-B14F-4D97-AF65-F5344CB8AC3E}">
        <p14:creationId xmlns:p14="http://schemas.microsoft.com/office/powerpoint/2010/main" val="42895923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2925" y="624110"/>
            <a:ext cx="8911687" cy="633190"/>
          </a:xfrm>
          <a:solidFill>
            <a:schemeClr val="bg2"/>
          </a:solidFill>
        </p:spPr>
        <p:txBody>
          <a:bodyPr>
            <a:noAutofit/>
          </a:bodyPr>
          <a:lstStyle/>
          <a:p>
            <a:r>
              <a:rPr lang="en-PH" dirty="0" smtClean="0"/>
              <a:t>Clauses</a:t>
            </a:r>
            <a:endParaRPr lang="en-PH" dirty="0"/>
          </a:p>
        </p:txBody>
      </p:sp>
      <p:sp>
        <p:nvSpPr>
          <p:cNvPr id="5" name="Content Placeholder 4"/>
          <p:cNvSpPr>
            <a:spLocks noGrp="1"/>
          </p:cNvSpPr>
          <p:nvPr>
            <p:ph idx="1"/>
          </p:nvPr>
        </p:nvSpPr>
        <p:spPr>
          <a:xfrm>
            <a:off x="2589212" y="1538970"/>
            <a:ext cx="8915400" cy="912130"/>
          </a:xfrm>
          <a:solidFill>
            <a:schemeClr val="bg2">
              <a:lumMod val="90000"/>
            </a:schemeClr>
          </a:solidFill>
        </p:spPr>
        <p:txBody>
          <a:bodyPr>
            <a:noAutofit/>
          </a:bodyPr>
          <a:lstStyle/>
          <a:p>
            <a:pPr marL="0" indent="0">
              <a:buNone/>
            </a:pPr>
            <a:r>
              <a:rPr lang="en-PH" sz="2400" dirty="0" smtClean="0"/>
              <a:t>Study this example below, notice that the dependent clause can come at the beginning or end of a sentence.</a:t>
            </a:r>
            <a:endParaRPr lang="en-PH" sz="2400" dirty="0"/>
          </a:p>
        </p:txBody>
      </p:sp>
      <p:sp>
        <p:nvSpPr>
          <p:cNvPr id="7" name="Rectangle 6"/>
          <p:cNvSpPr/>
          <p:nvPr/>
        </p:nvSpPr>
        <p:spPr>
          <a:xfrm>
            <a:off x="2589212" y="3383772"/>
            <a:ext cx="89154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PH" sz="2400" dirty="0" smtClean="0">
                <a:solidFill>
                  <a:sysClr val="windowText" lastClr="000000"/>
                </a:solidFill>
              </a:rPr>
              <a:t>They finished the task before the class ends.</a:t>
            </a:r>
            <a:endParaRPr lang="en-PH" sz="2400" dirty="0">
              <a:solidFill>
                <a:sysClr val="windowText" lastClr="000000"/>
              </a:solidFill>
            </a:endParaRPr>
          </a:p>
        </p:txBody>
      </p:sp>
      <p:sp>
        <p:nvSpPr>
          <p:cNvPr id="2" name="TextBox 1"/>
          <p:cNvSpPr txBox="1"/>
          <p:nvPr/>
        </p:nvSpPr>
        <p:spPr>
          <a:xfrm>
            <a:off x="2589212" y="2732770"/>
            <a:ext cx="1467068" cy="461665"/>
          </a:xfrm>
          <a:prstGeom prst="rect">
            <a:avLst/>
          </a:prstGeom>
          <a:noFill/>
        </p:spPr>
        <p:txBody>
          <a:bodyPr wrap="none" rtlCol="0">
            <a:spAutoFit/>
          </a:bodyPr>
          <a:lstStyle/>
          <a:p>
            <a:r>
              <a:rPr lang="en-PH" sz="2400" dirty="0" smtClean="0"/>
              <a:t>Example</a:t>
            </a:r>
            <a:endParaRPr lang="en-PH" sz="2400" dirty="0"/>
          </a:p>
        </p:txBody>
      </p:sp>
      <p:sp>
        <p:nvSpPr>
          <p:cNvPr id="3" name="Rounded Rectangle 2"/>
          <p:cNvSpPr/>
          <p:nvPr/>
        </p:nvSpPr>
        <p:spPr>
          <a:xfrm>
            <a:off x="2589212" y="3383772"/>
            <a:ext cx="3265488" cy="5588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cxnSp>
        <p:nvCxnSpPr>
          <p:cNvPr id="11" name="Straight Arrow Connector 10"/>
          <p:cNvCxnSpPr>
            <a:stCxn id="3" idx="2"/>
          </p:cNvCxnSpPr>
          <p:nvPr/>
        </p:nvCxnSpPr>
        <p:spPr>
          <a:xfrm>
            <a:off x="4221956" y="3942572"/>
            <a:ext cx="0" cy="3627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7473156" y="3897344"/>
            <a:ext cx="0" cy="3627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2970652" y="4380468"/>
            <a:ext cx="2502608" cy="369332"/>
          </a:xfrm>
          <a:prstGeom prst="rect">
            <a:avLst/>
          </a:prstGeom>
          <a:noFill/>
        </p:spPr>
        <p:txBody>
          <a:bodyPr wrap="none" rtlCol="0">
            <a:spAutoFit/>
          </a:bodyPr>
          <a:lstStyle/>
          <a:p>
            <a:r>
              <a:rPr lang="en-PH" dirty="0" smtClean="0"/>
              <a:t>Independent Clause</a:t>
            </a:r>
            <a:endParaRPr lang="en-PH" dirty="0"/>
          </a:p>
        </p:txBody>
      </p:sp>
      <p:sp>
        <p:nvSpPr>
          <p:cNvPr id="15" name="TextBox 14"/>
          <p:cNvSpPr txBox="1"/>
          <p:nvPr/>
        </p:nvSpPr>
        <p:spPr>
          <a:xfrm>
            <a:off x="6221852" y="4380468"/>
            <a:ext cx="2321469" cy="369332"/>
          </a:xfrm>
          <a:prstGeom prst="rect">
            <a:avLst/>
          </a:prstGeom>
          <a:noFill/>
        </p:spPr>
        <p:txBody>
          <a:bodyPr wrap="none" rtlCol="0">
            <a:spAutoFit/>
          </a:bodyPr>
          <a:lstStyle/>
          <a:p>
            <a:r>
              <a:rPr lang="en-PH" dirty="0" smtClean="0"/>
              <a:t>Dependent Clause</a:t>
            </a:r>
            <a:endParaRPr lang="en-PH" dirty="0"/>
          </a:p>
        </p:txBody>
      </p:sp>
      <p:cxnSp>
        <p:nvCxnSpPr>
          <p:cNvPr id="17" name="Straight Connector 16"/>
          <p:cNvCxnSpPr/>
          <p:nvPr/>
        </p:nvCxnSpPr>
        <p:spPr>
          <a:xfrm>
            <a:off x="5969000" y="3897344"/>
            <a:ext cx="2997200"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2413271" y="5035296"/>
            <a:ext cx="9267281" cy="461665"/>
          </a:xfrm>
          <a:prstGeom prst="rect">
            <a:avLst/>
          </a:prstGeom>
          <a:noFill/>
        </p:spPr>
        <p:txBody>
          <a:bodyPr wrap="none" rtlCol="0">
            <a:spAutoFit/>
          </a:bodyPr>
          <a:lstStyle/>
          <a:p>
            <a:r>
              <a:rPr lang="en-PH" sz="2400" dirty="0" smtClean="0"/>
              <a:t>After Diego graduated from college, he moved to New York.</a:t>
            </a:r>
            <a:endParaRPr lang="en-PH" sz="2400" dirty="0"/>
          </a:p>
        </p:txBody>
      </p:sp>
      <p:sp>
        <p:nvSpPr>
          <p:cNvPr id="19" name="Rectangle 18"/>
          <p:cNvSpPr/>
          <p:nvPr/>
        </p:nvSpPr>
        <p:spPr>
          <a:xfrm>
            <a:off x="2413271" y="4984495"/>
            <a:ext cx="5536929" cy="5124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cxnSp>
        <p:nvCxnSpPr>
          <p:cNvPr id="21" name="Straight Connector 20"/>
          <p:cNvCxnSpPr/>
          <p:nvPr/>
        </p:nvCxnSpPr>
        <p:spPr>
          <a:xfrm>
            <a:off x="8102600" y="5408060"/>
            <a:ext cx="3276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4958556" y="5496960"/>
            <a:ext cx="0" cy="3627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9619456" y="5408060"/>
            <a:ext cx="0" cy="3627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797821" y="5859688"/>
            <a:ext cx="2321469" cy="369332"/>
          </a:xfrm>
          <a:prstGeom prst="rect">
            <a:avLst/>
          </a:prstGeom>
          <a:noFill/>
        </p:spPr>
        <p:txBody>
          <a:bodyPr wrap="none" rtlCol="0">
            <a:spAutoFit/>
          </a:bodyPr>
          <a:lstStyle/>
          <a:p>
            <a:r>
              <a:rPr lang="en-PH" dirty="0" smtClean="0"/>
              <a:t>Dependent Clause</a:t>
            </a:r>
            <a:endParaRPr lang="en-PH" dirty="0"/>
          </a:p>
        </p:txBody>
      </p:sp>
      <p:sp>
        <p:nvSpPr>
          <p:cNvPr id="25" name="TextBox 24"/>
          <p:cNvSpPr txBox="1"/>
          <p:nvPr/>
        </p:nvSpPr>
        <p:spPr>
          <a:xfrm>
            <a:off x="8368152" y="5878606"/>
            <a:ext cx="2502608" cy="369332"/>
          </a:xfrm>
          <a:prstGeom prst="rect">
            <a:avLst/>
          </a:prstGeom>
          <a:noFill/>
        </p:spPr>
        <p:txBody>
          <a:bodyPr wrap="none" rtlCol="0">
            <a:spAutoFit/>
          </a:bodyPr>
          <a:lstStyle/>
          <a:p>
            <a:r>
              <a:rPr lang="en-PH" dirty="0" smtClean="0"/>
              <a:t>Independent Clause</a:t>
            </a:r>
            <a:endParaRPr lang="en-PH" dirty="0"/>
          </a:p>
        </p:txBody>
      </p:sp>
    </p:spTree>
    <p:extLst>
      <p:ext uri="{BB962C8B-B14F-4D97-AF65-F5344CB8AC3E}">
        <p14:creationId xmlns:p14="http://schemas.microsoft.com/office/powerpoint/2010/main" val="2472900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1000"/>
                                        <p:tgtEl>
                                          <p:spTgt spid="14"/>
                                        </p:tgtEl>
                                      </p:cBhvr>
                                    </p:animEffect>
                                    <p:anim calcmode="lin" valueType="num">
                                      <p:cBhvr>
                                        <p:cTn id="18" dur="1000" fill="hold"/>
                                        <p:tgtEl>
                                          <p:spTgt spid="14"/>
                                        </p:tgtEl>
                                        <p:attrNameLst>
                                          <p:attrName>ppt_x</p:attrName>
                                        </p:attrNameLst>
                                      </p:cBhvr>
                                      <p:tavLst>
                                        <p:tav tm="0">
                                          <p:val>
                                            <p:strVal val="#ppt_x"/>
                                          </p:val>
                                        </p:tav>
                                        <p:tav tm="100000">
                                          <p:val>
                                            <p:strVal val="#ppt_x"/>
                                          </p:val>
                                        </p:tav>
                                      </p:tavLst>
                                    </p:anim>
                                    <p:anim calcmode="lin" valueType="num">
                                      <p:cBhvr>
                                        <p:cTn id="1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fade">
                                      <p:cBhvr>
                                        <p:cTn id="24" dur="1000"/>
                                        <p:tgtEl>
                                          <p:spTgt spid="17"/>
                                        </p:tgtEl>
                                      </p:cBhvr>
                                    </p:animEffect>
                                    <p:anim calcmode="lin" valueType="num">
                                      <p:cBhvr>
                                        <p:cTn id="25" dur="1000" fill="hold"/>
                                        <p:tgtEl>
                                          <p:spTgt spid="17"/>
                                        </p:tgtEl>
                                        <p:attrNameLst>
                                          <p:attrName>ppt_x</p:attrName>
                                        </p:attrNameLst>
                                      </p:cBhvr>
                                      <p:tavLst>
                                        <p:tav tm="0">
                                          <p:val>
                                            <p:strVal val="#ppt_x"/>
                                          </p:val>
                                        </p:tav>
                                        <p:tav tm="100000">
                                          <p:val>
                                            <p:strVal val="#ppt_x"/>
                                          </p:val>
                                        </p:tav>
                                      </p:tavLst>
                                    </p:anim>
                                    <p:anim calcmode="lin" valueType="num">
                                      <p:cBhvr>
                                        <p:cTn id="26" dur="1000" fill="hold"/>
                                        <p:tgtEl>
                                          <p:spTgt spid="17"/>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fade">
                                      <p:cBhvr>
                                        <p:cTn id="29" dur="1000"/>
                                        <p:tgtEl>
                                          <p:spTgt spid="12"/>
                                        </p:tgtEl>
                                      </p:cBhvr>
                                    </p:animEffect>
                                    <p:anim calcmode="lin" valueType="num">
                                      <p:cBhvr>
                                        <p:cTn id="30" dur="1000" fill="hold"/>
                                        <p:tgtEl>
                                          <p:spTgt spid="12"/>
                                        </p:tgtEl>
                                        <p:attrNameLst>
                                          <p:attrName>ppt_x</p:attrName>
                                        </p:attrNameLst>
                                      </p:cBhvr>
                                      <p:tavLst>
                                        <p:tav tm="0">
                                          <p:val>
                                            <p:strVal val="#ppt_x"/>
                                          </p:val>
                                        </p:tav>
                                        <p:tav tm="100000">
                                          <p:val>
                                            <p:strVal val="#ppt_x"/>
                                          </p:val>
                                        </p:tav>
                                      </p:tavLst>
                                    </p:anim>
                                    <p:anim calcmode="lin" valueType="num">
                                      <p:cBhvr>
                                        <p:cTn id="31" dur="1000" fill="hold"/>
                                        <p:tgtEl>
                                          <p:spTgt spid="12"/>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1000"/>
                                        <p:tgtEl>
                                          <p:spTgt spid="15"/>
                                        </p:tgtEl>
                                      </p:cBhvr>
                                    </p:animEffect>
                                    <p:anim calcmode="lin" valueType="num">
                                      <p:cBhvr>
                                        <p:cTn id="35" dur="1000" fill="hold"/>
                                        <p:tgtEl>
                                          <p:spTgt spid="15"/>
                                        </p:tgtEl>
                                        <p:attrNameLst>
                                          <p:attrName>ppt_x</p:attrName>
                                        </p:attrNameLst>
                                      </p:cBhvr>
                                      <p:tavLst>
                                        <p:tav tm="0">
                                          <p:val>
                                            <p:strVal val="#ppt_x"/>
                                          </p:val>
                                        </p:tav>
                                        <p:tav tm="100000">
                                          <p:val>
                                            <p:strVal val="#ppt_x"/>
                                          </p:val>
                                        </p:tav>
                                      </p:tavLst>
                                    </p:anim>
                                    <p:anim calcmode="lin" valueType="num">
                                      <p:cBhvr>
                                        <p:cTn id="3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9"/>
                                        </p:tgtEl>
                                        <p:attrNameLst>
                                          <p:attrName>style.visibility</p:attrName>
                                        </p:attrNameLst>
                                      </p:cBhvr>
                                      <p:to>
                                        <p:strVal val="visible"/>
                                      </p:to>
                                    </p:set>
                                    <p:animEffect transition="in" filter="fade">
                                      <p:cBhvr>
                                        <p:cTn id="41" dur="1000"/>
                                        <p:tgtEl>
                                          <p:spTgt spid="19"/>
                                        </p:tgtEl>
                                      </p:cBhvr>
                                    </p:animEffect>
                                    <p:anim calcmode="lin" valueType="num">
                                      <p:cBhvr>
                                        <p:cTn id="42" dur="1000" fill="hold"/>
                                        <p:tgtEl>
                                          <p:spTgt spid="19"/>
                                        </p:tgtEl>
                                        <p:attrNameLst>
                                          <p:attrName>ppt_x</p:attrName>
                                        </p:attrNameLst>
                                      </p:cBhvr>
                                      <p:tavLst>
                                        <p:tav tm="0">
                                          <p:val>
                                            <p:strVal val="#ppt_x"/>
                                          </p:val>
                                        </p:tav>
                                        <p:tav tm="100000">
                                          <p:val>
                                            <p:strVal val="#ppt_x"/>
                                          </p:val>
                                        </p:tav>
                                      </p:tavLst>
                                    </p:anim>
                                    <p:anim calcmode="lin" valueType="num">
                                      <p:cBhvr>
                                        <p:cTn id="43" dur="1000" fill="hold"/>
                                        <p:tgtEl>
                                          <p:spTgt spid="19"/>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22"/>
                                        </p:tgtEl>
                                        <p:attrNameLst>
                                          <p:attrName>style.visibility</p:attrName>
                                        </p:attrNameLst>
                                      </p:cBhvr>
                                      <p:to>
                                        <p:strVal val="visible"/>
                                      </p:to>
                                    </p:set>
                                    <p:animEffect transition="in" filter="fade">
                                      <p:cBhvr>
                                        <p:cTn id="46" dur="1000"/>
                                        <p:tgtEl>
                                          <p:spTgt spid="22"/>
                                        </p:tgtEl>
                                      </p:cBhvr>
                                    </p:animEffect>
                                    <p:anim calcmode="lin" valueType="num">
                                      <p:cBhvr>
                                        <p:cTn id="47" dur="1000" fill="hold"/>
                                        <p:tgtEl>
                                          <p:spTgt spid="22"/>
                                        </p:tgtEl>
                                        <p:attrNameLst>
                                          <p:attrName>ppt_x</p:attrName>
                                        </p:attrNameLst>
                                      </p:cBhvr>
                                      <p:tavLst>
                                        <p:tav tm="0">
                                          <p:val>
                                            <p:strVal val="#ppt_x"/>
                                          </p:val>
                                        </p:tav>
                                        <p:tav tm="100000">
                                          <p:val>
                                            <p:strVal val="#ppt_x"/>
                                          </p:val>
                                        </p:tav>
                                      </p:tavLst>
                                    </p:anim>
                                    <p:anim calcmode="lin" valueType="num">
                                      <p:cBhvr>
                                        <p:cTn id="48" dur="1000" fill="hold"/>
                                        <p:tgtEl>
                                          <p:spTgt spid="22"/>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fade">
                                      <p:cBhvr>
                                        <p:cTn id="51" dur="1000"/>
                                        <p:tgtEl>
                                          <p:spTgt spid="24"/>
                                        </p:tgtEl>
                                      </p:cBhvr>
                                    </p:animEffect>
                                    <p:anim calcmode="lin" valueType="num">
                                      <p:cBhvr>
                                        <p:cTn id="52" dur="1000" fill="hold"/>
                                        <p:tgtEl>
                                          <p:spTgt spid="24"/>
                                        </p:tgtEl>
                                        <p:attrNameLst>
                                          <p:attrName>ppt_x</p:attrName>
                                        </p:attrNameLst>
                                      </p:cBhvr>
                                      <p:tavLst>
                                        <p:tav tm="0">
                                          <p:val>
                                            <p:strVal val="#ppt_x"/>
                                          </p:val>
                                        </p:tav>
                                        <p:tav tm="100000">
                                          <p:val>
                                            <p:strVal val="#ppt_x"/>
                                          </p:val>
                                        </p:tav>
                                      </p:tavLst>
                                    </p:anim>
                                    <p:anim calcmode="lin" valueType="num">
                                      <p:cBhvr>
                                        <p:cTn id="53"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53" presetClass="entr" presetSubtype="16" fill="hold" nodeType="clickEffect">
                                  <p:stCondLst>
                                    <p:cond delay="0"/>
                                  </p:stCondLst>
                                  <p:childTnLst>
                                    <p:set>
                                      <p:cBhvr>
                                        <p:cTn id="57" dur="1" fill="hold">
                                          <p:stCondLst>
                                            <p:cond delay="0"/>
                                          </p:stCondLst>
                                        </p:cTn>
                                        <p:tgtEl>
                                          <p:spTgt spid="21"/>
                                        </p:tgtEl>
                                        <p:attrNameLst>
                                          <p:attrName>style.visibility</p:attrName>
                                        </p:attrNameLst>
                                      </p:cBhvr>
                                      <p:to>
                                        <p:strVal val="visible"/>
                                      </p:to>
                                    </p:set>
                                    <p:anim calcmode="lin" valueType="num">
                                      <p:cBhvr>
                                        <p:cTn id="58" dur="500" fill="hold"/>
                                        <p:tgtEl>
                                          <p:spTgt spid="21"/>
                                        </p:tgtEl>
                                        <p:attrNameLst>
                                          <p:attrName>ppt_w</p:attrName>
                                        </p:attrNameLst>
                                      </p:cBhvr>
                                      <p:tavLst>
                                        <p:tav tm="0">
                                          <p:val>
                                            <p:fltVal val="0"/>
                                          </p:val>
                                        </p:tav>
                                        <p:tav tm="100000">
                                          <p:val>
                                            <p:strVal val="#ppt_w"/>
                                          </p:val>
                                        </p:tav>
                                      </p:tavLst>
                                    </p:anim>
                                    <p:anim calcmode="lin" valueType="num">
                                      <p:cBhvr>
                                        <p:cTn id="59" dur="500" fill="hold"/>
                                        <p:tgtEl>
                                          <p:spTgt spid="21"/>
                                        </p:tgtEl>
                                        <p:attrNameLst>
                                          <p:attrName>ppt_h</p:attrName>
                                        </p:attrNameLst>
                                      </p:cBhvr>
                                      <p:tavLst>
                                        <p:tav tm="0">
                                          <p:val>
                                            <p:fltVal val="0"/>
                                          </p:val>
                                        </p:tav>
                                        <p:tav tm="100000">
                                          <p:val>
                                            <p:strVal val="#ppt_h"/>
                                          </p:val>
                                        </p:tav>
                                      </p:tavLst>
                                    </p:anim>
                                    <p:animEffect transition="in" filter="fade">
                                      <p:cBhvr>
                                        <p:cTn id="60" dur="500"/>
                                        <p:tgtEl>
                                          <p:spTgt spid="21"/>
                                        </p:tgtEl>
                                      </p:cBhvr>
                                    </p:animEffect>
                                  </p:childTnLst>
                                </p:cTn>
                              </p:par>
                              <p:par>
                                <p:cTn id="61" presetID="53" presetClass="entr" presetSubtype="16" fill="hold" nodeType="withEffect">
                                  <p:stCondLst>
                                    <p:cond delay="0"/>
                                  </p:stCondLst>
                                  <p:childTnLst>
                                    <p:set>
                                      <p:cBhvr>
                                        <p:cTn id="62" dur="1" fill="hold">
                                          <p:stCondLst>
                                            <p:cond delay="0"/>
                                          </p:stCondLst>
                                        </p:cTn>
                                        <p:tgtEl>
                                          <p:spTgt spid="23"/>
                                        </p:tgtEl>
                                        <p:attrNameLst>
                                          <p:attrName>style.visibility</p:attrName>
                                        </p:attrNameLst>
                                      </p:cBhvr>
                                      <p:to>
                                        <p:strVal val="visible"/>
                                      </p:to>
                                    </p:set>
                                    <p:anim calcmode="lin" valueType="num">
                                      <p:cBhvr>
                                        <p:cTn id="63" dur="500" fill="hold"/>
                                        <p:tgtEl>
                                          <p:spTgt spid="23"/>
                                        </p:tgtEl>
                                        <p:attrNameLst>
                                          <p:attrName>ppt_w</p:attrName>
                                        </p:attrNameLst>
                                      </p:cBhvr>
                                      <p:tavLst>
                                        <p:tav tm="0">
                                          <p:val>
                                            <p:fltVal val="0"/>
                                          </p:val>
                                        </p:tav>
                                        <p:tav tm="100000">
                                          <p:val>
                                            <p:strVal val="#ppt_w"/>
                                          </p:val>
                                        </p:tav>
                                      </p:tavLst>
                                    </p:anim>
                                    <p:anim calcmode="lin" valueType="num">
                                      <p:cBhvr>
                                        <p:cTn id="64" dur="500" fill="hold"/>
                                        <p:tgtEl>
                                          <p:spTgt spid="23"/>
                                        </p:tgtEl>
                                        <p:attrNameLst>
                                          <p:attrName>ppt_h</p:attrName>
                                        </p:attrNameLst>
                                      </p:cBhvr>
                                      <p:tavLst>
                                        <p:tav tm="0">
                                          <p:val>
                                            <p:fltVal val="0"/>
                                          </p:val>
                                        </p:tav>
                                        <p:tav tm="100000">
                                          <p:val>
                                            <p:strVal val="#ppt_h"/>
                                          </p:val>
                                        </p:tav>
                                      </p:tavLst>
                                    </p:anim>
                                    <p:animEffect transition="in" filter="fade">
                                      <p:cBhvr>
                                        <p:cTn id="65" dur="500"/>
                                        <p:tgtEl>
                                          <p:spTgt spid="23"/>
                                        </p:tgtEl>
                                      </p:cBhvr>
                                    </p:animEffect>
                                  </p:childTnLst>
                                </p:cTn>
                              </p:par>
                              <p:par>
                                <p:cTn id="66" presetID="53" presetClass="entr" presetSubtype="16" fill="hold" grpId="0" nodeType="withEffect">
                                  <p:stCondLst>
                                    <p:cond delay="0"/>
                                  </p:stCondLst>
                                  <p:childTnLst>
                                    <p:set>
                                      <p:cBhvr>
                                        <p:cTn id="67" dur="1" fill="hold">
                                          <p:stCondLst>
                                            <p:cond delay="0"/>
                                          </p:stCondLst>
                                        </p:cTn>
                                        <p:tgtEl>
                                          <p:spTgt spid="25"/>
                                        </p:tgtEl>
                                        <p:attrNameLst>
                                          <p:attrName>style.visibility</p:attrName>
                                        </p:attrNameLst>
                                      </p:cBhvr>
                                      <p:to>
                                        <p:strVal val="visible"/>
                                      </p:to>
                                    </p:set>
                                    <p:anim calcmode="lin" valueType="num">
                                      <p:cBhvr>
                                        <p:cTn id="68" dur="500" fill="hold"/>
                                        <p:tgtEl>
                                          <p:spTgt spid="25"/>
                                        </p:tgtEl>
                                        <p:attrNameLst>
                                          <p:attrName>ppt_w</p:attrName>
                                        </p:attrNameLst>
                                      </p:cBhvr>
                                      <p:tavLst>
                                        <p:tav tm="0">
                                          <p:val>
                                            <p:fltVal val="0"/>
                                          </p:val>
                                        </p:tav>
                                        <p:tav tm="100000">
                                          <p:val>
                                            <p:strVal val="#ppt_w"/>
                                          </p:val>
                                        </p:tav>
                                      </p:tavLst>
                                    </p:anim>
                                    <p:anim calcmode="lin" valueType="num">
                                      <p:cBhvr>
                                        <p:cTn id="69" dur="500" fill="hold"/>
                                        <p:tgtEl>
                                          <p:spTgt spid="25"/>
                                        </p:tgtEl>
                                        <p:attrNameLst>
                                          <p:attrName>ppt_h</p:attrName>
                                        </p:attrNameLst>
                                      </p:cBhvr>
                                      <p:tavLst>
                                        <p:tav tm="0">
                                          <p:val>
                                            <p:fltVal val="0"/>
                                          </p:val>
                                        </p:tav>
                                        <p:tav tm="100000">
                                          <p:val>
                                            <p:strVal val="#ppt_h"/>
                                          </p:val>
                                        </p:tav>
                                      </p:tavLst>
                                    </p:anim>
                                    <p:animEffect transition="in" filter="fade">
                                      <p:cBhvr>
                                        <p:cTn id="70"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4" grpId="0"/>
      <p:bldP spid="15" grpId="0"/>
      <p:bldP spid="19" grpId="0" animBg="1"/>
      <p:bldP spid="24" grpId="0"/>
      <p:bldP spid="2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2925" y="624110"/>
            <a:ext cx="8911687" cy="633190"/>
          </a:xfrm>
          <a:solidFill>
            <a:schemeClr val="bg2"/>
          </a:solidFill>
        </p:spPr>
        <p:txBody>
          <a:bodyPr>
            <a:noAutofit/>
          </a:bodyPr>
          <a:lstStyle/>
          <a:p>
            <a:r>
              <a:rPr lang="en-PH" dirty="0" smtClean="0"/>
              <a:t>Clauses</a:t>
            </a:r>
            <a:endParaRPr lang="en-PH" dirty="0"/>
          </a:p>
        </p:txBody>
      </p:sp>
      <p:sp>
        <p:nvSpPr>
          <p:cNvPr id="5" name="Content Placeholder 4"/>
          <p:cNvSpPr>
            <a:spLocks noGrp="1"/>
          </p:cNvSpPr>
          <p:nvPr>
            <p:ph idx="1"/>
          </p:nvPr>
        </p:nvSpPr>
        <p:spPr>
          <a:xfrm>
            <a:off x="2589212" y="1538970"/>
            <a:ext cx="8915400" cy="912130"/>
          </a:xfrm>
          <a:solidFill>
            <a:schemeClr val="bg2">
              <a:lumMod val="90000"/>
            </a:schemeClr>
          </a:solidFill>
        </p:spPr>
        <p:txBody>
          <a:bodyPr>
            <a:noAutofit/>
          </a:bodyPr>
          <a:lstStyle/>
          <a:p>
            <a:pPr marL="0" indent="0">
              <a:buNone/>
            </a:pPr>
            <a:r>
              <a:rPr lang="en-PH" sz="2400" dirty="0" smtClean="0"/>
              <a:t>Study this example below, notice that the dependent clause can come at the beginning or end of a sentence.</a:t>
            </a:r>
            <a:endParaRPr lang="en-PH" sz="2400" dirty="0"/>
          </a:p>
        </p:txBody>
      </p:sp>
      <p:graphicFrame>
        <p:nvGraphicFramePr>
          <p:cNvPr id="6" name="Table 5"/>
          <p:cNvGraphicFramePr>
            <a:graphicFrameLocks noGrp="1"/>
          </p:cNvGraphicFramePr>
          <p:nvPr>
            <p:extLst>
              <p:ext uri="{D42A27DB-BD31-4B8C-83A1-F6EECF244321}">
                <p14:modId xmlns:p14="http://schemas.microsoft.com/office/powerpoint/2010/main" val="668306232"/>
              </p:ext>
            </p:extLst>
          </p:nvPr>
        </p:nvGraphicFramePr>
        <p:xfrm>
          <a:off x="2589212" y="2944790"/>
          <a:ext cx="8915400" cy="1483360"/>
        </p:xfrm>
        <a:graphic>
          <a:graphicData uri="http://schemas.openxmlformats.org/drawingml/2006/table">
            <a:tbl>
              <a:tblPr firstRow="1" bandRow="1">
                <a:tableStyleId>{BDBED569-4797-4DF1-A0F4-6AAB3CD982D8}</a:tableStyleId>
              </a:tblPr>
              <a:tblGrid>
                <a:gridCol w="4457700"/>
                <a:gridCol w="4457700"/>
              </a:tblGrid>
              <a:tr h="370840">
                <a:tc>
                  <a:txBody>
                    <a:bodyPr/>
                    <a:lstStyle/>
                    <a:p>
                      <a:r>
                        <a:rPr lang="en-PH" sz="1600" dirty="0" smtClean="0"/>
                        <a:t>Independent</a:t>
                      </a:r>
                      <a:endParaRPr lang="en-PH" sz="1600" dirty="0"/>
                    </a:p>
                  </a:txBody>
                  <a:tcPr>
                    <a:solidFill>
                      <a:schemeClr val="bg2">
                        <a:lumMod val="75000"/>
                      </a:schemeClr>
                    </a:solidFill>
                  </a:tcPr>
                </a:tc>
                <a:tc>
                  <a:txBody>
                    <a:bodyPr/>
                    <a:lstStyle/>
                    <a:p>
                      <a:r>
                        <a:rPr lang="en-PH" sz="1600" dirty="0" smtClean="0"/>
                        <a:t>Dependent</a:t>
                      </a:r>
                      <a:endParaRPr lang="en-PH" sz="1600" dirty="0"/>
                    </a:p>
                  </a:txBody>
                  <a:tcPr>
                    <a:solidFill>
                      <a:schemeClr val="bg2">
                        <a:lumMod val="75000"/>
                      </a:schemeClr>
                    </a:solidFill>
                  </a:tcPr>
                </a:tc>
              </a:tr>
              <a:tr h="370840">
                <a:tc>
                  <a:txBody>
                    <a:bodyPr/>
                    <a:lstStyle/>
                    <a:p>
                      <a:r>
                        <a:rPr lang="en-PH" sz="1600" dirty="0" smtClean="0"/>
                        <a:t>The students were</a:t>
                      </a:r>
                      <a:r>
                        <a:rPr lang="en-PH" sz="1600" baseline="0" dirty="0" smtClean="0"/>
                        <a:t> ready to go</a:t>
                      </a:r>
                      <a:endParaRPr lang="en-PH" sz="1600" dirty="0"/>
                    </a:p>
                  </a:txBody>
                  <a:tcPr/>
                </a:tc>
                <a:tc>
                  <a:txBody>
                    <a:bodyPr/>
                    <a:lstStyle/>
                    <a:p>
                      <a:r>
                        <a:rPr lang="en-PH" sz="1600" b="0" dirty="0" smtClean="0"/>
                        <a:t>when</a:t>
                      </a:r>
                      <a:r>
                        <a:rPr lang="en-PH" sz="1600" dirty="0" smtClean="0"/>
                        <a:t> the bell rings.</a:t>
                      </a:r>
                      <a:endParaRPr lang="en-PH" sz="1600" dirty="0"/>
                    </a:p>
                  </a:txBody>
                  <a:tcPr/>
                </a:tc>
              </a:tr>
              <a:tr h="370840">
                <a:tc>
                  <a:txBody>
                    <a:bodyPr/>
                    <a:lstStyle/>
                    <a:p>
                      <a:r>
                        <a:rPr lang="en-PH" sz="1600" dirty="0" smtClean="0"/>
                        <a:t>I never found time to do my homework</a:t>
                      </a:r>
                      <a:endParaRPr lang="en-PH" sz="1600" dirty="0"/>
                    </a:p>
                  </a:txBody>
                  <a:tcPr/>
                </a:tc>
                <a:tc>
                  <a:txBody>
                    <a:bodyPr/>
                    <a:lstStyle/>
                    <a:p>
                      <a:r>
                        <a:rPr lang="en-PH" sz="1600" b="0" dirty="0" smtClean="0"/>
                        <a:t>because</a:t>
                      </a:r>
                      <a:r>
                        <a:rPr lang="en-PH" sz="1600" dirty="0" smtClean="0"/>
                        <a:t> I partied all weekend.</a:t>
                      </a:r>
                      <a:endParaRPr lang="en-PH" sz="1600" dirty="0"/>
                    </a:p>
                  </a:txBody>
                  <a:tcPr/>
                </a:tc>
              </a:tr>
              <a:tr h="370840">
                <a:tc>
                  <a:txBody>
                    <a:bodyPr/>
                    <a:lstStyle/>
                    <a:p>
                      <a:r>
                        <a:rPr lang="en-PH" sz="1600" dirty="0" smtClean="0"/>
                        <a:t>I’m sure that man is a famous actor</a:t>
                      </a:r>
                      <a:endParaRPr lang="en-PH" sz="1600" dirty="0"/>
                    </a:p>
                  </a:txBody>
                  <a:tcPr/>
                </a:tc>
                <a:tc>
                  <a:txBody>
                    <a:bodyPr/>
                    <a:lstStyle/>
                    <a:p>
                      <a:r>
                        <a:rPr lang="en-PH" sz="1600" b="0" dirty="0" smtClean="0"/>
                        <a:t>although</a:t>
                      </a:r>
                      <a:r>
                        <a:rPr lang="en-PH" sz="1600" dirty="0" smtClean="0"/>
                        <a:t> I don’t remember his name.</a:t>
                      </a:r>
                      <a:endParaRPr lang="en-PH" sz="1600" dirty="0"/>
                    </a:p>
                  </a:txBody>
                  <a:tcPr/>
                </a:tc>
              </a:tr>
            </a:tbl>
          </a:graphicData>
        </a:graphic>
      </p:graphicFrame>
      <p:sp>
        <p:nvSpPr>
          <p:cNvPr id="8" name="TextBox 7"/>
          <p:cNvSpPr txBox="1"/>
          <p:nvPr/>
        </p:nvSpPr>
        <p:spPr>
          <a:xfrm>
            <a:off x="2589212" y="2505101"/>
            <a:ext cx="1946367" cy="369332"/>
          </a:xfrm>
          <a:prstGeom prst="rect">
            <a:avLst/>
          </a:prstGeom>
          <a:noFill/>
        </p:spPr>
        <p:txBody>
          <a:bodyPr wrap="none" rtlCol="0">
            <a:spAutoFit/>
          </a:bodyPr>
          <a:lstStyle/>
          <a:p>
            <a:r>
              <a:rPr lang="en-PH" dirty="0" smtClean="0"/>
              <a:t>More Examples.</a:t>
            </a:r>
            <a:endParaRPr lang="en-PH" dirty="0"/>
          </a:p>
        </p:txBody>
      </p:sp>
      <p:graphicFrame>
        <p:nvGraphicFramePr>
          <p:cNvPr id="26" name="Table 25"/>
          <p:cNvGraphicFramePr>
            <a:graphicFrameLocks noGrp="1"/>
          </p:cNvGraphicFramePr>
          <p:nvPr>
            <p:extLst>
              <p:ext uri="{D42A27DB-BD31-4B8C-83A1-F6EECF244321}">
                <p14:modId xmlns:p14="http://schemas.microsoft.com/office/powerpoint/2010/main" val="3971591847"/>
              </p:ext>
            </p:extLst>
          </p:nvPr>
        </p:nvGraphicFramePr>
        <p:xfrm>
          <a:off x="2589212" y="4760890"/>
          <a:ext cx="8915400" cy="1483360"/>
        </p:xfrm>
        <a:graphic>
          <a:graphicData uri="http://schemas.openxmlformats.org/drawingml/2006/table">
            <a:tbl>
              <a:tblPr firstRow="1" bandRow="1">
                <a:tableStyleId>{BDBED569-4797-4DF1-A0F4-6AAB3CD982D8}</a:tableStyleId>
              </a:tblPr>
              <a:tblGrid>
                <a:gridCol w="4457700"/>
                <a:gridCol w="4457700"/>
              </a:tblGrid>
              <a:tr h="370840">
                <a:tc>
                  <a:txBody>
                    <a:bodyPr/>
                    <a:lstStyle/>
                    <a:p>
                      <a:r>
                        <a:rPr lang="en-PH" sz="1600" dirty="0" smtClean="0"/>
                        <a:t>Dependent</a:t>
                      </a:r>
                      <a:endParaRPr lang="en-PH" sz="1600" dirty="0"/>
                    </a:p>
                  </a:txBody>
                  <a:tcPr>
                    <a:solidFill>
                      <a:schemeClr val="bg2">
                        <a:lumMod val="75000"/>
                      </a:schemeClr>
                    </a:solidFill>
                  </a:tcPr>
                </a:tc>
                <a:tc>
                  <a:txBody>
                    <a:bodyPr/>
                    <a:lstStyle/>
                    <a:p>
                      <a:r>
                        <a:rPr lang="en-PH" sz="1600" dirty="0" smtClean="0"/>
                        <a:t>Independent</a:t>
                      </a:r>
                      <a:endParaRPr lang="en-PH" sz="1600" dirty="0"/>
                    </a:p>
                  </a:txBody>
                  <a:tcPr>
                    <a:solidFill>
                      <a:schemeClr val="bg2">
                        <a:lumMod val="75000"/>
                      </a:schemeClr>
                    </a:solidFill>
                  </a:tcPr>
                </a:tc>
              </a:tr>
              <a:tr h="370840">
                <a:tc>
                  <a:txBody>
                    <a:bodyPr/>
                    <a:lstStyle/>
                    <a:p>
                      <a:r>
                        <a:rPr lang="en-PH" sz="1600" b="0" i="0" dirty="0" smtClean="0"/>
                        <a:t>If</a:t>
                      </a:r>
                      <a:r>
                        <a:rPr lang="en-PH" sz="1600" dirty="0" smtClean="0"/>
                        <a:t> you do not study,</a:t>
                      </a:r>
                      <a:endParaRPr lang="en-PH" sz="1600" dirty="0"/>
                    </a:p>
                  </a:txBody>
                  <a:tcPr/>
                </a:tc>
                <a:tc>
                  <a:txBody>
                    <a:bodyPr/>
                    <a:lstStyle/>
                    <a:p>
                      <a:r>
                        <a:rPr lang="en-PH" sz="1600" dirty="0" smtClean="0"/>
                        <a:t>you will never be a good student.</a:t>
                      </a:r>
                      <a:endParaRPr lang="en-PH" sz="1600" dirty="0"/>
                    </a:p>
                  </a:txBody>
                  <a:tcPr/>
                </a:tc>
              </a:tr>
              <a:tr h="370840">
                <a:tc>
                  <a:txBody>
                    <a:bodyPr/>
                    <a:lstStyle/>
                    <a:p>
                      <a:r>
                        <a:rPr lang="en-PH" sz="1600" b="0" dirty="0" smtClean="0"/>
                        <a:t>After</a:t>
                      </a:r>
                      <a:r>
                        <a:rPr lang="en-PH" sz="1600" dirty="0" smtClean="0"/>
                        <a:t> the show is over,</a:t>
                      </a:r>
                      <a:endParaRPr lang="en-PH" sz="1600" dirty="0"/>
                    </a:p>
                  </a:txBody>
                  <a:tcPr/>
                </a:tc>
                <a:tc>
                  <a:txBody>
                    <a:bodyPr/>
                    <a:lstStyle/>
                    <a:p>
                      <a:r>
                        <a:rPr lang="en-PH" sz="1600" b="0" dirty="0" smtClean="0"/>
                        <a:t>we</a:t>
                      </a:r>
                      <a:r>
                        <a:rPr lang="en-PH" sz="1600" b="0" baseline="0" dirty="0" smtClean="0"/>
                        <a:t> went to the hospital.</a:t>
                      </a:r>
                      <a:endParaRPr lang="en-PH" sz="1600" b="0" dirty="0"/>
                    </a:p>
                  </a:txBody>
                  <a:tcPr/>
                </a:tc>
              </a:tr>
              <a:tr h="370840">
                <a:tc>
                  <a:txBody>
                    <a:bodyPr/>
                    <a:lstStyle/>
                    <a:p>
                      <a:r>
                        <a:rPr lang="en-PH" sz="1600" b="0" dirty="0" smtClean="0"/>
                        <a:t>When</a:t>
                      </a:r>
                      <a:r>
                        <a:rPr lang="en-PH" sz="1600" dirty="0" smtClean="0"/>
                        <a:t> you win the lottery,</a:t>
                      </a:r>
                      <a:endParaRPr lang="en-PH" sz="1600" dirty="0"/>
                    </a:p>
                  </a:txBody>
                  <a:tcPr/>
                </a:tc>
                <a:tc>
                  <a:txBody>
                    <a:bodyPr/>
                    <a:lstStyle/>
                    <a:p>
                      <a:r>
                        <a:rPr lang="en-PH" sz="1600" dirty="0" smtClean="0"/>
                        <a:t>you can buy me dinner.</a:t>
                      </a:r>
                      <a:endParaRPr lang="en-PH" sz="1600" dirty="0"/>
                    </a:p>
                  </a:txBody>
                  <a:tcPr/>
                </a:tc>
              </a:tr>
            </a:tbl>
          </a:graphicData>
        </a:graphic>
      </p:graphicFrame>
    </p:spTree>
    <p:extLst>
      <p:ext uri="{BB962C8B-B14F-4D97-AF65-F5344CB8AC3E}">
        <p14:creationId xmlns:p14="http://schemas.microsoft.com/office/powerpoint/2010/main" val="36297204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2925" y="624110"/>
            <a:ext cx="8911687" cy="645890"/>
          </a:xfrm>
        </p:spPr>
        <p:txBody>
          <a:bodyPr>
            <a:normAutofit fontScale="90000"/>
          </a:bodyPr>
          <a:lstStyle/>
          <a:p>
            <a:r>
              <a:rPr lang="en-PH" dirty="0" smtClean="0"/>
              <a:t>Pronoun and Its Antecedent Agreement</a:t>
            </a:r>
            <a:endParaRPr lang="en-PH" dirty="0"/>
          </a:p>
        </p:txBody>
      </p:sp>
      <p:sp>
        <p:nvSpPr>
          <p:cNvPr id="5" name="Rectangle 4"/>
          <p:cNvSpPr/>
          <p:nvPr/>
        </p:nvSpPr>
        <p:spPr>
          <a:xfrm>
            <a:off x="2589212" y="1347289"/>
            <a:ext cx="1309975" cy="400110"/>
          </a:xfrm>
          <a:prstGeom prst="rect">
            <a:avLst/>
          </a:prstGeom>
          <a:noFill/>
          <a:ln>
            <a:noFill/>
          </a:ln>
        </p:spPr>
        <p:txBody>
          <a:bodyPr wrap="none" lIns="91440" tIns="45720" rIns="91440" bIns="45720">
            <a:spAutoFit/>
          </a:bodyPr>
          <a:lstStyle/>
          <a:p>
            <a:pPr algn="ctr"/>
            <a:r>
              <a:rPr lang="en-US" sz="2000" dirty="0" smtClean="0">
                <a:ln w="0"/>
                <a:effectLst>
                  <a:outerShdw blurRad="38100" dist="19050" dir="2700000" algn="tl" rotWithShape="0">
                    <a:schemeClr val="dk1">
                      <a:alpha val="40000"/>
                    </a:schemeClr>
                  </a:outerShdw>
                </a:effectLst>
              </a:rPr>
              <a:t>Activity 6</a:t>
            </a:r>
            <a:endParaRPr lang="en-US" sz="2000" b="0" cap="none" spc="0" dirty="0">
              <a:ln w="0"/>
              <a:solidFill>
                <a:schemeClr val="tx1"/>
              </a:solidFill>
              <a:effectLst>
                <a:outerShdw blurRad="38100" dist="19050" dir="2700000" algn="tl" rotWithShape="0">
                  <a:schemeClr val="dk1">
                    <a:alpha val="40000"/>
                  </a:schemeClr>
                </a:outerShdw>
              </a:effectLst>
            </a:endParaRPr>
          </a:p>
        </p:txBody>
      </p:sp>
      <p:sp>
        <p:nvSpPr>
          <p:cNvPr id="2" name="Content Placeholder 1"/>
          <p:cNvSpPr>
            <a:spLocks noGrp="1"/>
          </p:cNvSpPr>
          <p:nvPr>
            <p:ph idx="1"/>
          </p:nvPr>
        </p:nvSpPr>
        <p:spPr>
          <a:xfrm>
            <a:off x="2591068" y="2275234"/>
            <a:ext cx="8915400" cy="4074765"/>
          </a:xfrm>
        </p:spPr>
        <p:txBody>
          <a:bodyPr/>
          <a:lstStyle/>
          <a:p>
            <a:pPr>
              <a:buFont typeface="+mj-lt"/>
              <a:buAutoNum type="arabicPeriod"/>
            </a:pPr>
            <a:r>
              <a:rPr lang="en-PH" dirty="0"/>
              <a:t>Because he </a:t>
            </a:r>
            <a:r>
              <a:rPr lang="en-PH" dirty="0" smtClean="0"/>
              <a:t>ran.</a:t>
            </a:r>
          </a:p>
          <a:p>
            <a:pPr>
              <a:buFont typeface="+mj-lt"/>
              <a:buAutoNum type="arabicPeriod"/>
            </a:pPr>
            <a:r>
              <a:rPr lang="en-PH" dirty="0" smtClean="0"/>
              <a:t>Until </a:t>
            </a:r>
            <a:r>
              <a:rPr lang="en-PH" dirty="0"/>
              <a:t>the sun </a:t>
            </a:r>
            <a:r>
              <a:rPr lang="en-PH" dirty="0" smtClean="0"/>
              <a:t>sets.</a:t>
            </a:r>
          </a:p>
          <a:p>
            <a:pPr>
              <a:buFont typeface="+mj-lt"/>
              <a:buAutoNum type="arabicPeriod"/>
            </a:pPr>
            <a:r>
              <a:rPr lang="en-PH" dirty="0" smtClean="0"/>
              <a:t>I </a:t>
            </a:r>
            <a:r>
              <a:rPr lang="en-PH" dirty="0"/>
              <a:t>will say </a:t>
            </a:r>
            <a:r>
              <a:rPr lang="en-PH" dirty="0" smtClean="0"/>
              <a:t>good-bye.</a:t>
            </a:r>
            <a:endParaRPr lang="en-PH" dirty="0"/>
          </a:p>
          <a:p>
            <a:pPr>
              <a:buFont typeface="+mj-lt"/>
              <a:buAutoNum type="arabicPeriod"/>
            </a:pPr>
            <a:r>
              <a:rPr lang="en-PH" dirty="0"/>
              <a:t>When we get </a:t>
            </a:r>
            <a:r>
              <a:rPr lang="en-PH" dirty="0" smtClean="0"/>
              <a:t>snow.</a:t>
            </a:r>
          </a:p>
          <a:p>
            <a:pPr>
              <a:buFont typeface="+mj-lt"/>
              <a:buAutoNum type="arabicPeriod"/>
            </a:pPr>
            <a:r>
              <a:rPr lang="en-PH" dirty="0" smtClean="0"/>
              <a:t>Which </a:t>
            </a:r>
            <a:r>
              <a:rPr lang="en-PH" dirty="0"/>
              <a:t>is the cross between a horse and a </a:t>
            </a:r>
            <a:r>
              <a:rPr lang="en-PH" dirty="0" smtClean="0"/>
              <a:t>donkey.</a:t>
            </a:r>
          </a:p>
          <a:p>
            <a:pPr>
              <a:buFont typeface="+mj-lt"/>
              <a:buAutoNum type="arabicPeriod"/>
            </a:pPr>
            <a:r>
              <a:rPr lang="en-PH" dirty="0" smtClean="0"/>
              <a:t>The museum contains books, letters, and documents.</a:t>
            </a:r>
          </a:p>
          <a:p>
            <a:pPr>
              <a:buFont typeface="+mj-lt"/>
              <a:buAutoNum type="arabicPeriod"/>
            </a:pPr>
            <a:r>
              <a:rPr lang="en-PH" dirty="0"/>
              <a:t>So long as you </a:t>
            </a:r>
            <a:r>
              <a:rPr lang="en-PH" dirty="0" smtClean="0"/>
              <a:t>know.</a:t>
            </a:r>
          </a:p>
          <a:p>
            <a:pPr>
              <a:buFont typeface="+mj-lt"/>
              <a:buAutoNum type="arabicPeriod"/>
            </a:pPr>
            <a:r>
              <a:rPr lang="en-PH" dirty="0" smtClean="0"/>
              <a:t>Don’t </a:t>
            </a:r>
            <a:r>
              <a:rPr lang="en-PH" dirty="0"/>
              <a:t>try it on</a:t>
            </a:r>
            <a:r>
              <a:rPr lang="en-PH" dirty="0" smtClean="0"/>
              <a:t>.</a:t>
            </a:r>
          </a:p>
          <a:p>
            <a:pPr>
              <a:buFont typeface="+mj-lt"/>
              <a:buAutoNum type="arabicPeriod"/>
            </a:pPr>
            <a:r>
              <a:rPr lang="en-PH" dirty="0" smtClean="0"/>
              <a:t>We </a:t>
            </a:r>
            <a:r>
              <a:rPr lang="en-PH" dirty="0"/>
              <a:t>will go sledding</a:t>
            </a:r>
            <a:r>
              <a:rPr lang="en-PH" dirty="0" smtClean="0"/>
              <a:t>.</a:t>
            </a:r>
          </a:p>
          <a:p>
            <a:pPr>
              <a:buFont typeface="+mj-lt"/>
              <a:buAutoNum type="arabicPeriod"/>
            </a:pPr>
            <a:r>
              <a:rPr lang="en-PH" dirty="0"/>
              <a:t> I hope to work as a nurse at Lovelace hospital.</a:t>
            </a:r>
            <a:endParaRPr lang="en-PH" dirty="0" smtClean="0"/>
          </a:p>
          <a:p>
            <a:pPr>
              <a:buFont typeface="+mj-lt"/>
              <a:buAutoNum type="arabicPeriod"/>
            </a:pPr>
            <a:endParaRPr lang="en-PH" dirty="0" smtClean="0"/>
          </a:p>
          <a:p>
            <a:pPr>
              <a:buFont typeface="+mj-lt"/>
              <a:buAutoNum type="arabicPeriod"/>
            </a:pPr>
            <a:endParaRPr lang="en-PH" dirty="0" smtClean="0"/>
          </a:p>
        </p:txBody>
      </p:sp>
      <p:sp>
        <p:nvSpPr>
          <p:cNvPr id="8" name="Rectangle 7"/>
          <p:cNvSpPr/>
          <p:nvPr/>
        </p:nvSpPr>
        <p:spPr>
          <a:xfrm>
            <a:off x="2557932" y="1797836"/>
            <a:ext cx="8946680" cy="369332"/>
          </a:xfrm>
          <a:prstGeom prst="rect">
            <a:avLst/>
          </a:prstGeom>
          <a:noFill/>
          <a:ln>
            <a:solidFill>
              <a:schemeClr val="tx1"/>
            </a:solidFill>
          </a:ln>
        </p:spPr>
        <p:txBody>
          <a:bodyPr wrap="none" lIns="91440" tIns="45720" rIns="91440" bIns="45720">
            <a:spAutoFit/>
          </a:bodyPr>
          <a:lstStyle/>
          <a:p>
            <a:r>
              <a:rPr lang="en-PH" dirty="0"/>
              <a:t>Identify whether the given statements are </a:t>
            </a:r>
            <a:r>
              <a:rPr lang="en-PH" b="1" dirty="0"/>
              <a:t>Independent</a:t>
            </a:r>
            <a:r>
              <a:rPr lang="en-PH" dirty="0"/>
              <a:t> or </a:t>
            </a:r>
            <a:r>
              <a:rPr lang="en-PH" b="1" dirty="0"/>
              <a:t>Dependent</a:t>
            </a:r>
            <a:r>
              <a:rPr lang="en-PH" dirty="0"/>
              <a:t> Clause.</a:t>
            </a:r>
          </a:p>
        </p:txBody>
      </p:sp>
      <p:sp>
        <p:nvSpPr>
          <p:cNvPr id="6" name="Title 3"/>
          <p:cNvSpPr txBox="1">
            <a:spLocks/>
          </p:cNvSpPr>
          <p:nvPr/>
        </p:nvSpPr>
        <p:spPr>
          <a:xfrm>
            <a:off x="2592925" y="624110"/>
            <a:ext cx="8911687" cy="633190"/>
          </a:xfrm>
          <a:prstGeom prst="rect">
            <a:avLst/>
          </a:prstGeom>
          <a:solidFill>
            <a:schemeClr val="bg2"/>
          </a:solidFill>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smtClean="0"/>
              <a:t>Clauses</a:t>
            </a:r>
            <a:endParaRPr lang="en-PH" dirty="0"/>
          </a:p>
        </p:txBody>
      </p:sp>
    </p:spTree>
    <p:extLst>
      <p:ext uri="{BB962C8B-B14F-4D97-AF65-F5344CB8AC3E}">
        <p14:creationId xmlns:p14="http://schemas.microsoft.com/office/powerpoint/2010/main" val="31070775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2925" y="624110"/>
            <a:ext cx="8911687" cy="633190"/>
          </a:xfrm>
          <a:solidFill>
            <a:schemeClr val="bg2"/>
          </a:solidFill>
        </p:spPr>
        <p:txBody>
          <a:bodyPr>
            <a:noAutofit/>
          </a:bodyPr>
          <a:lstStyle/>
          <a:p>
            <a:r>
              <a:rPr lang="en-PH" dirty="0" smtClean="0"/>
              <a:t>Simple Sentence</a:t>
            </a:r>
            <a:endParaRPr lang="en-PH" dirty="0"/>
          </a:p>
        </p:txBody>
      </p:sp>
      <p:sp>
        <p:nvSpPr>
          <p:cNvPr id="5" name="Content Placeholder 4"/>
          <p:cNvSpPr>
            <a:spLocks noGrp="1"/>
          </p:cNvSpPr>
          <p:nvPr>
            <p:ph idx="1"/>
          </p:nvPr>
        </p:nvSpPr>
        <p:spPr>
          <a:xfrm>
            <a:off x="2589212" y="2753630"/>
            <a:ext cx="8915400" cy="1458230"/>
          </a:xfrm>
          <a:solidFill>
            <a:schemeClr val="bg2">
              <a:lumMod val="90000"/>
            </a:schemeClr>
          </a:solidFill>
        </p:spPr>
        <p:txBody>
          <a:bodyPr>
            <a:noAutofit/>
          </a:bodyPr>
          <a:lstStyle/>
          <a:p>
            <a:pPr>
              <a:buFont typeface="Wingdings" panose="05000000000000000000" pitchFamily="2" charset="2"/>
              <a:buChar char="ü"/>
            </a:pPr>
            <a:r>
              <a:rPr lang="en-PH" sz="2400" dirty="0">
                <a:solidFill>
                  <a:schemeClr val="tx1"/>
                </a:solidFill>
              </a:rPr>
              <a:t>Must have a subject and a verb</a:t>
            </a:r>
            <a:r>
              <a:rPr lang="en-PH" sz="2400" dirty="0" smtClean="0">
                <a:solidFill>
                  <a:schemeClr val="tx1"/>
                </a:solidFill>
              </a:rPr>
              <a:t>.</a:t>
            </a:r>
          </a:p>
          <a:p>
            <a:pPr>
              <a:buFont typeface="Wingdings" panose="05000000000000000000" pitchFamily="2" charset="2"/>
              <a:buChar char="ü"/>
            </a:pPr>
            <a:r>
              <a:rPr lang="en-PH" sz="2400" dirty="0" smtClean="0">
                <a:solidFill>
                  <a:schemeClr val="tx1"/>
                </a:solidFill>
              </a:rPr>
              <a:t>Must express a complete thought.</a:t>
            </a:r>
          </a:p>
          <a:p>
            <a:pPr>
              <a:buFont typeface="Wingdings" panose="05000000000000000000" pitchFamily="2" charset="2"/>
              <a:buChar char="ü"/>
            </a:pPr>
            <a:r>
              <a:rPr lang="en-PH" sz="2400" dirty="0" smtClean="0">
                <a:solidFill>
                  <a:schemeClr val="tx1"/>
                </a:solidFill>
              </a:rPr>
              <a:t>Must only have one clause.</a:t>
            </a:r>
            <a:endParaRPr lang="en-PH" sz="2400" dirty="0">
              <a:solidFill>
                <a:schemeClr val="tx1"/>
              </a:solidFill>
            </a:endParaRPr>
          </a:p>
        </p:txBody>
      </p:sp>
      <p:sp>
        <p:nvSpPr>
          <p:cNvPr id="6" name="Rectangle 5"/>
          <p:cNvSpPr/>
          <p:nvPr/>
        </p:nvSpPr>
        <p:spPr>
          <a:xfrm>
            <a:off x="2589212" y="1395865"/>
            <a:ext cx="4230688"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PH" sz="2400" dirty="0" smtClean="0">
                <a:solidFill>
                  <a:sysClr val="windowText" lastClr="000000"/>
                </a:solidFill>
              </a:rPr>
              <a:t>What is a simple sentence?</a:t>
            </a:r>
            <a:endParaRPr lang="en-PH" sz="2400" dirty="0">
              <a:solidFill>
                <a:sysClr val="windowText" lastClr="000000"/>
              </a:solidFill>
            </a:endParaRPr>
          </a:p>
        </p:txBody>
      </p:sp>
      <p:sp>
        <p:nvSpPr>
          <p:cNvPr id="7" name="Rectangle 6"/>
          <p:cNvSpPr/>
          <p:nvPr/>
        </p:nvSpPr>
        <p:spPr>
          <a:xfrm>
            <a:off x="2589212" y="2030865"/>
            <a:ext cx="8915400"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PH" sz="2000" dirty="0" smtClean="0">
                <a:solidFill>
                  <a:schemeClr val="tx1"/>
                </a:solidFill>
              </a:rPr>
              <a:t>- a </a:t>
            </a:r>
            <a:r>
              <a:rPr lang="en-PH" sz="2000" dirty="0">
                <a:solidFill>
                  <a:schemeClr val="tx1"/>
                </a:solidFill>
              </a:rPr>
              <a:t>sentence consisting of only one clause, with a single subject and predicate.</a:t>
            </a:r>
          </a:p>
        </p:txBody>
      </p:sp>
      <p:sp>
        <p:nvSpPr>
          <p:cNvPr id="8" name="Rectangle 7"/>
          <p:cNvSpPr/>
          <p:nvPr/>
        </p:nvSpPr>
        <p:spPr>
          <a:xfrm>
            <a:off x="2589212" y="4312325"/>
            <a:ext cx="8915400" cy="1998440"/>
          </a:xfrm>
          <a:prstGeom prst="rect">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PH" sz="2400" dirty="0" smtClean="0">
                <a:solidFill>
                  <a:schemeClr val="tx1"/>
                </a:solidFill>
              </a:rPr>
              <a:t>Example:</a:t>
            </a:r>
          </a:p>
          <a:p>
            <a:endParaRPr lang="en-PH" sz="2400" dirty="0" smtClean="0">
              <a:solidFill>
                <a:schemeClr val="tx1"/>
              </a:solidFill>
            </a:endParaRPr>
          </a:p>
          <a:p>
            <a:pPr marL="457200" indent="-457200">
              <a:buFont typeface="+mj-lt"/>
              <a:buAutoNum type="arabicPeriod"/>
            </a:pPr>
            <a:r>
              <a:rPr lang="en-PH" sz="2400" dirty="0">
                <a:solidFill>
                  <a:schemeClr val="tx1"/>
                </a:solidFill>
              </a:rPr>
              <a:t>Joe went to the store</a:t>
            </a:r>
            <a:r>
              <a:rPr lang="en-PH" sz="2400" dirty="0" smtClean="0">
                <a:solidFill>
                  <a:schemeClr val="tx1"/>
                </a:solidFill>
              </a:rPr>
              <a:t>.</a:t>
            </a:r>
          </a:p>
          <a:p>
            <a:pPr marL="457200" indent="-457200">
              <a:buFont typeface="+mj-lt"/>
              <a:buAutoNum type="arabicPeriod"/>
            </a:pPr>
            <a:r>
              <a:rPr lang="en-PH" sz="2400" dirty="0">
                <a:solidFill>
                  <a:schemeClr val="tx1"/>
                </a:solidFill>
              </a:rPr>
              <a:t>Sarah and Jessie are going swimming</a:t>
            </a:r>
            <a:r>
              <a:rPr lang="en-PH" sz="2400" dirty="0" smtClean="0">
                <a:solidFill>
                  <a:schemeClr val="tx1"/>
                </a:solidFill>
              </a:rPr>
              <a:t>.</a:t>
            </a:r>
          </a:p>
          <a:p>
            <a:pPr marL="457200" indent="-457200">
              <a:buFont typeface="+mj-lt"/>
              <a:buAutoNum type="arabicPeriod"/>
            </a:pPr>
            <a:r>
              <a:rPr lang="en-PH" sz="2400" dirty="0">
                <a:solidFill>
                  <a:schemeClr val="tx1"/>
                </a:solidFill>
              </a:rPr>
              <a:t>The frog jumped and landed in the pond.</a:t>
            </a:r>
          </a:p>
        </p:txBody>
      </p:sp>
    </p:spTree>
    <p:extLst>
      <p:ext uri="{BB962C8B-B14F-4D97-AF65-F5344CB8AC3E}">
        <p14:creationId xmlns:p14="http://schemas.microsoft.com/office/powerpoint/2010/main" val="1454979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2925" y="624110"/>
            <a:ext cx="8911687" cy="633190"/>
          </a:xfrm>
          <a:solidFill>
            <a:schemeClr val="bg2"/>
          </a:solidFill>
        </p:spPr>
        <p:txBody>
          <a:bodyPr>
            <a:noAutofit/>
          </a:bodyPr>
          <a:lstStyle/>
          <a:p>
            <a:r>
              <a:rPr lang="en-PH" dirty="0" smtClean="0"/>
              <a:t>Compound Sentence</a:t>
            </a:r>
            <a:endParaRPr lang="en-PH" dirty="0"/>
          </a:p>
        </p:txBody>
      </p:sp>
      <p:sp>
        <p:nvSpPr>
          <p:cNvPr id="5" name="Content Placeholder 4"/>
          <p:cNvSpPr>
            <a:spLocks noGrp="1"/>
          </p:cNvSpPr>
          <p:nvPr>
            <p:ph idx="1"/>
          </p:nvPr>
        </p:nvSpPr>
        <p:spPr>
          <a:xfrm>
            <a:off x="2589212" y="2701695"/>
            <a:ext cx="8915400" cy="1011919"/>
          </a:xfrm>
          <a:solidFill>
            <a:schemeClr val="bg2">
              <a:lumMod val="90000"/>
            </a:schemeClr>
          </a:solidFill>
        </p:spPr>
        <p:txBody>
          <a:bodyPr>
            <a:noAutofit/>
          </a:bodyPr>
          <a:lstStyle/>
          <a:p>
            <a:pPr>
              <a:buFont typeface="Wingdings" panose="05000000000000000000" pitchFamily="2" charset="2"/>
              <a:buChar char="ü"/>
            </a:pPr>
            <a:r>
              <a:rPr lang="en-PH" sz="2000" dirty="0"/>
              <a:t>In a compound sentence, two independent clauses can be joined by a comma and a </a:t>
            </a:r>
            <a:r>
              <a:rPr lang="en-PH" sz="2000" dirty="0" smtClean="0"/>
              <a:t>coordinating conjunction such as </a:t>
            </a:r>
            <a:r>
              <a:rPr lang="en-PH" sz="2000" b="1" dirty="0" smtClean="0"/>
              <a:t>and</a:t>
            </a:r>
            <a:r>
              <a:rPr lang="en-PH" sz="2000" dirty="0" smtClean="0"/>
              <a:t>, </a:t>
            </a:r>
            <a:r>
              <a:rPr lang="en-PH" sz="2000" b="1" dirty="0" smtClean="0"/>
              <a:t>but</a:t>
            </a:r>
            <a:r>
              <a:rPr lang="en-PH" sz="2000" dirty="0" smtClean="0"/>
              <a:t>, or </a:t>
            </a:r>
            <a:r>
              <a:rPr lang="en-PH" sz="2000" b="1" dirty="0" err="1" smtClean="0"/>
              <a:t>or</a:t>
            </a:r>
            <a:r>
              <a:rPr lang="en-PH" sz="2000" dirty="0" smtClean="0"/>
              <a:t>.</a:t>
            </a:r>
            <a:endParaRPr lang="en-PH" sz="2000" dirty="0"/>
          </a:p>
        </p:txBody>
      </p:sp>
      <p:sp>
        <p:nvSpPr>
          <p:cNvPr id="6" name="Rectangle 5"/>
          <p:cNvSpPr/>
          <p:nvPr/>
        </p:nvSpPr>
        <p:spPr>
          <a:xfrm>
            <a:off x="2589212" y="1395865"/>
            <a:ext cx="5005388"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PH" sz="2400" dirty="0" smtClean="0">
                <a:solidFill>
                  <a:sysClr val="windowText" lastClr="000000"/>
                </a:solidFill>
              </a:rPr>
              <a:t>What is a compound sentence?</a:t>
            </a:r>
            <a:endParaRPr lang="en-PH" sz="2400" dirty="0">
              <a:solidFill>
                <a:sysClr val="windowText" lastClr="000000"/>
              </a:solidFill>
            </a:endParaRPr>
          </a:p>
        </p:txBody>
      </p:sp>
      <p:sp>
        <p:nvSpPr>
          <p:cNvPr id="7" name="Rectangle 6"/>
          <p:cNvSpPr/>
          <p:nvPr/>
        </p:nvSpPr>
        <p:spPr>
          <a:xfrm>
            <a:off x="2589212" y="2030865"/>
            <a:ext cx="8915400"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PH" sz="2000" dirty="0">
                <a:solidFill>
                  <a:schemeClr val="tx1"/>
                </a:solidFill>
              </a:rPr>
              <a:t>A sentence that expresses two complete thoughts is a compound sentence.</a:t>
            </a:r>
          </a:p>
        </p:txBody>
      </p:sp>
      <p:sp>
        <p:nvSpPr>
          <p:cNvPr id="8" name="Rectangle 7"/>
          <p:cNvSpPr/>
          <p:nvPr/>
        </p:nvSpPr>
        <p:spPr>
          <a:xfrm>
            <a:off x="685800" y="3765550"/>
            <a:ext cx="10818812" cy="1270000"/>
          </a:xfrm>
          <a:prstGeom prst="rect">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PH" sz="2000" dirty="0" smtClean="0">
                <a:solidFill>
                  <a:schemeClr val="tx1"/>
                </a:solidFill>
              </a:rPr>
              <a:t>Example:</a:t>
            </a:r>
          </a:p>
          <a:p>
            <a:endParaRPr lang="en-PH" sz="2000" dirty="0" smtClean="0">
              <a:solidFill>
                <a:schemeClr val="tx1"/>
              </a:solidFill>
            </a:endParaRPr>
          </a:p>
          <a:p>
            <a:pPr marL="457200" indent="-457200">
              <a:buFont typeface="Wingdings" panose="05000000000000000000" pitchFamily="2" charset="2"/>
              <a:buChar char="q"/>
            </a:pPr>
            <a:r>
              <a:rPr lang="en-PH" sz="2000" dirty="0">
                <a:solidFill>
                  <a:schemeClr val="tx1"/>
                </a:solidFill>
              </a:rPr>
              <a:t>Chris invited me to his birthday party, and I told him I would be there.</a:t>
            </a:r>
          </a:p>
        </p:txBody>
      </p:sp>
      <p:sp>
        <p:nvSpPr>
          <p:cNvPr id="2" name="Rectangle 1"/>
          <p:cNvSpPr/>
          <p:nvPr/>
        </p:nvSpPr>
        <p:spPr>
          <a:xfrm>
            <a:off x="1130300" y="4438651"/>
            <a:ext cx="4660900" cy="501650"/>
          </a:xfrm>
          <a:prstGeom prst="rec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solidFill>
                <a:srgbClr val="FFFF00"/>
              </a:solidFill>
            </a:endParaRPr>
          </a:p>
        </p:txBody>
      </p:sp>
      <p:sp>
        <p:nvSpPr>
          <p:cNvPr id="9" name="Rectangle 8"/>
          <p:cNvSpPr/>
          <p:nvPr/>
        </p:nvSpPr>
        <p:spPr>
          <a:xfrm>
            <a:off x="6380956" y="4438651"/>
            <a:ext cx="3321844" cy="501650"/>
          </a:xfrm>
          <a:prstGeom prst="rec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solidFill>
                <a:srgbClr val="FFFF00"/>
              </a:solidFill>
            </a:endParaRPr>
          </a:p>
        </p:txBody>
      </p:sp>
      <p:cxnSp>
        <p:nvCxnSpPr>
          <p:cNvPr id="10" name="Straight Arrow Connector 9"/>
          <p:cNvCxnSpPr>
            <a:stCxn id="2" idx="2"/>
          </p:cNvCxnSpPr>
          <p:nvPr/>
        </p:nvCxnSpPr>
        <p:spPr>
          <a:xfrm>
            <a:off x="3460750" y="4940301"/>
            <a:ext cx="0" cy="82549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8041878" y="4959350"/>
            <a:ext cx="0" cy="82549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2082800" y="5928292"/>
            <a:ext cx="2755900" cy="6783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dirty="0" smtClean="0"/>
              <a:t>Independent Clause</a:t>
            </a:r>
            <a:endParaRPr lang="en-PH" dirty="0"/>
          </a:p>
        </p:txBody>
      </p:sp>
      <p:sp>
        <p:nvSpPr>
          <p:cNvPr id="13" name="Rounded Rectangle 12"/>
          <p:cNvSpPr/>
          <p:nvPr/>
        </p:nvSpPr>
        <p:spPr>
          <a:xfrm>
            <a:off x="6663928" y="5928292"/>
            <a:ext cx="2755900" cy="6783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dirty="0" smtClean="0"/>
              <a:t>Independent Clause</a:t>
            </a:r>
            <a:endParaRPr lang="en-PH" dirty="0"/>
          </a:p>
        </p:txBody>
      </p:sp>
      <p:sp>
        <p:nvSpPr>
          <p:cNvPr id="14" name="Oval 13"/>
          <p:cNvSpPr/>
          <p:nvPr/>
        </p:nvSpPr>
        <p:spPr>
          <a:xfrm>
            <a:off x="5791200" y="4400551"/>
            <a:ext cx="589756" cy="635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cxnSp>
        <p:nvCxnSpPr>
          <p:cNvPr id="15" name="Straight Arrow Connector 14"/>
          <p:cNvCxnSpPr/>
          <p:nvPr/>
        </p:nvCxnSpPr>
        <p:spPr>
          <a:xfrm>
            <a:off x="6073378" y="5035550"/>
            <a:ext cx="9922" cy="28575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7" name="Rounded Rectangle 16"/>
          <p:cNvSpPr/>
          <p:nvPr/>
        </p:nvSpPr>
        <p:spPr>
          <a:xfrm>
            <a:off x="5254228" y="5350440"/>
            <a:ext cx="1681956" cy="4153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dirty="0" smtClean="0"/>
              <a:t>Conjunction</a:t>
            </a:r>
            <a:endParaRPr lang="en-PH" dirty="0"/>
          </a:p>
        </p:txBody>
      </p:sp>
    </p:spTree>
    <p:extLst>
      <p:ext uri="{BB962C8B-B14F-4D97-AF65-F5344CB8AC3E}">
        <p14:creationId xmlns:p14="http://schemas.microsoft.com/office/powerpoint/2010/main" val="1863496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ppt_x"/>
                                          </p:val>
                                        </p:tav>
                                        <p:tav tm="100000">
                                          <p:val>
                                            <p:strVal val="#ppt_x"/>
                                          </p:val>
                                        </p:tav>
                                      </p:tavLst>
                                    </p:anim>
                                    <p:anim calcmode="lin" valueType="num">
                                      <p:cBhvr additive="base">
                                        <p:cTn id="16" dur="500" fill="hold"/>
                                        <p:tgtEl>
                                          <p:spTgt spid="12"/>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ppt_x"/>
                                          </p:val>
                                        </p:tav>
                                        <p:tav tm="100000">
                                          <p:val>
                                            <p:strVal val="#ppt_x"/>
                                          </p:val>
                                        </p:tav>
                                      </p:tavLst>
                                    </p:anim>
                                    <p:anim calcmode="lin" valueType="num">
                                      <p:cBhvr additive="base">
                                        <p:cTn id="24" dur="500" fill="hold"/>
                                        <p:tgtEl>
                                          <p:spTgt spid="11"/>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 calcmode="lin" valueType="num">
                                      <p:cBhvr additive="base">
                                        <p:cTn id="27" dur="500" fill="hold"/>
                                        <p:tgtEl>
                                          <p:spTgt spid="13"/>
                                        </p:tgtEl>
                                        <p:attrNameLst>
                                          <p:attrName>ppt_x</p:attrName>
                                        </p:attrNameLst>
                                      </p:cBhvr>
                                      <p:tavLst>
                                        <p:tav tm="0">
                                          <p:val>
                                            <p:strVal val="#ppt_x"/>
                                          </p:val>
                                        </p:tav>
                                        <p:tav tm="100000">
                                          <p:val>
                                            <p:strVal val="#ppt_x"/>
                                          </p:val>
                                        </p:tav>
                                      </p:tavLst>
                                    </p:anim>
                                    <p:anim calcmode="lin" valueType="num">
                                      <p:cBhvr additive="base">
                                        <p:cTn id="2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anim calcmode="lin" valueType="num">
                                      <p:cBhvr additive="base">
                                        <p:cTn id="33" dur="500" fill="hold"/>
                                        <p:tgtEl>
                                          <p:spTgt spid="14"/>
                                        </p:tgtEl>
                                        <p:attrNameLst>
                                          <p:attrName>ppt_x</p:attrName>
                                        </p:attrNameLst>
                                      </p:cBhvr>
                                      <p:tavLst>
                                        <p:tav tm="0">
                                          <p:val>
                                            <p:strVal val="#ppt_x"/>
                                          </p:val>
                                        </p:tav>
                                        <p:tav tm="100000">
                                          <p:val>
                                            <p:strVal val="#ppt_x"/>
                                          </p:val>
                                        </p:tav>
                                      </p:tavLst>
                                    </p:anim>
                                    <p:anim calcmode="lin" valueType="num">
                                      <p:cBhvr additive="base">
                                        <p:cTn id="34" dur="500" fill="hold"/>
                                        <p:tgtEl>
                                          <p:spTgt spid="14"/>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fill="hold"/>
                                        <p:tgtEl>
                                          <p:spTgt spid="15"/>
                                        </p:tgtEl>
                                        <p:attrNameLst>
                                          <p:attrName>ppt_x</p:attrName>
                                        </p:attrNameLst>
                                      </p:cBhvr>
                                      <p:tavLst>
                                        <p:tav tm="0">
                                          <p:val>
                                            <p:strVal val="#ppt_x"/>
                                          </p:val>
                                        </p:tav>
                                        <p:tav tm="100000">
                                          <p:val>
                                            <p:strVal val="#ppt_x"/>
                                          </p:val>
                                        </p:tav>
                                      </p:tavLst>
                                    </p:anim>
                                    <p:anim calcmode="lin" valueType="num">
                                      <p:cBhvr additive="base">
                                        <p:cTn id="38" dur="500" fill="hold"/>
                                        <p:tgtEl>
                                          <p:spTgt spid="15"/>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anim calcmode="lin" valueType="num">
                                      <p:cBhvr additive="base">
                                        <p:cTn id="41" dur="500" fill="hold"/>
                                        <p:tgtEl>
                                          <p:spTgt spid="17"/>
                                        </p:tgtEl>
                                        <p:attrNameLst>
                                          <p:attrName>ppt_x</p:attrName>
                                        </p:attrNameLst>
                                      </p:cBhvr>
                                      <p:tavLst>
                                        <p:tav tm="0">
                                          <p:val>
                                            <p:strVal val="#ppt_x"/>
                                          </p:val>
                                        </p:tav>
                                        <p:tav tm="100000">
                                          <p:val>
                                            <p:strVal val="#ppt_x"/>
                                          </p:val>
                                        </p:tav>
                                      </p:tavLst>
                                    </p:anim>
                                    <p:anim calcmode="lin" valueType="num">
                                      <p:cBhvr additive="base">
                                        <p:cTn id="4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animBg="1"/>
      <p:bldP spid="12" grpId="0" animBg="1"/>
      <p:bldP spid="13" grpId="0" animBg="1"/>
      <p:bldP spid="14" grpId="0" animBg="1"/>
      <p:bldP spid="1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2925" y="624110"/>
            <a:ext cx="8911687" cy="633190"/>
          </a:xfrm>
          <a:solidFill>
            <a:schemeClr val="bg2"/>
          </a:solidFill>
        </p:spPr>
        <p:txBody>
          <a:bodyPr>
            <a:noAutofit/>
          </a:bodyPr>
          <a:lstStyle/>
          <a:p>
            <a:r>
              <a:rPr lang="en-PH" dirty="0" smtClean="0"/>
              <a:t>Compound Sentence</a:t>
            </a:r>
            <a:endParaRPr lang="en-PH" dirty="0"/>
          </a:p>
        </p:txBody>
      </p:sp>
      <p:sp>
        <p:nvSpPr>
          <p:cNvPr id="6" name="Rectangle 5"/>
          <p:cNvSpPr/>
          <p:nvPr/>
        </p:nvSpPr>
        <p:spPr>
          <a:xfrm>
            <a:off x="2589212" y="1395865"/>
            <a:ext cx="4941888"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PH" sz="2400" dirty="0" smtClean="0">
                <a:solidFill>
                  <a:sysClr val="windowText" lastClr="000000"/>
                </a:solidFill>
              </a:rPr>
              <a:t>What is a compound sentence?</a:t>
            </a:r>
            <a:endParaRPr lang="en-PH" sz="2400" dirty="0">
              <a:solidFill>
                <a:sysClr val="windowText" lastClr="000000"/>
              </a:solidFill>
            </a:endParaRPr>
          </a:p>
        </p:txBody>
      </p:sp>
      <p:sp>
        <p:nvSpPr>
          <p:cNvPr id="8" name="Rectangle 7"/>
          <p:cNvSpPr/>
          <p:nvPr/>
        </p:nvSpPr>
        <p:spPr>
          <a:xfrm>
            <a:off x="1130300" y="2142560"/>
            <a:ext cx="8420100" cy="1270000"/>
          </a:xfrm>
          <a:prstGeom prst="rect">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PH" sz="2000" dirty="0" smtClean="0">
                <a:solidFill>
                  <a:schemeClr val="tx1"/>
                </a:solidFill>
              </a:rPr>
              <a:t>Example:</a:t>
            </a:r>
          </a:p>
          <a:p>
            <a:endParaRPr lang="en-PH" sz="2000" dirty="0" smtClean="0">
              <a:solidFill>
                <a:schemeClr val="tx1"/>
              </a:solidFill>
            </a:endParaRPr>
          </a:p>
          <a:p>
            <a:pPr marL="457200" indent="-457200">
              <a:buFont typeface="Wingdings" panose="05000000000000000000" pitchFamily="2" charset="2"/>
              <a:buChar char="q"/>
            </a:pPr>
            <a:r>
              <a:rPr lang="en-PH" sz="2000" dirty="0">
                <a:solidFill>
                  <a:schemeClr val="tx1"/>
                </a:solidFill>
              </a:rPr>
              <a:t>Do you want to play basketball, or would you rather go fishing? </a:t>
            </a:r>
          </a:p>
        </p:txBody>
      </p:sp>
      <p:sp>
        <p:nvSpPr>
          <p:cNvPr id="2" name="Rectangle 1"/>
          <p:cNvSpPr/>
          <p:nvPr/>
        </p:nvSpPr>
        <p:spPr>
          <a:xfrm>
            <a:off x="1651000" y="2863294"/>
            <a:ext cx="3949700" cy="501650"/>
          </a:xfrm>
          <a:prstGeom prst="rec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solidFill>
                <a:srgbClr val="FFFF00"/>
              </a:solidFill>
            </a:endParaRPr>
          </a:p>
        </p:txBody>
      </p:sp>
      <p:sp>
        <p:nvSpPr>
          <p:cNvPr id="9" name="Rectangle 8"/>
          <p:cNvSpPr/>
          <p:nvPr/>
        </p:nvSpPr>
        <p:spPr>
          <a:xfrm>
            <a:off x="5956300" y="2863294"/>
            <a:ext cx="3463528" cy="501650"/>
          </a:xfrm>
          <a:prstGeom prst="rec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solidFill>
                <a:srgbClr val="FFFF00"/>
              </a:solidFill>
            </a:endParaRPr>
          </a:p>
        </p:txBody>
      </p:sp>
      <p:cxnSp>
        <p:nvCxnSpPr>
          <p:cNvPr id="10" name="Straight Arrow Connector 9"/>
          <p:cNvCxnSpPr>
            <a:stCxn id="2" idx="2"/>
          </p:cNvCxnSpPr>
          <p:nvPr/>
        </p:nvCxnSpPr>
        <p:spPr>
          <a:xfrm>
            <a:off x="3625850" y="3364944"/>
            <a:ext cx="6350" cy="60007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7696200" y="3412560"/>
            <a:ext cx="2778" cy="55245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2254250" y="4105554"/>
            <a:ext cx="2755900" cy="6783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dirty="0" smtClean="0"/>
              <a:t>Independent Clause</a:t>
            </a:r>
            <a:endParaRPr lang="en-PH" dirty="0"/>
          </a:p>
        </p:txBody>
      </p:sp>
      <p:sp>
        <p:nvSpPr>
          <p:cNvPr id="13" name="Rounded Rectangle 12"/>
          <p:cNvSpPr/>
          <p:nvPr/>
        </p:nvSpPr>
        <p:spPr>
          <a:xfrm>
            <a:off x="6318250" y="4109299"/>
            <a:ext cx="2755900" cy="6783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dirty="0" smtClean="0"/>
              <a:t>Independent Clause</a:t>
            </a:r>
            <a:endParaRPr lang="en-PH" dirty="0"/>
          </a:p>
        </p:txBody>
      </p:sp>
      <p:sp>
        <p:nvSpPr>
          <p:cNvPr id="14" name="Oval 13"/>
          <p:cNvSpPr/>
          <p:nvPr/>
        </p:nvSpPr>
        <p:spPr>
          <a:xfrm>
            <a:off x="5600700" y="2863294"/>
            <a:ext cx="355600" cy="50165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cxnSp>
        <p:nvCxnSpPr>
          <p:cNvPr id="15" name="Straight Arrow Connector 14"/>
          <p:cNvCxnSpPr/>
          <p:nvPr/>
        </p:nvCxnSpPr>
        <p:spPr>
          <a:xfrm>
            <a:off x="5768578" y="2542615"/>
            <a:ext cx="9922" cy="28575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7" name="Rounded Rectangle 16"/>
          <p:cNvSpPr/>
          <p:nvPr/>
        </p:nvSpPr>
        <p:spPr>
          <a:xfrm>
            <a:off x="4857750" y="2066360"/>
            <a:ext cx="1681956" cy="4153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dirty="0" smtClean="0"/>
              <a:t>Conjunction</a:t>
            </a:r>
            <a:endParaRPr lang="en-PH" dirty="0"/>
          </a:p>
        </p:txBody>
      </p:sp>
      <p:sp>
        <p:nvSpPr>
          <p:cNvPr id="20" name="Rectangle 19"/>
          <p:cNvSpPr/>
          <p:nvPr/>
        </p:nvSpPr>
        <p:spPr>
          <a:xfrm>
            <a:off x="908844" y="5678385"/>
            <a:ext cx="10595768" cy="684315"/>
          </a:xfrm>
          <a:prstGeom prst="rect">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Wingdings" panose="05000000000000000000" pitchFamily="2" charset="2"/>
              <a:buChar char="q"/>
            </a:pPr>
            <a:r>
              <a:rPr lang="en-PH" sz="2000" dirty="0" smtClean="0">
                <a:solidFill>
                  <a:schemeClr val="tx1"/>
                </a:solidFill>
              </a:rPr>
              <a:t>I </a:t>
            </a:r>
            <a:r>
              <a:rPr lang="en-PH" sz="2000" dirty="0">
                <a:solidFill>
                  <a:schemeClr val="tx1"/>
                </a:solidFill>
              </a:rPr>
              <a:t>was going to buy a candy bar, </a:t>
            </a:r>
            <a:r>
              <a:rPr lang="en-PH" sz="2000" b="1" dirty="0">
                <a:solidFill>
                  <a:schemeClr val="tx1"/>
                </a:solidFill>
              </a:rPr>
              <a:t>but</a:t>
            </a:r>
            <a:r>
              <a:rPr lang="en-PH" sz="2000" dirty="0">
                <a:solidFill>
                  <a:schemeClr val="tx1"/>
                </a:solidFill>
              </a:rPr>
              <a:t> I decided to make a healthy choice instead.</a:t>
            </a:r>
          </a:p>
        </p:txBody>
      </p:sp>
      <p:cxnSp>
        <p:nvCxnSpPr>
          <p:cNvPr id="26" name="Straight Arrow Connector 25"/>
          <p:cNvCxnSpPr/>
          <p:nvPr/>
        </p:nvCxnSpPr>
        <p:spPr>
          <a:xfrm flipV="1">
            <a:off x="3625850" y="4934783"/>
            <a:ext cx="0" cy="54208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7727950" y="4934783"/>
            <a:ext cx="0" cy="54208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1257300" y="5769717"/>
            <a:ext cx="4051300" cy="501650"/>
          </a:xfrm>
          <a:prstGeom prst="rec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solidFill>
                <a:srgbClr val="FFFF00"/>
              </a:solidFill>
            </a:endParaRPr>
          </a:p>
        </p:txBody>
      </p:sp>
      <p:sp>
        <p:nvSpPr>
          <p:cNvPr id="31" name="Rectangle 30"/>
          <p:cNvSpPr/>
          <p:nvPr/>
        </p:nvSpPr>
        <p:spPr>
          <a:xfrm>
            <a:off x="5778500" y="5769717"/>
            <a:ext cx="5600700" cy="501650"/>
          </a:xfrm>
          <a:prstGeom prst="rec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solidFill>
                <a:srgbClr val="FFFF00"/>
              </a:solidFill>
            </a:endParaRPr>
          </a:p>
        </p:txBody>
      </p:sp>
    </p:spTree>
    <p:extLst>
      <p:ext uri="{BB962C8B-B14F-4D97-AF65-F5344CB8AC3E}">
        <p14:creationId xmlns:p14="http://schemas.microsoft.com/office/powerpoint/2010/main" val="806610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ppt_x"/>
                                          </p:val>
                                        </p:tav>
                                        <p:tav tm="100000">
                                          <p:val>
                                            <p:strVal val="#ppt_x"/>
                                          </p:val>
                                        </p:tav>
                                      </p:tavLst>
                                    </p:anim>
                                    <p:anim calcmode="lin" valueType="num">
                                      <p:cBhvr additive="base">
                                        <p:cTn id="16" dur="500" fill="hold"/>
                                        <p:tgtEl>
                                          <p:spTgt spid="12"/>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ppt_x"/>
                                          </p:val>
                                        </p:tav>
                                        <p:tav tm="100000">
                                          <p:val>
                                            <p:strVal val="#ppt_x"/>
                                          </p:val>
                                        </p:tav>
                                      </p:tavLst>
                                    </p:anim>
                                    <p:anim calcmode="lin" valueType="num">
                                      <p:cBhvr additive="base">
                                        <p:cTn id="24" dur="500" fill="hold"/>
                                        <p:tgtEl>
                                          <p:spTgt spid="11"/>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 calcmode="lin" valueType="num">
                                      <p:cBhvr additive="base">
                                        <p:cTn id="27" dur="500" fill="hold"/>
                                        <p:tgtEl>
                                          <p:spTgt spid="13"/>
                                        </p:tgtEl>
                                        <p:attrNameLst>
                                          <p:attrName>ppt_x</p:attrName>
                                        </p:attrNameLst>
                                      </p:cBhvr>
                                      <p:tavLst>
                                        <p:tav tm="0">
                                          <p:val>
                                            <p:strVal val="#ppt_x"/>
                                          </p:val>
                                        </p:tav>
                                        <p:tav tm="100000">
                                          <p:val>
                                            <p:strVal val="#ppt_x"/>
                                          </p:val>
                                        </p:tav>
                                      </p:tavLst>
                                    </p:anim>
                                    <p:anim calcmode="lin" valueType="num">
                                      <p:cBhvr additive="base">
                                        <p:cTn id="2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anim calcmode="lin" valueType="num">
                                      <p:cBhvr additive="base">
                                        <p:cTn id="33" dur="500" fill="hold"/>
                                        <p:tgtEl>
                                          <p:spTgt spid="14"/>
                                        </p:tgtEl>
                                        <p:attrNameLst>
                                          <p:attrName>ppt_x</p:attrName>
                                        </p:attrNameLst>
                                      </p:cBhvr>
                                      <p:tavLst>
                                        <p:tav tm="0">
                                          <p:val>
                                            <p:strVal val="#ppt_x"/>
                                          </p:val>
                                        </p:tav>
                                        <p:tav tm="100000">
                                          <p:val>
                                            <p:strVal val="#ppt_x"/>
                                          </p:val>
                                        </p:tav>
                                      </p:tavLst>
                                    </p:anim>
                                    <p:anim calcmode="lin" valueType="num">
                                      <p:cBhvr additive="base">
                                        <p:cTn id="34" dur="500" fill="hold"/>
                                        <p:tgtEl>
                                          <p:spTgt spid="14"/>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fill="hold"/>
                                        <p:tgtEl>
                                          <p:spTgt spid="15"/>
                                        </p:tgtEl>
                                        <p:attrNameLst>
                                          <p:attrName>ppt_x</p:attrName>
                                        </p:attrNameLst>
                                      </p:cBhvr>
                                      <p:tavLst>
                                        <p:tav tm="0">
                                          <p:val>
                                            <p:strVal val="#ppt_x"/>
                                          </p:val>
                                        </p:tav>
                                        <p:tav tm="100000">
                                          <p:val>
                                            <p:strVal val="#ppt_x"/>
                                          </p:val>
                                        </p:tav>
                                      </p:tavLst>
                                    </p:anim>
                                    <p:anim calcmode="lin" valueType="num">
                                      <p:cBhvr additive="base">
                                        <p:cTn id="38" dur="500" fill="hold"/>
                                        <p:tgtEl>
                                          <p:spTgt spid="15"/>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anim calcmode="lin" valueType="num">
                                      <p:cBhvr additive="base">
                                        <p:cTn id="41" dur="500" fill="hold"/>
                                        <p:tgtEl>
                                          <p:spTgt spid="17"/>
                                        </p:tgtEl>
                                        <p:attrNameLst>
                                          <p:attrName>ppt_x</p:attrName>
                                        </p:attrNameLst>
                                      </p:cBhvr>
                                      <p:tavLst>
                                        <p:tav tm="0">
                                          <p:val>
                                            <p:strVal val="#ppt_x"/>
                                          </p:val>
                                        </p:tav>
                                        <p:tav tm="100000">
                                          <p:val>
                                            <p:strVal val="#ppt_x"/>
                                          </p:val>
                                        </p:tav>
                                      </p:tavLst>
                                    </p:anim>
                                    <p:anim calcmode="lin" valueType="num">
                                      <p:cBhvr additive="base">
                                        <p:cTn id="4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anim calcmode="lin" valueType="num">
                                      <p:cBhvr>
                                        <p:cTn id="47" dur="500" fill="hold"/>
                                        <p:tgtEl>
                                          <p:spTgt spid="20"/>
                                        </p:tgtEl>
                                        <p:attrNameLst>
                                          <p:attrName>ppt_w</p:attrName>
                                        </p:attrNameLst>
                                      </p:cBhvr>
                                      <p:tavLst>
                                        <p:tav tm="0">
                                          <p:val>
                                            <p:fltVal val="0"/>
                                          </p:val>
                                        </p:tav>
                                        <p:tav tm="100000">
                                          <p:val>
                                            <p:strVal val="#ppt_w"/>
                                          </p:val>
                                        </p:tav>
                                      </p:tavLst>
                                    </p:anim>
                                    <p:anim calcmode="lin" valueType="num">
                                      <p:cBhvr>
                                        <p:cTn id="48" dur="500" fill="hold"/>
                                        <p:tgtEl>
                                          <p:spTgt spid="20"/>
                                        </p:tgtEl>
                                        <p:attrNameLst>
                                          <p:attrName>ppt_h</p:attrName>
                                        </p:attrNameLst>
                                      </p:cBhvr>
                                      <p:tavLst>
                                        <p:tav tm="0">
                                          <p:val>
                                            <p:fltVal val="0"/>
                                          </p:val>
                                        </p:tav>
                                        <p:tav tm="100000">
                                          <p:val>
                                            <p:strVal val="#ppt_h"/>
                                          </p:val>
                                        </p:tav>
                                      </p:tavLst>
                                    </p:anim>
                                    <p:animEffect transition="in" filter="fade">
                                      <p:cBhvr>
                                        <p:cTn id="49" dur="500"/>
                                        <p:tgtEl>
                                          <p:spTgt spid="20"/>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30"/>
                                        </p:tgtEl>
                                        <p:attrNameLst>
                                          <p:attrName>style.visibility</p:attrName>
                                        </p:attrNameLst>
                                      </p:cBhvr>
                                      <p:to>
                                        <p:strVal val="visible"/>
                                      </p:to>
                                    </p:set>
                                  </p:childTnLst>
                                </p:cTn>
                              </p:par>
                              <p:par>
                                <p:cTn id="54" presetID="1" presetClass="entr" presetSubtype="0" fill="hold" nodeType="withEffect">
                                  <p:stCondLst>
                                    <p:cond delay="0"/>
                                  </p:stCondLst>
                                  <p:childTnLst>
                                    <p:set>
                                      <p:cBhvr>
                                        <p:cTn id="55" dur="1" fill="hold">
                                          <p:stCondLst>
                                            <p:cond delay="0"/>
                                          </p:stCondLst>
                                        </p:cTn>
                                        <p:tgtEl>
                                          <p:spTgt spid="26"/>
                                        </p:tgtEl>
                                        <p:attrNameLst>
                                          <p:attrName>style.visibility</p:attrName>
                                        </p:attrNameLst>
                                      </p:cBhvr>
                                      <p:to>
                                        <p:strVal val="visible"/>
                                      </p:to>
                                    </p:set>
                                  </p:childTnLst>
                                </p:cTn>
                              </p:par>
                              <p:par>
                                <p:cTn id="56" presetID="1" presetClass="entr" presetSubtype="0" fill="hold" nodeType="withEffect">
                                  <p:stCondLst>
                                    <p:cond delay="0"/>
                                  </p:stCondLst>
                                  <p:childTnLst>
                                    <p:set>
                                      <p:cBhvr>
                                        <p:cTn id="57" dur="1" fill="hold">
                                          <p:stCondLst>
                                            <p:cond delay="0"/>
                                          </p:stCondLst>
                                        </p:cTn>
                                        <p:tgtEl>
                                          <p:spTgt spid="29"/>
                                        </p:tgtEl>
                                        <p:attrNameLst>
                                          <p:attrName>style.visibility</p:attrName>
                                        </p:attrNameLst>
                                      </p:cBhvr>
                                      <p:to>
                                        <p:strVal val="visible"/>
                                      </p:to>
                                    </p:set>
                                  </p:childTnLst>
                                </p:cTn>
                              </p:par>
                              <p:par>
                                <p:cTn id="58" presetID="1" presetClass="entr" presetSubtype="0" fill="hold" grpId="0" nodeType="withEffect">
                                  <p:stCondLst>
                                    <p:cond delay="0"/>
                                  </p:stCondLst>
                                  <p:childTnLst>
                                    <p:set>
                                      <p:cBhvr>
                                        <p:cTn id="59"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animBg="1"/>
      <p:bldP spid="12" grpId="0" animBg="1"/>
      <p:bldP spid="13" grpId="0" animBg="1"/>
      <p:bldP spid="14" grpId="0" animBg="1"/>
      <p:bldP spid="17" grpId="0" animBg="1"/>
      <p:bldP spid="20" grpId="0" animBg="1"/>
      <p:bldP spid="30" grpId="0" animBg="1"/>
      <p:bldP spid="31"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2925" y="624110"/>
            <a:ext cx="8911687" cy="633190"/>
          </a:xfrm>
          <a:solidFill>
            <a:schemeClr val="bg2"/>
          </a:solidFill>
        </p:spPr>
        <p:txBody>
          <a:bodyPr>
            <a:noAutofit/>
          </a:bodyPr>
          <a:lstStyle/>
          <a:p>
            <a:r>
              <a:rPr lang="en-PH" dirty="0" smtClean="0"/>
              <a:t>Complex Sentence</a:t>
            </a:r>
            <a:endParaRPr lang="en-PH" dirty="0"/>
          </a:p>
        </p:txBody>
      </p:sp>
      <p:sp>
        <p:nvSpPr>
          <p:cNvPr id="5" name="Content Placeholder 4"/>
          <p:cNvSpPr>
            <a:spLocks noGrp="1"/>
          </p:cNvSpPr>
          <p:nvPr>
            <p:ph idx="1"/>
          </p:nvPr>
        </p:nvSpPr>
        <p:spPr>
          <a:xfrm>
            <a:off x="2589212" y="3947430"/>
            <a:ext cx="7951788" cy="1856470"/>
          </a:xfrm>
          <a:solidFill>
            <a:schemeClr val="bg2">
              <a:lumMod val="90000"/>
            </a:schemeClr>
          </a:solidFill>
        </p:spPr>
        <p:txBody>
          <a:bodyPr>
            <a:noAutofit/>
          </a:bodyPr>
          <a:lstStyle/>
          <a:p>
            <a:r>
              <a:rPr lang="en-PH" sz="2000" u="sng" dirty="0">
                <a:solidFill>
                  <a:schemeClr val="tx1"/>
                </a:solidFill>
              </a:rPr>
              <a:t>If the ozone layer collapses</a:t>
            </a:r>
            <a:r>
              <a:rPr lang="en-PH" sz="2000" dirty="0">
                <a:solidFill>
                  <a:schemeClr val="tx1"/>
                </a:solidFill>
              </a:rPr>
              <a:t>, the global community will </a:t>
            </a:r>
            <a:r>
              <a:rPr lang="en-PH" sz="2000" dirty="0" smtClean="0">
                <a:solidFill>
                  <a:schemeClr val="tx1"/>
                </a:solidFill>
              </a:rPr>
              <a:t>suffer.</a:t>
            </a:r>
          </a:p>
          <a:p>
            <a:endParaRPr lang="en-PH" sz="2000" dirty="0" smtClean="0">
              <a:solidFill>
                <a:schemeClr val="tx1"/>
              </a:solidFill>
            </a:endParaRPr>
          </a:p>
          <a:p>
            <a:endParaRPr lang="en-PH" sz="2000" dirty="0" smtClean="0">
              <a:solidFill>
                <a:schemeClr val="tx1"/>
              </a:solidFill>
            </a:endParaRPr>
          </a:p>
          <a:p>
            <a:r>
              <a:rPr lang="en-PH" sz="2000" dirty="0" smtClean="0">
                <a:solidFill>
                  <a:schemeClr val="tx1"/>
                </a:solidFill>
              </a:rPr>
              <a:t>The </a:t>
            </a:r>
            <a:r>
              <a:rPr lang="en-PH" sz="2000" dirty="0">
                <a:solidFill>
                  <a:schemeClr val="tx1"/>
                </a:solidFill>
              </a:rPr>
              <a:t>global community will suffer </a:t>
            </a:r>
            <a:r>
              <a:rPr lang="en-PH" sz="2000" b="1" u="sng" dirty="0" smtClean="0">
                <a:solidFill>
                  <a:schemeClr val="tx1"/>
                </a:solidFill>
              </a:rPr>
              <a:t>if</a:t>
            </a:r>
            <a:r>
              <a:rPr lang="en-PH" sz="2000" u="sng" dirty="0" smtClean="0">
                <a:solidFill>
                  <a:schemeClr val="tx1"/>
                </a:solidFill>
              </a:rPr>
              <a:t> </a:t>
            </a:r>
            <a:r>
              <a:rPr lang="en-PH" sz="2000" u="sng" dirty="0">
                <a:solidFill>
                  <a:schemeClr val="tx1"/>
                </a:solidFill>
              </a:rPr>
              <a:t>the ozone layer collapses</a:t>
            </a:r>
            <a:r>
              <a:rPr lang="en-PH" sz="2000" dirty="0" smtClean="0">
                <a:solidFill>
                  <a:schemeClr val="tx1"/>
                </a:solidFill>
              </a:rPr>
              <a:t>.</a:t>
            </a:r>
            <a:endParaRPr lang="en-PH" sz="2000" dirty="0">
              <a:solidFill>
                <a:schemeClr val="tx1"/>
              </a:solidFill>
            </a:endParaRPr>
          </a:p>
        </p:txBody>
      </p:sp>
      <p:sp>
        <p:nvSpPr>
          <p:cNvPr id="6" name="Rectangle 5"/>
          <p:cNvSpPr/>
          <p:nvPr/>
        </p:nvSpPr>
        <p:spPr>
          <a:xfrm>
            <a:off x="2589212" y="1395865"/>
            <a:ext cx="4560888"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PH" sz="2400" dirty="0" smtClean="0">
                <a:solidFill>
                  <a:sysClr val="windowText" lastClr="000000"/>
                </a:solidFill>
              </a:rPr>
              <a:t>What is a complex sentence?</a:t>
            </a:r>
            <a:endParaRPr lang="en-PH" sz="2400" dirty="0">
              <a:solidFill>
                <a:sysClr val="windowText" lastClr="000000"/>
              </a:solidFill>
            </a:endParaRPr>
          </a:p>
        </p:txBody>
      </p:sp>
      <p:sp>
        <p:nvSpPr>
          <p:cNvPr id="7" name="Rectangle 6"/>
          <p:cNvSpPr/>
          <p:nvPr/>
        </p:nvSpPr>
        <p:spPr>
          <a:xfrm>
            <a:off x="2589212" y="2030864"/>
            <a:ext cx="8915400" cy="18161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a:buFont typeface="Arial" panose="020B0604020202020204" pitchFamily="34" charset="0"/>
              <a:buChar char="•"/>
            </a:pPr>
            <a:r>
              <a:rPr lang="en-PH" sz="2000" dirty="0">
                <a:solidFill>
                  <a:schemeClr val="tx1"/>
                </a:solidFill>
              </a:rPr>
              <a:t>A complex sentence has one independent clause and one or more dependent </a:t>
            </a:r>
            <a:r>
              <a:rPr lang="en-PH" sz="2000" dirty="0" smtClean="0">
                <a:solidFill>
                  <a:schemeClr val="tx1"/>
                </a:solidFill>
              </a:rPr>
              <a:t>clauses joined by a </a:t>
            </a:r>
            <a:r>
              <a:rPr lang="en-PH" sz="2000" dirty="0">
                <a:solidFill>
                  <a:schemeClr val="tx1"/>
                </a:solidFill>
              </a:rPr>
              <a:t>subordinate </a:t>
            </a:r>
            <a:r>
              <a:rPr lang="en-PH" sz="2000" dirty="0" smtClean="0">
                <a:solidFill>
                  <a:schemeClr val="tx1"/>
                </a:solidFill>
              </a:rPr>
              <a:t>conjunction such as; </a:t>
            </a:r>
            <a:r>
              <a:rPr lang="en-PH" sz="2000" b="1" dirty="0" smtClean="0">
                <a:solidFill>
                  <a:schemeClr val="tx1"/>
                </a:solidFill>
              </a:rPr>
              <a:t>if</a:t>
            </a:r>
            <a:r>
              <a:rPr lang="en-PH" sz="2000" dirty="0" smtClean="0">
                <a:solidFill>
                  <a:schemeClr val="tx1"/>
                </a:solidFill>
              </a:rPr>
              <a:t>, </a:t>
            </a:r>
            <a:r>
              <a:rPr lang="en-PH" sz="2000" b="1" dirty="0" smtClean="0">
                <a:solidFill>
                  <a:schemeClr val="tx1"/>
                </a:solidFill>
              </a:rPr>
              <a:t>although</a:t>
            </a:r>
            <a:r>
              <a:rPr lang="en-PH" sz="2000" dirty="0" smtClean="0">
                <a:solidFill>
                  <a:schemeClr val="tx1"/>
                </a:solidFill>
              </a:rPr>
              <a:t>, </a:t>
            </a:r>
            <a:r>
              <a:rPr lang="en-PH" sz="2000" b="1" dirty="0" smtClean="0">
                <a:solidFill>
                  <a:schemeClr val="tx1"/>
                </a:solidFill>
              </a:rPr>
              <a:t>while</a:t>
            </a:r>
            <a:r>
              <a:rPr lang="en-PH" sz="2000" dirty="0" smtClean="0">
                <a:solidFill>
                  <a:schemeClr val="tx1"/>
                </a:solidFill>
              </a:rPr>
              <a:t> or </a:t>
            </a:r>
            <a:r>
              <a:rPr lang="en-PH" sz="2000" b="1" dirty="0" smtClean="0">
                <a:solidFill>
                  <a:schemeClr val="tx1"/>
                </a:solidFill>
              </a:rPr>
              <a:t>because</a:t>
            </a:r>
            <a:r>
              <a:rPr lang="en-PH" sz="2000" dirty="0" smtClean="0">
                <a:solidFill>
                  <a:schemeClr val="tx1"/>
                </a:solidFill>
              </a:rPr>
              <a:t>. </a:t>
            </a:r>
          </a:p>
          <a:p>
            <a:pPr marL="342900" indent="-342900" algn="just">
              <a:buFont typeface="Arial" panose="020B0604020202020204" pitchFamily="34" charset="0"/>
              <a:buChar char="•"/>
            </a:pPr>
            <a:r>
              <a:rPr lang="en-PH" sz="2000" dirty="0" smtClean="0">
                <a:solidFill>
                  <a:schemeClr val="tx1"/>
                </a:solidFill>
              </a:rPr>
              <a:t>When </a:t>
            </a:r>
            <a:r>
              <a:rPr lang="en-PH" sz="2000" dirty="0">
                <a:solidFill>
                  <a:schemeClr val="tx1"/>
                </a:solidFill>
              </a:rPr>
              <a:t>the </a:t>
            </a:r>
            <a:r>
              <a:rPr lang="en-PH" sz="2000" u="sng" dirty="0">
                <a:solidFill>
                  <a:schemeClr val="tx1"/>
                </a:solidFill>
              </a:rPr>
              <a:t>dependent clause</a:t>
            </a:r>
            <a:r>
              <a:rPr lang="en-PH" sz="2000" dirty="0">
                <a:solidFill>
                  <a:schemeClr val="tx1"/>
                </a:solidFill>
              </a:rPr>
              <a:t> is placed before the independent clause, the two clauses must be divided by a comma; otherwise, no punctuation is necessary.</a:t>
            </a:r>
          </a:p>
        </p:txBody>
      </p:sp>
      <p:sp>
        <p:nvSpPr>
          <p:cNvPr id="9" name="Rectangular Callout 8"/>
          <p:cNvSpPr/>
          <p:nvPr/>
        </p:nvSpPr>
        <p:spPr>
          <a:xfrm>
            <a:off x="2589212" y="3225801"/>
            <a:ext cx="1906588" cy="621164"/>
          </a:xfrm>
          <a:prstGeom prst="wedgeRectCallou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b="1" dirty="0" smtClean="0">
                <a:ln w="0"/>
                <a:solidFill>
                  <a:schemeClr val="tx1"/>
                </a:solidFill>
                <a:effectLst>
                  <a:outerShdw blurRad="38100" dist="19050" dir="2700000" algn="tl" rotWithShape="0">
                    <a:schemeClr val="dk1">
                      <a:alpha val="40000"/>
                    </a:schemeClr>
                  </a:outerShdw>
                </a:effectLst>
              </a:rPr>
              <a:t>Dependent Clause</a:t>
            </a:r>
            <a:endParaRPr lang="en-PH" b="1" dirty="0">
              <a:ln w="0"/>
              <a:solidFill>
                <a:schemeClr val="tx1"/>
              </a:solidFill>
              <a:effectLst>
                <a:outerShdw blurRad="38100" dist="19050" dir="2700000" algn="tl" rotWithShape="0">
                  <a:schemeClr val="dk1">
                    <a:alpha val="40000"/>
                  </a:schemeClr>
                </a:outerShdw>
              </a:effectLst>
            </a:endParaRPr>
          </a:p>
        </p:txBody>
      </p:sp>
      <p:sp>
        <p:nvSpPr>
          <p:cNvPr id="10" name="Rectangular Callout 9"/>
          <p:cNvSpPr/>
          <p:nvPr/>
        </p:nvSpPr>
        <p:spPr>
          <a:xfrm>
            <a:off x="7554912" y="3225801"/>
            <a:ext cx="1906588" cy="621164"/>
          </a:xfrm>
          <a:prstGeom prst="wedgeRectCallou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b="1" dirty="0" smtClean="0">
                <a:ln w="0"/>
                <a:solidFill>
                  <a:schemeClr val="tx1"/>
                </a:solidFill>
                <a:effectLst>
                  <a:outerShdw blurRad="38100" dist="19050" dir="2700000" algn="tl" rotWithShape="0">
                    <a:schemeClr val="dk1">
                      <a:alpha val="40000"/>
                    </a:schemeClr>
                  </a:outerShdw>
                </a:effectLst>
              </a:rPr>
              <a:t>Independent Clause</a:t>
            </a:r>
            <a:endParaRPr lang="en-PH" b="1" dirty="0">
              <a:ln w="0"/>
              <a:solidFill>
                <a:schemeClr val="tx1"/>
              </a:solidFill>
              <a:effectLst>
                <a:outerShdw blurRad="38100" dist="19050" dir="2700000" algn="tl" rotWithShape="0">
                  <a:schemeClr val="dk1">
                    <a:alpha val="40000"/>
                  </a:schemeClr>
                </a:outerShdw>
              </a:effectLst>
            </a:endParaRPr>
          </a:p>
        </p:txBody>
      </p:sp>
      <p:sp>
        <p:nvSpPr>
          <p:cNvPr id="11" name="Rectangular Callout 10"/>
          <p:cNvSpPr/>
          <p:nvPr/>
        </p:nvSpPr>
        <p:spPr>
          <a:xfrm>
            <a:off x="7554912" y="4565083"/>
            <a:ext cx="1906588" cy="621164"/>
          </a:xfrm>
          <a:prstGeom prst="wedgeRectCallou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b="1" dirty="0" smtClean="0">
                <a:ln w="0"/>
                <a:solidFill>
                  <a:schemeClr val="tx1"/>
                </a:solidFill>
                <a:effectLst>
                  <a:outerShdw blurRad="38100" dist="19050" dir="2700000" algn="tl" rotWithShape="0">
                    <a:schemeClr val="dk1">
                      <a:alpha val="40000"/>
                    </a:schemeClr>
                  </a:outerShdw>
                </a:effectLst>
              </a:rPr>
              <a:t>Dependent Clause</a:t>
            </a:r>
            <a:endParaRPr lang="en-PH" b="1" dirty="0">
              <a:ln w="0"/>
              <a:solidFill>
                <a:schemeClr val="tx1"/>
              </a:solidFill>
              <a:effectLst>
                <a:outerShdw blurRad="38100" dist="19050" dir="2700000" algn="tl" rotWithShape="0">
                  <a:schemeClr val="dk1">
                    <a:alpha val="40000"/>
                  </a:schemeClr>
                </a:outerShdw>
              </a:effectLst>
            </a:endParaRPr>
          </a:p>
        </p:txBody>
      </p:sp>
      <p:sp>
        <p:nvSpPr>
          <p:cNvPr id="12" name="Rectangular Callout 11"/>
          <p:cNvSpPr/>
          <p:nvPr/>
        </p:nvSpPr>
        <p:spPr>
          <a:xfrm>
            <a:off x="2589212" y="4520063"/>
            <a:ext cx="1906588" cy="621164"/>
          </a:xfrm>
          <a:prstGeom prst="wedgeRectCallou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b="1" dirty="0" smtClean="0">
                <a:ln w="0"/>
                <a:solidFill>
                  <a:schemeClr val="tx1"/>
                </a:solidFill>
                <a:effectLst>
                  <a:outerShdw blurRad="38100" dist="19050" dir="2700000" algn="tl" rotWithShape="0">
                    <a:schemeClr val="dk1">
                      <a:alpha val="40000"/>
                    </a:schemeClr>
                  </a:outerShdw>
                </a:effectLst>
              </a:rPr>
              <a:t>Independent Clause</a:t>
            </a:r>
            <a:endParaRPr lang="en-PH" b="1" dirty="0">
              <a:ln w="0"/>
              <a:solidFill>
                <a:schemeClr val="tx1"/>
              </a:solidFill>
              <a:effectLst>
                <a:outerShdw blurRad="38100" dist="19050" dir="2700000" algn="tl" rotWithShape="0">
                  <a:schemeClr val="dk1">
                    <a:alpha val="40000"/>
                  </a:schemeClr>
                </a:outerShdw>
              </a:effectLst>
            </a:endParaRPr>
          </a:p>
        </p:txBody>
      </p:sp>
      <p:sp>
        <p:nvSpPr>
          <p:cNvPr id="13" name="TextBox 12"/>
          <p:cNvSpPr txBox="1"/>
          <p:nvPr/>
        </p:nvSpPr>
        <p:spPr>
          <a:xfrm>
            <a:off x="6325297" y="4368980"/>
            <a:ext cx="479618" cy="461665"/>
          </a:xfrm>
          <a:prstGeom prst="rect">
            <a:avLst/>
          </a:prstGeom>
          <a:noFill/>
        </p:spPr>
        <p:txBody>
          <a:bodyPr wrap="none" rtlCol="0">
            <a:spAutoFit/>
          </a:bodyPr>
          <a:lstStyle/>
          <a:p>
            <a:r>
              <a:rPr lang="en-PH" sz="2400" dirty="0" smtClean="0"/>
              <a:t>or</a:t>
            </a:r>
            <a:endParaRPr lang="en-PH" sz="2400" dirty="0"/>
          </a:p>
        </p:txBody>
      </p:sp>
    </p:spTree>
    <p:extLst>
      <p:ext uri="{BB962C8B-B14F-4D97-AF65-F5344CB8AC3E}">
        <p14:creationId xmlns:p14="http://schemas.microsoft.com/office/powerpoint/2010/main" val="1335882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500" fill="hold"/>
                                        <p:tgtEl>
                                          <p:spTgt spid="10"/>
                                        </p:tgtEl>
                                        <p:attrNameLst>
                                          <p:attrName>ppt_w</p:attrName>
                                        </p:attrNameLst>
                                      </p:cBhvr>
                                      <p:tavLst>
                                        <p:tav tm="0">
                                          <p:val>
                                            <p:fltVal val="0"/>
                                          </p:val>
                                        </p:tav>
                                        <p:tav tm="100000">
                                          <p:val>
                                            <p:strVal val="#ppt_w"/>
                                          </p:val>
                                        </p:tav>
                                      </p:tavLst>
                                    </p:anim>
                                    <p:anim calcmode="lin" valueType="num">
                                      <p:cBhvr>
                                        <p:cTn id="13" dur="500" fill="hold"/>
                                        <p:tgtEl>
                                          <p:spTgt spid="10"/>
                                        </p:tgtEl>
                                        <p:attrNameLst>
                                          <p:attrName>ppt_h</p:attrName>
                                        </p:attrNameLst>
                                      </p:cBhvr>
                                      <p:tavLst>
                                        <p:tav tm="0">
                                          <p:val>
                                            <p:fltVal val="0"/>
                                          </p:val>
                                        </p:tav>
                                        <p:tav tm="100000">
                                          <p:val>
                                            <p:strVal val="#ppt_h"/>
                                          </p:val>
                                        </p:tav>
                                      </p:tavLst>
                                    </p:anim>
                                    <p:animEffect transition="in" filter="fade">
                                      <p:cBhvr>
                                        <p:cTn id="14" dur="5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p:cTn id="19" dur="1000" fill="hold"/>
                                        <p:tgtEl>
                                          <p:spTgt spid="12"/>
                                        </p:tgtEl>
                                        <p:attrNameLst>
                                          <p:attrName>ppt_w</p:attrName>
                                        </p:attrNameLst>
                                      </p:cBhvr>
                                      <p:tavLst>
                                        <p:tav tm="0">
                                          <p:val>
                                            <p:fltVal val="0"/>
                                          </p:val>
                                        </p:tav>
                                        <p:tav tm="100000">
                                          <p:val>
                                            <p:strVal val="#ppt_w"/>
                                          </p:val>
                                        </p:tav>
                                      </p:tavLst>
                                    </p:anim>
                                    <p:anim calcmode="lin" valueType="num">
                                      <p:cBhvr>
                                        <p:cTn id="20" dur="1000" fill="hold"/>
                                        <p:tgtEl>
                                          <p:spTgt spid="12"/>
                                        </p:tgtEl>
                                        <p:attrNameLst>
                                          <p:attrName>ppt_h</p:attrName>
                                        </p:attrNameLst>
                                      </p:cBhvr>
                                      <p:tavLst>
                                        <p:tav tm="0">
                                          <p:val>
                                            <p:fltVal val="0"/>
                                          </p:val>
                                        </p:tav>
                                        <p:tav tm="100000">
                                          <p:val>
                                            <p:strVal val="#ppt_h"/>
                                          </p:val>
                                        </p:tav>
                                      </p:tavLst>
                                    </p:anim>
                                    <p:anim calcmode="lin" valueType="num">
                                      <p:cBhvr>
                                        <p:cTn id="21" dur="1000" fill="hold"/>
                                        <p:tgtEl>
                                          <p:spTgt spid="12"/>
                                        </p:tgtEl>
                                        <p:attrNameLst>
                                          <p:attrName>style.rotation</p:attrName>
                                        </p:attrNameLst>
                                      </p:cBhvr>
                                      <p:tavLst>
                                        <p:tav tm="0">
                                          <p:val>
                                            <p:fltVal val="90"/>
                                          </p:val>
                                        </p:tav>
                                        <p:tav tm="100000">
                                          <p:val>
                                            <p:fltVal val="0"/>
                                          </p:val>
                                        </p:tav>
                                      </p:tavLst>
                                    </p:anim>
                                    <p:animEffect transition="in" filter="fade">
                                      <p:cBhvr>
                                        <p:cTn id="22" dur="1000"/>
                                        <p:tgtEl>
                                          <p:spTgt spid="12"/>
                                        </p:tgtEl>
                                      </p:cBhvr>
                                    </p:animEffect>
                                  </p:childTnLst>
                                </p:cTn>
                              </p:par>
                              <p:par>
                                <p:cTn id="23" presetID="3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p:cTn id="25" dur="1000" fill="hold"/>
                                        <p:tgtEl>
                                          <p:spTgt spid="11"/>
                                        </p:tgtEl>
                                        <p:attrNameLst>
                                          <p:attrName>ppt_w</p:attrName>
                                        </p:attrNameLst>
                                      </p:cBhvr>
                                      <p:tavLst>
                                        <p:tav tm="0">
                                          <p:val>
                                            <p:fltVal val="0"/>
                                          </p:val>
                                        </p:tav>
                                        <p:tav tm="100000">
                                          <p:val>
                                            <p:strVal val="#ppt_w"/>
                                          </p:val>
                                        </p:tav>
                                      </p:tavLst>
                                    </p:anim>
                                    <p:anim calcmode="lin" valueType="num">
                                      <p:cBhvr>
                                        <p:cTn id="26" dur="1000" fill="hold"/>
                                        <p:tgtEl>
                                          <p:spTgt spid="11"/>
                                        </p:tgtEl>
                                        <p:attrNameLst>
                                          <p:attrName>ppt_h</p:attrName>
                                        </p:attrNameLst>
                                      </p:cBhvr>
                                      <p:tavLst>
                                        <p:tav tm="0">
                                          <p:val>
                                            <p:fltVal val="0"/>
                                          </p:val>
                                        </p:tav>
                                        <p:tav tm="100000">
                                          <p:val>
                                            <p:strVal val="#ppt_h"/>
                                          </p:val>
                                        </p:tav>
                                      </p:tavLst>
                                    </p:anim>
                                    <p:anim calcmode="lin" valueType="num">
                                      <p:cBhvr>
                                        <p:cTn id="27" dur="1000" fill="hold"/>
                                        <p:tgtEl>
                                          <p:spTgt spid="11"/>
                                        </p:tgtEl>
                                        <p:attrNameLst>
                                          <p:attrName>style.rotation</p:attrName>
                                        </p:attrNameLst>
                                      </p:cBhvr>
                                      <p:tavLst>
                                        <p:tav tm="0">
                                          <p:val>
                                            <p:fltVal val="90"/>
                                          </p:val>
                                        </p:tav>
                                        <p:tav tm="100000">
                                          <p:val>
                                            <p:fltVal val="0"/>
                                          </p:val>
                                        </p:tav>
                                      </p:tavLst>
                                    </p:anim>
                                    <p:animEffect transition="in" filter="fade">
                                      <p:cBhvr>
                                        <p:cTn id="28"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589212" y="1195529"/>
            <a:ext cx="8915399" cy="1468800"/>
          </a:xfrm>
        </p:spPr>
        <p:txBody>
          <a:bodyPr>
            <a:normAutofit/>
          </a:bodyPr>
          <a:lstStyle/>
          <a:p>
            <a:r>
              <a:rPr lang="en-PH" sz="7200" dirty="0" smtClean="0"/>
              <a:t>Essentials in Writing</a:t>
            </a:r>
            <a:endParaRPr lang="en-PH" sz="7200" dirty="0"/>
          </a:p>
        </p:txBody>
      </p:sp>
      <p:sp>
        <p:nvSpPr>
          <p:cNvPr id="7" name="Text Placeholder 6"/>
          <p:cNvSpPr>
            <a:spLocks noGrp="1"/>
          </p:cNvSpPr>
          <p:nvPr>
            <p:ph type="body" idx="1"/>
          </p:nvPr>
        </p:nvSpPr>
        <p:spPr>
          <a:xfrm>
            <a:off x="8228011" y="3851429"/>
            <a:ext cx="2808289" cy="860400"/>
          </a:xfrm>
          <a:solidFill>
            <a:schemeClr val="accent1">
              <a:lumMod val="40000"/>
              <a:lumOff val="60000"/>
            </a:schemeClr>
          </a:solidFill>
          <a:ln>
            <a:solidFill>
              <a:schemeClr val="accent1">
                <a:lumMod val="60000"/>
                <a:lumOff val="40000"/>
              </a:schemeClr>
            </a:solidFill>
          </a:ln>
        </p:spPr>
        <p:txBody>
          <a:bodyPr>
            <a:normAutofit/>
          </a:bodyPr>
          <a:lstStyle/>
          <a:p>
            <a:r>
              <a:rPr lang="en-PH" sz="4000" dirty="0" smtClean="0"/>
              <a:t>city, busy</a:t>
            </a:r>
            <a:endParaRPr lang="en-PH" sz="4000"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9212" y="3094530"/>
            <a:ext cx="5233988" cy="2896200"/>
          </a:xfrm>
          <a:prstGeom prst="rect">
            <a:avLst/>
          </a:prstGeom>
        </p:spPr>
      </p:pic>
    </p:spTree>
    <p:extLst>
      <p:ext uri="{BB962C8B-B14F-4D97-AF65-F5344CB8AC3E}">
        <p14:creationId xmlns:p14="http://schemas.microsoft.com/office/powerpoint/2010/main" val="33513496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89212" y="624109"/>
            <a:ext cx="8911687" cy="633190"/>
          </a:xfrm>
          <a:solidFill>
            <a:schemeClr val="bg2"/>
          </a:solidFill>
        </p:spPr>
        <p:txBody>
          <a:bodyPr>
            <a:noAutofit/>
          </a:bodyPr>
          <a:lstStyle/>
          <a:p>
            <a:r>
              <a:rPr lang="en-PH" dirty="0" smtClean="0"/>
              <a:t>Complex Sentence</a:t>
            </a:r>
            <a:endParaRPr lang="en-PH" dirty="0"/>
          </a:p>
        </p:txBody>
      </p:sp>
      <p:sp>
        <p:nvSpPr>
          <p:cNvPr id="6" name="Rectangle 5"/>
          <p:cNvSpPr/>
          <p:nvPr/>
        </p:nvSpPr>
        <p:spPr>
          <a:xfrm>
            <a:off x="2589212" y="1462849"/>
            <a:ext cx="2503488"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PH" sz="2400" dirty="0" smtClean="0">
                <a:solidFill>
                  <a:sysClr val="windowText" lastClr="000000"/>
                </a:solidFill>
              </a:rPr>
              <a:t>More examples</a:t>
            </a:r>
            <a:endParaRPr lang="en-PH" sz="2400" dirty="0">
              <a:solidFill>
                <a:sysClr val="windowText" lastClr="000000"/>
              </a:solidFill>
            </a:endParaRPr>
          </a:p>
        </p:txBody>
      </p:sp>
      <p:sp>
        <p:nvSpPr>
          <p:cNvPr id="2" name="TextBox 1"/>
          <p:cNvSpPr txBox="1"/>
          <p:nvPr/>
        </p:nvSpPr>
        <p:spPr>
          <a:xfrm>
            <a:off x="2589212" y="2277999"/>
            <a:ext cx="8383588" cy="2246769"/>
          </a:xfrm>
          <a:prstGeom prst="rect">
            <a:avLst/>
          </a:prstGeom>
          <a:noFill/>
        </p:spPr>
        <p:txBody>
          <a:bodyPr wrap="square" rtlCol="0">
            <a:spAutoFit/>
          </a:bodyPr>
          <a:lstStyle/>
          <a:p>
            <a:pPr marL="285750" indent="-285750">
              <a:buFont typeface="Wingdings" panose="05000000000000000000" pitchFamily="2" charset="2"/>
              <a:buChar char="§"/>
            </a:pPr>
            <a:r>
              <a:rPr lang="en-PH" sz="2800" dirty="0"/>
              <a:t>Although Tom reads novels, Jack reads comics</a:t>
            </a:r>
            <a:r>
              <a:rPr lang="en-PH" sz="2800" dirty="0" smtClean="0"/>
              <a:t>.</a:t>
            </a:r>
          </a:p>
          <a:p>
            <a:pPr marL="285750" indent="-285750">
              <a:buFont typeface="Wingdings" panose="05000000000000000000" pitchFamily="2" charset="2"/>
              <a:buChar char="§"/>
            </a:pPr>
            <a:r>
              <a:rPr lang="en-PH" sz="2800" dirty="0" smtClean="0"/>
              <a:t>He passed the exam because he studied very hard last week.</a:t>
            </a:r>
          </a:p>
          <a:p>
            <a:pPr marL="285750" indent="-285750">
              <a:buFont typeface="Wingdings" panose="05000000000000000000" pitchFamily="2" charset="2"/>
              <a:buChar char="§"/>
            </a:pPr>
            <a:r>
              <a:rPr lang="en-PH" sz="2800" dirty="0" smtClean="0"/>
              <a:t>My mother was cooking while watching TV.</a:t>
            </a:r>
          </a:p>
        </p:txBody>
      </p:sp>
    </p:spTree>
    <p:extLst>
      <p:ext uri="{BB962C8B-B14F-4D97-AF65-F5344CB8AC3E}">
        <p14:creationId xmlns:p14="http://schemas.microsoft.com/office/powerpoint/2010/main" val="54012545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89212" y="624109"/>
            <a:ext cx="8911687" cy="633190"/>
          </a:xfrm>
          <a:solidFill>
            <a:schemeClr val="bg2"/>
          </a:solidFill>
        </p:spPr>
        <p:txBody>
          <a:bodyPr>
            <a:noAutofit/>
          </a:bodyPr>
          <a:lstStyle/>
          <a:p>
            <a:r>
              <a:rPr lang="en-PH" dirty="0" smtClean="0"/>
              <a:t>Complex Sentence</a:t>
            </a:r>
            <a:endParaRPr lang="en-PH" dirty="0"/>
          </a:p>
        </p:txBody>
      </p:sp>
      <p:sp>
        <p:nvSpPr>
          <p:cNvPr id="6" name="Rectangle 5"/>
          <p:cNvSpPr/>
          <p:nvPr/>
        </p:nvSpPr>
        <p:spPr>
          <a:xfrm>
            <a:off x="2589212" y="1462849"/>
            <a:ext cx="5081588"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PH" sz="2400" dirty="0">
                <a:solidFill>
                  <a:schemeClr val="tx1"/>
                </a:solidFill>
              </a:rPr>
              <a:t>SUBORDINATING CONJUNCTIONS</a:t>
            </a:r>
          </a:p>
        </p:txBody>
      </p:sp>
      <p:graphicFrame>
        <p:nvGraphicFramePr>
          <p:cNvPr id="3" name="Table 2"/>
          <p:cNvGraphicFramePr>
            <a:graphicFrameLocks noGrp="1"/>
          </p:cNvGraphicFramePr>
          <p:nvPr>
            <p:extLst>
              <p:ext uri="{D42A27DB-BD31-4B8C-83A1-F6EECF244321}">
                <p14:modId xmlns:p14="http://schemas.microsoft.com/office/powerpoint/2010/main" val="2550927009"/>
              </p:ext>
            </p:extLst>
          </p:nvPr>
        </p:nvGraphicFramePr>
        <p:xfrm>
          <a:off x="2589212" y="2459566"/>
          <a:ext cx="7656512" cy="2377440"/>
        </p:xfrm>
        <a:graphic>
          <a:graphicData uri="http://schemas.openxmlformats.org/drawingml/2006/table">
            <a:tbl>
              <a:tblPr firstRow="1" bandRow="1">
                <a:tableStyleId>{5940675A-B579-460E-94D1-54222C63F5DA}</a:tableStyleId>
              </a:tblPr>
              <a:tblGrid>
                <a:gridCol w="1914128"/>
                <a:gridCol w="1914128"/>
                <a:gridCol w="1914128"/>
                <a:gridCol w="1914128"/>
              </a:tblGrid>
              <a:tr h="370840">
                <a:tc>
                  <a:txBody>
                    <a:bodyPr/>
                    <a:lstStyle/>
                    <a:p>
                      <a:pPr algn="ctr"/>
                      <a:r>
                        <a:rPr lang="en-PH" dirty="0" smtClean="0"/>
                        <a:t>Time</a:t>
                      </a:r>
                      <a:endParaRPr lang="en-PH" dirty="0"/>
                    </a:p>
                  </a:txBody>
                  <a:tcPr/>
                </a:tc>
                <a:tc>
                  <a:txBody>
                    <a:bodyPr/>
                    <a:lstStyle/>
                    <a:p>
                      <a:pPr algn="ctr"/>
                      <a:r>
                        <a:rPr lang="en-PH" dirty="0" smtClean="0"/>
                        <a:t>Cause and Effect</a:t>
                      </a:r>
                      <a:endParaRPr lang="en-PH" dirty="0"/>
                    </a:p>
                  </a:txBody>
                  <a:tcPr/>
                </a:tc>
                <a:tc>
                  <a:txBody>
                    <a:bodyPr/>
                    <a:lstStyle/>
                    <a:p>
                      <a:pPr algn="ctr"/>
                      <a:r>
                        <a:rPr lang="en-PH" dirty="0" smtClean="0"/>
                        <a:t>Opposition</a:t>
                      </a:r>
                      <a:endParaRPr lang="en-PH" dirty="0"/>
                    </a:p>
                  </a:txBody>
                  <a:tcPr/>
                </a:tc>
                <a:tc>
                  <a:txBody>
                    <a:bodyPr/>
                    <a:lstStyle/>
                    <a:p>
                      <a:pPr algn="ctr"/>
                      <a:r>
                        <a:rPr lang="en-PH" dirty="0" smtClean="0"/>
                        <a:t>Condition</a:t>
                      </a:r>
                      <a:endParaRPr lang="en-PH" dirty="0"/>
                    </a:p>
                  </a:txBody>
                  <a:tcPr/>
                </a:tc>
              </a:tr>
              <a:tr h="370840">
                <a:tc>
                  <a:txBody>
                    <a:bodyPr/>
                    <a:lstStyle/>
                    <a:p>
                      <a:pPr algn="ctr"/>
                      <a:r>
                        <a:rPr lang="en-PH" dirty="0" smtClean="0"/>
                        <a:t>After</a:t>
                      </a:r>
                    </a:p>
                    <a:p>
                      <a:pPr algn="ctr"/>
                      <a:r>
                        <a:rPr lang="en-PH" dirty="0" smtClean="0"/>
                        <a:t>Before</a:t>
                      </a:r>
                    </a:p>
                    <a:p>
                      <a:pPr algn="ctr"/>
                      <a:r>
                        <a:rPr lang="en-PH" dirty="0" smtClean="0"/>
                        <a:t>When</a:t>
                      </a:r>
                    </a:p>
                    <a:p>
                      <a:pPr algn="ctr"/>
                      <a:r>
                        <a:rPr lang="en-PH" dirty="0" smtClean="0"/>
                        <a:t>While</a:t>
                      </a:r>
                    </a:p>
                    <a:p>
                      <a:pPr algn="ctr"/>
                      <a:r>
                        <a:rPr lang="en-PH" dirty="0" smtClean="0"/>
                        <a:t>Since</a:t>
                      </a:r>
                    </a:p>
                    <a:p>
                      <a:pPr algn="ctr"/>
                      <a:r>
                        <a:rPr lang="en-PH" dirty="0" smtClean="0"/>
                        <a:t>Until</a:t>
                      </a:r>
                      <a:endParaRPr lang="en-PH" dirty="0"/>
                    </a:p>
                  </a:txBody>
                  <a:tcPr/>
                </a:tc>
                <a:tc>
                  <a:txBody>
                    <a:bodyPr/>
                    <a:lstStyle/>
                    <a:p>
                      <a:pPr algn="ctr"/>
                      <a:r>
                        <a:rPr lang="en-PH" dirty="0" smtClean="0"/>
                        <a:t>Because</a:t>
                      </a:r>
                    </a:p>
                    <a:p>
                      <a:pPr algn="ctr"/>
                      <a:r>
                        <a:rPr lang="en-PH" dirty="0" smtClean="0"/>
                        <a:t>Since</a:t>
                      </a:r>
                    </a:p>
                    <a:p>
                      <a:pPr algn="ctr"/>
                      <a:r>
                        <a:rPr lang="en-PH" dirty="0" smtClean="0"/>
                        <a:t>Now that</a:t>
                      </a:r>
                    </a:p>
                    <a:p>
                      <a:pPr algn="ctr"/>
                      <a:r>
                        <a:rPr lang="en-PH" dirty="0" smtClean="0"/>
                        <a:t>As</a:t>
                      </a:r>
                    </a:p>
                    <a:p>
                      <a:pPr algn="ctr"/>
                      <a:r>
                        <a:rPr lang="en-PH" dirty="0" smtClean="0"/>
                        <a:t>In order that</a:t>
                      </a:r>
                    </a:p>
                    <a:p>
                      <a:pPr algn="ctr"/>
                      <a:r>
                        <a:rPr lang="en-PH" dirty="0" smtClean="0"/>
                        <a:t>so</a:t>
                      </a:r>
                      <a:endParaRPr lang="en-PH" dirty="0"/>
                    </a:p>
                  </a:txBody>
                  <a:tcPr/>
                </a:tc>
                <a:tc>
                  <a:txBody>
                    <a:bodyPr/>
                    <a:lstStyle/>
                    <a:p>
                      <a:pPr algn="ctr"/>
                      <a:r>
                        <a:rPr lang="en-PH" dirty="0" smtClean="0"/>
                        <a:t>Although</a:t>
                      </a:r>
                    </a:p>
                    <a:p>
                      <a:pPr algn="ctr"/>
                      <a:r>
                        <a:rPr lang="en-PH" dirty="0" smtClean="0"/>
                        <a:t>Though</a:t>
                      </a:r>
                    </a:p>
                    <a:p>
                      <a:pPr algn="ctr"/>
                      <a:r>
                        <a:rPr lang="en-PH" dirty="0" smtClean="0"/>
                        <a:t>Even though</a:t>
                      </a:r>
                    </a:p>
                    <a:p>
                      <a:pPr algn="ctr"/>
                      <a:r>
                        <a:rPr lang="en-PH" dirty="0" smtClean="0"/>
                        <a:t>Whereas</a:t>
                      </a:r>
                    </a:p>
                    <a:p>
                      <a:pPr algn="ctr"/>
                      <a:r>
                        <a:rPr lang="en-PH" dirty="0" smtClean="0"/>
                        <a:t>while</a:t>
                      </a:r>
                      <a:endParaRPr lang="en-PH" dirty="0"/>
                    </a:p>
                  </a:txBody>
                  <a:tcPr/>
                </a:tc>
                <a:tc>
                  <a:txBody>
                    <a:bodyPr/>
                    <a:lstStyle/>
                    <a:p>
                      <a:pPr algn="ctr"/>
                      <a:r>
                        <a:rPr lang="en-PH" dirty="0" smtClean="0"/>
                        <a:t>If</a:t>
                      </a:r>
                    </a:p>
                    <a:p>
                      <a:pPr algn="ctr"/>
                      <a:r>
                        <a:rPr lang="en-PH" dirty="0" smtClean="0"/>
                        <a:t>Unless</a:t>
                      </a:r>
                    </a:p>
                    <a:p>
                      <a:pPr algn="ctr"/>
                      <a:r>
                        <a:rPr lang="en-PH" dirty="0" smtClean="0"/>
                        <a:t>Only if</a:t>
                      </a:r>
                    </a:p>
                    <a:p>
                      <a:pPr algn="ctr"/>
                      <a:r>
                        <a:rPr lang="en-PH" dirty="0" smtClean="0"/>
                        <a:t>Whether or not</a:t>
                      </a:r>
                    </a:p>
                    <a:p>
                      <a:pPr algn="ctr"/>
                      <a:r>
                        <a:rPr lang="en-PH" dirty="0" smtClean="0"/>
                        <a:t>Even if</a:t>
                      </a:r>
                    </a:p>
                    <a:p>
                      <a:pPr algn="ctr"/>
                      <a:r>
                        <a:rPr lang="en-PH" dirty="0" smtClean="0"/>
                        <a:t>In case that</a:t>
                      </a:r>
                      <a:endParaRPr lang="en-PH"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851838936"/>
              </p:ext>
            </p:extLst>
          </p:nvPr>
        </p:nvGraphicFramePr>
        <p:xfrm>
          <a:off x="5242718" y="5101166"/>
          <a:ext cx="2349500" cy="1285240"/>
        </p:xfrm>
        <a:graphic>
          <a:graphicData uri="http://schemas.openxmlformats.org/drawingml/2006/table">
            <a:tbl>
              <a:tblPr firstRow="1" bandRow="1">
                <a:tableStyleId>{5940675A-B579-460E-94D1-54222C63F5DA}</a:tableStyleId>
              </a:tblPr>
              <a:tblGrid>
                <a:gridCol w="2349500"/>
              </a:tblGrid>
              <a:tr h="370840">
                <a:tc>
                  <a:txBody>
                    <a:bodyPr/>
                    <a:lstStyle/>
                    <a:p>
                      <a:r>
                        <a:rPr lang="en-PH" dirty="0" smtClean="0"/>
                        <a:t>Relative</a:t>
                      </a:r>
                      <a:r>
                        <a:rPr lang="en-PH" baseline="0" dirty="0" smtClean="0"/>
                        <a:t> Pronoun</a:t>
                      </a:r>
                      <a:endParaRPr lang="en-PH" dirty="0"/>
                    </a:p>
                  </a:txBody>
                  <a:tcPr/>
                </a:tc>
              </a:tr>
              <a:tr h="370840">
                <a:tc>
                  <a:txBody>
                    <a:bodyPr/>
                    <a:lstStyle/>
                    <a:p>
                      <a:r>
                        <a:rPr lang="en-PH" dirty="0" smtClean="0"/>
                        <a:t>Who</a:t>
                      </a:r>
                    </a:p>
                    <a:p>
                      <a:r>
                        <a:rPr lang="en-PH" dirty="0" smtClean="0"/>
                        <a:t>Whom</a:t>
                      </a:r>
                    </a:p>
                    <a:p>
                      <a:r>
                        <a:rPr lang="en-PH" dirty="0" smtClean="0"/>
                        <a:t>Which</a:t>
                      </a:r>
                    </a:p>
                  </a:txBody>
                  <a:tcPr/>
                </a:tc>
              </a:tr>
            </a:tbl>
          </a:graphicData>
        </a:graphic>
      </p:graphicFrame>
    </p:spTree>
    <p:extLst>
      <p:ext uri="{BB962C8B-B14F-4D97-AF65-F5344CB8AC3E}">
        <p14:creationId xmlns:p14="http://schemas.microsoft.com/office/powerpoint/2010/main" val="17791599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585499" y="1121058"/>
            <a:ext cx="8915399" cy="1468800"/>
          </a:xfrm>
          <a:solidFill>
            <a:schemeClr val="bg2"/>
          </a:solidFill>
        </p:spPr>
        <p:txBody>
          <a:bodyPr>
            <a:normAutofit/>
          </a:bodyPr>
          <a:lstStyle/>
          <a:p>
            <a:r>
              <a:rPr lang="en-PH" sz="7200" dirty="0" smtClean="0"/>
              <a:t>Essentials in Writing</a:t>
            </a:r>
            <a:endParaRPr lang="en-PH" sz="7200" dirty="0"/>
          </a:p>
        </p:txBody>
      </p:sp>
      <p:sp>
        <p:nvSpPr>
          <p:cNvPr id="2" name="Text Placeholder 1"/>
          <p:cNvSpPr>
            <a:spLocks noGrp="1"/>
          </p:cNvSpPr>
          <p:nvPr>
            <p:ph type="body" idx="1"/>
          </p:nvPr>
        </p:nvSpPr>
        <p:spPr>
          <a:xfrm>
            <a:off x="2589212" y="2664329"/>
            <a:ext cx="8915399" cy="571419"/>
          </a:xfrm>
          <a:solidFill>
            <a:schemeClr val="bg2">
              <a:lumMod val="90000"/>
            </a:schemeClr>
          </a:solidFill>
        </p:spPr>
        <p:txBody>
          <a:bodyPr>
            <a:noAutofit/>
          </a:bodyPr>
          <a:lstStyle/>
          <a:p>
            <a:r>
              <a:rPr lang="en-PH" sz="2800" dirty="0"/>
              <a:t>The Sentence (Subject and Predicate)</a:t>
            </a:r>
          </a:p>
        </p:txBody>
      </p:sp>
      <p:sp>
        <p:nvSpPr>
          <p:cNvPr id="4" name="Title 3"/>
          <p:cNvSpPr txBox="1">
            <a:spLocks/>
          </p:cNvSpPr>
          <p:nvPr/>
        </p:nvSpPr>
        <p:spPr>
          <a:xfrm>
            <a:off x="2589211" y="3235748"/>
            <a:ext cx="8911687" cy="523452"/>
          </a:xfrm>
          <a:prstGeom prst="rect">
            <a:avLst/>
          </a:prstGeom>
          <a:solidFill>
            <a:schemeClr val="bg2">
              <a:lumMod val="75000"/>
            </a:schemeClr>
          </a:solidFill>
        </p:spPr>
        <p:txBody>
          <a:bodyPr vert="horz" lIns="91440" tIns="45720" rIns="91440" bIns="45720" rtlCol="0" anchor="b">
            <a:noAutofit/>
          </a:bodyPr>
          <a:lstStyle>
            <a:lvl1pPr algn="l" defTabSz="457200" rtl="0" eaLnBrk="1" latinLnBrk="0" hangingPunct="1">
              <a:spcBef>
                <a:spcPct val="0"/>
              </a:spcBef>
              <a:buNone/>
              <a:defRPr sz="4000" b="0" kern="1200" cap="none">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sz="2800" dirty="0" smtClean="0"/>
              <a:t>The Sentence (Subject and Verb Agreement)</a:t>
            </a:r>
            <a:endParaRPr lang="en-PH" sz="2800" dirty="0"/>
          </a:p>
        </p:txBody>
      </p:sp>
      <p:sp>
        <p:nvSpPr>
          <p:cNvPr id="5" name="Title 3"/>
          <p:cNvSpPr txBox="1">
            <a:spLocks/>
          </p:cNvSpPr>
          <p:nvPr/>
        </p:nvSpPr>
        <p:spPr>
          <a:xfrm>
            <a:off x="2585498" y="3759200"/>
            <a:ext cx="8911687" cy="520435"/>
          </a:xfrm>
          <a:prstGeom prst="rect">
            <a:avLst/>
          </a:prstGeom>
          <a:solidFill>
            <a:schemeClr val="bg2">
              <a:lumMod val="50000"/>
            </a:schemeClr>
          </a:solidFill>
        </p:spPr>
        <p:txBody>
          <a:bodyPr vert="horz" lIns="91440" tIns="45720" rIns="91440" bIns="45720" rtlCol="0" anchor="b">
            <a:normAutofit fontScale="97500"/>
          </a:bodyPr>
          <a:lstStyle>
            <a:lvl1pPr algn="l" defTabSz="457200" rtl="0" eaLnBrk="1" latinLnBrk="0" hangingPunct="1">
              <a:spcBef>
                <a:spcPct val="0"/>
              </a:spcBef>
              <a:buNone/>
              <a:defRPr sz="4000" b="0" kern="1200" cap="none">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sz="2800" dirty="0" smtClean="0"/>
              <a:t>Pronoun and Its Antecedent Agreement</a:t>
            </a:r>
            <a:endParaRPr lang="en-PH" sz="2800" dirty="0"/>
          </a:p>
        </p:txBody>
      </p:sp>
      <p:sp>
        <p:nvSpPr>
          <p:cNvPr id="7" name="Title 3"/>
          <p:cNvSpPr txBox="1">
            <a:spLocks/>
          </p:cNvSpPr>
          <p:nvPr/>
        </p:nvSpPr>
        <p:spPr>
          <a:xfrm>
            <a:off x="2581785" y="4282306"/>
            <a:ext cx="8911687" cy="546181"/>
          </a:xfrm>
          <a:prstGeom prst="rect">
            <a:avLst/>
          </a:prstGeom>
          <a:solidFill>
            <a:schemeClr val="bg2">
              <a:lumMod val="90000"/>
            </a:schemeClr>
          </a:solidFill>
        </p:spPr>
        <p:txBody>
          <a:bodyPr vert="horz" lIns="91440" tIns="45720" rIns="91440" bIns="45720" rtlCol="0" anchor="b">
            <a:normAutofit/>
          </a:bodyPr>
          <a:lstStyle>
            <a:lvl1pPr algn="l" defTabSz="457200" rtl="0" eaLnBrk="1" latinLnBrk="0" hangingPunct="1">
              <a:spcBef>
                <a:spcPct val="0"/>
              </a:spcBef>
              <a:buNone/>
              <a:defRPr sz="4000" b="0" kern="1200" cap="none">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sz="2800" dirty="0" smtClean="0"/>
              <a:t>The Sentence and Fragment</a:t>
            </a:r>
            <a:endParaRPr lang="en-PH" sz="2800" dirty="0"/>
          </a:p>
        </p:txBody>
      </p:sp>
    </p:spTree>
    <p:extLst>
      <p:ext uri="{BB962C8B-B14F-4D97-AF65-F5344CB8AC3E}">
        <p14:creationId xmlns:p14="http://schemas.microsoft.com/office/powerpoint/2010/main" val="38144263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2925" y="624110"/>
            <a:ext cx="8911687" cy="645890"/>
          </a:xfrm>
          <a:solidFill>
            <a:schemeClr val="bg2">
              <a:lumMod val="90000"/>
            </a:schemeClr>
          </a:solidFill>
        </p:spPr>
        <p:txBody>
          <a:bodyPr/>
          <a:lstStyle/>
          <a:p>
            <a:r>
              <a:rPr lang="en-PH" dirty="0" smtClean="0"/>
              <a:t>The Sentence (Subject and Predicate)</a:t>
            </a:r>
            <a:endParaRPr lang="en-PH"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478944323"/>
              </p:ext>
            </p:extLst>
          </p:nvPr>
        </p:nvGraphicFramePr>
        <p:xfrm>
          <a:off x="2589212" y="3004572"/>
          <a:ext cx="8915400" cy="2656840"/>
        </p:xfrm>
        <a:graphic>
          <a:graphicData uri="http://schemas.openxmlformats.org/drawingml/2006/table">
            <a:tbl>
              <a:tblPr firstRow="1" bandRow="1">
                <a:tableStyleId>{5940675A-B579-460E-94D1-54222C63F5DA}</a:tableStyleId>
              </a:tblPr>
              <a:tblGrid>
                <a:gridCol w="4457700"/>
                <a:gridCol w="4457700"/>
              </a:tblGrid>
              <a:tr h="370840">
                <a:tc>
                  <a:txBody>
                    <a:bodyPr/>
                    <a:lstStyle/>
                    <a:p>
                      <a:r>
                        <a:rPr lang="en-PH" dirty="0" smtClean="0"/>
                        <a:t>Subject</a:t>
                      </a:r>
                      <a:endParaRPr lang="en-PH" dirty="0"/>
                    </a:p>
                  </a:txBody>
                  <a:tcPr>
                    <a:solidFill>
                      <a:schemeClr val="bg2">
                        <a:lumMod val="75000"/>
                      </a:schemeClr>
                    </a:solidFill>
                  </a:tcPr>
                </a:tc>
                <a:tc>
                  <a:txBody>
                    <a:bodyPr/>
                    <a:lstStyle/>
                    <a:p>
                      <a:r>
                        <a:rPr lang="en-PH" dirty="0" smtClean="0"/>
                        <a:t>Predicate</a:t>
                      </a:r>
                      <a:endParaRPr lang="en-PH" dirty="0"/>
                    </a:p>
                  </a:txBody>
                  <a:tcPr>
                    <a:solidFill>
                      <a:schemeClr val="bg2">
                        <a:lumMod val="75000"/>
                      </a:schemeClr>
                    </a:solidFill>
                  </a:tcPr>
                </a:tc>
              </a:tr>
              <a:tr h="370840">
                <a:tc>
                  <a:txBody>
                    <a:bodyPr/>
                    <a:lstStyle/>
                    <a:p>
                      <a:pPr marL="285750" indent="-285750">
                        <a:buFont typeface="Wingdings" panose="05000000000000000000" pitchFamily="2" charset="2"/>
                        <a:buChar char="ü"/>
                      </a:pPr>
                      <a:r>
                        <a:rPr lang="en-PH" dirty="0" smtClean="0"/>
                        <a:t>The noun or its substitute</a:t>
                      </a:r>
                      <a:r>
                        <a:rPr lang="en-PH" baseline="0" dirty="0" smtClean="0"/>
                        <a:t> (pronoun) in the sentence.</a:t>
                      </a:r>
                    </a:p>
                    <a:p>
                      <a:pPr marL="285750" indent="-285750">
                        <a:buFont typeface="Wingdings" panose="05000000000000000000" pitchFamily="2" charset="2"/>
                        <a:buChar char="ü"/>
                      </a:pPr>
                      <a:r>
                        <a:rPr lang="en-PH" baseline="0" dirty="0" smtClean="0"/>
                        <a:t>It is basically what is spoken of in the sentence.</a:t>
                      </a:r>
                    </a:p>
                  </a:txBody>
                  <a:tcPr/>
                </a:tc>
                <a:tc>
                  <a:txBody>
                    <a:bodyPr/>
                    <a:lstStyle/>
                    <a:p>
                      <a:pPr marL="285750" indent="-285750">
                        <a:buFont typeface="Wingdings" panose="05000000000000000000" pitchFamily="2" charset="2"/>
                        <a:buChar char="ü"/>
                      </a:pPr>
                      <a:r>
                        <a:rPr lang="en-PH" dirty="0" smtClean="0"/>
                        <a:t>The word or phrase which expresses what is said about</a:t>
                      </a:r>
                      <a:r>
                        <a:rPr lang="en-PH" baseline="0" dirty="0" smtClean="0"/>
                        <a:t> the subject.</a:t>
                      </a:r>
                    </a:p>
                    <a:p>
                      <a:pPr marL="285750" indent="-285750">
                        <a:buFont typeface="Wingdings" panose="05000000000000000000" pitchFamily="2" charset="2"/>
                        <a:buChar char="ü"/>
                      </a:pPr>
                      <a:r>
                        <a:rPr lang="en-PH" baseline="0" dirty="0" smtClean="0"/>
                        <a:t>It may be simple (the verb itself), compound (two or more verbs with one subject) or complete which consists of the verb and other words which may be needed to complete the thought.</a:t>
                      </a:r>
                      <a:endParaRPr lang="en-PH" dirty="0"/>
                    </a:p>
                  </a:txBody>
                  <a:tcPr/>
                </a:tc>
              </a:tr>
            </a:tbl>
          </a:graphicData>
        </a:graphic>
      </p:graphicFrame>
      <p:sp>
        <p:nvSpPr>
          <p:cNvPr id="6" name="Rectangle 5"/>
          <p:cNvSpPr/>
          <p:nvPr/>
        </p:nvSpPr>
        <p:spPr>
          <a:xfrm>
            <a:off x="1328429" y="1592945"/>
            <a:ext cx="10176183" cy="461665"/>
          </a:xfrm>
          <a:prstGeom prst="rect">
            <a:avLst/>
          </a:prstGeom>
          <a:noFill/>
          <a:ln>
            <a:solidFill>
              <a:schemeClr val="tx1"/>
            </a:solidFill>
          </a:ln>
        </p:spPr>
        <p:txBody>
          <a:bodyPr wrap="none" lIns="91440" tIns="45720" rIns="91440" bIns="45720">
            <a:spAutoFit/>
          </a:bodyPr>
          <a:lstStyle/>
          <a:p>
            <a:pPr algn="ctr"/>
            <a:r>
              <a:rPr lang="en-US" sz="2400" b="0" cap="none" spc="0" dirty="0" smtClean="0">
                <a:ln w="0"/>
                <a:solidFill>
                  <a:schemeClr val="tx1"/>
                </a:solidFill>
                <a:effectLst>
                  <a:outerShdw blurRad="38100" dist="19050" dir="2700000" algn="tl" rotWithShape="0">
                    <a:schemeClr val="dk1">
                      <a:alpha val="40000"/>
                    </a:schemeClr>
                  </a:outerShdw>
                </a:effectLst>
              </a:rPr>
              <a:t>A sentence is a group of words that expresses a complete thought.</a:t>
            </a:r>
            <a:endParaRPr lang="en-US" sz="2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3282941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2925" y="624110"/>
            <a:ext cx="8911687" cy="773616"/>
          </a:xfrm>
          <a:solidFill>
            <a:schemeClr val="bg2">
              <a:lumMod val="90000"/>
            </a:schemeClr>
          </a:solidFill>
        </p:spPr>
        <p:txBody>
          <a:bodyPr/>
          <a:lstStyle/>
          <a:p>
            <a:r>
              <a:rPr lang="en-PH" dirty="0" smtClean="0"/>
              <a:t>The Sentence (Subject and Predicate)</a:t>
            </a:r>
            <a:endParaRPr lang="en-PH" dirty="0"/>
          </a:p>
        </p:txBody>
      </p:sp>
      <p:sp>
        <p:nvSpPr>
          <p:cNvPr id="5" name="Rectangle 4"/>
          <p:cNvSpPr/>
          <p:nvPr/>
        </p:nvSpPr>
        <p:spPr>
          <a:xfrm>
            <a:off x="3972586" y="1592945"/>
            <a:ext cx="4887877" cy="461665"/>
          </a:xfrm>
          <a:prstGeom prst="rect">
            <a:avLst/>
          </a:prstGeom>
          <a:noFill/>
          <a:ln>
            <a:solidFill>
              <a:schemeClr val="tx1"/>
            </a:solidFill>
          </a:ln>
        </p:spPr>
        <p:txBody>
          <a:bodyPr wrap="none" lIns="91440" tIns="45720" rIns="91440" bIns="45720">
            <a:spAutoFit/>
          </a:bodyPr>
          <a:lstStyle/>
          <a:p>
            <a:pPr algn="ctr"/>
            <a:r>
              <a:rPr lang="en-US" sz="2400" dirty="0" smtClean="0">
                <a:ln w="0"/>
                <a:effectLst>
                  <a:outerShdw blurRad="38100" dist="19050" dir="2700000" algn="tl" rotWithShape="0">
                    <a:schemeClr val="dk1">
                      <a:alpha val="40000"/>
                    </a:schemeClr>
                  </a:outerShdw>
                </a:effectLst>
              </a:rPr>
              <a:t>Look at the following examples:</a:t>
            </a:r>
            <a:endParaRPr lang="en-US" sz="2400" b="0" cap="none" spc="0" dirty="0">
              <a:ln w="0"/>
              <a:solidFill>
                <a:schemeClr val="tx1"/>
              </a:solidFill>
              <a:effectLst>
                <a:outerShdw blurRad="38100" dist="19050" dir="2700000" algn="tl" rotWithShape="0">
                  <a:schemeClr val="dk1">
                    <a:alpha val="40000"/>
                  </a:schemeClr>
                </a:outerShdw>
              </a:effectLst>
            </a:endParaRPr>
          </a:p>
        </p:txBody>
      </p:sp>
      <p:sp>
        <p:nvSpPr>
          <p:cNvPr id="8" name="Content Placeholder 7"/>
          <p:cNvSpPr>
            <a:spLocks noGrp="1"/>
          </p:cNvSpPr>
          <p:nvPr>
            <p:ph idx="1"/>
          </p:nvPr>
        </p:nvSpPr>
        <p:spPr>
          <a:xfrm>
            <a:off x="2589212" y="2133600"/>
            <a:ext cx="8915400" cy="1589314"/>
          </a:xfrm>
        </p:spPr>
        <p:txBody>
          <a:bodyPr>
            <a:noAutofit/>
          </a:bodyPr>
          <a:lstStyle/>
          <a:p>
            <a:pPr>
              <a:buFont typeface="+mj-lt"/>
              <a:buAutoNum type="arabicPeriod"/>
            </a:pPr>
            <a:r>
              <a:rPr lang="en-PH" sz="2400" dirty="0" smtClean="0"/>
              <a:t>Teachers teach.</a:t>
            </a:r>
          </a:p>
          <a:p>
            <a:pPr>
              <a:buFont typeface="+mj-lt"/>
              <a:buAutoNum type="arabicPeriod"/>
            </a:pPr>
            <a:r>
              <a:rPr lang="en-PH" sz="2400" dirty="0" smtClean="0"/>
              <a:t>Teachers teach their students.</a:t>
            </a:r>
          </a:p>
          <a:p>
            <a:pPr>
              <a:buFont typeface="+mj-lt"/>
              <a:buAutoNum type="arabicPeriod"/>
            </a:pPr>
            <a:r>
              <a:rPr lang="en-PH" sz="2400" dirty="0" smtClean="0"/>
              <a:t>Teachers teach their students how to write an essay.</a:t>
            </a:r>
            <a:endParaRPr lang="en-PH" sz="2400" dirty="0"/>
          </a:p>
        </p:txBody>
      </p:sp>
      <p:graphicFrame>
        <p:nvGraphicFramePr>
          <p:cNvPr id="9" name="Table 8"/>
          <p:cNvGraphicFramePr>
            <a:graphicFrameLocks noGrp="1"/>
          </p:cNvGraphicFramePr>
          <p:nvPr>
            <p:extLst>
              <p:ext uri="{D42A27DB-BD31-4B8C-83A1-F6EECF244321}">
                <p14:modId xmlns:p14="http://schemas.microsoft.com/office/powerpoint/2010/main" val="1634740034"/>
              </p:ext>
            </p:extLst>
          </p:nvPr>
        </p:nvGraphicFramePr>
        <p:xfrm>
          <a:off x="2589212" y="3801904"/>
          <a:ext cx="8915400" cy="2296160"/>
        </p:xfrm>
        <a:graphic>
          <a:graphicData uri="http://schemas.openxmlformats.org/drawingml/2006/table">
            <a:tbl>
              <a:tblPr firstRow="1" bandRow="1">
                <a:tableStyleId>{616DA210-FB5B-4158-B5E0-FEB733F419BA}</a:tableStyleId>
              </a:tblPr>
              <a:tblGrid>
                <a:gridCol w="2971800"/>
                <a:gridCol w="2971800"/>
                <a:gridCol w="2971800"/>
              </a:tblGrid>
              <a:tr h="370840">
                <a:tc>
                  <a:txBody>
                    <a:bodyPr/>
                    <a:lstStyle/>
                    <a:p>
                      <a:r>
                        <a:rPr lang="en-PH" dirty="0" smtClean="0"/>
                        <a:t>Subject</a:t>
                      </a:r>
                      <a:endParaRPr lang="en-PH" dirty="0"/>
                    </a:p>
                  </a:txBody>
                  <a:tcPr>
                    <a:solidFill>
                      <a:schemeClr val="bg2">
                        <a:lumMod val="75000"/>
                      </a:schemeClr>
                    </a:solidFill>
                  </a:tcPr>
                </a:tc>
                <a:tc>
                  <a:txBody>
                    <a:bodyPr/>
                    <a:lstStyle/>
                    <a:p>
                      <a:r>
                        <a:rPr lang="en-PH" dirty="0" smtClean="0"/>
                        <a:t>Predicate</a:t>
                      </a:r>
                      <a:endParaRPr lang="en-PH" dirty="0"/>
                    </a:p>
                  </a:txBody>
                  <a:tcPr>
                    <a:solidFill>
                      <a:schemeClr val="bg2">
                        <a:lumMod val="75000"/>
                      </a:schemeClr>
                    </a:solidFill>
                  </a:tcPr>
                </a:tc>
                <a:tc>
                  <a:txBody>
                    <a:bodyPr/>
                    <a:lstStyle/>
                    <a:p>
                      <a:r>
                        <a:rPr lang="en-PH" dirty="0" smtClean="0"/>
                        <a:t>Sentence</a:t>
                      </a:r>
                      <a:endParaRPr lang="en-PH" dirty="0"/>
                    </a:p>
                  </a:txBody>
                  <a:tcPr>
                    <a:solidFill>
                      <a:schemeClr val="bg2">
                        <a:lumMod val="75000"/>
                      </a:schemeClr>
                    </a:solidFill>
                  </a:tcPr>
                </a:tc>
              </a:tr>
              <a:tr h="370840">
                <a:tc>
                  <a:txBody>
                    <a:bodyPr/>
                    <a:lstStyle/>
                    <a:p>
                      <a:pPr marL="0" indent="0">
                        <a:buFont typeface="+mj-lt"/>
                        <a:buNone/>
                      </a:pPr>
                      <a:r>
                        <a:rPr lang="en-PH" sz="1800" dirty="0" smtClean="0"/>
                        <a:t>1. Teachers</a:t>
                      </a:r>
                      <a:endParaRPr lang="en-PH" dirty="0"/>
                    </a:p>
                  </a:txBody>
                  <a:tcPr/>
                </a:tc>
                <a:tc>
                  <a:txBody>
                    <a:bodyPr/>
                    <a:lstStyle/>
                    <a:p>
                      <a:r>
                        <a:rPr lang="en-PH" dirty="0" smtClean="0"/>
                        <a:t>teach.</a:t>
                      </a:r>
                      <a:endParaRPr lang="en-PH" dirty="0"/>
                    </a:p>
                  </a:txBody>
                  <a:tcPr/>
                </a:tc>
                <a:tc>
                  <a:txBody>
                    <a:bodyPr/>
                    <a:lstStyle/>
                    <a:p>
                      <a:r>
                        <a:rPr lang="en-PH" sz="1800" dirty="0" smtClean="0"/>
                        <a:t>Teachers teach.</a:t>
                      </a:r>
                      <a:endParaRPr lang="en-PH" dirty="0"/>
                    </a:p>
                  </a:txBody>
                  <a:tcPr/>
                </a:tc>
              </a:tr>
              <a:tr h="370840">
                <a:tc>
                  <a:txBody>
                    <a:bodyPr/>
                    <a:lstStyle/>
                    <a:p>
                      <a:pPr marL="0" indent="0">
                        <a:buFont typeface="+mj-lt"/>
                        <a:buNone/>
                      </a:pPr>
                      <a:r>
                        <a:rPr lang="en-PH" dirty="0" smtClean="0"/>
                        <a:t>2. Teachers</a:t>
                      </a:r>
                      <a:endParaRPr lang="en-PH" dirty="0"/>
                    </a:p>
                  </a:txBody>
                  <a:tcPr/>
                </a:tc>
                <a:tc>
                  <a:txBody>
                    <a:bodyPr/>
                    <a:lstStyle/>
                    <a:p>
                      <a:r>
                        <a:rPr lang="en-PH" dirty="0" smtClean="0"/>
                        <a:t>teach their students.</a:t>
                      </a:r>
                      <a:endParaRPr lang="en-PH"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PH" sz="1800" dirty="0" smtClean="0"/>
                        <a:t>Teachers teach their students.</a:t>
                      </a:r>
                    </a:p>
                  </a:txBody>
                  <a:tcPr/>
                </a:tc>
              </a:tr>
              <a:tr h="370840">
                <a:tc>
                  <a:txBody>
                    <a:bodyPr/>
                    <a:lstStyle/>
                    <a:p>
                      <a:r>
                        <a:rPr lang="en-PH" dirty="0" smtClean="0"/>
                        <a:t>3. Teachers</a:t>
                      </a:r>
                      <a:endParaRPr lang="en-PH" dirty="0"/>
                    </a:p>
                  </a:txBody>
                  <a:tcPr/>
                </a:tc>
                <a:tc>
                  <a:txBody>
                    <a:bodyPr/>
                    <a:lstStyle/>
                    <a:p>
                      <a:r>
                        <a:rPr lang="en-PH" dirty="0" smtClean="0"/>
                        <a:t>teach their students</a:t>
                      </a:r>
                      <a:r>
                        <a:rPr lang="en-PH" baseline="0" dirty="0" smtClean="0"/>
                        <a:t> how to write an essay</a:t>
                      </a:r>
                      <a:endParaRPr lang="en-PH"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PH" sz="1800" dirty="0" smtClean="0"/>
                        <a:t>Teachers teach their students how to write an essay.</a:t>
                      </a:r>
                    </a:p>
                  </a:txBody>
                  <a:tcPr/>
                </a:tc>
              </a:tr>
            </a:tbl>
          </a:graphicData>
        </a:graphic>
      </p:graphicFrame>
    </p:spTree>
    <p:extLst>
      <p:ext uri="{BB962C8B-B14F-4D97-AF65-F5344CB8AC3E}">
        <p14:creationId xmlns:p14="http://schemas.microsoft.com/office/powerpoint/2010/main" val="24310799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2925" y="624110"/>
            <a:ext cx="8911687" cy="773616"/>
          </a:xfrm>
          <a:solidFill>
            <a:schemeClr val="bg2">
              <a:lumMod val="90000"/>
            </a:schemeClr>
          </a:solidFill>
        </p:spPr>
        <p:txBody>
          <a:bodyPr/>
          <a:lstStyle/>
          <a:p>
            <a:r>
              <a:rPr lang="en-PH" dirty="0" smtClean="0"/>
              <a:t>The Sentence (Subject and Predicate)</a:t>
            </a:r>
            <a:endParaRPr lang="en-PH" dirty="0"/>
          </a:p>
        </p:txBody>
      </p:sp>
      <p:sp>
        <p:nvSpPr>
          <p:cNvPr id="5" name="Rectangle 4"/>
          <p:cNvSpPr/>
          <p:nvPr/>
        </p:nvSpPr>
        <p:spPr>
          <a:xfrm>
            <a:off x="2699819" y="1397726"/>
            <a:ext cx="1309974" cy="400110"/>
          </a:xfrm>
          <a:prstGeom prst="rect">
            <a:avLst/>
          </a:prstGeom>
          <a:noFill/>
          <a:ln>
            <a:noFill/>
          </a:ln>
        </p:spPr>
        <p:txBody>
          <a:bodyPr wrap="none" lIns="91440" tIns="45720" rIns="91440" bIns="45720">
            <a:spAutoFit/>
          </a:bodyPr>
          <a:lstStyle/>
          <a:p>
            <a:pPr algn="ctr"/>
            <a:r>
              <a:rPr lang="en-US" sz="2000" dirty="0" smtClean="0">
                <a:ln w="0"/>
                <a:effectLst>
                  <a:outerShdw blurRad="38100" dist="19050" dir="2700000" algn="tl" rotWithShape="0">
                    <a:schemeClr val="dk1">
                      <a:alpha val="40000"/>
                    </a:schemeClr>
                  </a:outerShdw>
                </a:effectLst>
              </a:rPr>
              <a:t>Activity 1</a:t>
            </a:r>
            <a:endParaRPr lang="en-US" sz="2000" b="0" cap="none" spc="0" dirty="0">
              <a:ln w="0"/>
              <a:solidFill>
                <a:schemeClr val="tx1"/>
              </a:solidFill>
              <a:effectLst>
                <a:outerShdw blurRad="38100" dist="19050" dir="2700000" algn="tl" rotWithShape="0">
                  <a:schemeClr val="dk1">
                    <a:alpha val="40000"/>
                  </a:schemeClr>
                </a:outerShdw>
              </a:effectLst>
            </a:endParaRPr>
          </a:p>
        </p:txBody>
      </p:sp>
      <p:sp>
        <p:nvSpPr>
          <p:cNvPr id="8" name="Content Placeholder 7"/>
          <p:cNvSpPr>
            <a:spLocks noGrp="1"/>
          </p:cNvSpPr>
          <p:nvPr>
            <p:ph idx="1"/>
          </p:nvPr>
        </p:nvSpPr>
        <p:spPr>
          <a:xfrm>
            <a:off x="2589212" y="2513484"/>
            <a:ext cx="8915400" cy="3912715"/>
          </a:xfrm>
        </p:spPr>
        <p:txBody>
          <a:bodyPr>
            <a:noAutofit/>
          </a:bodyPr>
          <a:lstStyle/>
          <a:p>
            <a:pPr>
              <a:buFont typeface="+mj-lt"/>
              <a:buAutoNum type="arabicPeriod"/>
            </a:pPr>
            <a:r>
              <a:rPr lang="en-PH" sz="1600" dirty="0" smtClean="0">
                <a:solidFill>
                  <a:schemeClr val="tx1"/>
                </a:solidFill>
              </a:rPr>
              <a:t>The teachers and students are on their campus tour.</a:t>
            </a:r>
          </a:p>
          <a:p>
            <a:pPr>
              <a:buFont typeface="+mj-lt"/>
              <a:buAutoNum type="arabicPeriod"/>
            </a:pPr>
            <a:r>
              <a:rPr lang="en-PH" sz="1600" dirty="0">
                <a:solidFill>
                  <a:schemeClr val="tx1"/>
                </a:solidFill>
              </a:rPr>
              <a:t>The sun was shining brightly</a:t>
            </a:r>
            <a:r>
              <a:rPr lang="en-PH" sz="1600" dirty="0" smtClean="0">
                <a:solidFill>
                  <a:schemeClr val="tx1"/>
                </a:solidFill>
              </a:rPr>
              <a:t>.</a:t>
            </a:r>
          </a:p>
          <a:p>
            <a:pPr>
              <a:buFont typeface="+mj-lt"/>
              <a:buAutoNum type="arabicPeriod"/>
            </a:pPr>
            <a:r>
              <a:rPr lang="en-PH" sz="1600" dirty="0">
                <a:solidFill>
                  <a:schemeClr val="tx1"/>
                </a:solidFill>
              </a:rPr>
              <a:t>The dogs were barking loudly</a:t>
            </a:r>
            <a:r>
              <a:rPr lang="en-PH" sz="1600" dirty="0" smtClean="0">
                <a:solidFill>
                  <a:schemeClr val="tx1"/>
                </a:solidFill>
              </a:rPr>
              <a:t>.</a:t>
            </a:r>
          </a:p>
          <a:p>
            <a:pPr>
              <a:buFont typeface="+mj-lt"/>
              <a:buAutoNum type="arabicPeriod"/>
            </a:pPr>
            <a:r>
              <a:rPr lang="en-PH" sz="1600" dirty="0">
                <a:solidFill>
                  <a:schemeClr val="tx1"/>
                </a:solidFill>
              </a:rPr>
              <a:t>A rich merchant was passing by the shoemaker’s window</a:t>
            </a:r>
            <a:r>
              <a:rPr lang="en-PH" sz="1600" dirty="0" smtClean="0">
                <a:solidFill>
                  <a:schemeClr val="tx1"/>
                </a:solidFill>
              </a:rPr>
              <a:t>.</a:t>
            </a:r>
          </a:p>
          <a:p>
            <a:pPr>
              <a:buFont typeface="+mj-lt"/>
              <a:buAutoNum type="arabicPeriod"/>
            </a:pPr>
            <a:r>
              <a:rPr lang="en-PH" sz="1600" dirty="0">
                <a:solidFill>
                  <a:schemeClr val="tx1"/>
                </a:solidFill>
              </a:rPr>
              <a:t>The little tree was covered with needles instead of leaves</a:t>
            </a:r>
            <a:r>
              <a:rPr lang="en-PH" sz="1600" dirty="0" smtClean="0">
                <a:solidFill>
                  <a:schemeClr val="tx1"/>
                </a:solidFill>
              </a:rPr>
              <a:t>.</a:t>
            </a:r>
          </a:p>
          <a:p>
            <a:pPr>
              <a:buFont typeface="+mj-lt"/>
              <a:buAutoNum type="arabicPeriod"/>
            </a:pPr>
            <a:r>
              <a:rPr lang="en-PH" sz="1600" dirty="0">
                <a:solidFill>
                  <a:schemeClr val="tx1"/>
                </a:solidFill>
              </a:rPr>
              <a:t>You don’t have to wait for me</a:t>
            </a:r>
            <a:r>
              <a:rPr lang="en-PH" sz="1600" dirty="0" smtClean="0">
                <a:solidFill>
                  <a:schemeClr val="tx1"/>
                </a:solidFill>
              </a:rPr>
              <a:t>.</a:t>
            </a:r>
          </a:p>
          <a:p>
            <a:pPr>
              <a:buFont typeface="+mj-lt"/>
              <a:buAutoNum type="arabicPeriod"/>
            </a:pPr>
            <a:r>
              <a:rPr lang="en-PH" sz="1600" dirty="0">
                <a:solidFill>
                  <a:schemeClr val="tx1"/>
                </a:solidFill>
              </a:rPr>
              <a:t>We will no longer tolerate this</a:t>
            </a:r>
            <a:r>
              <a:rPr lang="en-PH" sz="1600" dirty="0" smtClean="0">
                <a:solidFill>
                  <a:schemeClr val="tx1"/>
                </a:solidFill>
              </a:rPr>
              <a:t>.</a:t>
            </a:r>
          </a:p>
          <a:p>
            <a:pPr>
              <a:buFont typeface="+mj-lt"/>
              <a:buAutoNum type="arabicPeriod"/>
            </a:pPr>
            <a:r>
              <a:rPr lang="en-PH" sz="1600" dirty="0">
                <a:solidFill>
                  <a:schemeClr val="tx1"/>
                </a:solidFill>
              </a:rPr>
              <a:t>Waiting by the school gate in the rain was my mother</a:t>
            </a:r>
            <a:r>
              <a:rPr lang="en-PH" sz="1600" dirty="0" smtClean="0">
                <a:solidFill>
                  <a:schemeClr val="tx1"/>
                </a:solidFill>
              </a:rPr>
              <a:t>.</a:t>
            </a:r>
          </a:p>
          <a:p>
            <a:pPr>
              <a:buFont typeface="+mj-lt"/>
              <a:buAutoNum type="arabicPeriod"/>
            </a:pPr>
            <a:r>
              <a:rPr lang="en-PH" sz="1600" dirty="0">
                <a:solidFill>
                  <a:schemeClr val="tx1"/>
                </a:solidFill>
              </a:rPr>
              <a:t>Occasionally the predicate comes before the subject</a:t>
            </a:r>
            <a:r>
              <a:rPr lang="en-PH" sz="1600" dirty="0" smtClean="0">
                <a:solidFill>
                  <a:schemeClr val="tx1"/>
                </a:solidFill>
              </a:rPr>
              <a:t>.</a:t>
            </a:r>
          </a:p>
          <a:p>
            <a:pPr>
              <a:buFont typeface="+mj-lt"/>
              <a:buAutoNum type="arabicPeriod"/>
            </a:pPr>
            <a:r>
              <a:rPr lang="en-PH" sz="1600" dirty="0">
                <a:solidFill>
                  <a:schemeClr val="tx1"/>
                </a:solidFill>
              </a:rPr>
              <a:t>In most English sentences the subject comes before the predicate.</a:t>
            </a:r>
            <a:endParaRPr lang="en-PH" sz="1600" dirty="0" smtClean="0">
              <a:solidFill>
                <a:schemeClr val="tx1"/>
              </a:solidFill>
            </a:endParaRPr>
          </a:p>
          <a:p>
            <a:pPr>
              <a:buFont typeface="+mj-lt"/>
              <a:buAutoNum type="arabicPeriod"/>
            </a:pPr>
            <a:endParaRPr lang="en-PH" sz="1600" dirty="0" smtClean="0">
              <a:solidFill>
                <a:schemeClr val="tx1"/>
              </a:solidFill>
            </a:endParaRPr>
          </a:p>
        </p:txBody>
      </p:sp>
      <p:sp>
        <p:nvSpPr>
          <p:cNvPr id="6" name="Rectangle 5"/>
          <p:cNvSpPr/>
          <p:nvPr/>
        </p:nvSpPr>
        <p:spPr>
          <a:xfrm>
            <a:off x="2664553" y="1797836"/>
            <a:ext cx="4108817" cy="400110"/>
          </a:xfrm>
          <a:prstGeom prst="rect">
            <a:avLst/>
          </a:prstGeom>
          <a:noFill/>
          <a:ln>
            <a:solidFill>
              <a:schemeClr val="tx1"/>
            </a:solidFill>
          </a:ln>
        </p:spPr>
        <p:txBody>
          <a:bodyPr wrap="none" lIns="91440" tIns="45720" rIns="91440" bIns="45720">
            <a:spAutoFit/>
          </a:bodyPr>
          <a:lstStyle/>
          <a:p>
            <a:pPr algn="ctr"/>
            <a:r>
              <a:rPr lang="en-US" sz="2000" dirty="0" smtClean="0">
                <a:ln w="0"/>
                <a:effectLst>
                  <a:outerShdw blurRad="38100" dist="19050" dir="2700000" algn="tl" rotWithShape="0">
                    <a:schemeClr val="dk1">
                      <a:alpha val="40000"/>
                    </a:schemeClr>
                  </a:outerShdw>
                </a:effectLst>
              </a:rPr>
              <a:t>Find the subject and predicate.</a:t>
            </a:r>
            <a:endParaRPr lang="en-US" sz="20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5412723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2925" y="624110"/>
            <a:ext cx="8911687" cy="645890"/>
          </a:xfrm>
          <a:solidFill>
            <a:schemeClr val="bg2">
              <a:lumMod val="90000"/>
            </a:schemeClr>
          </a:solidFill>
        </p:spPr>
        <p:txBody>
          <a:bodyPr>
            <a:normAutofit/>
          </a:bodyPr>
          <a:lstStyle/>
          <a:p>
            <a:r>
              <a:rPr lang="en-PH" sz="2800" dirty="0" smtClean="0"/>
              <a:t>The Sentence (Subject and Verb Agreement)</a:t>
            </a:r>
            <a:endParaRPr lang="en-PH" sz="28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237262459"/>
              </p:ext>
            </p:extLst>
          </p:nvPr>
        </p:nvGraphicFramePr>
        <p:xfrm>
          <a:off x="2589212" y="2229872"/>
          <a:ext cx="8915400" cy="2656840"/>
        </p:xfrm>
        <a:graphic>
          <a:graphicData uri="http://schemas.openxmlformats.org/drawingml/2006/table">
            <a:tbl>
              <a:tblPr firstRow="1" bandRow="1">
                <a:tableStyleId>{5940675A-B579-460E-94D1-54222C63F5DA}</a:tableStyleId>
              </a:tblPr>
              <a:tblGrid>
                <a:gridCol w="4457700"/>
                <a:gridCol w="4457700"/>
              </a:tblGrid>
              <a:tr h="370840">
                <a:tc>
                  <a:txBody>
                    <a:bodyPr/>
                    <a:lstStyle/>
                    <a:p>
                      <a:r>
                        <a:rPr lang="en-PH" dirty="0" smtClean="0"/>
                        <a:t>Rules</a:t>
                      </a:r>
                      <a:r>
                        <a:rPr lang="en-PH" baseline="0" dirty="0" smtClean="0"/>
                        <a:t> in Subject – Verb Agreement</a:t>
                      </a:r>
                      <a:endParaRPr lang="en-PH" dirty="0"/>
                    </a:p>
                  </a:txBody>
                  <a:tcPr>
                    <a:solidFill>
                      <a:schemeClr val="bg2">
                        <a:lumMod val="75000"/>
                      </a:schemeClr>
                    </a:solidFill>
                  </a:tcPr>
                </a:tc>
                <a:tc>
                  <a:txBody>
                    <a:bodyPr/>
                    <a:lstStyle/>
                    <a:p>
                      <a:r>
                        <a:rPr lang="en-PH" dirty="0" smtClean="0"/>
                        <a:t>Example</a:t>
                      </a:r>
                      <a:endParaRPr lang="en-PH" dirty="0"/>
                    </a:p>
                  </a:txBody>
                  <a:tcPr>
                    <a:solidFill>
                      <a:schemeClr val="bg2">
                        <a:lumMod val="75000"/>
                      </a:schemeClr>
                    </a:solidFill>
                  </a:tcPr>
                </a:tc>
              </a:tr>
              <a:tr h="370840">
                <a:tc>
                  <a:txBody>
                    <a:bodyPr/>
                    <a:lstStyle/>
                    <a:p>
                      <a:pPr marL="342900" indent="-342900">
                        <a:buFont typeface="+mj-lt"/>
                        <a:buAutoNum type="arabicPeriod"/>
                      </a:pPr>
                      <a:r>
                        <a:rPr lang="en-PH" baseline="0" dirty="0" smtClean="0"/>
                        <a:t>The verb agrees with the subject in person and number.</a:t>
                      </a:r>
                    </a:p>
                  </a:txBody>
                  <a:tcPr/>
                </a:tc>
                <a:tc>
                  <a:txBody>
                    <a:bodyPr/>
                    <a:lstStyle/>
                    <a:p>
                      <a:pPr marL="285750" indent="-285750">
                        <a:buFont typeface="Wingdings" panose="05000000000000000000" pitchFamily="2" charset="2"/>
                        <a:buChar char="ü"/>
                      </a:pPr>
                      <a:r>
                        <a:rPr lang="en-PH" dirty="0" smtClean="0"/>
                        <a:t>I</a:t>
                      </a:r>
                      <a:r>
                        <a:rPr lang="en-PH" baseline="0" dirty="0" smtClean="0"/>
                        <a:t> </a:t>
                      </a:r>
                      <a:r>
                        <a:rPr lang="en-PH" b="1" baseline="0" dirty="0" smtClean="0"/>
                        <a:t>want</a:t>
                      </a:r>
                      <a:r>
                        <a:rPr lang="en-PH" b="0" baseline="0" dirty="0" smtClean="0"/>
                        <a:t> …</a:t>
                      </a:r>
                      <a:endParaRPr lang="en-PH" baseline="0" dirty="0" smtClean="0"/>
                    </a:p>
                    <a:p>
                      <a:pPr marL="285750" indent="-285750">
                        <a:buFont typeface="Wingdings" panose="05000000000000000000" pitchFamily="2" charset="2"/>
                        <a:buChar char="ü"/>
                      </a:pPr>
                      <a:r>
                        <a:rPr lang="en-PH" baseline="0" dirty="0" smtClean="0"/>
                        <a:t>Kenny </a:t>
                      </a:r>
                      <a:r>
                        <a:rPr lang="en-PH" b="1" baseline="0" dirty="0" smtClean="0"/>
                        <a:t>wants …</a:t>
                      </a:r>
                    </a:p>
                    <a:p>
                      <a:pPr marL="285750" indent="-285750">
                        <a:buFont typeface="Wingdings" panose="05000000000000000000" pitchFamily="2" charset="2"/>
                        <a:buChar char="ü"/>
                      </a:pPr>
                      <a:r>
                        <a:rPr lang="en-PH" b="0" baseline="0" dirty="0" smtClean="0"/>
                        <a:t>The students </a:t>
                      </a:r>
                      <a:r>
                        <a:rPr lang="en-PH" b="1" baseline="0" dirty="0" smtClean="0"/>
                        <a:t>want</a:t>
                      </a:r>
                      <a:r>
                        <a:rPr lang="en-PH" b="0" baseline="0" dirty="0" smtClean="0"/>
                        <a:t> …</a:t>
                      </a:r>
                    </a:p>
                    <a:p>
                      <a:pPr marL="285750" indent="-285750">
                        <a:buFont typeface="Wingdings" panose="05000000000000000000" pitchFamily="2" charset="2"/>
                        <a:buChar char="ü"/>
                      </a:pPr>
                      <a:r>
                        <a:rPr lang="en-PH" b="0" baseline="0" dirty="0" smtClean="0"/>
                        <a:t>Psyche </a:t>
                      </a:r>
                      <a:r>
                        <a:rPr lang="en-PH" b="1" baseline="0" dirty="0" smtClean="0"/>
                        <a:t>was</a:t>
                      </a:r>
                      <a:r>
                        <a:rPr lang="en-PH" b="0" baseline="0" dirty="0" smtClean="0"/>
                        <a:t> …</a:t>
                      </a:r>
                    </a:p>
                    <a:p>
                      <a:pPr marL="285750" indent="-285750">
                        <a:buFont typeface="Wingdings" panose="05000000000000000000" pitchFamily="2" charset="2"/>
                        <a:buChar char="ü"/>
                      </a:pPr>
                      <a:r>
                        <a:rPr lang="en-PH" b="0" baseline="0" dirty="0" smtClean="0"/>
                        <a:t>Poseidon </a:t>
                      </a:r>
                      <a:r>
                        <a:rPr lang="en-PH" b="1" baseline="0" dirty="0" smtClean="0"/>
                        <a:t>is</a:t>
                      </a:r>
                      <a:r>
                        <a:rPr lang="en-PH" b="0" baseline="0" dirty="0" smtClean="0"/>
                        <a:t> …</a:t>
                      </a:r>
                    </a:p>
                    <a:p>
                      <a:pPr marL="285750" indent="-285750">
                        <a:buFont typeface="Wingdings" panose="05000000000000000000" pitchFamily="2" charset="2"/>
                        <a:buChar char="ü"/>
                      </a:pPr>
                      <a:r>
                        <a:rPr lang="en-PH" b="0" baseline="0" dirty="0" smtClean="0"/>
                        <a:t>Bryan </a:t>
                      </a:r>
                      <a:r>
                        <a:rPr lang="en-PH" b="1" baseline="0" dirty="0" smtClean="0"/>
                        <a:t>has</a:t>
                      </a:r>
                      <a:r>
                        <a:rPr lang="en-PH" b="0" baseline="0" dirty="0" smtClean="0"/>
                        <a:t> …</a:t>
                      </a:r>
                    </a:p>
                    <a:p>
                      <a:pPr marL="285750" indent="-285750">
                        <a:buFont typeface="Wingdings" panose="05000000000000000000" pitchFamily="2" charset="2"/>
                        <a:buChar char="ü"/>
                      </a:pPr>
                      <a:r>
                        <a:rPr lang="en-PH" b="0" dirty="0" smtClean="0"/>
                        <a:t>John and Bryan </a:t>
                      </a:r>
                      <a:r>
                        <a:rPr lang="en-PH" b="1" dirty="0" smtClean="0"/>
                        <a:t>have</a:t>
                      </a:r>
                      <a:r>
                        <a:rPr lang="en-PH" b="0" dirty="0" smtClean="0"/>
                        <a:t> …</a:t>
                      </a:r>
                    </a:p>
                    <a:p>
                      <a:pPr marL="285750" indent="-285750">
                        <a:buFont typeface="Wingdings" panose="05000000000000000000" pitchFamily="2" charset="2"/>
                        <a:buChar char="ü"/>
                      </a:pPr>
                      <a:r>
                        <a:rPr lang="en-PH" b="0" dirty="0" smtClean="0"/>
                        <a:t>It </a:t>
                      </a:r>
                      <a:r>
                        <a:rPr lang="en-PH" b="1" dirty="0" smtClean="0"/>
                        <a:t>does</a:t>
                      </a:r>
                      <a:r>
                        <a:rPr lang="en-PH" b="0" dirty="0" smtClean="0"/>
                        <a:t> …</a:t>
                      </a:r>
                      <a:endParaRPr lang="en-PH" b="0"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207278114"/>
              </p:ext>
            </p:extLst>
          </p:nvPr>
        </p:nvGraphicFramePr>
        <p:xfrm>
          <a:off x="2589212" y="4886712"/>
          <a:ext cx="8915400" cy="1463040"/>
        </p:xfrm>
        <a:graphic>
          <a:graphicData uri="http://schemas.openxmlformats.org/drawingml/2006/table">
            <a:tbl>
              <a:tblPr firstRow="1" bandRow="1">
                <a:tableStyleId>{616DA210-FB5B-4158-B5E0-FEB733F419BA}</a:tableStyleId>
              </a:tblPr>
              <a:tblGrid>
                <a:gridCol w="4457700"/>
                <a:gridCol w="4457700"/>
              </a:tblGrid>
              <a:tr h="370840">
                <a:tc>
                  <a:txBody>
                    <a:bodyPr/>
                    <a:lstStyle/>
                    <a:p>
                      <a:r>
                        <a:rPr lang="en-PH" b="0" dirty="0" smtClean="0"/>
                        <a:t>2.</a:t>
                      </a:r>
                      <a:r>
                        <a:rPr lang="en-PH" b="0" baseline="0" dirty="0" smtClean="0"/>
                        <a:t> The verb agrees with the subject regardless of intervening words.</a:t>
                      </a:r>
                      <a:endParaRPr lang="en-PH" b="0" dirty="0"/>
                    </a:p>
                  </a:txBody>
                  <a:tcPr/>
                </a:tc>
                <a:tc>
                  <a:txBody>
                    <a:bodyPr/>
                    <a:lstStyle/>
                    <a:p>
                      <a:pPr marL="285750" indent="-285750">
                        <a:buFont typeface="Wingdings" panose="05000000000000000000" pitchFamily="2" charset="2"/>
                        <a:buChar char="ü"/>
                      </a:pPr>
                      <a:r>
                        <a:rPr lang="en-PH" b="0" u="sng" dirty="0" smtClean="0"/>
                        <a:t>Psyche</a:t>
                      </a:r>
                      <a:r>
                        <a:rPr lang="en-PH" b="0" dirty="0" smtClean="0"/>
                        <a:t>,</a:t>
                      </a:r>
                      <a:r>
                        <a:rPr lang="en-PH" b="0" baseline="0" dirty="0" smtClean="0"/>
                        <a:t> with the compassionate river god, </a:t>
                      </a:r>
                      <a:r>
                        <a:rPr lang="en-PH" b="1" baseline="0" dirty="0" smtClean="0"/>
                        <a:t>follows</a:t>
                      </a:r>
                      <a:r>
                        <a:rPr lang="en-PH" b="0" baseline="0" dirty="0" smtClean="0"/>
                        <a:t> the directions to accomplish her task.</a:t>
                      </a:r>
                    </a:p>
                    <a:p>
                      <a:pPr marL="285750" indent="-285750">
                        <a:buFont typeface="Wingdings" panose="05000000000000000000" pitchFamily="2" charset="2"/>
                        <a:buChar char="ü"/>
                      </a:pPr>
                      <a:r>
                        <a:rPr lang="en-PH" b="0" u="sng" baseline="0" dirty="0" smtClean="0"/>
                        <a:t>Carl</a:t>
                      </a:r>
                      <a:r>
                        <a:rPr lang="en-PH" b="0" baseline="0" dirty="0" smtClean="0"/>
                        <a:t>, who was the brother of John, </a:t>
                      </a:r>
                      <a:r>
                        <a:rPr lang="en-PH" b="1" baseline="0" dirty="0" smtClean="0"/>
                        <a:t>was</a:t>
                      </a:r>
                      <a:r>
                        <a:rPr lang="en-PH" b="0" baseline="0" dirty="0" smtClean="0"/>
                        <a:t> hit by a lightning yesterday.</a:t>
                      </a:r>
                    </a:p>
                  </a:txBody>
                  <a:tcPr/>
                </a:tc>
              </a:tr>
            </a:tbl>
          </a:graphicData>
        </a:graphic>
      </p:graphicFrame>
      <p:sp>
        <p:nvSpPr>
          <p:cNvPr id="8" name="Rectangle 7"/>
          <p:cNvSpPr/>
          <p:nvPr/>
        </p:nvSpPr>
        <p:spPr>
          <a:xfrm>
            <a:off x="3972586" y="1592945"/>
            <a:ext cx="4887877" cy="461665"/>
          </a:xfrm>
          <a:prstGeom prst="rect">
            <a:avLst/>
          </a:prstGeom>
          <a:noFill/>
          <a:ln>
            <a:solidFill>
              <a:schemeClr val="tx1"/>
            </a:solidFill>
          </a:ln>
        </p:spPr>
        <p:txBody>
          <a:bodyPr wrap="none" lIns="91440" tIns="45720" rIns="91440" bIns="45720">
            <a:spAutoFit/>
          </a:bodyPr>
          <a:lstStyle/>
          <a:p>
            <a:pPr algn="ctr"/>
            <a:r>
              <a:rPr lang="en-US" sz="2400" dirty="0" smtClean="0">
                <a:ln w="0"/>
                <a:effectLst>
                  <a:outerShdw blurRad="38100" dist="19050" dir="2700000" algn="tl" rotWithShape="0">
                    <a:schemeClr val="dk1">
                      <a:alpha val="40000"/>
                    </a:schemeClr>
                  </a:outerShdw>
                </a:effectLst>
              </a:rPr>
              <a:t>Look at the following examples:</a:t>
            </a:r>
            <a:endParaRPr lang="en-US" sz="2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572542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2925" y="624110"/>
            <a:ext cx="8911687" cy="645890"/>
          </a:xfrm>
        </p:spPr>
        <p:txBody>
          <a:bodyPr>
            <a:normAutofit/>
          </a:bodyPr>
          <a:lstStyle/>
          <a:p>
            <a:r>
              <a:rPr lang="en-PH" sz="2800" dirty="0" smtClean="0"/>
              <a:t>The Sentence (Subject and Verb Agreement)</a:t>
            </a:r>
            <a:endParaRPr lang="en-PH" sz="28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575997833"/>
              </p:ext>
            </p:extLst>
          </p:nvPr>
        </p:nvGraphicFramePr>
        <p:xfrm>
          <a:off x="2589212" y="1270000"/>
          <a:ext cx="8915400" cy="2656840"/>
        </p:xfrm>
        <a:graphic>
          <a:graphicData uri="http://schemas.openxmlformats.org/drawingml/2006/table">
            <a:tbl>
              <a:tblPr firstRow="1" bandRow="1">
                <a:tableStyleId>{5940675A-B579-460E-94D1-54222C63F5DA}</a:tableStyleId>
              </a:tblPr>
              <a:tblGrid>
                <a:gridCol w="4457700"/>
                <a:gridCol w="4457700"/>
              </a:tblGrid>
              <a:tr h="370840">
                <a:tc>
                  <a:txBody>
                    <a:bodyPr/>
                    <a:lstStyle/>
                    <a:p>
                      <a:r>
                        <a:rPr lang="en-PH" dirty="0" smtClean="0"/>
                        <a:t>Rules</a:t>
                      </a:r>
                      <a:r>
                        <a:rPr lang="en-PH" baseline="0" dirty="0" smtClean="0"/>
                        <a:t> in Subject – Verb Agreement</a:t>
                      </a:r>
                      <a:endParaRPr lang="en-PH" dirty="0"/>
                    </a:p>
                  </a:txBody>
                  <a:tcPr>
                    <a:solidFill>
                      <a:schemeClr val="bg2">
                        <a:lumMod val="75000"/>
                      </a:schemeClr>
                    </a:solidFill>
                  </a:tcPr>
                </a:tc>
                <a:tc>
                  <a:txBody>
                    <a:bodyPr/>
                    <a:lstStyle/>
                    <a:p>
                      <a:r>
                        <a:rPr lang="en-PH" dirty="0" smtClean="0"/>
                        <a:t>Example</a:t>
                      </a:r>
                      <a:endParaRPr lang="en-PH" dirty="0"/>
                    </a:p>
                  </a:txBody>
                  <a:tcPr>
                    <a:solidFill>
                      <a:schemeClr val="bg2">
                        <a:lumMod val="75000"/>
                      </a:schemeClr>
                    </a:solidFill>
                  </a:tcPr>
                </a:tc>
              </a:tr>
              <a:tr h="370840">
                <a:tc>
                  <a:txBody>
                    <a:bodyPr/>
                    <a:lstStyle/>
                    <a:p>
                      <a:pPr marL="0" indent="0">
                        <a:buFont typeface="+mj-lt"/>
                        <a:buNone/>
                      </a:pPr>
                      <a:r>
                        <a:rPr lang="en-PH" baseline="0" dirty="0" smtClean="0"/>
                        <a:t>3. If the idea expressed by a collective noun is that of a single group of individuals, the verb should be singular. If the idea expressed by the collective noun is that of a number of individuals, the verb should be plural.</a:t>
                      </a:r>
                    </a:p>
                  </a:txBody>
                  <a:tcPr/>
                </a:tc>
                <a:tc>
                  <a:txBody>
                    <a:bodyPr/>
                    <a:lstStyle/>
                    <a:p>
                      <a:pPr marL="285750" indent="-285750">
                        <a:buFont typeface="Wingdings" panose="05000000000000000000" pitchFamily="2" charset="2"/>
                        <a:buChar char="ü"/>
                      </a:pPr>
                      <a:r>
                        <a:rPr lang="en-PH" sz="1800" b="0" i="0" u="sng" kern="1200" dirty="0" smtClean="0">
                          <a:solidFill>
                            <a:schemeClr val="tx1"/>
                          </a:solidFill>
                          <a:effectLst/>
                          <a:latin typeface="+mn-lt"/>
                          <a:ea typeface="+mn-ea"/>
                          <a:cs typeface="+mn-cs"/>
                        </a:rPr>
                        <a:t>This organization</a:t>
                      </a:r>
                      <a:r>
                        <a:rPr lang="en-PH" sz="1800" b="0" i="0" u="none" kern="1200" dirty="0" smtClean="0">
                          <a:solidFill>
                            <a:schemeClr val="tx1"/>
                          </a:solidFill>
                          <a:effectLst/>
                          <a:latin typeface="+mn-lt"/>
                          <a:ea typeface="+mn-ea"/>
                          <a:cs typeface="+mn-cs"/>
                        </a:rPr>
                        <a:t> </a:t>
                      </a:r>
                      <a:r>
                        <a:rPr lang="en-PH" sz="1800" b="1" i="0" kern="1200" dirty="0" smtClean="0">
                          <a:solidFill>
                            <a:schemeClr val="tx1"/>
                          </a:solidFill>
                          <a:effectLst/>
                          <a:latin typeface="+mn-lt"/>
                          <a:ea typeface="+mn-ea"/>
                          <a:cs typeface="+mn-cs"/>
                        </a:rPr>
                        <a:t>puts</a:t>
                      </a:r>
                      <a:r>
                        <a:rPr lang="en-PH" sz="1800" b="0" i="0" kern="1200" dirty="0" smtClean="0">
                          <a:solidFill>
                            <a:schemeClr val="tx1"/>
                          </a:solidFill>
                          <a:effectLst/>
                          <a:latin typeface="+mn-lt"/>
                          <a:ea typeface="+mn-ea"/>
                          <a:cs typeface="+mn-cs"/>
                        </a:rPr>
                        <a:t> on a barbecue every summer.</a:t>
                      </a:r>
                    </a:p>
                    <a:p>
                      <a:pPr marL="285750" indent="-285750">
                        <a:buFont typeface="Wingdings" panose="05000000000000000000" pitchFamily="2" charset="2"/>
                        <a:buChar char="ü"/>
                      </a:pPr>
                      <a:r>
                        <a:rPr lang="en-PH" sz="1800" b="0" i="0" u="sng" kern="1200" dirty="0" smtClean="0">
                          <a:solidFill>
                            <a:schemeClr val="tx1"/>
                          </a:solidFill>
                          <a:effectLst/>
                          <a:latin typeface="+mn-lt"/>
                          <a:ea typeface="+mn-ea"/>
                          <a:cs typeface="+mn-cs"/>
                        </a:rPr>
                        <a:t>The flute</a:t>
                      </a:r>
                      <a:r>
                        <a:rPr lang="en-PH" sz="1800" b="0" i="0" u="sng" kern="1200" baseline="0" dirty="0" smtClean="0">
                          <a:solidFill>
                            <a:schemeClr val="tx1"/>
                          </a:solidFill>
                          <a:effectLst/>
                          <a:latin typeface="+mn-lt"/>
                          <a:ea typeface="+mn-ea"/>
                          <a:cs typeface="+mn-cs"/>
                        </a:rPr>
                        <a:t> </a:t>
                      </a:r>
                      <a:r>
                        <a:rPr lang="en-PH" sz="1800" b="0" i="0" u="sng" kern="1200" dirty="0" smtClean="0">
                          <a:solidFill>
                            <a:schemeClr val="tx1"/>
                          </a:solidFill>
                          <a:effectLst/>
                          <a:latin typeface="+mn-lt"/>
                          <a:ea typeface="+mn-ea"/>
                          <a:cs typeface="+mn-cs"/>
                        </a:rPr>
                        <a:t>ensemble</a:t>
                      </a:r>
                      <a:r>
                        <a:rPr lang="en-PH" sz="1800" b="0" i="0" u="none" kern="1200" dirty="0" smtClean="0">
                          <a:solidFill>
                            <a:schemeClr val="tx1"/>
                          </a:solidFill>
                          <a:effectLst/>
                          <a:latin typeface="+mn-lt"/>
                          <a:ea typeface="+mn-ea"/>
                          <a:cs typeface="+mn-cs"/>
                        </a:rPr>
                        <a:t> </a:t>
                      </a:r>
                      <a:r>
                        <a:rPr lang="en-PH" sz="1800" b="1" i="0" kern="1200" dirty="0" smtClean="0">
                          <a:solidFill>
                            <a:schemeClr val="tx1"/>
                          </a:solidFill>
                          <a:effectLst/>
                          <a:latin typeface="+mn-lt"/>
                          <a:ea typeface="+mn-ea"/>
                          <a:cs typeface="+mn-cs"/>
                        </a:rPr>
                        <a:t>are</a:t>
                      </a:r>
                      <a:r>
                        <a:rPr lang="en-PH" sz="1800" b="0" i="0" kern="1200" dirty="0" smtClean="0">
                          <a:solidFill>
                            <a:schemeClr val="tx1"/>
                          </a:solidFill>
                          <a:effectLst/>
                          <a:latin typeface="+mn-lt"/>
                          <a:ea typeface="+mn-ea"/>
                          <a:cs typeface="+mn-cs"/>
                        </a:rPr>
                        <a:t> tuning </a:t>
                      </a:r>
                      <a:r>
                        <a:rPr lang="en-PH" sz="1800" b="1" i="0" kern="1200" dirty="0" smtClean="0">
                          <a:solidFill>
                            <a:schemeClr val="tx1"/>
                          </a:solidFill>
                          <a:effectLst/>
                          <a:latin typeface="+mn-lt"/>
                          <a:ea typeface="+mn-ea"/>
                          <a:cs typeface="+mn-cs"/>
                        </a:rPr>
                        <a:t>their</a:t>
                      </a:r>
                      <a:r>
                        <a:rPr lang="en-PH" sz="1800" b="0" i="0" kern="1200" dirty="0" smtClean="0">
                          <a:solidFill>
                            <a:schemeClr val="tx1"/>
                          </a:solidFill>
                          <a:effectLst/>
                          <a:latin typeface="+mn-lt"/>
                          <a:ea typeface="+mn-ea"/>
                          <a:cs typeface="+mn-cs"/>
                        </a:rPr>
                        <a:t> instruments.</a:t>
                      </a:r>
                    </a:p>
                    <a:p>
                      <a:pPr marL="285750" indent="-285750">
                        <a:buFont typeface="Wingdings" panose="05000000000000000000" pitchFamily="2" charset="2"/>
                        <a:buChar char="ü"/>
                      </a:pPr>
                      <a:r>
                        <a:rPr lang="en-PH" sz="1800" b="0" i="0" u="sng" kern="1200" dirty="0" smtClean="0">
                          <a:solidFill>
                            <a:schemeClr val="tx1"/>
                          </a:solidFill>
                          <a:effectLst/>
                          <a:latin typeface="+mn-lt"/>
                          <a:ea typeface="+mn-ea"/>
                          <a:cs typeface="+mn-cs"/>
                        </a:rPr>
                        <a:t>The flute ensemble</a:t>
                      </a:r>
                      <a:r>
                        <a:rPr lang="en-PH" sz="1800" b="0" i="0" kern="1200" dirty="0" smtClean="0">
                          <a:solidFill>
                            <a:schemeClr val="tx1"/>
                          </a:solidFill>
                          <a:effectLst/>
                          <a:latin typeface="+mn-lt"/>
                          <a:ea typeface="+mn-ea"/>
                          <a:cs typeface="+mn-cs"/>
                        </a:rPr>
                        <a:t> </a:t>
                      </a:r>
                      <a:r>
                        <a:rPr lang="en-PH" sz="1800" b="1" i="0" kern="1200" dirty="0" smtClean="0">
                          <a:solidFill>
                            <a:schemeClr val="tx1"/>
                          </a:solidFill>
                          <a:effectLst/>
                          <a:latin typeface="+mn-lt"/>
                          <a:ea typeface="+mn-ea"/>
                          <a:cs typeface="+mn-cs"/>
                        </a:rPr>
                        <a:t>is</a:t>
                      </a:r>
                      <a:r>
                        <a:rPr lang="en-PH" sz="1800" b="0" i="0" kern="1200" dirty="0" smtClean="0">
                          <a:solidFill>
                            <a:schemeClr val="tx1"/>
                          </a:solidFill>
                          <a:effectLst/>
                          <a:latin typeface="+mn-lt"/>
                          <a:ea typeface="+mn-ea"/>
                          <a:cs typeface="+mn-cs"/>
                        </a:rPr>
                        <a:t> playing at the Kiwanis Music Festival.</a:t>
                      </a:r>
                    </a:p>
                    <a:p>
                      <a:pPr marL="285750" indent="-285750">
                        <a:buFont typeface="Wingdings" panose="05000000000000000000" pitchFamily="2" charset="2"/>
                        <a:buChar char="ü"/>
                      </a:pPr>
                      <a:r>
                        <a:rPr lang="en-PH" sz="1800" b="0" i="0" u="sng" kern="1200" dirty="0" smtClean="0">
                          <a:solidFill>
                            <a:schemeClr val="tx1"/>
                          </a:solidFill>
                          <a:effectLst/>
                          <a:latin typeface="+mn-lt"/>
                          <a:ea typeface="+mn-ea"/>
                          <a:cs typeface="+mn-cs"/>
                        </a:rPr>
                        <a:t>A huge swarm of locusts</a:t>
                      </a:r>
                      <a:r>
                        <a:rPr lang="en-PH" sz="1800" b="0" i="0" kern="1200" dirty="0" smtClean="0">
                          <a:solidFill>
                            <a:schemeClr val="tx1"/>
                          </a:solidFill>
                          <a:effectLst/>
                          <a:latin typeface="+mn-lt"/>
                          <a:ea typeface="+mn-ea"/>
                          <a:cs typeface="+mn-cs"/>
                        </a:rPr>
                        <a:t> </a:t>
                      </a:r>
                      <a:r>
                        <a:rPr lang="en-PH" sz="1800" b="1" i="0" kern="1200" dirty="0" smtClean="0">
                          <a:solidFill>
                            <a:schemeClr val="tx1"/>
                          </a:solidFill>
                          <a:effectLst/>
                          <a:latin typeface="+mn-lt"/>
                          <a:ea typeface="+mn-ea"/>
                          <a:cs typeface="+mn-cs"/>
                        </a:rPr>
                        <a:t>has</a:t>
                      </a:r>
                      <a:r>
                        <a:rPr lang="en-PH" sz="1800" b="0" i="0" kern="1200" dirty="0" smtClean="0">
                          <a:solidFill>
                            <a:schemeClr val="tx1"/>
                          </a:solidFill>
                          <a:effectLst/>
                          <a:latin typeface="+mn-lt"/>
                          <a:ea typeface="+mn-ea"/>
                          <a:cs typeface="+mn-cs"/>
                        </a:rPr>
                        <a:t> destroyed the crops.</a:t>
                      </a:r>
                      <a:endParaRPr lang="en-PH" b="0" dirty="0"/>
                    </a:p>
                  </a:txBody>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010367574"/>
              </p:ext>
            </p:extLst>
          </p:nvPr>
        </p:nvGraphicFramePr>
        <p:xfrm>
          <a:off x="2589212" y="3926840"/>
          <a:ext cx="8915400" cy="2560320"/>
        </p:xfrm>
        <a:graphic>
          <a:graphicData uri="http://schemas.openxmlformats.org/drawingml/2006/table">
            <a:tbl>
              <a:tblPr firstRow="1" bandRow="1">
                <a:tableStyleId>{616DA210-FB5B-4158-B5E0-FEB733F419BA}</a:tableStyleId>
              </a:tblPr>
              <a:tblGrid>
                <a:gridCol w="4457700"/>
                <a:gridCol w="4457700"/>
              </a:tblGrid>
              <a:tr h="1483360">
                <a:tc>
                  <a:txBody>
                    <a:bodyPr/>
                    <a:lstStyle/>
                    <a:p>
                      <a:r>
                        <a:rPr lang="en-PH" b="0" dirty="0" smtClean="0"/>
                        <a:t>4. The verb</a:t>
                      </a:r>
                      <a:r>
                        <a:rPr lang="en-PH" b="0" baseline="0" dirty="0" smtClean="0"/>
                        <a:t> must be singular when one of the following words is the subject: </a:t>
                      </a:r>
                      <a:r>
                        <a:rPr lang="en-PH" b="0" i="1" baseline="0" dirty="0" smtClean="0"/>
                        <a:t>each, either, neither, everyone, someone, everybody, somebody, any, anyone, nobody, no one.</a:t>
                      </a:r>
                      <a:endParaRPr lang="en-PH" b="0" i="1" dirty="0"/>
                    </a:p>
                  </a:txBody>
                  <a:tcPr/>
                </a:tc>
                <a:tc>
                  <a:txBody>
                    <a:bodyPr/>
                    <a:lstStyle/>
                    <a:p>
                      <a:pPr marL="285750" indent="-285750">
                        <a:buFont typeface="Wingdings" panose="05000000000000000000" pitchFamily="2" charset="2"/>
                        <a:buChar char="ü"/>
                      </a:pPr>
                      <a:r>
                        <a:rPr lang="en-PH" b="0" i="0" u="sng" baseline="0" dirty="0" smtClean="0"/>
                        <a:t>Nobody</a:t>
                      </a:r>
                      <a:r>
                        <a:rPr lang="en-PH" b="0" baseline="0" dirty="0" smtClean="0"/>
                        <a:t> </a:t>
                      </a:r>
                      <a:r>
                        <a:rPr lang="en-PH" b="1" baseline="0" dirty="0" smtClean="0"/>
                        <a:t>is</a:t>
                      </a:r>
                      <a:r>
                        <a:rPr lang="en-PH" b="0" baseline="0" dirty="0" smtClean="0"/>
                        <a:t> exempted from taking the test.</a:t>
                      </a:r>
                    </a:p>
                    <a:p>
                      <a:pPr marL="285750" indent="-285750">
                        <a:buFont typeface="Wingdings" panose="05000000000000000000" pitchFamily="2" charset="2"/>
                        <a:buChar char="ü"/>
                      </a:pPr>
                      <a:r>
                        <a:rPr lang="en-PH" b="0" u="sng" baseline="0" dirty="0" smtClean="0"/>
                        <a:t>Everybody</a:t>
                      </a:r>
                      <a:r>
                        <a:rPr lang="en-PH" b="0" baseline="0" dirty="0" smtClean="0"/>
                        <a:t> </a:t>
                      </a:r>
                      <a:r>
                        <a:rPr lang="en-PH" b="1" baseline="0" dirty="0" smtClean="0"/>
                        <a:t>is</a:t>
                      </a:r>
                      <a:r>
                        <a:rPr lang="en-PH" b="0" baseline="0" dirty="0" smtClean="0"/>
                        <a:t> encouraged to participate in the parade.</a:t>
                      </a:r>
                    </a:p>
                    <a:p>
                      <a:pPr marL="285750" indent="-285750">
                        <a:buFont typeface="Wingdings" panose="05000000000000000000" pitchFamily="2" charset="2"/>
                        <a:buChar char="ü"/>
                      </a:pPr>
                      <a:r>
                        <a:rPr lang="en-PH" b="0" u="sng" baseline="0" dirty="0" smtClean="0"/>
                        <a:t>Each</a:t>
                      </a:r>
                      <a:r>
                        <a:rPr lang="en-PH" b="0" u="none" baseline="0" dirty="0" smtClean="0"/>
                        <a:t> of these sounds </a:t>
                      </a:r>
                      <a:r>
                        <a:rPr lang="en-PH" b="1" u="none" baseline="0" dirty="0" smtClean="0"/>
                        <a:t>causes</a:t>
                      </a:r>
                      <a:r>
                        <a:rPr lang="en-PH" b="0" u="none" baseline="0" dirty="0" smtClean="0"/>
                        <a:t> drowsiness.</a:t>
                      </a:r>
                    </a:p>
                    <a:p>
                      <a:pPr marL="285750" indent="-285750">
                        <a:buFont typeface="Wingdings" panose="05000000000000000000" pitchFamily="2" charset="2"/>
                        <a:buChar char="ü"/>
                      </a:pPr>
                      <a:r>
                        <a:rPr lang="en-PH" b="0" u="sng" baseline="0" dirty="0" smtClean="0"/>
                        <a:t>Neither</a:t>
                      </a:r>
                      <a:r>
                        <a:rPr lang="en-PH" b="0" u="none" baseline="0" dirty="0" smtClean="0"/>
                        <a:t> of the girls </a:t>
                      </a:r>
                      <a:r>
                        <a:rPr lang="en-PH" b="1" u="none" baseline="0" dirty="0" smtClean="0"/>
                        <a:t>is</a:t>
                      </a:r>
                      <a:r>
                        <a:rPr lang="en-PH" b="0" u="none" baseline="0" dirty="0" smtClean="0"/>
                        <a:t> here.</a:t>
                      </a:r>
                    </a:p>
                    <a:p>
                      <a:pPr marL="285750" indent="-285750">
                        <a:buFont typeface="Wingdings" panose="05000000000000000000" pitchFamily="2" charset="2"/>
                        <a:buChar char="ü"/>
                      </a:pPr>
                      <a:r>
                        <a:rPr lang="en-PH" b="0" u="sng" baseline="0" dirty="0" smtClean="0"/>
                        <a:t>Everyone</a:t>
                      </a:r>
                      <a:r>
                        <a:rPr lang="en-PH" b="0" u="none" baseline="0" dirty="0" smtClean="0"/>
                        <a:t> in the class </a:t>
                      </a:r>
                      <a:r>
                        <a:rPr lang="en-PH" b="1" u="none" baseline="0" dirty="0" smtClean="0"/>
                        <a:t>has</a:t>
                      </a:r>
                      <a:r>
                        <a:rPr lang="en-PH" b="0" u="none" baseline="0" dirty="0" smtClean="0"/>
                        <a:t> read the novel.</a:t>
                      </a:r>
                      <a:endParaRPr lang="en-PH" b="0" u="sng" baseline="0" dirty="0" smtClean="0"/>
                    </a:p>
                  </a:txBody>
                  <a:tcPr/>
                </a:tc>
              </a:tr>
            </a:tbl>
          </a:graphicData>
        </a:graphic>
      </p:graphicFrame>
    </p:spTree>
    <p:extLst>
      <p:ext uri="{BB962C8B-B14F-4D97-AF65-F5344CB8AC3E}">
        <p14:creationId xmlns:p14="http://schemas.microsoft.com/office/powerpoint/2010/main" val="957404129"/>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960</TotalTime>
  <Words>2512</Words>
  <Application>Microsoft Office PowerPoint</Application>
  <PresentationFormat>自訂</PresentationFormat>
  <Paragraphs>373</Paragraphs>
  <Slides>31</Slides>
  <Notes>0</Notes>
  <HiddenSlides>0</HiddenSlides>
  <MMClips>0</MMClips>
  <ScaleCrop>false</ScaleCrop>
  <HeadingPairs>
    <vt:vector size="4" baseType="variant">
      <vt:variant>
        <vt:lpstr>佈景主題</vt:lpstr>
      </vt:variant>
      <vt:variant>
        <vt:i4>1</vt:i4>
      </vt:variant>
      <vt:variant>
        <vt:lpstr>投影片標題</vt:lpstr>
      </vt:variant>
      <vt:variant>
        <vt:i4>31</vt:i4>
      </vt:variant>
    </vt:vector>
  </HeadingPairs>
  <TitlesOfParts>
    <vt:vector size="32" baseType="lpstr">
      <vt:lpstr>Wisp</vt:lpstr>
      <vt:lpstr>The Importance of Writing (with grammar and reading)</vt:lpstr>
      <vt:lpstr>The Importance of Writing</vt:lpstr>
      <vt:lpstr>Essentials in Writing</vt:lpstr>
      <vt:lpstr>Essentials in Writing</vt:lpstr>
      <vt:lpstr>The Sentence (Subject and Predicate)</vt:lpstr>
      <vt:lpstr>The Sentence (Subject and Predicate)</vt:lpstr>
      <vt:lpstr>The Sentence (Subject and Predicate)</vt:lpstr>
      <vt:lpstr>The Sentence (Subject and Verb Agreement)</vt:lpstr>
      <vt:lpstr>The Sentence (Subject and Verb Agreement)</vt:lpstr>
      <vt:lpstr>The Sentence (Subject and Verb Agreement)</vt:lpstr>
      <vt:lpstr>The Sentence (Subject and Verb Agreement)</vt:lpstr>
      <vt:lpstr>The Sentence (Subject and Verb Agreement)</vt:lpstr>
      <vt:lpstr>The Sentence (Subject and Verb Agreement)</vt:lpstr>
      <vt:lpstr>Pronoun and Its Antecedent Agreement</vt:lpstr>
      <vt:lpstr>Pronoun and Its Antecedent Agreement</vt:lpstr>
      <vt:lpstr>Pronoun and Its Antecedent Agreement</vt:lpstr>
      <vt:lpstr>The Sentence and Fragment</vt:lpstr>
      <vt:lpstr>The Sentence and Fragment</vt:lpstr>
      <vt:lpstr>The Sentence and Fragment</vt:lpstr>
      <vt:lpstr>Essentials in Writing</vt:lpstr>
      <vt:lpstr>Essentials in Writing</vt:lpstr>
      <vt:lpstr>Clauses</vt:lpstr>
      <vt:lpstr>Clauses</vt:lpstr>
      <vt:lpstr>Clauses</vt:lpstr>
      <vt:lpstr>Pronoun and Its Antecedent Agreement</vt:lpstr>
      <vt:lpstr>Simple Sentence</vt:lpstr>
      <vt:lpstr>Compound Sentence</vt:lpstr>
      <vt:lpstr>Compound Sentence</vt:lpstr>
      <vt:lpstr>Complex Sentence</vt:lpstr>
      <vt:lpstr>Complex Sentence</vt:lpstr>
      <vt:lpstr>Complex Sentence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Importance of Writing</dc:title>
  <dc:creator>Michael Bryan Mendez</dc:creator>
  <cp:lastModifiedBy>user</cp:lastModifiedBy>
  <cp:revision>253</cp:revision>
  <dcterms:created xsi:type="dcterms:W3CDTF">2018-08-26T12:08:45Z</dcterms:created>
  <dcterms:modified xsi:type="dcterms:W3CDTF">2019-02-26T01:35:26Z</dcterms:modified>
</cp:coreProperties>
</file>