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</p:sldMasterIdLst>
  <p:notesMasterIdLst>
    <p:notesMasterId r:id="rId129"/>
  </p:notesMasterIdLst>
  <p:handoutMasterIdLst>
    <p:handoutMasterId r:id="rId130"/>
  </p:handoutMasterIdLst>
  <p:sldIdLst>
    <p:sldId id="256" r:id="rId2"/>
    <p:sldId id="298" r:id="rId3"/>
    <p:sldId id="257" r:id="rId4"/>
    <p:sldId id="258" r:id="rId5"/>
    <p:sldId id="260" r:id="rId6"/>
    <p:sldId id="299" r:id="rId7"/>
    <p:sldId id="300" r:id="rId8"/>
    <p:sldId id="261" r:id="rId9"/>
    <p:sldId id="301" r:id="rId10"/>
    <p:sldId id="303" r:id="rId11"/>
    <p:sldId id="305" r:id="rId12"/>
    <p:sldId id="306" r:id="rId13"/>
    <p:sldId id="307" r:id="rId14"/>
    <p:sldId id="315" r:id="rId15"/>
    <p:sldId id="316" r:id="rId16"/>
    <p:sldId id="317" r:id="rId17"/>
    <p:sldId id="318" r:id="rId18"/>
    <p:sldId id="319" r:id="rId19"/>
    <p:sldId id="320" r:id="rId20"/>
    <p:sldId id="321" r:id="rId21"/>
    <p:sldId id="454" r:id="rId22"/>
    <p:sldId id="323" r:id="rId23"/>
    <p:sldId id="455" r:id="rId24"/>
    <p:sldId id="326" r:id="rId25"/>
    <p:sldId id="327" r:id="rId26"/>
    <p:sldId id="328" r:id="rId27"/>
    <p:sldId id="333" r:id="rId28"/>
    <p:sldId id="334" r:id="rId29"/>
    <p:sldId id="336" r:id="rId30"/>
    <p:sldId id="337" r:id="rId31"/>
    <p:sldId id="338" r:id="rId32"/>
    <p:sldId id="341" r:id="rId33"/>
    <p:sldId id="342" r:id="rId34"/>
    <p:sldId id="343" r:id="rId35"/>
    <p:sldId id="339" r:id="rId36"/>
    <p:sldId id="340" r:id="rId37"/>
    <p:sldId id="344" r:id="rId38"/>
    <p:sldId id="283" r:id="rId39"/>
    <p:sldId id="345" r:id="rId40"/>
    <p:sldId id="347" r:id="rId41"/>
    <p:sldId id="346" r:id="rId42"/>
    <p:sldId id="350" r:id="rId43"/>
    <p:sldId id="351" r:id="rId44"/>
    <p:sldId id="352" r:id="rId45"/>
    <p:sldId id="353" r:id="rId46"/>
    <p:sldId id="354" r:id="rId47"/>
    <p:sldId id="457" r:id="rId48"/>
    <p:sldId id="356" r:id="rId49"/>
    <p:sldId id="357" r:id="rId50"/>
    <p:sldId id="450" r:id="rId51"/>
    <p:sldId id="358" r:id="rId52"/>
    <p:sldId id="383" r:id="rId53"/>
    <p:sldId id="385" r:id="rId54"/>
    <p:sldId id="382" r:id="rId55"/>
    <p:sldId id="359" r:id="rId56"/>
    <p:sldId id="360" r:id="rId57"/>
    <p:sldId id="361" r:id="rId58"/>
    <p:sldId id="362" r:id="rId59"/>
    <p:sldId id="363" r:id="rId60"/>
    <p:sldId id="364" r:id="rId61"/>
    <p:sldId id="365" r:id="rId62"/>
    <p:sldId id="366" r:id="rId63"/>
    <p:sldId id="367" r:id="rId64"/>
    <p:sldId id="368" r:id="rId65"/>
    <p:sldId id="369" r:id="rId66"/>
    <p:sldId id="370" r:id="rId67"/>
    <p:sldId id="371" r:id="rId68"/>
    <p:sldId id="372" r:id="rId69"/>
    <p:sldId id="373" r:id="rId70"/>
    <p:sldId id="374" r:id="rId71"/>
    <p:sldId id="375" r:id="rId72"/>
    <p:sldId id="376" r:id="rId73"/>
    <p:sldId id="377" r:id="rId74"/>
    <p:sldId id="378" r:id="rId75"/>
    <p:sldId id="379" r:id="rId76"/>
    <p:sldId id="380" r:id="rId77"/>
    <p:sldId id="451" r:id="rId78"/>
    <p:sldId id="386" r:id="rId79"/>
    <p:sldId id="387" r:id="rId80"/>
    <p:sldId id="388" r:id="rId81"/>
    <p:sldId id="389" r:id="rId82"/>
    <p:sldId id="390" r:id="rId83"/>
    <p:sldId id="391" r:id="rId84"/>
    <p:sldId id="392" r:id="rId85"/>
    <p:sldId id="393" r:id="rId86"/>
    <p:sldId id="394" r:id="rId87"/>
    <p:sldId id="395" r:id="rId88"/>
    <p:sldId id="274" r:id="rId89"/>
    <p:sldId id="273" r:id="rId90"/>
    <p:sldId id="396" r:id="rId91"/>
    <p:sldId id="397" r:id="rId92"/>
    <p:sldId id="398" r:id="rId93"/>
    <p:sldId id="399" r:id="rId94"/>
    <p:sldId id="401" r:id="rId95"/>
    <p:sldId id="402" r:id="rId96"/>
    <p:sldId id="403" r:id="rId97"/>
    <p:sldId id="404" r:id="rId98"/>
    <p:sldId id="408" r:id="rId99"/>
    <p:sldId id="405" r:id="rId100"/>
    <p:sldId id="409" r:id="rId101"/>
    <p:sldId id="410" r:id="rId102"/>
    <p:sldId id="413" r:id="rId103"/>
    <p:sldId id="412" r:id="rId104"/>
    <p:sldId id="414" r:id="rId105"/>
    <p:sldId id="415" r:id="rId106"/>
    <p:sldId id="416" r:id="rId107"/>
    <p:sldId id="417" r:id="rId108"/>
    <p:sldId id="418" r:id="rId109"/>
    <p:sldId id="421" r:id="rId110"/>
    <p:sldId id="422" r:id="rId111"/>
    <p:sldId id="423" r:id="rId112"/>
    <p:sldId id="424" r:id="rId113"/>
    <p:sldId id="425" r:id="rId114"/>
    <p:sldId id="426" r:id="rId115"/>
    <p:sldId id="431" r:id="rId116"/>
    <p:sldId id="432" r:id="rId117"/>
    <p:sldId id="419" r:id="rId118"/>
    <p:sldId id="420" r:id="rId119"/>
    <p:sldId id="311" r:id="rId120"/>
    <p:sldId id="312" r:id="rId121"/>
    <p:sldId id="456" r:id="rId122"/>
    <p:sldId id="313" r:id="rId123"/>
    <p:sldId id="433" r:id="rId124"/>
    <p:sldId id="444" r:id="rId125"/>
    <p:sldId id="445" r:id="rId126"/>
    <p:sldId id="446" r:id="rId127"/>
    <p:sldId id="447" r:id="rId128"/>
  </p:sldIdLst>
  <p:sldSz cx="9144000" cy="6858000" type="screen4x3"/>
  <p:notesSz cx="6797675" cy="9926638"/>
  <p:defaultTextStyle>
    <a:defPPr>
      <a:defRPr lang="zh-TW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Tahoma" pitchFamily="34" charset="0"/>
        <a:ea typeface="新細明體" pitchFamily="18" charset="-120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Tahoma" pitchFamily="34" charset="0"/>
        <a:ea typeface="新細明體" pitchFamily="18" charset="-120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Tahoma" pitchFamily="34" charset="0"/>
        <a:ea typeface="新細明體" pitchFamily="18" charset="-120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Tahoma" pitchFamily="34" charset="0"/>
        <a:ea typeface="新細明體" pitchFamily="18" charset="-120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Tahoma" pitchFamily="34" charset="0"/>
        <a:ea typeface="新細明體" pitchFamily="18" charset="-120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Tahoma" pitchFamily="34" charset="0"/>
        <a:ea typeface="新細明體" pitchFamily="18" charset="-120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Tahoma" pitchFamily="34" charset="0"/>
        <a:ea typeface="新細明體" pitchFamily="18" charset="-120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Tahoma" pitchFamily="34" charset="0"/>
        <a:ea typeface="新細明體" pitchFamily="18" charset="-120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Tahoma" pitchFamily="34" charset="0"/>
        <a:ea typeface="新細明體" pitchFamily="18" charset="-120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1A7C3"/>
    <a:srgbClr val="0099CC"/>
    <a:srgbClr val="672D13"/>
    <a:srgbClr val="901818"/>
    <a:srgbClr val="63374E"/>
    <a:srgbClr val="5B3F48"/>
    <a:srgbClr val="BE94D6"/>
    <a:srgbClr val="D5B6E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等深淺樣式 2 - 輔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中等深淺樣式 2 - 輔色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D5ABB26-0587-4C30-8999-92F81FD0307C}" styleName="無樣式、無格線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中等深淺樣式 2 - 輔色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5940675A-B579-460E-94D1-54222C63F5DA}" styleName="無樣式、表格格線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vertBarState="maximized">
    <p:restoredLeft sz="13991" autoAdjust="0"/>
    <p:restoredTop sz="95318" autoAdjust="0"/>
  </p:normalViewPr>
  <p:slideViewPr>
    <p:cSldViewPr>
      <p:cViewPr varScale="1">
        <p:scale>
          <a:sx n="62" d="100"/>
          <a:sy n="62" d="100"/>
        </p:scale>
        <p:origin x="-1028" y="-6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14616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0" d="100"/>
        <a:sy n="150" d="100"/>
      </p:scale>
      <p:origin x="0" y="6851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slide" Target="slides/slide125.xml"/><Relationship Id="rId13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ea typeface="新細明體" pitchFamily="18" charset="-120"/>
              </a:defRPr>
            </a:lvl1pPr>
          </a:lstStyle>
          <a:p>
            <a:pPr>
              <a:defRPr/>
            </a:pP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ea typeface="新細明體" pitchFamily="18" charset="-120"/>
              </a:defRPr>
            </a:lvl1pPr>
          </a:lstStyle>
          <a:p>
            <a:pPr>
              <a:defRPr/>
            </a:pPr>
            <a:fld id="{62220F12-AAD9-46AE-8457-ED27DCBCDC7C}" type="datetimeFigureOut">
              <a:rPr lang="zh-TW" altLang="en-US"/>
              <a:pPr>
                <a:defRPr/>
              </a:pPr>
              <a:t>2018/3/2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2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ea typeface="新細明體" pitchFamily="18" charset="-120"/>
              </a:defRPr>
            </a:lvl1pPr>
          </a:lstStyle>
          <a:p>
            <a:pPr>
              <a:defRPr/>
            </a:pPr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3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D97B50CF-1026-4852-8508-6C237B5E1914}" type="slidenum">
              <a:rPr lang="zh-TW" altLang="en-US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5094488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  <a:ea typeface="新細明體" pitchFamily="18" charset="-12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222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  <a:ea typeface="新細明體" pitchFamily="18" charset="-12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1434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7575" y="744538"/>
            <a:ext cx="4962525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4714875"/>
            <a:ext cx="5438775" cy="4467225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noProof="0" smtClean="0"/>
              <a:t>按一下以編輯母片</a:t>
            </a:r>
          </a:p>
          <a:p>
            <a:pPr lvl="1"/>
            <a:r>
              <a:rPr lang="zh-TW" altLang="en-US" noProof="0" smtClean="0"/>
              <a:t>第二層</a:t>
            </a:r>
          </a:p>
          <a:p>
            <a:pPr lvl="2"/>
            <a:r>
              <a:rPr lang="zh-TW" altLang="en-US" noProof="0" smtClean="0"/>
              <a:t>第三層</a:t>
            </a:r>
          </a:p>
          <a:p>
            <a:pPr lvl="3"/>
            <a:r>
              <a:rPr lang="zh-TW" altLang="en-US" noProof="0" smtClean="0"/>
              <a:t>第四層</a:t>
            </a:r>
          </a:p>
          <a:p>
            <a:pPr lvl="4"/>
            <a:r>
              <a:rPr lang="zh-TW" altLang="en-US" noProof="0" smtClean="0"/>
              <a:t>第五層</a:t>
            </a:r>
          </a:p>
        </p:txBody>
      </p:sp>
      <p:sp>
        <p:nvSpPr>
          <p:cNvPr id="5223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  <a:ea typeface="新細明體" pitchFamily="18" charset="-12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223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fld id="{E0AC9432-FCC5-4FB9-B0A7-41A9F927E619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58234492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新細明體" pitchFamily="18" charset="-120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新細明體" pitchFamily="18" charset="-12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新細明體" pitchFamily="18" charset="-12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新細明體" pitchFamily="18" charset="-12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新細明體" pitchFamily="18" charset="-12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fld id="{A2CF67D0-99A7-481C-BB4F-72073153D86E}" type="slidenum">
              <a:rPr lang="en-US" altLang="zh-TW">
                <a:latin typeface="Arial" charset="0"/>
              </a:rPr>
              <a:pPr/>
              <a:t>4</a:t>
            </a:fld>
            <a:endParaRPr lang="en-US" altLang="zh-TW">
              <a:latin typeface="Arial" charset="0"/>
            </a:endParaRPr>
          </a:p>
        </p:txBody>
      </p:sp>
      <p:sp>
        <p:nvSpPr>
          <p:cNvPr id="20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zh-TW" altLang="en-US" smtClean="0"/>
              <a:t>特別強調企業員工為外部使用者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2438400"/>
            <a:ext cx="9009063" cy="1052513"/>
            <a:chOff x="0" y="1536"/>
            <a:chExt cx="5675" cy="663"/>
          </a:xfrm>
        </p:grpSpPr>
        <p:grpSp>
          <p:nvGrpSpPr>
            <p:cNvPr id="5" name="Group 3"/>
            <p:cNvGrpSpPr>
              <a:grpSpLocks/>
            </p:cNvGrpSpPr>
            <p:nvPr/>
          </p:nvGrpSpPr>
          <p:grpSpPr bwMode="auto">
            <a:xfrm>
              <a:off x="185" y="1604"/>
              <a:ext cx="449" cy="299"/>
              <a:chOff x="720" y="336"/>
              <a:chExt cx="624" cy="432"/>
            </a:xfrm>
          </p:grpSpPr>
          <p:sp>
            <p:nvSpPr>
              <p:cNvPr id="12" name="Rectangle 4"/>
              <p:cNvSpPr>
                <a:spLocks noChangeArrowheads="1"/>
              </p:cNvSpPr>
              <p:nvPr/>
            </p:nvSpPr>
            <p:spPr bwMode="auto">
              <a:xfrm>
                <a:off x="720" y="336"/>
                <a:ext cx="384" cy="432"/>
              </a:xfrm>
              <a:prstGeom prst="rect">
                <a:avLst/>
              </a:prstGeom>
              <a:solidFill>
                <a:schemeClr val="folHlink"/>
              </a:solidFill>
              <a:ln>
                <a:noFill/>
              </a:ln>
              <a:extLst/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endParaRPr lang="zh-TW" altLang="en-US" smtClean="0"/>
              </a:p>
            </p:txBody>
          </p:sp>
          <p:sp>
            <p:nvSpPr>
              <p:cNvPr id="13" name="Rectangle 5"/>
              <p:cNvSpPr>
                <a:spLocks noChangeArrowheads="1"/>
              </p:cNvSpPr>
              <p:nvPr/>
            </p:nvSpPr>
            <p:spPr bwMode="auto">
              <a:xfrm>
                <a:off x="1056" y="336"/>
                <a:ext cx="288" cy="432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/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endParaRPr lang="zh-TW" altLang="en-US" smtClean="0"/>
              </a:p>
            </p:txBody>
          </p:sp>
        </p:grpSp>
        <p:grpSp>
          <p:nvGrpSpPr>
            <p:cNvPr id="6" name="Group 6"/>
            <p:cNvGrpSpPr>
              <a:grpSpLocks/>
            </p:cNvGrpSpPr>
            <p:nvPr/>
          </p:nvGrpSpPr>
          <p:grpSpPr bwMode="auto">
            <a:xfrm>
              <a:off x="263" y="1870"/>
              <a:ext cx="466" cy="299"/>
              <a:chOff x="912" y="2640"/>
              <a:chExt cx="672" cy="432"/>
            </a:xfrm>
          </p:grpSpPr>
          <p:sp>
            <p:nvSpPr>
              <p:cNvPr id="10" name="Rectangle 7"/>
              <p:cNvSpPr>
                <a:spLocks noChangeArrowheads="1"/>
              </p:cNvSpPr>
              <p:nvPr/>
            </p:nvSpPr>
            <p:spPr bwMode="auto">
              <a:xfrm>
                <a:off x="912" y="2640"/>
                <a:ext cx="384" cy="43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/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endParaRPr lang="zh-TW" altLang="en-US" smtClean="0"/>
              </a:p>
            </p:txBody>
          </p:sp>
          <p:sp>
            <p:nvSpPr>
              <p:cNvPr id="11" name="Rectangle 8"/>
              <p:cNvSpPr>
                <a:spLocks noChangeArrowheads="1"/>
              </p:cNvSpPr>
              <p:nvPr/>
            </p:nvSpPr>
            <p:spPr bwMode="auto">
              <a:xfrm>
                <a:off x="1248" y="2640"/>
                <a:ext cx="336" cy="432"/>
              </a:xfrm>
              <a:prstGeom prst="rect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/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endParaRPr lang="zh-TW" altLang="en-US" smtClean="0"/>
              </a:p>
            </p:txBody>
          </p:sp>
        </p:grp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0" y="1824"/>
              <a:ext cx="353" cy="266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hlink"/>
                </a:gs>
              </a:gsLst>
              <a:lin ang="18900000" scaled="1"/>
            </a:grad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endParaRPr lang="zh-TW" altLang="en-US" smtClean="0"/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400" y="1536"/>
              <a:ext cx="20" cy="66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endParaRPr lang="zh-TW" altLang="en-US" smtClean="0"/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 flipV="1">
              <a:off x="199" y="2054"/>
              <a:ext cx="5476" cy="35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endParaRPr lang="zh-TW" altLang="en-US" smtClean="0"/>
            </a:p>
          </p:txBody>
        </p:sp>
      </p:grpSp>
      <p:sp>
        <p:nvSpPr>
          <p:cNvPr id="6156" name="Rectangle 12"/>
          <p:cNvSpPr>
            <a:spLocks noGrp="1" noChangeArrowheads="1"/>
          </p:cNvSpPr>
          <p:nvPr>
            <p:ph type="ctrTitle"/>
          </p:nvPr>
        </p:nvSpPr>
        <p:spPr>
          <a:xfrm>
            <a:off x="990600" y="1676400"/>
            <a:ext cx="7772400" cy="146208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zh-TW" altLang="en-US" noProof="0" smtClean="0"/>
              <a:t>按一下以編輯母片標題樣式</a:t>
            </a:r>
          </a:p>
        </p:txBody>
      </p:sp>
      <p:sp>
        <p:nvSpPr>
          <p:cNvPr id="6157" name="Rectangle 1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pPr lvl="0"/>
            <a:r>
              <a:rPr lang="zh-TW" altLang="en-US" noProof="0" smtClean="0"/>
              <a:t>按一下以編輯母片副標題樣式</a:t>
            </a:r>
          </a:p>
        </p:txBody>
      </p:sp>
      <p:sp>
        <p:nvSpPr>
          <p:cNvPr id="14" name="Rectangle 14"/>
          <p:cNvSpPr>
            <a:spLocks noGrp="1" noChangeArrowheads="1"/>
          </p:cNvSpPr>
          <p:nvPr>
            <p:ph type="dt" sz="half" idx="10"/>
          </p:nvPr>
        </p:nvSpPr>
        <p:spPr>
          <a:xfrm>
            <a:off x="990600" y="6248400"/>
            <a:ext cx="1905000" cy="457200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15" name="Rectangle 15"/>
          <p:cNvSpPr>
            <a:spLocks noGrp="1" noChangeArrowheads="1"/>
          </p:cNvSpPr>
          <p:nvPr>
            <p:ph type="ftr" sz="quarter" idx="11"/>
          </p:nvPr>
        </p:nvSpPr>
        <p:spPr>
          <a:xfrm>
            <a:off x="3429000" y="6248400"/>
            <a:ext cx="2895600" cy="457200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16" name="Rectangle 1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858000" y="6248400"/>
            <a:ext cx="1905000" cy="457200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73463ADC-DD4A-4CED-A36C-41F1AEAE569D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980151873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6B5DAD-4FAC-462A-8492-7EA7737E2243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508813056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7004050" y="214313"/>
            <a:ext cx="1951038" cy="5918200"/>
          </a:xfrm>
        </p:spPr>
        <p:txBody>
          <a:bodyPr vert="eaVert"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1150938" y="214313"/>
            <a:ext cx="5700712" cy="5918200"/>
          </a:xfrm>
        </p:spPr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1F5851-564E-49B1-9A16-A4E45BF97A0A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379035724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50938" y="214313"/>
            <a:ext cx="7793037" cy="838200"/>
          </a:xfrm>
        </p:spPr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1182688" y="2017713"/>
            <a:ext cx="7772400" cy="4114800"/>
          </a:xfrm>
        </p:spPr>
        <p:txBody>
          <a:bodyPr/>
          <a:lstStyle/>
          <a:p>
            <a:pPr lvl="0"/>
            <a:endParaRPr lang="zh-TW" altLang="en-US" noProof="0" smtClean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163F08-E0BB-41DC-ACD2-2E88E363E106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693893876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31A701-B1C6-4343-84CE-BE7EA9B22813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967786884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68CB61-C747-45B6-9634-CB5648C8288D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420940610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5145088" y="2017713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F572A4-4BCE-4B79-B902-E95C6548C81E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382997162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6C18F8-1971-497F-BA0E-EB11629DC74A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988303565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90D75A-E895-494E-9BF4-2746BFE77B1E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355912301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DBBDA0-3739-49D8-A1ED-0452DACF5E22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286857438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C64EDE-530A-45ED-8A74-832F4D1B1B86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474688468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TW" altLang="en-US" noProof="0" smtClean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AE8337-CA92-4D92-B0B1-A6C1EE8B1D07}" type="slidenum">
              <a:rPr lang="en-US" altLang="zh-TW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4100299300"/>
      </p:ext>
    </p:extLst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ChangeArrowheads="1"/>
          </p:cNvSpPr>
          <p:nvPr/>
        </p:nvSpPr>
        <p:spPr bwMode="ltGray">
          <a:xfrm>
            <a:off x="417513" y="631825"/>
            <a:ext cx="438150" cy="474663"/>
          </a:xfrm>
          <a:prstGeom prst="rect">
            <a:avLst/>
          </a:prstGeom>
          <a:solidFill>
            <a:schemeClr val="accent2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defRPr/>
            </a:pPr>
            <a:endParaRPr lang="zh-TW" altLang="zh-TW" sz="2400" smtClean="0"/>
          </a:p>
        </p:txBody>
      </p:sp>
      <p:sp>
        <p:nvSpPr>
          <p:cNvPr id="1027" name="Rectangle 3"/>
          <p:cNvSpPr>
            <a:spLocks noChangeArrowheads="1"/>
          </p:cNvSpPr>
          <p:nvPr/>
        </p:nvSpPr>
        <p:spPr bwMode="ltGray">
          <a:xfrm>
            <a:off x="800100" y="631825"/>
            <a:ext cx="328613" cy="474663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defRPr/>
            </a:pPr>
            <a:endParaRPr lang="zh-TW" altLang="zh-TW" sz="2400" smtClean="0"/>
          </a:p>
        </p:txBody>
      </p:sp>
      <p:sp>
        <p:nvSpPr>
          <p:cNvPr id="1028" name="Rectangle 4"/>
          <p:cNvSpPr>
            <a:spLocks noChangeArrowheads="1"/>
          </p:cNvSpPr>
          <p:nvPr/>
        </p:nvSpPr>
        <p:spPr bwMode="ltGray">
          <a:xfrm>
            <a:off x="541338" y="1054100"/>
            <a:ext cx="422275" cy="474663"/>
          </a:xfrm>
          <a:prstGeom prst="rect">
            <a:avLst/>
          </a:prstGeom>
          <a:solidFill>
            <a:schemeClr val="folHlink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defRPr/>
            </a:pPr>
            <a:endParaRPr lang="zh-TW" altLang="zh-TW" sz="2400" smtClean="0"/>
          </a:p>
        </p:txBody>
      </p:sp>
      <p:sp>
        <p:nvSpPr>
          <p:cNvPr id="1029" name="Rectangle 5"/>
          <p:cNvSpPr>
            <a:spLocks noChangeArrowheads="1"/>
          </p:cNvSpPr>
          <p:nvPr/>
        </p:nvSpPr>
        <p:spPr bwMode="ltGray">
          <a:xfrm>
            <a:off x="911225" y="1054100"/>
            <a:ext cx="368300" cy="474663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defRPr/>
            </a:pPr>
            <a:endParaRPr lang="zh-TW" altLang="zh-TW" sz="2400" smtClean="0"/>
          </a:p>
        </p:txBody>
      </p:sp>
      <p:sp>
        <p:nvSpPr>
          <p:cNvPr id="1030" name="Rectangle 6"/>
          <p:cNvSpPr>
            <a:spLocks noChangeArrowheads="1"/>
          </p:cNvSpPr>
          <p:nvPr/>
        </p:nvSpPr>
        <p:spPr bwMode="ltGray">
          <a:xfrm>
            <a:off x="127000" y="981075"/>
            <a:ext cx="560388" cy="422275"/>
          </a:xfrm>
          <a:prstGeom prst="rect">
            <a:avLst/>
          </a:prstGeom>
          <a:gradFill rotWithShape="0">
            <a:gsLst>
              <a:gs pos="0">
                <a:schemeClr val="bg1"/>
              </a:gs>
              <a:gs pos="100000">
                <a:schemeClr val="hlink"/>
              </a:gs>
            </a:gsLst>
            <a:lin ang="189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defRPr/>
            </a:pPr>
            <a:endParaRPr lang="zh-TW" altLang="zh-TW" sz="2400" smtClean="0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gray">
          <a:xfrm>
            <a:off x="762000" y="523875"/>
            <a:ext cx="31750" cy="1052513"/>
          </a:xfrm>
          <a:prstGeom prst="rect">
            <a:avLst/>
          </a:prstGeom>
          <a:solidFill>
            <a:schemeClr val="bg2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defRPr/>
            </a:pPr>
            <a:endParaRPr lang="zh-TW" altLang="zh-TW" sz="2400" smtClean="0"/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gray">
          <a:xfrm>
            <a:off x="442913" y="1314450"/>
            <a:ext cx="8226425" cy="31750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defRPr/>
            </a:pPr>
            <a:endParaRPr lang="zh-TW" altLang="zh-TW" sz="2400" smtClean="0"/>
          </a:p>
        </p:txBody>
      </p:sp>
      <p:sp>
        <p:nvSpPr>
          <p:cNvPr id="5129" name="Rectangle 9"/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214313"/>
            <a:ext cx="7793037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按一下以編輯母片標題樣式</a:t>
            </a:r>
          </a:p>
        </p:txBody>
      </p:sp>
      <p:sp>
        <p:nvSpPr>
          <p:cNvPr id="1034" name="Rectangle 10"/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</a:p>
        </p:txBody>
      </p:sp>
      <p:sp>
        <p:nvSpPr>
          <p:cNvPr id="5131" name="Rectangle 1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162050" y="6243638"/>
            <a:ext cx="19050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kumimoji="0" sz="1400">
                <a:ea typeface="新細明體" pitchFamily="18" charset="-12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132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657600" y="6243638"/>
            <a:ext cx="28956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kumimoji="0" sz="1400">
                <a:ea typeface="新細明體" pitchFamily="18" charset="-12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133" name="Rectangle 1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042150" y="6243638"/>
            <a:ext cx="19050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kumimoji="0" sz="1400"/>
            </a:lvl1pPr>
          </a:lstStyle>
          <a:p>
            <a:fld id="{ACA73C86-B30B-401F-8A07-8246849F971A}" type="slidenum">
              <a:rPr lang="en-US" altLang="zh-TW"/>
              <a:pPr/>
              <a:t>‹#›</a:t>
            </a:fld>
            <a:endParaRPr lang="en-US" altLang="zh-TW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  <p:sldLayoutId id="2147483697" r:id="rId12"/>
  </p:sldLayoutIdLst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9" grpId="0"/>
    </p:bldLst>
  </p:timing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  <a:ea typeface="標楷體" pitchFamily="65" charset="-12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  <a:ea typeface="標楷體" pitchFamily="65" charset="-12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  <a:ea typeface="標楷體" pitchFamily="65" charset="-12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  <a:ea typeface="標楷體" pitchFamily="65" charset="-120"/>
        </a:defRPr>
      </a:lvl5pPr>
      <a:lvl6pPr marL="4572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  <a:ea typeface="標楷體" pitchFamily="65" charset="-120"/>
        </a:defRPr>
      </a:lvl6pPr>
      <a:lvl7pPr marL="9144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  <a:ea typeface="標楷體" pitchFamily="65" charset="-120"/>
        </a:defRPr>
      </a:lvl7pPr>
      <a:lvl8pPr marL="13716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  <a:ea typeface="標楷體" pitchFamily="65" charset="-120"/>
        </a:defRPr>
      </a:lvl8pPr>
      <a:lvl9pPr marL="18288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itchFamily="34" charset="0"/>
          <a:ea typeface="標楷體" pitchFamily="65" charset="-12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55000"/>
        <a:buFont typeface="Wingdings" pitchFamily="2" charset="2"/>
        <a:buChar char="n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Wingdings" pitchFamily="2" charset="2"/>
        <a:buChar char="n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55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50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SzPct val="50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SzPct val="50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SzPct val="50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SzPct val="50000"/>
        <a:buFont typeface="Wingdings" pitchFamily="2" charset="2"/>
        <a:buChar char="n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2.pn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20.xml"/><Relationship Id="rId13" Type="http://schemas.openxmlformats.org/officeDocument/2006/relationships/image" Target="../media/image9.png"/><Relationship Id="rId3" Type="http://schemas.openxmlformats.org/officeDocument/2006/relationships/slide" Target="slide3.xml"/><Relationship Id="rId7" Type="http://schemas.openxmlformats.org/officeDocument/2006/relationships/slide" Target="slide89.xml"/><Relationship Id="rId12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51.xml"/><Relationship Id="rId11" Type="http://schemas.openxmlformats.org/officeDocument/2006/relationships/hyperlink" Target="&#32317;&#30446;&#27425;.ppt" TargetMode="External"/><Relationship Id="rId5" Type="http://schemas.openxmlformats.org/officeDocument/2006/relationships/slide" Target="slide38.xml"/><Relationship Id="rId15" Type="http://schemas.openxmlformats.org/officeDocument/2006/relationships/image" Target="../media/image11.png"/><Relationship Id="rId10" Type="http://schemas.openxmlformats.org/officeDocument/2006/relationships/image" Target="../media/image7.png"/><Relationship Id="rId4" Type="http://schemas.openxmlformats.org/officeDocument/2006/relationships/slide" Target="slide8.xml"/><Relationship Id="rId9" Type="http://schemas.openxmlformats.org/officeDocument/2006/relationships/slide" Target="slide119.xml"/><Relationship Id="rId1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9.png"/><Relationship Id="rId7" Type="http://schemas.openxmlformats.org/officeDocument/2006/relationships/image" Target="../media/image13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9.png"/><Relationship Id="rId4" Type="http://schemas.openxmlformats.org/officeDocument/2006/relationships/image" Target="../media/image20.jpe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9.png"/><Relationship Id="rId7" Type="http://schemas.openxmlformats.org/officeDocument/2006/relationships/image" Target="../media/image13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9.png"/><Relationship Id="rId4" Type="http://schemas.openxmlformats.org/officeDocument/2006/relationships/image" Target="../media/image20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7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7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gif"/><Relationship Id="rId7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1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slide" Target="slide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4"/>
          <a:srcRect b="5328"/>
          <a:stretch/>
        </p:blipFill>
        <p:spPr>
          <a:xfrm>
            <a:off x="0" y="-26988"/>
            <a:ext cx="9144000" cy="588645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" name="矩形 2"/>
          <p:cNvSpPr/>
          <p:nvPr/>
        </p:nvSpPr>
        <p:spPr>
          <a:xfrm>
            <a:off x="-3175" y="-26988"/>
            <a:ext cx="9144000" cy="5886451"/>
          </a:xfrm>
          <a:prstGeom prst="rect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627784" y="1204739"/>
            <a:ext cx="3960440" cy="1000125"/>
          </a:xfrm>
          <a:extLst/>
        </p:spPr>
        <p:txBody>
          <a:bodyPr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r" eaLnBrk="1" hangingPunct="1">
              <a:defRPr/>
            </a:pPr>
            <a:r>
              <a:rPr lang="zh-TW" altLang="en-US" sz="5400" b="1" kern="1200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 Black" panose="020B0A04020102020204" pitchFamily="34" charset="0"/>
                <a:ea typeface="華康粗黑體" panose="020B0709000000000000" pitchFamily="49" charset="-120"/>
                <a:cs typeface="新細明體" pitchFamily="18" charset="-120"/>
              </a:rPr>
              <a:t>第</a:t>
            </a:r>
            <a:r>
              <a:rPr lang="en-US" altLang="zh-TW" sz="5400" b="1" kern="1200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 Black" panose="020B0A04020102020204" pitchFamily="34" charset="0"/>
                <a:ea typeface="華康粗黑體" panose="020B0709000000000000" pitchFamily="49" charset="-120"/>
                <a:cs typeface="新細明體" pitchFamily="18" charset="-120"/>
              </a:rPr>
              <a:t>9</a:t>
            </a:r>
            <a:r>
              <a:rPr lang="zh-TW" altLang="en-US" sz="5400" b="1" kern="1200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 Black" panose="020B0A04020102020204" pitchFamily="34" charset="0"/>
                <a:ea typeface="華康粗黑體" panose="020B0709000000000000" pitchFamily="49" charset="-120"/>
                <a:cs typeface="新細明體" pitchFamily="18" charset="-120"/>
              </a:rPr>
              <a:t>章  結帳</a:t>
            </a:r>
          </a:p>
        </p:txBody>
      </p:sp>
      <p:sp>
        <p:nvSpPr>
          <p:cNvPr id="14363" name="Text Box 6"/>
          <p:cNvSpPr txBox="1">
            <a:spLocks noChangeArrowheads="1"/>
          </p:cNvSpPr>
          <p:nvPr/>
        </p:nvSpPr>
        <p:spPr bwMode="auto">
          <a:xfrm>
            <a:off x="7308304" y="44624"/>
            <a:ext cx="1704554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50000"/>
              </a:spcBef>
              <a:defRPr/>
            </a:pPr>
            <a:r>
              <a:rPr lang="zh-TW" altLang="en-US" sz="28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ea typeface="標楷體" pitchFamily="65" charset="-120"/>
              </a:rPr>
              <a:t>會計學</a:t>
            </a:r>
            <a:r>
              <a:rPr lang="en-US" altLang="zh-TW" sz="28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ea typeface="標楷體" pitchFamily="65" charset="-120"/>
              </a:rPr>
              <a:t>Ⅱ</a:t>
            </a:r>
          </a:p>
        </p:txBody>
      </p:sp>
      <p:pic>
        <p:nvPicPr>
          <p:cNvPr id="16390" name="Picture 9" descr="結束">
            <a:hlinkClick r:id="" action="ppaction://hlinkshowjump?jump=endshow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4750" y="5157788"/>
            <a:ext cx="1181100" cy="140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6391" name="Object 24"/>
          <p:cNvGraphicFramePr>
            <a:graphicFrameLocks noChangeAspect="1"/>
          </p:cNvGraphicFramePr>
          <p:nvPr/>
        </p:nvGraphicFramePr>
        <p:xfrm>
          <a:off x="117475" y="6092825"/>
          <a:ext cx="457200" cy="476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00" name="PhotoImpact" r:id="rId6" imgW="2641270" imgH="2742857" progId="">
                  <p:embed/>
                </p:oleObj>
              </mc:Choice>
              <mc:Fallback>
                <p:oleObj name="PhotoImpact" r:id="rId6" imgW="2641270" imgH="2742857" progId="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clrChange>
                          <a:clrFrom>
                            <a:srgbClr val="FDFDFD"/>
                          </a:clrFrom>
                          <a:clrTo>
                            <a:srgbClr val="FDFDFD">
                              <a:alpha val="0"/>
                            </a:srgbClr>
                          </a:clrTo>
                        </a:clrChange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6092825"/>
                        <a:ext cx="457200" cy="476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2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596900" y="5918200"/>
            <a:ext cx="7337425" cy="939800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</a:pPr>
            <a:r>
              <a:rPr kumimoji="0" lang="zh-TW" altLang="en-US" sz="2400" smtClean="0">
                <a:latin typeface="標楷體" pitchFamily="65" charset="-120"/>
                <a:ea typeface="標楷體" pitchFamily="65" charset="-120"/>
              </a:rPr>
              <a:t>製作老師</a:t>
            </a:r>
            <a:r>
              <a:rPr lang="zh-TW" altLang="en-US" sz="2400" smtClean="0">
                <a:latin typeface="標楷體" pitchFamily="65" charset="-120"/>
                <a:ea typeface="標楷體" pitchFamily="65" charset="-120"/>
              </a:rPr>
              <a:t>：</a:t>
            </a:r>
            <a:r>
              <a:rPr kumimoji="0" lang="zh-TW" altLang="en-US" sz="2400" smtClean="0">
                <a:latin typeface="標楷體" pitchFamily="65" charset="-120"/>
                <a:ea typeface="標楷體" pitchFamily="65" charset="-120"/>
              </a:rPr>
              <a:t>玲倩</a:t>
            </a:r>
            <a:r>
              <a:rPr lang="en-US" altLang="zh-TW" sz="2400" smtClean="0">
                <a:latin typeface="標楷體" pitchFamily="65" charset="-120"/>
                <a:ea typeface="標楷體" pitchFamily="65" charset="-120"/>
              </a:rPr>
              <a:t>/</a:t>
            </a:r>
            <a:r>
              <a:rPr lang="zh-TW" altLang="en-US" sz="2400" smtClean="0">
                <a:latin typeface="標楷體" pitchFamily="65" charset="-120"/>
                <a:ea typeface="標楷體" pitchFamily="65" charset="-120"/>
              </a:rPr>
              <a:t>豐原高商教師</a:t>
            </a:r>
          </a:p>
          <a:p>
            <a:pPr algn="l" eaLnBrk="1" hangingPunct="1">
              <a:lnSpc>
                <a:spcPct val="90000"/>
              </a:lnSpc>
            </a:pPr>
            <a:r>
              <a:rPr lang="zh-TW" altLang="en-US" sz="2400" smtClean="0">
                <a:latin typeface="標楷體" pitchFamily="65" charset="-120"/>
                <a:ea typeface="標楷體" pitchFamily="65" charset="-120"/>
              </a:rPr>
              <a:t>發行公司：龍騰文化事業股份有限公司</a:t>
            </a:r>
            <a:r>
              <a:rPr lang="zh-TW" altLang="en-US" sz="3000" smtClean="0"/>
              <a:t>  </a:t>
            </a:r>
          </a:p>
          <a:p>
            <a:pPr eaLnBrk="1" hangingPunct="1">
              <a:lnSpc>
                <a:spcPct val="90000"/>
              </a:lnSpc>
            </a:pPr>
            <a:endParaRPr lang="en-US" altLang="zh-TW" sz="2600" smtClean="0"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虛帳戶結轉本期損益產生淨利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(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損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)</a:t>
            </a:r>
            <a:endParaRPr lang="zh-TW" altLang="en-US" sz="3200" b="1" smtClean="0">
              <a:solidFill>
                <a:srgbClr val="41A7C3"/>
              </a:solidFill>
              <a:latin typeface="Arial Black" pitchFamily="34" charset="0"/>
              <a:ea typeface="華康粗黑體" pitchFamily="49" charset="-120"/>
            </a:endParaRPr>
          </a:p>
        </p:txBody>
      </p:sp>
      <p:sp>
        <p:nvSpPr>
          <p:cNvPr id="26627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</a:t>
            </a:r>
          </a:p>
        </p:txBody>
      </p:sp>
      <p:graphicFrame>
        <p:nvGraphicFramePr>
          <p:cNvPr id="33" name="表格 32"/>
          <p:cNvGraphicFramePr>
            <a:graphicFrameLocks noGrp="1"/>
          </p:cNvGraphicFramePr>
          <p:nvPr/>
        </p:nvGraphicFramePr>
        <p:xfrm>
          <a:off x="749300" y="1052513"/>
          <a:ext cx="7639050" cy="196532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819525"/>
                <a:gridCol w="3819525"/>
              </a:tblGrid>
              <a:tr h="523760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800" dirty="0" smtClean="0">
                          <a:solidFill>
                            <a:schemeClr val="tx1"/>
                          </a:solidFill>
                          <a:latin typeface="標楷體" pitchFamily="65" charset="-120"/>
                          <a:ea typeface="標楷體" pitchFamily="65" charset="-120"/>
                        </a:rPr>
                        <a:t>結帳分錄基本概念</a:t>
                      </a:r>
                      <a:endParaRPr lang="zh-TW" altLang="en-US" sz="2800" dirty="0">
                        <a:solidFill>
                          <a:schemeClr val="tx1"/>
                        </a:solidFill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48" marR="91448" marT="45715" marB="45715"/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800" dirty="0">
                        <a:solidFill>
                          <a:schemeClr val="tx1"/>
                        </a:solidFill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/>
                </a:tc>
              </a:tr>
              <a:tr h="1441565"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8" marR="91448" marT="45715" marB="45715"/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8" marR="91448" marT="45715" marB="45715"/>
                </a:tc>
              </a:tr>
            </a:tbl>
          </a:graphicData>
        </a:graphic>
      </p:graphicFrame>
      <p:sp>
        <p:nvSpPr>
          <p:cNvPr id="34" name="矩形 33"/>
          <p:cNvSpPr/>
          <p:nvPr/>
        </p:nvSpPr>
        <p:spPr>
          <a:xfrm>
            <a:off x="5461000" y="2251075"/>
            <a:ext cx="2632075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貸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ＸＸ費損   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E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4627563" y="1679575"/>
            <a:ext cx="2622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借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E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862013" y="1703388"/>
            <a:ext cx="2632075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借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ＸＸ收益   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R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1717675" y="2300288"/>
            <a:ext cx="2622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R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44" name="群組 43"/>
          <p:cNvGrpSpPr>
            <a:grpSpLocks/>
          </p:cNvGrpSpPr>
          <p:nvPr/>
        </p:nvGrpSpPr>
        <p:grpSpPr bwMode="auto">
          <a:xfrm>
            <a:off x="1138238" y="3533775"/>
            <a:ext cx="2447925" cy="1982788"/>
            <a:chOff x="1259632" y="2636912"/>
            <a:chExt cx="2448272" cy="1440160"/>
          </a:xfrm>
        </p:grpSpPr>
        <p:cxnSp>
          <p:nvCxnSpPr>
            <p:cNvPr id="45" name="直線接點 44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線接點 45"/>
            <p:cNvCxnSpPr/>
            <p:nvPr/>
          </p:nvCxnSpPr>
          <p:spPr>
            <a:xfrm>
              <a:off x="2483767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文字方塊 46"/>
          <p:cNvSpPr txBox="1">
            <a:spLocks noChangeArrowheads="1"/>
          </p:cNvSpPr>
          <p:nvPr/>
        </p:nvSpPr>
        <p:spPr bwMode="auto">
          <a:xfrm>
            <a:off x="1652588" y="3027363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本期損益</a:t>
            </a:r>
          </a:p>
        </p:txBody>
      </p:sp>
      <p:cxnSp>
        <p:nvCxnSpPr>
          <p:cNvPr id="48" name="直線接點 47"/>
          <p:cNvCxnSpPr/>
          <p:nvPr/>
        </p:nvCxnSpPr>
        <p:spPr>
          <a:xfrm>
            <a:off x="1166813" y="4751388"/>
            <a:ext cx="2447925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49" name="矩形 48"/>
          <p:cNvSpPr/>
          <p:nvPr/>
        </p:nvSpPr>
        <p:spPr>
          <a:xfrm>
            <a:off x="2508250" y="4865688"/>
            <a:ext cx="15557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貸餘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(R&gt;E)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2492375" y="3675063"/>
            <a:ext cx="14128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12/31  R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825500" y="4064000"/>
            <a:ext cx="14128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12/31  E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" name="文字方塊 1"/>
          <p:cNvSpPr txBox="1"/>
          <p:nvPr/>
        </p:nvSpPr>
        <p:spPr>
          <a:xfrm>
            <a:off x="558800" y="5557838"/>
            <a:ext cx="4156075" cy="466725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+mj-ea"/>
                <a:ea typeface="+mj-ea"/>
              </a:rPr>
              <a:t>顯示本期財務績效為「淨利」</a:t>
            </a:r>
          </a:p>
        </p:txBody>
      </p:sp>
      <p:grpSp>
        <p:nvGrpSpPr>
          <p:cNvPr id="52" name="群組 51"/>
          <p:cNvGrpSpPr>
            <a:grpSpLocks/>
          </p:cNvGrpSpPr>
          <p:nvPr/>
        </p:nvGrpSpPr>
        <p:grpSpPr bwMode="auto">
          <a:xfrm>
            <a:off x="5426075" y="3530600"/>
            <a:ext cx="2447925" cy="1984375"/>
            <a:chOff x="1259632" y="2636912"/>
            <a:chExt cx="2448272" cy="1440160"/>
          </a:xfrm>
        </p:grpSpPr>
        <p:cxnSp>
          <p:nvCxnSpPr>
            <p:cNvPr id="53" name="直線接點 52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接點 53"/>
            <p:cNvCxnSpPr/>
            <p:nvPr/>
          </p:nvCxnSpPr>
          <p:spPr>
            <a:xfrm>
              <a:off x="2483769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5" name="文字方塊 54"/>
          <p:cNvSpPr txBox="1">
            <a:spLocks noChangeArrowheads="1"/>
          </p:cNvSpPr>
          <p:nvPr/>
        </p:nvSpPr>
        <p:spPr bwMode="auto">
          <a:xfrm>
            <a:off x="5942013" y="3025775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本期損益</a:t>
            </a:r>
          </a:p>
        </p:txBody>
      </p:sp>
      <p:cxnSp>
        <p:nvCxnSpPr>
          <p:cNvPr id="56" name="直線接點 55"/>
          <p:cNvCxnSpPr/>
          <p:nvPr/>
        </p:nvCxnSpPr>
        <p:spPr>
          <a:xfrm>
            <a:off x="5454650" y="4748213"/>
            <a:ext cx="2447925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57" name="矩形 56"/>
          <p:cNvSpPr/>
          <p:nvPr/>
        </p:nvSpPr>
        <p:spPr>
          <a:xfrm>
            <a:off x="4957763" y="4862513"/>
            <a:ext cx="15557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借餘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(E&gt;R)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6781800" y="3671888"/>
            <a:ext cx="14128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12/31  R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5113338" y="4060825"/>
            <a:ext cx="14128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12/31  E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0" name="文字方塊 59"/>
          <p:cNvSpPr txBox="1"/>
          <p:nvPr/>
        </p:nvSpPr>
        <p:spPr>
          <a:xfrm>
            <a:off x="4846638" y="5556250"/>
            <a:ext cx="4156075" cy="466725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+mj-ea"/>
                <a:ea typeface="+mj-ea"/>
              </a:rPr>
              <a:t>顯示本期財務績效為「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淨損</a:t>
            </a:r>
            <a:r>
              <a:rPr lang="zh-TW" altLang="en-US" sz="2400" b="1" dirty="0">
                <a:solidFill>
                  <a:schemeClr val="tx1"/>
                </a:solidFill>
                <a:latin typeface="+mj-ea"/>
                <a:ea typeface="+mj-ea"/>
              </a:rPr>
              <a:t>」</a:t>
            </a:r>
          </a:p>
        </p:txBody>
      </p:sp>
      <p:grpSp>
        <p:nvGrpSpPr>
          <p:cNvPr id="26656" name="群組 3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6657" name="圖片 3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658" name="圖片 3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659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50" autoRev="1" fill="remove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2" dur="250" autoRev="1" fill="remove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3" dur="250" autoRev="1" fill="remove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autoRev="1" fill="remove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250" autoRev="1" fill="remove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4" dur="250" autoRev="1" fill="remove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5" dur="250" autoRev="1" fill="remove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50" autoRev="1" fill="remove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32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32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5" grpId="1" animBg="1"/>
      <p:bldP spid="35" grpId="2" animBg="1"/>
      <p:bldP spid="42" grpId="0" animBg="1"/>
      <p:bldP spid="43" grpId="0" animBg="1"/>
      <p:bldP spid="43" grpId="1" animBg="1"/>
      <p:bldP spid="43" grpId="2" animBg="1"/>
      <p:bldP spid="47" grpId="0"/>
      <p:bldP spid="49" grpId="0" animBg="1"/>
      <p:bldP spid="50" grpId="0" animBg="1"/>
      <p:bldP spid="51" grpId="0" animBg="1"/>
      <p:bldP spid="2" grpId="0" animBg="1"/>
      <p:bldP spid="55" grpId="0"/>
      <p:bldP spid="57" grpId="0" animBg="1"/>
      <p:bldP spid="58" grpId="0" animBg="1"/>
      <p:bldP spid="59" grpId="0" animBg="1"/>
      <p:bldP spid="60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36</a:t>
            </a:r>
          </a:p>
        </p:txBody>
      </p:sp>
      <p:sp>
        <p:nvSpPr>
          <p:cNvPr id="11878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本期損益法</a:t>
            </a:r>
          </a:p>
        </p:txBody>
      </p:sp>
      <p:graphicFrame>
        <p:nvGraphicFramePr>
          <p:cNvPr id="21" name="表格 20"/>
          <p:cNvGraphicFramePr>
            <a:graphicFrameLocks noGrp="1"/>
          </p:cNvGraphicFramePr>
          <p:nvPr/>
        </p:nvGraphicFramePr>
        <p:xfrm>
          <a:off x="679450" y="1355725"/>
          <a:ext cx="8350250" cy="4268789"/>
        </p:xfrm>
        <a:graphic>
          <a:graphicData uri="http://schemas.openxmlformats.org/drawingml/2006/table">
            <a:tbl>
              <a:tblPr/>
              <a:tblGrid>
                <a:gridCol w="496888"/>
                <a:gridCol w="533400"/>
                <a:gridCol w="2479675"/>
                <a:gridCol w="1677987"/>
                <a:gridCol w="504825"/>
                <a:gridCol w="1362075"/>
                <a:gridCol w="1295400"/>
              </a:tblGrid>
              <a:tr h="490538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01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會計項目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摘要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類頁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sp>
        <p:nvSpPr>
          <p:cNvPr id="118872" name="文字方塊 21"/>
          <p:cNvSpPr txBox="1">
            <a:spLocks noChangeArrowheads="1"/>
          </p:cNvSpPr>
          <p:nvPr/>
        </p:nvSpPr>
        <p:spPr bwMode="auto">
          <a:xfrm>
            <a:off x="3109913" y="857250"/>
            <a:ext cx="526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日  記  簿                    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1600" b="1">
                <a:latin typeface="標楷體" pitchFamily="65" charset="-120"/>
                <a:ea typeface="標楷體" pitchFamily="65" charset="-120"/>
              </a:rPr>
              <a:t>4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2" name="表格 1"/>
          <p:cNvGraphicFramePr>
            <a:graphicFrameLocks noGrp="1"/>
          </p:cNvGraphicFramePr>
          <p:nvPr/>
        </p:nvGraphicFramePr>
        <p:xfrm>
          <a:off x="684213" y="2349500"/>
          <a:ext cx="8140700" cy="3362323"/>
        </p:xfrm>
        <a:graphic>
          <a:graphicData uri="http://schemas.openxmlformats.org/drawingml/2006/table">
            <a:tbl>
              <a:tblPr/>
              <a:tblGrid>
                <a:gridCol w="442662"/>
                <a:gridCol w="473928"/>
                <a:gridCol w="162885"/>
                <a:gridCol w="2876506"/>
                <a:gridCol w="1143681"/>
                <a:gridCol w="502802"/>
                <a:gridCol w="1243161"/>
                <a:gridCol w="1295075"/>
              </a:tblGrid>
              <a:tr h="4215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/>
                          <a:ea typeface="+mn-ea"/>
                          <a:cs typeface="Times New Roman" pitchFamily="18" charset="0"/>
                        </a:rPr>
                        <a:t>″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營業費用</a:t>
                      </a:r>
                      <a:endParaRPr kumimoji="0" lang="zh-TW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13,500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15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薪資支出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  <a:cs typeface="Times New Roman" pitchFamily="18" charset="0"/>
                        </a:rPr>
                        <a:t>帳戶結帳</a:t>
                      </a:r>
                      <a:endParaRPr kumimoji="0" lang="zh-TW" altLang="zh-TW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10,000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文具用品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400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15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郵電費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1,300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15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保險費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15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呆帳損失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350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15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折舊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1,250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15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各項攤提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18938" name="群組 1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8939" name="圖片 1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940" name="圖片 1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941" name="圖片 1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36</a:t>
            </a:r>
          </a:p>
        </p:txBody>
      </p:sp>
      <p:sp>
        <p:nvSpPr>
          <p:cNvPr id="11981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本期損益法</a:t>
            </a:r>
          </a:p>
        </p:txBody>
      </p:sp>
      <p:graphicFrame>
        <p:nvGraphicFramePr>
          <p:cNvPr id="21" name="表格 20"/>
          <p:cNvGraphicFramePr>
            <a:graphicFrameLocks noGrp="1"/>
          </p:cNvGraphicFramePr>
          <p:nvPr/>
        </p:nvGraphicFramePr>
        <p:xfrm>
          <a:off x="679450" y="1355725"/>
          <a:ext cx="8167688" cy="4268789"/>
        </p:xfrm>
        <a:graphic>
          <a:graphicData uri="http://schemas.openxmlformats.org/drawingml/2006/table">
            <a:tbl>
              <a:tblPr/>
              <a:tblGrid>
                <a:gridCol w="495300"/>
                <a:gridCol w="528638"/>
                <a:gridCol w="2652712"/>
                <a:gridCol w="1439863"/>
                <a:gridCol w="431800"/>
                <a:gridCol w="1368425"/>
                <a:gridCol w="1250950"/>
              </a:tblGrid>
              <a:tr h="490538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01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會計項目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摘要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類頁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sp>
        <p:nvSpPr>
          <p:cNvPr id="119896" name="文字方塊 21"/>
          <p:cNvSpPr txBox="1">
            <a:spLocks noChangeArrowheads="1"/>
          </p:cNvSpPr>
          <p:nvPr/>
        </p:nvSpPr>
        <p:spPr bwMode="auto">
          <a:xfrm>
            <a:off x="3109913" y="857250"/>
            <a:ext cx="526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日  記  簿                    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1600" b="1">
                <a:latin typeface="標楷體" pitchFamily="65" charset="-120"/>
                <a:ea typeface="標楷體" pitchFamily="65" charset="-120"/>
              </a:rPr>
              <a:t>4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cxnSp>
        <p:nvCxnSpPr>
          <p:cNvPr id="10" name="直線接點 9"/>
          <p:cNvCxnSpPr/>
          <p:nvPr/>
        </p:nvCxnSpPr>
        <p:spPr>
          <a:xfrm flipH="1">
            <a:off x="4398963" y="4832350"/>
            <a:ext cx="1368425" cy="325438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群組 25"/>
          <p:cNvGrpSpPr>
            <a:grpSpLocks/>
          </p:cNvGrpSpPr>
          <p:nvPr/>
        </p:nvGrpSpPr>
        <p:grpSpPr bwMode="auto">
          <a:xfrm>
            <a:off x="6227763" y="5545138"/>
            <a:ext cx="2619375" cy="46037"/>
            <a:chOff x="4688204" y="3739206"/>
            <a:chExt cx="2450324" cy="56864"/>
          </a:xfrm>
        </p:grpSpPr>
        <p:cxnSp>
          <p:nvCxnSpPr>
            <p:cNvPr id="12" name="直線接點 11"/>
            <p:cNvCxnSpPr/>
            <p:nvPr/>
          </p:nvCxnSpPr>
          <p:spPr>
            <a:xfrm>
              <a:off x="4688204" y="3739206"/>
              <a:ext cx="2448838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3" name="直線接點 12"/>
            <p:cNvCxnSpPr/>
            <p:nvPr/>
          </p:nvCxnSpPr>
          <p:spPr>
            <a:xfrm>
              <a:off x="4689689" y="3796070"/>
              <a:ext cx="2448839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cxnSp>
        <p:nvCxnSpPr>
          <p:cNvPr id="14" name="直線接點 13"/>
          <p:cNvCxnSpPr/>
          <p:nvPr/>
        </p:nvCxnSpPr>
        <p:spPr>
          <a:xfrm>
            <a:off x="6229350" y="5213350"/>
            <a:ext cx="2573338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aphicFrame>
        <p:nvGraphicFramePr>
          <p:cNvPr id="2" name="表格 1"/>
          <p:cNvGraphicFramePr>
            <a:graphicFrameLocks noGrp="1"/>
          </p:cNvGraphicFramePr>
          <p:nvPr/>
        </p:nvGraphicFramePr>
        <p:xfrm>
          <a:off x="684213" y="2276475"/>
          <a:ext cx="8140700" cy="844550"/>
        </p:xfrm>
        <a:graphic>
          <a:graphicData uri="http://schemas.openxmlformats.org/drawingml/2006/table">
            <a:tbl>
              <a:tblPr/>
              <a:tblGrid>
                <a:gridCol w="442913"/>
                <a:gridCol w="473075"/>
                <a:gridCol w="163487"/>
                <a:gridCol w="2597175"/>
                <a:gridCol w="1423988"/>
                <a:gridCol w="501650"/>
                <a:gridCol w="1243012"/>
                <a:gridCol w="1295400"/>
              </a:tblGrid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″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佣金收入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營業外收益</a:t>
                      </a:r>
                      <a:endParaRPr kumimoji="0" lang="zh-TW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  <a:endParaRPr kumimoji="0" 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帳戶結帳</a:t>
                      </a:r>
                      <a:endParaRPr kumimoji="0" lang="zh-TW" altLang="zh-TW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/>
        </p:nvGraphicFramePr>
        <p:xfrm>
          <a:off x="698500" y="3155950"/>
          <a:ext cx="8140700" cy="833438"/>
        </p:xfrm>
        <a:graphic>
          <a:graphicData uri="http://schemas.openxmlformats.org/drawingml/2006/table">
            <a:tbl>
              <a:tblPr/>
              <a:tblGrid>
                <a:gridCol w="442913"/>
                <a:gridCol w="473075"/>
                <a:gridCol w="162560"/>
                <a:gridCol w="2598102"/>
                <a:gridCol w="1423988"/>
                <a:gridCol w="501650"/>
                <a:gridCol w="1243012"/>
                <a:gridCol w="1295400"/>
              </a:tblGrid>
              <a:tr h="4111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″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  <a:endParaRPr kumimoji="0" 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營業外費損</a:t>
                      </a:r>
                      <a:endParaRPr kumimoji="0" lang="zh-TW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7,500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利息費用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帳戶結帳</a:t>
                      </a:r>
                      <a:endParaRPr kumimoji="0" lang="zh-TW" altLang="zh-TW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7,500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4" name="表格 3"/>
          <p:cNvGraphicFramePr>
            <a:graphicFrameLocks noGrp="1"/>
          </p:cNvGraphicFramePr>
          <p:nvPr/>
        </p:nvGraphicFramePr>
        <p:xfrm>
          <a:off x="720725" y="3990975"/>
          <a:ext cx="8140700" cy="844550"/>
        </p:xfrm>
        <a:graphic>
          <a:graphicData uri="http://schemas.openxmlformats.org/drawingml/2006/table">
            <a:tbl>
              <a:tblPr/>
              <a:tblGrid>
                <a:gridCol w="442913"/>
                <a:gridCol w="473075"/>
                <a:gridCol w="162560"/>
                <a:gridCol w="2598102"/>
                <a:gridCol w="1423988"/>
                <a:gridCol w="501650"/>
                <a:gridCol w="1243012"/>
                <a:gridCol w="1295400"/>
              </a:tblGrid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″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  <a:endParaRPr kumimoji="0" 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本期淨利結</a:t>
                      </a:r>
                      <a:endParaRPr kumimoji="0" lang="zh-TW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8,500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業主往來</a:t>
                      </a:r>
                      <a:endParaRPr kumimoji="0" 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轉業主往來</a:t>
                      </a:r>
                      <a:endParaRPr kumimoji="0" lang="zh-TW" altLang="zh-TW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8,500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6278563" y="5210175"/>
          <a:ext cx="2538412" cy="304800"/>
        </p:xfrm>
        <a:graphic>
          <a:graphicData uri="http://schemas.openxmlformats.org/drawingml/2006/table">
            <a:tbl>
              <a:tblPr/>
              <a:tblGrid>
                <a:gridCol w="1243012"/>
                <a:gridCol w="1295400"/>
              </a:tblGrid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243,000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243,000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2655888" y="5175250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TW" altLang="en-US" sz="2000" b="1"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合計</a:t>
            </a:r>
            <a:endParaRPr kumimoji="0" lang="zh-TW" altLang="zh-TW" sz="2000" b="1"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119955" name="群組 1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9956" name="圖片 2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957" name="圖片 2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958" name="圖片 2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/>
          <p:cNvSpPr/>
          <p:nvPr/>
        </p:nvSpPr>
        <p:spPr>
          <a:xfrm>
            <a:off x="282575" y="2046288"/>
            <a:ext cx="2790825" cy="385762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280988" y="2460625"/>
            <a:ext cx="2790825" cy="444500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1" name="矩形 20"/>
          <p:cNvSpPr/>
          <p:nvPr/>
        </p:nvSpPr>
        <p:spPr>
          <a:xfrm>
            <a:off x="295275" y="2905125"/>
            <a:ext cx="2790825" cy="3857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0837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37</a:t>
            </a:r>
          </a:p>
        </p:txBody>
      </p:sp>
      <p:sp>
        <p:nvSpPr>
          <p:cNvPr id="12083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銷貨成本法</a:t>
            </a:r>
          </a:p>
        </p:txBody>
      </p:sp>
      <p:sp>
        <p:nvSpPr>
          <p:cNvPr id="19" name="文字方塊 18"/>
          <p:cNvSpPr txBox="1"/>
          <p:nvPr/>
        </p:nvSpPr>
        <p:spPr>
          <a:xfrm>
            <a:off x="355827" y="948579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0" name="文字方塊 2"/>
          <p:cNvSpPr txBox="1">
            <a:spLocks noChangeArrowheads="1"/>
          </p:cNvSpPr>
          <p:nvPr/>
        </p:nvSpPr>
        <p:spPr bwMode="auto">
          <a:xfrm>
            <a:off x="1260475" y="1023938"/>
            <a:ext cx="2622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買賣業之結帳分錄</a:t>
            </a:r>
          </a:p>
        </p:txBody>
      </p:sp>
      <p:sp>
        <p:nvSpPr>
          <p:cNvPr id="3" name="矩形 2"/>
          <p:cNvSpPr/>
          <p:nvPr/>
        </p:nvSpPr>
        <p:spPr>
          <a:xfrm>
            <a:off x="592138" y="1471613"/>
            <a:ext cx="8443912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天仙商店為小規模營業人，年底調整後部分帳戶餘額如下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:</a:t>
            </a:r>
          </a:p>
        </p:txBody>
      </p:sp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292100" y="2028825"/>
          <a:ext cx="6008688" cy="3881438"/>
        </p:xfrm>
        <a:graphic>
          <a:graphicData uri="http://schemas.openxmlformats.org/drawingml/2006/table">
            <a:tbl>
              <a:tblPr/>
              <a:tblGrid>
                <a:gridCol w="2789572"/>
                <a:gridCol w="3219116"/>
              </a:tblGrid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$12,000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$22,000</a:t>
                      </a: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400,000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14,000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13,000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120,000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水電瓦斯費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33,000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2,000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8,000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730,000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呆帳損失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銷貨退回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8,000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7,000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銷貨折讓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處分投資損失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實地盤點期末存貨為 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矩形 1"/>
          <p:cNvSpPr/>
          <p:nvPr/>
        </p:nvSpPr>
        <p:spPr>
          <a:xfrm>
            <a:off x="3324225" y="1466850"/>
            <a:ext cx="561816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(1)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商品帳戶借餘項目結轉銷貨成本</a:t>
            </a:r>
          </a:p>
        </p:txBody>
      </p:sp>
      <p:sp>
        <p:nvSpPr>
          <p:cNvPr id="7" name="矩形 6"/>
          <p:cNvSpPr/>
          <p:nvPr/>
        </p:nvSpPr>
        <p:spPr>
          <a:xfrm>
            <a:off x="5638800" y="2492375"/>
            <a:ext cx="3313113" cy="11969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存貨（期初）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12,000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   400,000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進貨費用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13,000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4427538" y="2003425"/>
            <a:ext cx="3008312" cy="46672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銷貨成本   </a:t>
            </a:r>
            <a:r>
              <a:rPr lang="en-US" altLang="zh-TW" sz="2400" b="1" dirty="0">
                <a:latin typeface="+mj-ea"/>
                <a:ea typeface="+mj-ea"/>
              </a:rPr>
              <a:t>425,000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grpSp>
        <p:nvGrpSpPr>
          <p:cNvPr id="120878" name="群組 2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0879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880" name="圖片 2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881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1" grpId="0" animBg="1"/>
      <p:bldP spid="20" grpId="0" autoUpdateAnimBg="0"/>
      <p:bldP spid="3" grpId="0"/>
      <p:bldP spid="2" grpId="0" animBg="1"/>
      <p:bldP spid="7" grpId="0" animBg="1"/>
      <p:bldP spid="23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/>
          <p:cNvSpPr/>
          <p:nvPr/>
        </p:nvSpPr>
        <p:spPr>
          <a:xfrm>
            <a:off x="282575" y="3314700"/>
            <a:ext cx="2790825" cy="4238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280988" y="3729038"/>
            <a:ext cx="2790825" cy="423862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1" name="矩形 20"/>
          <p:cNvSpPr/>
          <p:nvPr/>
        </p:nvSpPr>
        <p:spPr>
          <a:xfrm>
            <a:off x="1400175" y="5468938"/>
            <a:ext cx="2362200" cy="425450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1861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37</a:t>
            </a:r>
          </a:p>
        </p:txBody>
      </p:sp>
      <p:sp>
        <p:nvSpPr>
          <p:cNvPr id="1218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銷貨成本法</a:t>
            </a:r>
          </a:p>
        </p:txBody>
      </p:sp>
      <p:sp>
        <p:nvSpPr>
          <p:cNvPr id="19" name="文字方塊 18"/>
          <p:cNvSpPr txBox="1"/>
          <p:nvPr/>
        </p:nvSpPr>
        <p:spPr>
          <a:xfrm>
            <a:off x="355827" y="948579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0" name="文字方塊 2"/>
          <p:cNvSpPr txBox="1">
            <a:spLocks noChangeArrowheads="1"/>
          </p:cNvSpPr>
          <p:nvPr/>
        </p:nvSpPr>
        <p:spPr bwMode="auto">
          <a:xfrm>
            <a:off x="1260475" y="1023938"/>
            <a:ext cx="2622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買賣業之結帳分錄</a:t>
            </a:r>
          </a:p>
        </p:txBody>
      </p:sp>
      <p:sp>
        <p:nvSpPr>
          <p:cNvPr id="3" name="矩形 2"/>
          <p:cNvSpPr/>
          <p:nvPr/>
        </p:nvSpPr>
        <p:spPr>
          <a:xfrm>
            <a:off x="592138" y="1471613"/>
            <a:ext cx="8443912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天仙商店為小規模營業人，年底調整後部分帳戶餘額如下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:</a:t>
            </a:r>
          </a:p>
        </p:txBody>
      </p:sp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292100" y="2028825"/>
          <a:ext cx="6008688" cy="3881438"/>
        </p:xfrm>
        <a:graphic>
          <a:graphicData uri="http://schemas.openxmlformats.org/drawingml/2006/table">
            <a:tbl>
              <a:tblPr/>
              <a:tblGrid>
                <a:gridCol w="2789572"/>
                <a:gridCol w="3219116"/>
              </a:tblGrid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$12,000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$22,000</a:t>
                      </a: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400,000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14,000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13,000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120,000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水電瓦斯費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33,000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2,000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8,000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730,000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呆帳損失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8,000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7,000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處分投資損失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實地盤點期末存貨為 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矩形 1"/>
          <p:cNvSpPr/>
          <p:nvPr/>
        </p:nvSpPr>
        <p:spPr>
          <a:xfrm>
            <a:off x="3317875" y="1471613"/>
            <a:ext cx="561816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(2)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商品帳戶貸餘項目結轉銷貨成本</a:t>
            </a:r>
          </a:p>
        </p:txBody>
      </p:sp>
      <p:sp>
        <p:nvSpPr>
          <p:cNvPr id="7" name="矩形 6"/>
          <p:cNvSpPr/>
          <p:nvPr/>
        </p:nvSpPr>
        <p:spPr>
          <a:xfrm>
            <a:off x="4362450" y="2038350"/>
            <a:ext cx="3313113" cy="11969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</a:t>
            </a: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退出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 1,000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</a:t>
            </a: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折讓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 2,000</a:t>
            </a: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存貨（期</a:t>
            </a: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末</a:t>
            </a: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）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20,000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5670550" y="3316288"/>
            <a:ext cx="3008313" cy="46672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銷貨成本    </a:t>
            </a:r>
            <a:r>
              <a:rPr lang="en-US" altLang="zh-TW" sz="2400" b="1" dirty="0">
                <a:latin typeface="+mj-ea"/>
                <a:ea typeface="+mj-ea"/>
              </a:rPr>
              <a:t>23,000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3395663" y="4129088"/>
            <a:ext cx="5619750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試作銷貨成本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結轉本期損益</a:t>
            </a:r>
          </a:p>
        </p:txBody>
      </p:sp>
      <p:sp>
        <p:nvSpPr>
          <p:cNvPr id="24" name="矩形 23"/>
          <p:cNvSpPr/>
          <p:nvPr/>
        </p:nvSpPr>
        <p:spPr>
          <a:xfrm>
            <a:off x="5721350" y="5238750"/>
            <a:ext cx="3008313" cy="46672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銷貨成本   </a:t>
            </a:r>
            <a:r>
              <a:rPr lang="en-US" altLang="zh-TW" sz="2400" b="1" dirty="0">
                <a:latin typeface="+mj-ea"/>
                <a:ea typeface="+mj-ea"/>
              </a:rPr>
              <a:t>402,000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4483100" y="4695825"/>
            <a:ext cx="2954338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402,000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21905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1906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907" name="圖片 2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908" name="圖片 2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9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1" grpId="0" animBg="1"/>
      <p:bldP spid="20" grpId="0" autoUpdateAnimBg="0"/>
      <p:bldP spid="3" grpId="0"/>
      <p:bldP spid="2" grpId="0" animBg="1"/>
      <p:bldP spid="7" grpId="0" animBg="1"/>
      <p:bldP spid="23" grpId="0" animBg="1"/>
      <p:bldP spid="22" grpId="0" animBg="1"/>
      <p:bldP spid="24" grpId="0" animBg="1"/>
      <p:bldP spid="25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矩形 25"/>
          <p:cNvSpPr/>
          <p:nvPr/>
        </p:nvSpPr>
        <p:spPr>
          <a:xfrm>
            <a:off x="282575" y="4197350"/>
            <a:ext cx="2790825" cy="403225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282575" y="4627563"/>
            <a:ext cx="2790825" cy="40322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280988" y="5059363"/>
            <a:ext cx="2790825" cy="417512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2885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37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38</a:t>
            </a:r>
          </a:p>
        </p:txBody>
      </p:sp>
      <p:sp>
        <p:nvSpPr>
          <p:cNvPr id="1228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銷貨成本法</a:t>
            </a:r>
          </a:p>
        </p:txBody>
      </p:sp>
      <p:sp>
        <p:nvSpPr>
          <p:cNvPr id="19" name="文字方塊 18"/>
          <p:cNvSpPr txBox="1"/>
          <p:nvPr/>
        </p:nvSpPr>
        <p:spPr>
          <a:xfrm>
            <a:off x="355827" y="948579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0" name="文字方塊 2"/>
          <p:cNvSpPr txBox="1">
            <a:spLocks noChangeArrowheads="1"/>
          </p:cNvSpPr>
          <p:nvPr/>
        </p:nvSpPr>
        <p:spPr bwMode="auto">
          <a:xfrm>
            <a:off x="1260475" y="1023938"/>
            <a:ext cx="2622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買賣業之結帳分錄</a:t>
            </a:r>
          </a:p>
        </p:txBody>
      </p:sp>
      <p:sp>
        <p:nvSpPr>
          <p:cNvPr id="3" name="矩形 2"/>
          <p:cNvSpPr/>
          <p:nvPr/>
        </p:nvSpPr>
        <p:spPr>
          <a:xfrm>
            <a:off x="592138" y="1471613"/>
            <a:ext cx="8443912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天仙商店為小規模營業人，年底調整後部分帳戶餘額如下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:</a:t>
            </a:r>
          </a:p>
        </p:txBody>
      </p:sp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292100" y="2028825"/>
          <a:ext cx="6008688" cy="3881438"/>
        </p:xfrm>
        <a:graphic>
          <a:graphicData uri="http://schemas.openxmlformats.org/drawingml/2006/table">
            <a:tbl>
              <a:tblPr/>
              <a:tblGrid>
                <a:gridCol w="2789572"/>
                <a:gridCol w="3219116"/>
              </a:tblGrid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$12,000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$22,000</a:t>
                      </a: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400,000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14,000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13,000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120,000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水電瓦斯費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33,000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2,000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8,000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730,000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呆帳損失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8,000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7,000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處分投資損失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實地盤點期末存貨為 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矩形 1"/>
          <p:cNvSpPr/>
          <p:nvPr/>
        </p:nvSpPr>
        <p:spPr>
          <a:xfrm>
            <a:off x="3317875" y="1471613"/>
            <a:ext cx="561816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(4)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試作銷貨退回、折讓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結轉銷貨收入</a:t>
            </a:r>
          </a:p>
        </p:txBody>
      </p:sp>
      <p:sp>
        <p:nvSpPr>
          <p:cNvPr id="7" name="矩形 6"/>
          <p:cNvSpPr/>
          <p:nvPr/>
        </p:nvSpPr>
        <p:spPr>
          <a:xfrm>
            <a:off x="5670550" y="2554288"/>
            <a:ext cx="3313113" cy="831850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銷貨退回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 8,000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銷貨折讓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 4,000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4622800" y="2049463"/>
            <a:ext cx="3008313" cy="466725"/>
          </a:xfrm>
          <a:prstGeom prst="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銷貨收入    </a:t>
            </a:r>
            <a:r>
              <a:rPr lang="en-US" altLang="zh-TW" sz="2400" b="1" dirty="0">
                <a:latin typeface="+mj-ea"/>
                <a:ea typeface="+mj-ea"/>
              </a:rPr>
              <a:t>12,000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3381375" y="3940175"/>
            <a:ext cx="5619750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(5)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試作銷貨收入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結轉本期損益</a:t>
            </a:r>
          </a:p>
        </p:txBody>
      </p:sp>
      <p:sp>
        <p:nvSpPr>
          <p:cNvPr id="24" name="矩形 23"/>
          <p:cNvSpPr/>
          <p:nvPr/>
        </p:nvSpPr>
        <p:spPr>
          <a:xfrm>
            <a:off x="4608513" y="4467225"/>
            <a:ext cx="3008312" cy="461963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銷貨收入   </a:t>
            </a:r>
            <a:r>
              <a:rPr lang="en-US" altLang="zh-TW" sz="2400" b="1" dirty="0">
                <a:latin typeface="+mj-ea"/>
                <a:ea typeface="+mj-ea"/>
              </a:rPr>
              <a:t>718,000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5656263" y="4997450"/>
            <a:ext cx="2927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718,000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22931" name="群組 2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2932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933" name="圖片 2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934" name="圖片 2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6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7" grpId="0" animBg="1"/>
      <p:bldP spid="18" grpId="0" animBg="1"/>
      <p:bldP spid="20" grpId="0" autoUpdateAnimBg="0"/>
      <p:bldP spid="3" grpId="0"/>
      <p:bldP spid="2" grpId="0" animBg="1"/>
      <p:bldP spid="7" grpId="0" animBg="1"/>
      <p:bldP spid="23" grpId="0" animBg="1"/>
      <p:bldP spid="22" grpId="0" animBg="1"/>
      <p:bldP spid="25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3079750" y="3754438"/>
            <a:ext cx="3225800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7" name="矩形 26"/>
          <p:cNvSpPr/>
          <p:nvPr/>
        </p:nvSpPr>
        <p:spPr>
          <a:xfrm>
            <a:off x="3076575" y="4168775"/>
            <a:ext cx="3225800" cy="44132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3076575" y="2882900"/>
            <a:ext cx="3225800" cy="412750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3073400" y="3303588"/>
            <a:ext cx="3227388" cy="44767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391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38</a:t>
            </a:r>
          </a:p>
        </p:txBody>
      </p:sp>
      <p:sp>
        <p:nvSpPr>
          <p:cNvPr id="12391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銷貨成本法</a:t>
            </a:r>
          </a:p>
        </p:txBody>
      </p:sp>
      <p:sp>
        <p:nvSpPr>
          <p:cNvPr id="19" name="文字方塊 18"/>
          <p:cNvSpPr txBox="1"/>
          <p:nvPr/>
        </p:nvSpPr>
        <p:spPr>
          <a:xfrm>
            <a:off x="355827" y="948579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0" name="文字方塊 2"/>
          <p:cNvSpPr txBox="1">
            <a:spLocks noChangeArrowheads="1"/>
          </p:cNvSpPr>
          <p:nvPr/>
        </p:nvSpPr>
        <p:spPr bwMode="auto">
          <a:xfrm>
            <a:off x="1260475" y="1023938"/>
            <a:ext cx="2622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買賣業之結帳分錄</a:t>
            </a:r>
          </a:p>
        </p:txBody>
      </p:sp>
      <p:sp>
        <p:nvSpPr>
          <p:cNvPr id="3" name="矩形 2"/>
          <p:cNvSpPr/>
          <p:nvPr/>
        </p:nvSpPr>
        <p:spPr>
          <a:xfrm>
            <a:off x="592138" y="1471613"/>
            <a:ext cx="8443912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天仙商店為小規模營業人，年底調整後部分帳戶餘額如下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:</a:t>
            </a:r>
          </a:p>
        </p:txBody>
      </p:sp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292100" y="2028825"/>
          <a:ext cx="6008688" cy="3881438"/>
        </p:xfrm>
        <a:graphic>
          <a:graphicData uri="http://schemas.openxmlformats.org/drawingml/2006/table">
            <a:tbl>
              <a:tblPr/>
              <a:tblGrid>
                <a:gridCol w="2789572"/>
                <a:gridCol w="3219116"/>
              </a:tblGrid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$12,000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$22,000</a:t>
                      </a: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400,000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14,000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13,000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120,000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水電瓦斯費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33,000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2,000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8,000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730,000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呆帳損失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8,000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7,000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處分投資損失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實地盤點期末存貨為 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矩形 1"/>
          <p:cNvSpPr/>
          <p:nvPr/>
        </p:nvSpPr>
        <p:spPr>
          <a:xfrm>
            <a:off x="3781425" y="1471613"/>
            <a:ext cx="5214938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(6)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試作營業費用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結轉本期損益</a:t>
            </a:r>
          </a:p>
        </p:txBody>
      </p:sp>
      <p:sp>
        <p:nvSpPr>
          <p:cNvPr id="7" name="矩形 6"/>
          <p:cNvSpPr/>
          <p:nvPr/>
        </p:nvSpPr>
        <p:spPr>
          <a:xfrm>
            <a:off x="4829175" y="2595563"/>
            <a:ext cx="3313113" cy="1562100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薪資支出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120,000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水電瓦斯費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33,000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郵電費    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8,000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呆帳損失  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3862388" y="2060575"/>
            <a:ext cx="2927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162,000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23951" name="群組 2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3952" name="圖片 2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953" name="圖片 2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954" name="圖片 2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7" grpId="0" animBg="1"/>
      <p:bldP spid="17" grpId="0" animBg="1"/>
      <p:bldP spid="18" grpId="0" animBg="1"/>
      <p:bldP spid="20" grpId="0" autoUpdateAnimBg="0"/>
      <p:bldP spid="3" grpId="0"/>
      <p:bldP spid="2" grpId="0" animBg="1"/>
      <p:bldP spid="7" grpId="0" animBg="1"/>
      <p:bldP spid="28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3074988" y="4632325"/>
            <a:ext cx="3225800" cy="414338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4" name="矩形 23"/>
          <p:cNvSpPr/>
          <p:nvPr/>
        </p:nvSpPr>
        <p:spPr>
          <a:xfrm>
            <a:off x="3071813" y="5046663"/>
            <a:ext cx="3225800" cy="412750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3076575" y="2033588"/>
            <a:ext cx="3227388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3074988" y="2447925"/>
            <a:ext cx="3225800" cy="412750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493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38</a:t>
            </a:r>
          </a:p>
        </p:txBody>
      </p:sp>
      <p:sp>
        <p:nvSpPr>
          <p:cNvPr id="12493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銷貨成本法</a:t>
            </a:r>
          </a:p>
        </p:txBody>
      </p:sp>
      <p:sp>
        <p:nvSpPr>
          <p:cNvPr id="19" name="文字方塊 18"/>
          <p:cNvSpPr txBox="1"/>
          <p:nvPr/>
        </p:nvSpPr>
        <p:spPr>
          <a:xfrm>
            <a:off x="355827" y="948579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0" name="文字方塊 2"/>
          <p:cNvSpPr txBox="1">
            <a:spLocks noChangeArrowheads="1"/>
          </p:cNvSpPr>
          <p:nvPr/>
        </p:nvSpPr>
        <p:spPr bwMode="auto">
          <a:xfrm>
            <a:off x="1260475" y="1023938"/>
            <a:ext cx="2622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買賣業之結帳分錄</a:t>
            </a:r>
          </a:p>
        </p:txBody>
      </p:sp>
      <p:sp>
        <p:nvSpPr>
          <p:cNvPr id="3" name="矩形 2"/>
          <p:cNvSpPr/>
          <p:nvPr/>
        </p:nvSpPr>
        <p:spPr>
          <a:xfrm>
            <a:off x="592138" y="1471613"/>
            <a:ext cx="8443912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天仙商店為小規模營業人，年底調整後部分帳戶餘額如下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:</a:t>
            </a:r>
          </a:p>
        </p:txBody>
      </p:sp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292100" y="2028825"/>
          <a:ext cx="6008688" cy="3881438"/>
        </p:xfrm>
        <a:graphic>
          <a:graphicData uri="http://schemas.openxmlformats.org/drawingml/2006/table">
            <a:tbl>
              <a:tblPr/>
              <a:tblGrid>
                <a:gridCol w="2789572"/>
                <a:gridCol w="3219116"/>
              </a:tblGrid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$12,000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$22,000</a:t>
                      </a: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400,000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14,000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13,000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120,000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水電瓦斯費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33,000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2,000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8,000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730,000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呆帳損失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8,000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7,000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88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處分投資損失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實地盤點期末存貨為 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" name="矩形 6"/>
          <p:cNvSpPr/>
          <p:nvPr/>
        </p:nvSpPr>
        <p:spPr>
          <a:xfrm>
            <a:off x="3870325" y="2046288"/>
            <a:ext cx="3136900" cy="831850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利息收入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22,000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佣金收入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14,000</a:t>
            </a:r>
          </a:p>
        </p:txBody>
      </p:sp>
      <p:sp>
        <p:nvSpPr>
          <p:cNvPr id="22" name="矩形 21"/>
          <p:cNvSpPr/>
          <p:nvPr/>
        </p:nvSpPr>
        <p:spPr>
          <a:xfrm>
            <a:off x="3841750" y="1485900"/>
            <a:ext cx="50450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(7)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試作營業外收入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結轉本期損益</a:t>
            </a:r>
          </a:p>
        </p:txBody>
      </p:sp>
      <p:sp>
        <p:nvSpPr>
          <p:cNvPr id="28" name="矩形 27"/>
          <p:cNvSpPr/>
          <p:nvPr/>
        </p:nvSpPr>
        <p:spPr>
          <a:xfrm>
            <a:off x="5795963" y="2917825"/>
            <a:ext cx="27749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36,000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3968750" y="3716338"/>
            <a:ext cx="504666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(8)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試作營業外支出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結轉本期損益</a:t>
            </a:r>
          </a:p>
        </p:txBody>
      </p:sp>
      <p:sp>
        <p:nvSpPr>
          <p:cNvPr id="29" name="矩形 28"/>
          <p:cNvSpPr/>
          <p:nvPr/>
        </p:nvSpPr>
        <p:spPr>
          <a:xfrm>
            <a:off x="5843588" y="4767263"/>
            <a:ext cx="3136900" cy="8302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利息費用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7,000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處分投資損失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3,000</a:t>
            </a:r>
          </a:p>
        </p:txBody>
      </p:sp>
      <p:sp>
        <p:nvSpPr>
          <p:cNvPr id="30" name="矩形 29"/>
          <p:cNvSpPr/>
          <p:nvPr/>
        </p:nvSpPr>
        <p:spPr>
          <a:xfrm>
            <a:off x="3968750" y="4251325"/>
            <a:ext cx="27749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24978" name="群組 2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4979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80" name="圖片 3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81" name="圖片 3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17" grpId="0" animBg="1"/>
      <p:bldP spid="18" grpId="0" animBg="1"/>
      <p:bldP spid="20" grpId="0" autoUpdateAnimBg="0"/>
      <p:bldP spid="3" grpId="0"/>
      <p:bldP spid="7" grpId="0" animBg="1"/>
      <p:bldP spid="22" grpId="0" animBg="1"/>
      <p:bldP spid="28" grpId="0" animBg="1"/>
      <p:bldP spid="26" grpId="0" animBg="1"/>
      <p:bldP spid="29" grpId="0" animBg="1"/>
      <p:bldP spid="30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38</a:t>
            </a:r>
          </a:p>
        </p:txBody>
      </p:sp>
      <p:sp>
        <p:nvSpPr>
          <p:cNvPr id="12595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銷貨成本法</a:t>
            </a:r>
          </a:p>
        </p:txBody>
      </p:sp>
      <p:sp>
        <p:nvSpPr>
          <p:cNvPr id="19" name="文字方塊 18"/>
          <p:cNvSpPr txBox="1"/>
          <p:nvPr/>
        </p:nvSpPr>
        <p:spPr>
          <a:xfrm>
            <a:off x="355827" y="948579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0" name="文字方塊 2"/>
          <p:cNvSpPr txBox="1">
            <a:spLocks noChangeArrowheads="1"/>
          </p:cNvSpPr>
          <p:nvPr/>
        </p:nvSpPr>
        <p:spPr bwMode="auto">
          <a:xfrm>
            <a:off x="1260475" y="1023938"/>
            <a:ext cx="2622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買賣業之結帳分錄</a:t>
            </a:r>
          </a:p>
        </p:txBody>
      </p:sp>
      <p:sp>
        <p:nvSpPr>
          <p:cNvPr id="22" name="矩形 21"/>
          <p:cNvSpPr/>
          <p:nvPr/>
        </p:nvSpPr>
        <p:spPr>
          <a:xfrm>
            <a:off x="415925" y="1519238"/>
            <a:ext cx="50450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(9)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本期損益結轉業主往來</a:t>
            </a:r>
          </a:p>
        </p:txBody>
      </p:sp>
      <p:grpSp>
        <p:nvGrpSpPr>
          <p:cNvPr id="25" name="群組 24"/>
          <p:cNvGrpSpPr>
            <a:grpSpLocks/>
          </p:cNvGrpSpPr>
          <p:nvPr/>
        </p:nvGrpSpPr>
        <p:grpSpPr bwMode="auto">
          <a:xfrm>
            <a:off x="342900" y="2600325"/>
            <a:ext cx="5491163" cy="2744788"/>
            <a:chOff x="1259632" y="2636912"/>
            <a:chExt cx="2448272" cy="1440160"/>
          </a:xfrm>
        </p:grpSpPr>
        <p:cxnSp>
          <p:nvCxnSpPr>
            <p:cNvPr id="27" name="直線接點 26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接點 30"/>
            <p:cNvCxnSpPr/>
            <p:nvPr/>
          </p:nvCxnSpPr>
          <p:spPr>
            <a:xfrm>
              <a:off x="2484122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文字方塊 31"/>
          <p:cNvSpPr txBox="1">
            <a:spLocks noChangeArrowheads="1"/>
          </p:cNvSpPr>
          <p:nvPr/>
        </p:nvSpPr>
        <p:spPr bwMode="auto">
          <a:xfrm>
            <a:off x="2360613" y="2095500"/>
            <a:ext cx="1403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</a:t>
            </a:r>
          </a:p>
        </p:txBody>
      </p:sp>
      <p:cxnSp>
        <p:nvCxnSpPr>
          <p:cNvPr id="33" name="直線接點 32"/>
          <p:cNvCxnSpPr/>
          <p:nvPr/>
        </p:nvCxnSpPr>
        <p:spPr>
          <a:xfrm>
            <a:off x="371475" y="4732338"/>
            <a:ext cx="5519738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4" name="矩形 33"/>
          <p:cNvSpPr/>
          <p:nvPr/>
        </p:nvSpPr>
        <p:spPr>
          <a:xfrm>
            <a:off x="3203575" y="4843463"/>
            <a:ext cx="2927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貸餘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淨利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) 180,000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266700" y="2720975"/>
            <a:ext cx="2647950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銷貨成本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402,000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3230563" y="3078163"/>
            <a:ext cx="285432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銷貨淨額　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718,000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266700" y="3435350"/>
            <a:ext cx="2647950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營業費用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162,000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3243263" y="3865563"/>
            <a:ext cx="284162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營業外收入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36,000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268288" y="4132263"/>
            <a:ext cx="2646362" cy="46196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r"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營業外支出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文字方塊 40"/>
          <p:cNvSpPr txBox="1">
            <a:spLocks noChangeArrowheads="1"/>
          </p:cNvSpPr>
          <p:nvPr/>
        </p:nvSpPr>
        <p:spPr bwMode="auto">
          <a:xfrm>
            <a:off x="5278438" y="2081213"/>
            <a:ext cx="27749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180,000</a:t>
            </a:r>
            <a:endParaRPr lang="zh-TW" altLang="en-US" dirty="0" smtClean="0"/>
          </a:p>
        </p:txBody>
      </p:sp>
      <p:sp>
        <p:nvSpPr>
          <p:cNvPr id="42" name="矩形 41"/>
          <p:cNvSpPr/>
          <p:nvPr/>
        </p:nvSpPr>
        <p:spPr>
          <a:xfrm>
            <a:off x="6284913" y="2625725"/>
            <a:ext cx="2784475" cy="466725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業主往來  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180,000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25972" name="群組 2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5973" name="圖片 2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974" name="圖片 2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975" name="圖片 2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utoUpdateAnimBg="0"/>
      <p:bldP spid="22" grpId="0" animBg="1"/>
      <p:bldP spid="32" grpId="0" animBg="1"/>
      <p:bldP spid="34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39</a:t>
            </a:r>
          </a:p>
        </p:txBody>
      </p:sp>
      <p:sp>
        <p:nvSpPr>
          <p:cNvPr id="126979" name="矩形 7"/>
          <p:cNvSpPr>
            <a:spLocks noChangeArrowheads="1"/>
          </p:cNvSpPr>
          <p:nvPr/>
        </p:nvSpPr>
        <p:spPr bwMode="auto">
          <a:xfrm>
            <a:off x="357188" y="857250"/>
            <a:ext cx="8215312" cy="459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981075" indent="-981075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一、選擇題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)1.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與銷貨成本計算無關之帳戶為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進貨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進貨折讓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運費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期末存貨。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)2.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下列哪一項目屬於銷貨成本的減項？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進貨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進貨費用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期初存貨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期末存貨。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)3.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期初存貨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$3,800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，購貨運費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$2,000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，期末存貨</a:t>
            </a:r>
            <a:r>
              <a:rPr lang="en-US" altLang="zh-TW" sz="2400"/>
              <a:t>$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5,300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，銷貨成本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$13,500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，則本期購貨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(A)$13,000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(B)$14,000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(C)$15,000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(D)$17,000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)4.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多計折舊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$800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，多計佣金收入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$100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，綜合以上兩項錯誤，則年度淨利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多計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$700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少計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$700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多計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$900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少計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$900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642938" y="128746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628650" y="414337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657225" y="208597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642938" y="291147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1471613" y="5373688"/>
            <a:ext cx="68453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1800">
                <a:solidFill>
                  <a:srgbClr val="FF0000"/>
                </a:solidFill>
              </a:rPr>
              <a:t>費用多計</a:t>
            </a:r>
            <a:r>
              <a:rPr lang="en-US" altLang="zh-TW" sz="1800">
                <a:solidFill>
                  <a:srgbClr val="FF0000"/>
                </a:solidFill>
              </a:rPr>
              <a:t>$800</a:t>
            </a:r>
            <a:r>
              <a:rPr lang="zh-TW" altLang="en-US" sz="1800">
                <a:solidFill>
                  <a:srgbClr val="FF0000"/>
                </a:solidFill>
              </a:rPr>
              <a:t>，淨利少計</a:t>
            </a:r>
            <a:r>
              <a:rPr lang="en-US" altLang="zh-TW" sz="1800">
                <a:solidFill>
                  <a:srgbClr val="FF0000"/>
                </a:solidFill>
              </a:rPr>
              <a:t>$800</a:t>
            </a:r>
            <a:r>
              <a:rPr lang="zh-TW" altLang="en-US" sz="1800">
                <a:solidFill>
                  <a:srgbClr val="FF0000"/>
                </a:solidFill>
              </a:rPr>
              <a:t>；收入多計</a:t>
            </a:r>
            <a:r>
              <a:rPr lang="en-US" altLang="zh-TW" sz="1800">
                <a:solidFill>
                  <a:srgbClr val="FF0000"/>
                </a:solidFill>
              </a:rPr>
              <a:t>$100</a:t>
            </a:r>
            <a:r>
              <a:rPr lang="zh-TW" altLang="en-US" sz="1800">
                <a:solidFill>
                  <a:srgbClr val="FF0000"/>
                </a:solidFill>
              </a:rPr>
              <a:t>，淨利多計</a:t>
            </a:r>
            <a:r>
              <a:rPr lang="en-US" altLang="zh-TW" sz="1800">
                <a:solidFill>
                  <a:srgbClr val="FF0000"/>
                </a:solidFill>
              </a:rPr>
              <a:t>$100</a:t>
            </a:r>
            <a:r>
              <a:rPr lang="zh-TW" altLang="en-US" sz="1800">
                <a:solidFill>
                  <a:srgbClr val="FF0000"/>
                </a:solidFill>
              </a:rPr>
              <a:t>；以上兩項錯誤，淨利共少計</a:t>
            </a:r>
            <a:r>
              <a:rPr lang="en-US" altLang="zh-TW" sz="1800">
                <a:solidFill>
                  <a:srgbClr val="FF0000"/>
                </a:solidFill>
              </a:rPr>
              <a:t>$700</a:t>
            </a:r>
            <a:r>
              <a:rPr lang="zh-TW" altLang="en-US" sz="1800">
                <a:solidFill>
                  <a:srgbClr val="FF0000"/>
                </a:solidFill>
              </a:rPr>
              <a:t>。</a:t>
            </a:r>
          </a:p>
        </p:txBody>
      </p:sp>
      <p:grpSp>
        <p:nvGrpSpPr>
          <p:cNvPr id="126985" name="群組 13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15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9-4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26991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26986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6987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988" name="圖片 18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989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3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2" name="群組 17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21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9-4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2805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" name="矩形 16"/>
          <p:cNvSpPr/>
          <p:nvPr/>
        </p:nvSpPr>
        <p:spPr>
          <a:xfrm>
            <a:off x="3563938" y="3903663"/>
            <a:ext cx="3095625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3565525" y="2427288"/>
            <a:ext cx="3109913" cy="620712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619125" y="1122363"/>
            <a:ext cx="2946400" cy="4270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619125" y="3460750"/>
            <a:ext cx="2946400" cy="414338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619125" y="3889375"/>
            <a:ext cx="2944813" cy="428625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800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39</a:t>
            </a:r>
          </a:p>
        </p:txBody>
      </p:sp>
      <p:sp>
        <p:nvSpPr>
          <p:cNvPr id="2" name="矩形 1"/>
          <p:cNvSpPr/>
          <p:nvPr/>
        </p:nvSpPr>
        <p:spPr>
          <a:xfrm>
            <a:off x="611188" y="647700"/>
            <a:ext cx="5724525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二、長青商店本年底有關帳戶餘額如下：</a:t>
            </a: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611188" y="1136650"/>
          <a:ext cx="6048375" cy="4922838"/>
        </p:xfrm>
        <a:graphic>
          <a:graphicData uri="http://schemas.openxmlformats.org/drawingml/2006/table">
            <a:tbl>
              <a:tblPr/>
              <a:tblGrid>
                <a:gridCol w="2957190"/>
                <a:gridCol w="3091185"/>
              </a:tblGrid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1/1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$42,000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$2,000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22,100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70,000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處分不動產、</a:t>
                      </a:r>
                      <a:endParaRPr lang="en-US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廠房及設備損失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　　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198,000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335,000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 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6,600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水電瓦斯費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11,200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　　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6,500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4,500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8,000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實地盤點期末存貨為 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$58,500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3270250" y="625475"/>
            <a:ext cx="561816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(1)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商品帳戶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借餘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結轉本期損益</a:t>
            </a:r>
          </a:p>
        </p:txBody>
      </p:sp>
      <p:sp>
        <p:nvSpPr>
          <p:cNvPr id="11" name="矩形 10"/>
          <p:cNvSpPr/>
          <p:nvPr/>
        </p:nvSpPr>
        <p:spPr>
          <a:xfrm>
            <a:off x="5461000" y="1655763"/>
            <a:ext cx="3313113" cy="19272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存貨（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1/1</a:t>
            </a: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）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42,000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   198,000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進貨費用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20,000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銷貨折讓  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6,600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銷貨退回  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" name="文字方塊 11"/>
          <p:cNvSpPr txBox="1">
            <a:spLocks noChangeArrowheads="1"/>
          </p:cNvSpPr>
          <p:nvPr/>
        </p:nvSpPr>
        <p:spPr bwMode="auto">
          <a:xfrm>
            <a:off x="4440238" y="1141413"/>
            <a:ext cx="27749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268,600</a:t>
            </a:r>
            <a:endParaRPr lang="zh-TW" altLang="en-US" dirty="0" smtClean="0"/>
          </a:p>
        </p:txBody>
      </p:sp>
      <p:grpSp>
        <p:nvGrpSpPr>
          <p:cNvPr id="128050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8051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052" name="圖片 2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053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5" grpId="0" animBg="1"/>
      <p:bldP spid="13" grpId="0" animBg="1"/>
      <p:bldP spid="19" grpId="0" animBg="1"/>
      <p:bldP spid="20" grpId="0" animBg="1"/>
      <p:bldP spid="2" grpId="0"/>
      <p:bldP spid="10" grpId="0" animBg="1"/>
      <p:bldP spid="11" grpId="0" animBg="1"/>
      <p:bldP spid="1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TW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9-2-3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　本期損益結轉至適當</a:t>
            </a:r>
            <a:r>
              <a:rPr lang="zh-TW" altLang="en-US" sz="3200" b="1" u="sng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權益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帳戶</a:t>
            </a:r>
          </a:p>
        </p:txBody>
      </p:sp>
      <p:sp>
        <p:nvSpPr>
          <p:cNvPr id="27651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</a:t>
            </a:r>
          </a:p>
        </p:txBody>
      </p:sp>
      <p:sp>
        <p:nvSpPr>
          <p:cNvPr id="31" name="矩形 30"/>
          <p:cNvSpPr/>
          <p:nvPr/>
        </p:nvSpPr>
        <p:spPr>
          <a:xfrm>
            <a:off x="4002088" y="1004888"/>
            <a:ext cx="1616075" cy="528637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企業組織</a:t>
            </a:r>
          </a:p>
        </p:txBody>
      </p:sp>
      <p:sp>
        <p:nvSpPr>
          <p:cNvPr id="62" name="矩形 61"/>
          <p:cNvSpPr/>
          <p:nvPr/>
        </p:nvSpPr>
        <p:spPr>
          <a:xfrm>
            <a:off x="1870075" y="2119313"/>
            <a:ext cx="1108075" cy="466725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獨  資</a:t>
            </a:r>
          </a:p>
        </p:txBody>
      </p:sp>
      <p:grpSp>
        <p:nvGrpSpPr>
          <p:cNvPr id="3" name="群組 2"/>
          <p:cNvGrpSpPr>
            <a:grpSpLocks/>
          </p:cNvGrpSpPr>
          <p:nvPr/>
        </p:nvGrpSpPr>
        <p:grpSpPr bwMode="auto">
          <a:xfrm>
            <a:off x="2413000" y="1387475"/>
            <a:ext cx="4621213" cy="715963"/>
            <a:chOff x="2412632" y="1633623"/>
            <a:chExt cx="4621581" cy="977736"/>
          </a:xfrm>
        </p:grpSpPr>
        <p:grpSp>
          <p:nvGrpSpPr>
            <p:cNvPr id="27687" name="群組 31"/>
            <p:cNvGrpSpPr>
              <a:grpSpLocks/>
            </p:cNvGrpSpPr>
            <p:nvPr/>
          </p:nvGrpSpPr>
          <p:grpSpPr bwMode="auto">
            <a:xfrm>
              <a:off x="2412632" y="1633623"/>
              <a:ext cx="4621581" cy="974649"/>
              <a:chOff x="1519783" y="1664500"/>
              <a:chExt cx="5400600" cy="1370118"/>
            </a:xfrm>
          </p:grpSpPr>
          <p:sp>
            <p:nvSpPr>
              <p:cNvPr id="27689" name="文字方塊 17"/>
              <p:cNvSpPr txBox="1">
                <a:spLocks noChangeArrowheads="1"/>
              </p:cNvSpPr>
              <p:nvPr/>
            </p:nvSpPr>
            <p:spPr bwMode="auto">
              <a:xfrm>
                <a:off x="1629242" y="1664500"/>
                <a:ext cx="808884" cy="761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itchFamily="2" charset="2"/>
                  <a:buChar char="n"/>
                  <a:defRPr kumimoji="1" sz="32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itchFamily="2" charset="2"/>
                  <a:buChar char="n"/>
                  <a:defRPr kumimoji="1" sz="28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itchFamily="2" charset="2"/>
                  <a:buChar char="n"/>
                  <a:defRPr kumimoji="1" sz="24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TW" altLang="en-US" sz="2000"/>
                  <a:t>分為</a:t>
                </a:r>
              </a:p>
            </p:txBody>
          </p:sp>
          <p:grpSp>
            <p:nvGrpSpPr>
              <p:cNvPr id="27690" name="群組 18"/>
              <p:cNvGrpSpPr>
                <a:grpSpLocks/>
              </p:cNvGrpSpPr>
              <p:nvPr/>
            </p:nvGrpSpPr>
            <p:grpSpPr bwMode="auto">
              <a:xfrm>
                <a:off x="1519783" y="1934417"/>
                <a:ext cx="5400600" cy="1100201"/>
                <a:chOff x="1547664" y="1897591"/>
                <a:chExt cx="5400600" cy="1531409"/>
              </a:xfrm>
            </p:grpSpPr>
            <p:grpSp>
              <p:nvGrpSpPr>
                <p:cNvPr id="27691" name="群組 19"/>
                <p:cNvGrpSpPr>
                  <a:grpSpLocks/>
                </p:cNvGrpSpPr>
                <p:nvPr/>
              </p:nvGrpSpPr>
              <p:grpSpPr bwMode="auto">
                <a:xfrm>
                  <a:off x="1547664" y="2708920"/>
                  <a:ext cx="5400600" cy="720080"/>
                  <a:chOff x="1547664" y="2708920"/>
                  <a:chExt cx="5400600" cy="720080"/>
                </a:xfrm>
              </p:grpSpPr>
              <p:cxnSp>
                <p:nvCxnSpPr>
                  <p:cNvPr id="40" name="直線單箭頭接點 39"/>
                  <p:cNvCxnSpPr/>
                  <p:nvPr/>
                </p:nvCxnSpPr>
                <p:spPr>
                  <a:xfrm>
                    <a:off x="1547664" y="2709652"/>
                    <a:ext cx="0" cy="721146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" name="直線接點 40"/>
                  <p:cNvCxnSpPr/>
                  <p:nvPr/>
                </p:nvCxnSpPr>
                <p:spPr>
                  <a:xfrm>
                    <a:off x="1547664" y="2709652"/>
                    <a:ext cx="5400600" cy="0"/>
                  </a:xfrm>
                  <a:prstGeom prst="line">
                    <a:avLst/>
                  </a:prstGeom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直線單箭頭接點 60"/>
                  <p:cNvCxnSpPr/>
                  <p:nvPr/>
                </p:nvCxnSpPr>
                <p:spPr>
                  <a:xfrm>
                    <a:off x="6942698" y="2709652"/>
                    <a:ext cx="0" cy="721146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9" name="直線接點 38"/>
                <p:cNvCxnSpPr/>
                <p:nvPr/>
              </p:nvCxnSpPr>
              <p:spPr>
                <a:xfrm flipH="1">
                  <a:off x="4337943" y="1899427"/>
                  <a:ext cx="0" cy="784774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64" name="直線單箭頭接點 63"/>
            <p:cNvCxnSpPr/>
            <p:nvPr/>
          </p:nvCxnSpPr>
          <p:spPr bwMode="auto">
            <a:xfrm>
              <a:off x="4800422" y="2242811"/>
              <a:ext cx="0" cy="368548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5" name="矩形 64"/>
          <p:cNvSpPr/>
          <p:nvPr/>
        </p:nvSpPr>
        <p:spPr>
          <a:xfrm>
            <a:off x="4256088" y="2119313"/>
            <a:ext cx="1108075" cy="466725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合  夥</a:t>
            </a:r>
          </a:p>
        </p:txBody>
      </p:sp>
      <p:sp>
        <p:nvSpPr>
          <p:cNvPr id="66" name="矩形 65"/>
          <p:cNvSpPr/>
          <p:nvPr/>
        </p:nvSpPr>
        <p:spPr>
          <a:xfrm>
            <a:off x="6475413" y="2120900"/>
            <a:ext cx="1108075" cy="466725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公  司</a:t>
            </a:r>
          </a:p>
        </p:txBody>
      </p:sp>
      <p:grpSp>
        <p:nvGrpSpPr>
          <p:cNvPr id="67" name="群組 66"/>
          <p:cNvGrpSpPr>
            <a:grpSpLocks/>
          </p:cNvGrpSpPr>
          <p:nvPr/>
        </p:nvGrpSpPr>
        <p:grpSpPr bwMode="auto">
          <a:xfrm>
            <a:off x="522288" y="2603500"/>
            <a:ext cx="1889125" cy="479425"/>
            <a:chOff x="-367877" y="3217044"/>
            <a:chExt cx="1887542" cy="560095"/>
          </a:xfrm>
        </p:grpSpPr>
        <p:cxnSp>
          <p:nvCxnSpPr>
            <p:cNvPr id="68" name="直線單箭頭接點 67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7686" name="文字方塊 13"/>
            <p:cNvSpPr txBox="1">
              <a:spLocks noChangeArrowheads="1"/>
            </p:cNvSpPr>
            <p:nvPr/>
          </p:nvSpPr>
          <p:spPr bwMode="auto">
            <a:xfrm>
              <a:off x="-367877" y="3296793"/>
              <a:ext cx="1706719" cy="463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本期損益</a:t>
              </a:r>
              <a:r>
                <a:rPr lang="zh-TW" altLang="en-US" sz="2000" b="1" u="sng">
                  <a:solidFill>
                    <a:srgbClr val="0000CC"/>
                  </a:solidFill>
                </a:rPr>
                <a:t>結轉</a:t>
              </a:r>
            </a:p>
          </p:txBody>
        </p:sp>
      </p:grpSp>
      <p:sp>
        <p:nvSpPr>
          <p:cNvPr id="70" name="矩形 69"/>
          <p:cNvSpPr/>
          <p:nvPr/>
        </p:nvSpPr>
        <p:spPr>
          <a:xfrm>
            <a:off x="1717675" y="3097213"/>
            <a:ext cx="1412875" cy="466725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業主往來</a:t>
            </a:r>
          </a:p>
        </p:txBody>
      </p:sp>
      <p:grpSp>
        <p:nvGrpSpPr>
          <p:cNvPr id="71" name="群組 70"/>
          <p:cNvGrpSpPr>
            <a:grpSpLocks/>
          </p:cNvGrpSpPr>
          <p:nvPr/>
        </p:nvGrpSpPr>
        <p:grpSpPr bwMode="auto">
          <a:xfrm>
            <a:off x="2924175" y="2589213"/>
            <a:ext cx="1889125" cy="542925"/>
            <a:chOff x="-367877" y="3217044"/>
            <a:chExt cx="1887542" cy="560095"/>
          </a:xfrm>
        </p:grpSpPr>
        <p:cxnSp>
          <p:nvCxnSpPr>
            <p:cNvPr id="72" name="直線單箭頭接點 71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7684" name="文字方塊 13"/>
            <p:cNvSpPr txBox="1">
              <a:spLocks noChangeArrowheads="1"/>
            </p:cNvSpPr>
            <p:nvPr/>
          </p:nvSpPr>
          <p:spPr bwMode="auto">
            <a:xfrm>
              <a:off x="-367877" y="3297292"/>
              <a:ext cx="1706719" cy="409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本期損益</a:t>
              </a:r>
              <a:r>
                <a:rPr lang="zh-TW" altLang="en-US" sz="2000" b="1" u="sng">
                  <a:solidFill>
                    <a:srgbClr val="0000CC"/>
                  </a:solidFill>
                </a:rPr>
                <a:t>結轉</a:t>
              </a:r>
            </a:p>
          </p:txBody>
        </p:sp>
      </p:grpSp>
      <p:sp>
        <p:nvSpPr>
          <p:cNvPr id="74" name="矩形 73"/>
          <p:cNvSpPr/>
          <p:nvPr/>
        </p:nvSpPr>
        <p:spPr>
          <a:xfrm>
            <a:off x="3927475" y="3146425"/>
            <a:ext cx="1717675" cy="466725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合夥人往來</a:t>
            </a:r>
          </a:p>
        </p:txBody>
      </p:sp>
      <p:grpSp>
        <p:nvGrpSpPr>
          <p:cNvPr id="75" name="群組 74"/>
          <p:cNvGrpSpPr>
            <a:grpSpLocks/>
          </p:cNvGrpSpPr>
          <p:nvPr/>
        </p:nvGrpSpPr>
        <p:grpSpPr bwMode="auto">
          <a:xfrm>
            <a:off x="5135563" y="2598738"/>
            <a:ext cx="1889125" cy="473075"/>
            <a:chOff x="-367877" y="3217044"/>
            <a:chExt cx="1887542" cy="560095"/>
          </a:xfrm>
        </p:grpSpPr>
        <p:cxnSp>
          <p:nvCxnSpPr>
            <p:cNvPr id="76" name="直線單箭頭接點 75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7682" name="文字方塊 13"/>
            <p:cNvSpPr txBox="1">
              <a:spLocks noChangeArrowheads="1"/>
            </p:cNvSpPr>
            <p:nvPr/>
          </p:nvSpPr>
          <p:spPr bwMode="auto">
            <a:xfrm>
              <a:off x="-367877" y="3297863"/>
              <a:ext cx="1706719" cy="469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本期損益</a:t>
              </a:r>
              <a:r>
                <a:rPr lang="zh-TW" altLang="en-US" sz="2000" b="1" u="sng">
                  <a:solidFill>
                    <a:srgbClr val="0000CC"/>
                  </a:solidFill>
                </a:rPr>
                <a:t>結轉</a:t>
              </a:r>
            </a:p>
          </p:txBody>
        </p:sp>
      </p:grpSp>
      <p:sp>
        <p:nvSpPr>
          <p:cNvPr id="78" name="矩形 77"/>
          <p:cNvSpPr/>
          <p:nvPr/>
        </p:nvSpPr>
        <p:spPr>
          <a:xfrm>
            <a:off x="6069013" y="3087688"/>
            <a:ext cx="2032000" cy="830262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累積盈虧</a:t>
            </a:r>
            <a:endParaRPr lang="en-US" altLang="zh-TW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未分配盈餘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79" name="群組 78"/>
          <p:cNvGrpSpPr>
            <a:grpSpLocks/>
          </p:cNvGrpSpPr>
          <p:nvPr/>
        </p:nvGrpSpPr>
        <p:grpSpPr bwMode="auto">
          <a:xfrm>
            <a:off x="1547813" y="3603625"/>
            <a:ext cx="863600" cy="444500"/>
            <a:chOff x="656080" y="3217044"/>
            <a:chExt cx="863585" cy="560095"/>
          </a:xfrm>
        </p:grpSpPr>
        <p:cxnSp>
          <p:nvCxnSpPr>
            <p:cNvPr id="80" name="直線單箭頭接點 79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7680" name="文字方塊 13"/>
            <p:cNvSpPr txBox="1">
              <a:spLocks noChangeArrowheads="1"/>
            </p:cNvSpPr>
            <p:nvPr/>
          </p:nvSpPr>
          <p:spPr bwMode="auto">
            <a:xfrm>
              <a:off x="656080" y="3243048"/>
              <a:ext cx="692138" cy="500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而非</a:t>
              </a:r>
            </a:p>
          </p:txBody>
        </p:sp>
      </p:grpSp>
      <p:sp>
        <p:nvSpPr>
          <p:cNvPr id="82" name="矩形 81"/>
          <p:cNvSpPr/>
          <p:nvPr/>
        </p:nvSpPr>
        <p:spPr>
          <a:xfrm>
            <a:off x="1717675" y="4062413"/>
            <a:ext cx="1412875" cy="466725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業主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資本</a:t>
            </a:r>
          </a:p>
        </p:txBody>
      </p:sp>
      <p:grpSp>
        <p:nvGrpSpPr>
          <p:cNvPr id="83" name="群組 82"/>
          <p:cNvGrpSpPr>
            <a:grpSpLocks/>
          </p:cNvGrpSpPr>
          <p:nvPr/>
        </p:nvGrpSpPr>
        <p:grpSpPr bwMode="auto">
          <a:xfrm>
            <a:off x="1301750" y="4570413"/>
            <a:ext cx="1109663" cy="444500"/>
            <a:chOff x="409478" y="3217044"/>
            <a:chExt cx="1110187" cy="560095"/>
          </a:xfrm>
        </p:grpSpPr>
        <p:cxnSp>
          <p:nvCxnSpPr>
            <p:cNvPr id="84" name="直線單箭頭接點 83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7678" name="文字方塊 13"/>
            <p:cNvSpPr txBox="1">
              <a:spLocks noChangeArrowheads="1"/>
            </p:cNvSpPr>
            <p:nvPr/>
          </p:nvSpPr>
          <p:spPr bwMode="auto">
            <a:xfrm>
              <a:off x="409478" y="3243048"/>
              <a:ext cx="946597" cy="500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原因為</a:t>
              </a:r>
            </a:p>
          </p:txBody>
        </p:sp>
      </p:grp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142875" y="5021263"/>
            <a:ext cx="8896350" cy="100647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000"/>
              <a:t>我國對企業資本是採取法定資本制，企業的資本額變更應向主管機關登記，不得任意變更。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為避免每一年盈虧結轉資本帳即需辦理資本額變更登記</a:t>
            </a:r>
            <a:r>
              <a:rPr lang="zh-TW" altLang="en-US" sz="2000"/>
              <a:t>，實務上獨資企業多將本期損益的餘額</a:t>
            </a:r>
            <a:r>
              <a:rPr lang="zh-TW" altLang="en-US" sz="2000" b="1" u="sng"/>
              <a:t>結轉「業主往來」帳戶</a:t>
            </a:r>
            <a:r>
              <a:rPr lang="zh-TW" altLang="en-US" sz="2000"/>
              <a:t>。</a:t>
            </a:r>
          </a:p>
        </p:txBody>
      </p:sp>
      <p:grpSp>
        <p:nvGrpSpPr>
          <p:cNvPr id="6" name="群組 5"/>
          <p:cNvGrpSpPr>
            <a:grpSpLocks/>
          </p:cNvGrpSpPr>
          <p:nvPr/>
        </p:nvGrpSpPr>
        <p:grpSpPr bwMode="auto">
          <a:xfrm>
            <a:off x="3708400" y="3640138"/>
            <a:ext cx="1844675" cy="938212"/>
            <a:chOff x="3708859" y="3639369"/>
            <a:chExt cx="1844898" cy="939113"/>
          </a:xfrm>
        </p:grpSpPr>
        <p:grpSp>
          <p:nvGrpSpPr>
            <p:cNvPr id="27673" name="群組 85"/>
            <p:cNvGrpSpPr>
              <a:grpSpLocks/>
            </p:cNvGrpSpPr>
            <p:nvPr/>
          </p:nvGrpSpPr>
          <p:grpSpPr bwMode="auto">
            <a:xfrm>
              <a:off x="3708859" y="3639369"/>
              <a:ext cx="1111384" cy="443337"/>
              <a:chOff x="409478" y="3217044"/>
              <a:chExt cx="1110780" cy="559696"/>
            </a:xfrm>
          </p:grpSpPr>
          <p:cxnSp>
            <p:nvCxnSpPr>
              <p:cNvPr id="87" name="直線單箭頭接點 86"/>
              <p:cNvCxnSpPr/>
              <p:nvPr/>
            </p:nvCxnSpPr>
            <p:spPr>
              <a:xfrm>
                <a:off x="1520258" y="3217044"/>
                <a:ext cx="0" cy="559696"/>
              </a:xfrm>
              <a:prstGeom prst="straightConnector1">
                <a:avLst/>
              </a:prstGeom>
              <a:ln>
                <a:tailEnd type="arrow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676" name="文字方塊 13"/>
              <p:cNvSpPr txBox="1">
                <a:spLocks noChangeArrowheads="1"/>
              </p:cNvSpPr>
              <p:nvPr/>
            </p:nvSpPr>
            <p:spPr bwMode="auto">
              <a:xfrm>
                <a:off x="409478" y="3241134"/>
                <a:ext cx="183974" cy="5018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itchFamily="2" charset="2"/>
                  <a:buChar char="n"/>
                  <a:defRPr kumimoji="1" sz="32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itchFamily="2" charset="2"/>
                  <a:buChar char="n"/>
                  <a:defRPr kumimoji="1" sz="28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itchFamily="2" charset="2"/>
                  <a:buChar char="n"/>
                  <a:defRPr kumimoji="1" sz="24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000"/>
              </a:p>
            </p:txBody>
          </p:sp>
        </p:grpSp>
        <p:sp>
          <p:nvSpPr>
            <p:cNvPr id="89" name="矩形 88"/>
            <p:cNvSpPr/>
            <p:nvPr/>
          </p:nvSpPr>
          <p:spPr>
            <a:xfrm>
              <a:off x="4140711" y="4111309"/>
              <a:ext cx="1413046" cy="467173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zh-TW" altLang="en-US" sz="2400" b="1" dirty="0">
                  <a:solidFill>
                    <a:schemeClr val="tx1"/>
                  </a:solidFill>
                  <a:latin typeface="標楷體" pitchFamily="65" charset="-120"/>
                  <a:ea typeface="標楷體" pitchFamily="65" charset="-120"/>
                </a:rPr>
                <a:t>高職課程</a:t>
              </a:r>
            </a:p>
          </p:txBody>
        </p:sp>
      </p:grpSp>
      <p:sp>
        <p:nvSpPr>
          <p:cNvPr id="7" name="乘號 6"/>
          <p:cNvSpPr/>
          <p:nvPr/>
        </p:nvSpPr>
        <p:spPr>
          <a:xfrm>
            <a:off x="4237038" y="3770313"/>
            <a:ext cx="1165225" cy="1141412"/>
          </a:xfrm>
          <a:prstGeom prst="mathMultiply">
            <a:avLst/>
          </a:prstGeom>
          <a:solidFill>
            <a:srgbClr val="FF000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pSp>
        <p:nvGrpSpPr>
          <p:cNvPr id="27669" name="群組 4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7670" name="圖片 4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71" name="圖片 4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72" name="圖片 5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62" grpId="0" animBg="1"/>
      <p:bldP spid="65" grpId="0" animBg="1"/>
      <p:bldP spid="66" grpId="0" animBg="1"/>
      <p:bldP spid="70" grpId="0" animBg="1"/>
      <p:bldP spid="74" grpId="0" animBg="1"/>
      <p:bldP spid="78" grpId="0" animBg="1"/>
      <p:bldP spid="82" grpId="0" animBg="1"/>
      <p:bldP spid="5" grpId="0" animBg="1"/>
      <p:bldP spid="5" grpId="1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6" name="群組 19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21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9-4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29078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" name="矩形 17"/>
          <p:cNvSpPr/>
          <p:nvPr/>
        </p:nvSpPr>
        <p:spPr>
          <a:xfrm>
            <a:off x="3554413" y="4767263"/>
            <a:ext cx="3116262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3554413" y="4324350"/>
            <a:ext cx="3105150" cy="414338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1674813" y="5618163"/>
            <a:ext cx="2465387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619125" y="3040063"/>
            <a:ext cx="2935288" cy="414337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9031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39</a:t>
            </a:r>
          </a:p>
        </p:txBody>
      </p:sp>
      <p:sp>
        <p:nvSpPr>
          <p:cNvPr id="2" name="矩形 1"/>
          <p:cNvSpPr/>
          <p:nvPr/>
        </p:nvSpPr>
        <p:spPr>
          <a:xfrm>
            <a:off x="611188" y="739775"/>
            <a:ext cx="5724525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二、長青商店本年底有關帳戶餘額如下：</a:t>
            </a: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611188" y="1136650"/>
          <a:ext cx="6048375" cy="4922838"/>
        </p:xfrm>
        <a:graphic>
          <a:graphicData uri="http://schemas.openxmlformats.org/drawingml/2006/table">
            <a:tbl>
              <a:tblPr/>
              <a:tblGrid>
                <a:gridCol w="2957190"/>
                <a:gridCol w="3091185"/>
              </a:tblGrid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1/1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$42,000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$2,000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22,100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70,000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處分不動產、</a:t>
                      </a:r>
                      <a:endParaRPr lang="en-US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廠房及設備損失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　　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198,000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335,000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 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6,600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水電瓦斯費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11,200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　　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6,500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4,500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8,000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實地盤點期末存貨為 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$58,500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3270250" y="625475"/>
            <a:ext cx="561816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(2)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商品帳戶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貸餘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結轉本期損益</a:t>
            </a:r>
          </a:p>
        </p:txBody>
      </p:sp>
      <p:sp>
        <p:nvSpPr>
          <p:cNvPr id="11" name="矩形 10"/>
          <p:cNvSpPr/>
          <p:nvPr/>
        </p:nvSpPr>
        <p:spPr>
          <a:xfrm>
            <a:off x="3803650" y="1182688"/>
            <a:ext cx="3313113" cy="1562100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進貨折讓  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4,500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進貨退出 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12,000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存貨（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12/31</a:t>
            </a: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）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58,500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銷貨收入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335,000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" name="文字方塊 11"/>
          <p:cNvSpPr txBox="1">
            <a:spLocks noChangeArrowheads="1"/>
          </p:cNvSpPr>
          <p:nvPr/>
        </p:nvSpPr>
        <p:spPr bwMode="auto">
          <a:xfrm>
            <a:off x="6049963" y="2784475"/>
            <a:ext cx="27749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410,000</a:t>
            </a:r>
            <a:endParaRPr lang="zh-TW" altLang="en-US" dirty="0" smtClean="0"/>
          </a:p>
        </p:txBody>
      </p:sp>
      <p:grpSp>
        <p:nvGrpSpPr>
          <p:cNvPr id="129073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9074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75" name="圖片 2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76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7" grpId="0" animBg="1"/>
      <p:bldP spid="13" grpId="0" animBg="1"/>
      <p:bldP spid="19" grpId="0" animBg="1"/>
      <p:bldP spid="2" grpId="0"/>
      <p:bldP spid="10" grpId="0" animBg="1"/>
      <p:bldP spid="11" grpId="0" animBg="1"/>
      <p:bldP spid="12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50" name="群組 18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23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9-4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30103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" name="矩形 20"/>
          <p:cNvSpPr/>
          <p:nvPr/>
        </p:nvSpPr>
        <p:spPr>
          <a:xfrm>
            <a:off x="3570288" y="1577975"/>
            <a:ext cx="3136900" cy="414338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2" name="矩形 21"/>
          <p:cNvSpPr/>
          <p:nvPr/>
        </p:nvSpPr>
        <p:spPr>
          <a:xfrm>
            <a:off x="3570288" y="1135063"/>
            <a:ext cx="3136900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611188" y="4338638"/>
            <a:ext cx="2952750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3570288" y="3473450"/>
            <a:ext cx="3092450" cy="414338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3570288" y="2014538"/>
            <a:ext cx="3136900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005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40</a:t>
            </a:r>
          </a:p>
        </p:txBody>
      </p:sp>
      <p:sp>
        <p:nvSpPr>
          <p:cNvPr id="2" name="矩形 1"/>
          <p:cNvSpPr/>
          <p:nvPr/>
        </p:nvSpPr>
        <p:spPr>
          <a:xfrm>
            <a:off x="611188" y="739775"/>
            <a:ext cx="5724525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二、長青商店本年底有關帳戶餘額如下：</a:t>
            </a: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611188" y="1136650"/>
          <a:ext cx="6048375" cy="4922838"/>
        </p:xfrm>
        <a:graphic>
          <a:graphicData uri="http://schemas.openxmlformats.org/drawingml/2006/table">
            <a:tbl>
              <a:tblPr/>
              <a:tblGrid>
                <a:gridCol w="2957190"/>
                <a:gridCol w="3091185"/>
              </a:tblGrid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1/1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$42,000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$2,000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22,100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70,000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處分不動產、</a:t>
                      </a:r>
                      <a:endParaRPr lang="en-US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廠房及設備損失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　　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198,000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335,000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 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6,600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水電瓦斯費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11,200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　　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6,500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4,500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8,000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實地盤點期末存貨為 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$58,500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3270250" y="625475"/>
            <a:ext cx="561816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試作營業費用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結轉本期損益</a:t>
            </a:r>
          </a:p>
        </p:txBody>
      </p:sp>
      <p:sp>
        <p:nvSpPr>
          <p:cNvPr id="12" name="文字方塊 11"/>
          <p:cNvSpPr txBox="1">
            <a:spLocks noChangeArrowheads="1"/>
          </p:cNvSpPr>
          <p:nvPr/>
        </p:nvSpPr>
        <p:spPr bwMode="auto">
          <a:xfrm>
            <a:off x="4140200" y="1135063"/>
            <a:ext cx="2622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94,700</a:t>
            </a:r>
            <a:endParaRPr lang="zh-TW" altLang="en-US" dirty="0" smtClean="0"/>
          </a:p>
        </p:txBody>
      </p:sp>
      <p:sp>
        <p:nvSpPr>
          <p:cNvPr id="3" name="矩形 2"/>
          <p:cNvSpPr/>
          <p:nvPr/>
        </p:nvSpPr>
        <p:spPr>
          <a:xfrm>
            <a:off x="5810250" y="1644650"/>
            <a:ext cx="3078163" cy="19272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運費    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6,500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文具用品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郵電費  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5,000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薪資支出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70,000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水電瓦斯費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11,200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30098" name="群組 2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0099" name="圖片 2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100" name="圖片 2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101" name="圖片 2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0" grpId="0" animBg="1"/>
      <p:bldP spid="18" grpId="0" animBg="1"/>
      <p:bldP spid="17" grpId="0" animBg="1"/>
      <p:bldP spid="2" grpId="0"/>
      <p:bldP spid="10" grpId="0" animBg="1"/>
      <p:bldP spid="12" grpId="0" animBg="1"/>
      <p:bldP spid="3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74" name="群組 16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18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9-4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3112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" name="矩形 18"/>
          <p:cNvSpPr/>
          <p:nvPr/>
        </p:nvSpPr>
        <p:spPr>
          <a:xfrm>
            <a:off x="611188" y="4767263"/>
            <a:ext cx="2933700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3" name="矩形 22"/>
          <p:cNvSpPr/>
          <p:nvPr/>
        </p:nvSpPr>
        <p:spPr>
          <a:xfrm>
            <a:off x="614363" y="5195888"/>
            <a:ext cx="2933700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611188" y="1989138"/>
            <a:ext cx="2933700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107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40</a:t>
            </a:r>
          </a:p>
        </p:txBody>
      </p:sp>
      <p:sp>
        <p:nvSpPr>
          <p:cNvPr id="2" name="矩形 1"/>
          <p:cNvSpPr/>
          <p:nvPr/>
        </p:nvSpPr>
        <p:spPr>
          <a:xfrm>
            <a:off x="611188" y="739775"/>
            <a:ext cx="5724525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二、長青商店本年底有關帳戶餘額如下：</a:t>
            </a: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611188" y="1136650"/>
          <a:ext cx="6048375" cy="4922838"/>
        </p:xfrm>
        <a:graphic>
          <a:graphicData uri="http://schemas.openxmlformats.org/drawingml/2006/table">
            <a:tbl>
              <a:tblPr/>
              <a:tblGrid>
                <a:gridCol w="2957190"/>
                <a:gridCol w="3091185"/>
              </a:tblGrid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1/1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$42,000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$2,000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22,100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70,000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處分不動產、</a:t>
                      </a:r>
                      <a:endParaRPr lang="en-US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廠房及設備損失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　　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198,000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335,000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 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6,600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水電瓦斯費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11,200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　　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6,500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4,500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8,000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實地盤點期末存貨為 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$58,500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3270250" y="625475"/>
            <a:ext cx="561816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(4)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試作營業外收入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結轉本期損益</a:t>
            </a:r>
          </a:p>
        </p:txBody>
      </p:sp>
      <p:sp>
        <p:nvSpPr>
          <p:cNvPr id="12" name="文字方塊 11"/>
          <p:cNvSpPr txBox="1">
            <a:spLocks noChangeArrowheads="1"/>
          </p:cNvSpPr>
          <p:nvPr/>
        </p:nvSpPr>
        <p:spPr bwMode="auto">
          <a:xfrm>
            <a:off x="5940425" y="2405063"/>
            <a:ext cx="2622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50,100</a:t>
            </a:r>
            <a:endParaRPr lang="zh-TW" altLang="en-US" dirty="0" smtClean="0"/>
          </a:p>
        </p:txBody>
      </p:sp>
      <p:sp>
        <p:nvSpPr>
          <p:cNvPr id="4" name="矩形 3"/>
          <p:cNvSpPr/>
          <p:nvPr/>
        </p:nvSpPr>
        <p:spPr>
          <a:xfrm>
            <a:off x="3770313" y="1144588"/>
            <a:ext cx="2962275" cy="11969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利息收入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22,100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佣金收入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8,000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租金收入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31120" name="群組 2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1121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122" name="圖片 2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123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3" grpId="0" animBg="1"/>
      <p:bldP spid="20" grpId="0" animBg="1"/>
      <p:bldP spid="2" grpId="0"/>
      <p:bldP spid="10" grpId="0" animBg="1"/>
      <p:bldP spid="12" grpId="0" animBg="1"/>
      <p:bldP spid="4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8" name="群組 16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18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9-4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32149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" name="矩形 18"/>
          <p:cNvSpPr/>
          <p:nvPr/>
        </p:nvSpPr>
        <p:spPr>
          <a:xfrm>
            <a:off x="611188" y="2438400"/>
            <a:ext cx="2933700" cy="59372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3" name="矩形 22"/>
          <p:cNvSpPr/>
          <p:nvPr/>
        </p:nvSpPr>
        <p:spPr>
          <a:xfrm>
            <a:off x="3565525" y="3040063"/>
            <a:ext cx="3078163" cy="4143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611188" y="1574800"/>
            <a:ext cx="2933700" cy="414338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210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40</a:t>
            </a:r>
          </a:p>
        </p:txBody>
      </p:sp>
      <p:sp>
        <p:nvSpPr>
          <p:cNvPr id="2" name="矩形 1"/>
          <p:cNvSpPr/>
          <p:nvPr/>
        </p:nvSpPr>
        <p:spPr>
          <a:xfrm>
            <a:off x="611188" y="739775"/>
            <a:ext cx="5724525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二、長青商店本年底有關帳戶餘額如下：</a:t>
            </a: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611188" y="1136650"/>
          <a:ext cx="6048375" cy="4922838"/>
        </p:xfrm>
        <a:graphic>
          <a:graphicData uri="http://schemas.openxmlformats.org/drawingml/2006/table">
            <a:tbl>
              <a:tblPr/>
              <a:tblGrid>
                <a:gridCol w="2957190"/>
                <a:gridCol w="3091185"/>
              </a:tblGrid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1/1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$42,000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$2,000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22,100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70,000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處分不動產、</a:t>
                      </a:r>
                      <a:endParaRPr lang="en-US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廠房及設備損失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　　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198,000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335,000 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 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10,000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6,600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水電瓦斯費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11,200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　　費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6,500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4,500 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8,000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5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96400" algn="r"/>
                        </a:tabLst>
                        <a:defRPr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實地盤點期末存貨為 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$58,500</a:t>
                      </a: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2" marR="6857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zh-TW" altLang="zh-TW" sz="2000" b="0" i="0" u="none" strike="noStrike" kern="1200" baseline="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2790825" y="625475"/>
            <a:ext cx="561816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(5)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試作營業外支出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結轉本期損益</a:t>
            </a:r>
          </a:p>
        </p:txBody>
      </p:sp>
      <p:sp>
        <p:nvSpPr>
          <p:cNvPr id="12" name="文字方塊 11"/>
          <p:cNvSpPr txBox="1">
            <a:spLocks noChangeArrowheads="1"/>
          </p:cNvSpPr>
          <p:nvPr/>
        </p:nvSpPr>
        <p:spPr bwMode="auto">
          <a:xfrm>
            <a:off x="2797175" y="1143000"/>
            <a:ext cx="2622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36,000</a:t>
            </a:r>
            <a:endParaRPr lang="zh-TW" altLang="en-US" dirty="0" smtClean="0"/>
          </a:p>
        </p:txBody>
      </p:sp>
      <p:sp>
        <p:nvSpPr>
          <p:cNvPr id="3" name="矩形 2"/>
          <p:cNvSpPr/>
          <p:nvPr/>
        </p:nvSpPr>
        <p:spPr>
          <a:xfrm>
            <a:off x="3784600" y="1679575"/>
            <a:ext cx="5254625" cy="11969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利息費用             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20,000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處分不動產、廠房及設備損失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6,000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處分投資損失         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32144" name="群組 2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2145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146" name="圖片 2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147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3" grpId="0" animBg="1"/>
      <p:bldP spid="20" grpId="0" animBg="1"/>
      <p:bldP spid="2" grpId="0"/>
      <p:bldP spid="10" grpId="0" animBg="1"/>
      <p:bldP spid="12" grpId="0" animBg="1"/>
      <p:bldP spid="3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22" name="群組 22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24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9-4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33143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3123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40</a:t>
            </a:r>
          </a:p>
        </p:txBody>
      </p:sp>
      <p:sp>
        <p:nvSpPr>
          <p:cNvPr id="22" name="矩形 21"/>
          <p:cNvSpPr/>
          <p:nvPr/>
        </p:nvSpPr>
        <p:spPr>
          <a:xfrm>
            <a:off x="793750" y="895350"/>
            <a:ext cx="50450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(6)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本期損益結轉業主往來</a:t>
            </a:r>
          </a:p>
        </p:txBody>
      </p:sp>
      <p:grpSp>
        <p:nvGrpSpPr>
          <p:cNvPr id="25" name="群組 24"/>
          <p:cNvGrpSpPr>
            <a:grpSpLocks/>
          </p:cNvGrpSpPr>
          <p:nvPr/>
        </p:nvGrpSpPr>
        <p:grpSpPr bwMode="auto">
          <a:xfrm>
            <a:off x="295275" y="1976438"/>
            <a:ext cx="6405563" cy="2744787"/>
            <a:chOff x="1259632" y="2636912"/>
            <a:chExt cx="2448272" cy="1440160"/>
          </a:xfrm>
        </p:grpSpPr>
        <p:cxnSp>
          <p:nvCxnSpPr>
            <p:cNvPr id="27" name="直線接點 26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接點 30"/>
            <p:cNvCxnSpPr/>
            <p:nvPr/>
          </p:nvCxnSpPr>
          <p:spPr>
            <a:xfrm>
              <a:off x="2484071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文字方塊 31"/>
          <p:cNvSpPr txBox="1">
            <a:spLocks noChangeArrowheads="1"/>
          </p:cNvSpPr>
          <p:nvPr/>
        </p:nvSpPr>
        <p:spPr bwMode="auto">
          <a:xfrm>
            <a:off x="2738438" y="1471613"/>
            <a:ext cx="1403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</a:t>
            </a:r>
          </a:p>
        </p:txBody>
      </p:sp>
      <p:cxnSp>
        <p:nvCxnSpPr>
          <p:cNvPr id="33" name="直線接點 32"/>
          <p:cNvCxnSpPr/>
          <p:nvPr/>
        </p:nvCxnSpPr>
        <p:spPr>
          <a:xfrm>
            <a:off x="295275" y="4108450"/>
            <a:ext cx="6405563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4" name="矩形 33"/>
          <p:cNvSpPr/>
          <p:nvPr/>
        </p:nvSpPr>
        <p:spPr>
          <a:xfrm>
            <a:off x="3581400" y="4219575"/>
            <a:ext cx="3119438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貸餘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淨利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 60,800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295275" y="2097088"/>
            <a:ext cx="3111500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借餘  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268,600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3578225" y="2454275"/>
            <a:ext cx="312261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貸餘  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410,000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295275" y="2811463"/>
            <a:ext cx="31146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(3)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營業費用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94,700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3590925" y="3241675"/>
            <a:ext cx="3108325" cy="4619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(4)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50,100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295275" y="3508375"/>
            <a:ext cx="3108325" cy="4619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(5)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營業外支出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36,000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文字方塊 40"/>
          <p:cNvSpPr txBox="1">
            <a:spLocks noChangeArrowheads="1"/>
          </p:cNvSpPr>
          <p:nvPr/>
        </p:nvSpPr>
        <p:spPr bwMode="auto">
          <a:xfrm>
            <a:off x="874713" y="4857750"/>
            <a:ext cx="2622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60,800</a:t>
            </a:r>
            <a:endParaRPr lang="zh-TW" altLang="en-US" dirty="0" smtClean="0"/>
          </a:p>
        </p:txBody>
      </p:sp>
      <p:sp>
        <p:nvSpPr>
          <p:cNvPr id="42" name="矩形 41"/>
          <p:cNvSpPr/>
          <p:nvPr/>
        </p:nvSpPr>
        <p:spPr>
          <a:xfrm>
            <a:off x="1881188" y="5402263"/>
            <a:ext cx="2632075" cy="466725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業主往來  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60,800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33136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3137" name="圖片 2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38" name="圖片 2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39" name="圖片 3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32" grpId="0" animBg="1"/>
      <p:bldP spid="34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2" name="群組 14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18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9-4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38342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" name="矩形 19"/>
          <p:cNvSpPr/>
          <p:nvPr/>
        </p:nvSpPr>
        <p:spPr>
          <a:xfrm>
            <a:off x="611188" y="3254375"/>
            <a:ext cx="6365875" cy="3095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611188" y="2955925"/>
            <a:ext cx="6365875" cy="29527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8245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41</a:t>
            </a:r>
          </a:p>
        </p:txBody>
      </p:sp>
      <p:sp>
        <p:nvSpPr>
          <p:cNvPr id="2" name="矩形 1"/>
          <p:cNvSpPr/>
          <p:nvPr/>
        </p:nvSpPr>
        <p:spPr>
          <a:xfrm>
            <a:off x="611188" y="739775"/>
            <a:ext cx="5724525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三、安佳商店本年底有關餘額如下：</a:t>
            </a:r>
          </a:p>
        </p:txBody>
      </p:sp>
      <p:graphicFrame>
        <p:nvGraphicFramePr>
          <p:cNvPr id="4" name="表格 3"/>
          <p:cNvGraphicFramePr>
            <a:graphicFrameLocks noGrp="1"/>
          </p:cNvGraphicFramePr>
          <p:nvPr/>
        </p:nvGraphicFramePr>
        <p:xfrm>
          <a:off x="598488" y="1139825"/>
          <a:ext cx="6372225" cy="4876800"/>
        </p:xfrm>
        <a:graphic>
          <a:graphicData uri="http://schemas.openxmlformats.org/drawingml/2006/table">
            <a:tbl>
              <a:tblPr/>
              <a:tblGrid>
                <a:gridCol w="731837"/>
                <a:gridCol w="2039938"/>
                <a:gridCol w="1800225"/>
                <a:gridCol w="1800225"/>
              </a:tblGrid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類頁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項目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借方餘額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貸方餘額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5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存貨（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1/1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）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$ 20,000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22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業主往來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－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23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本期損益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－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31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銷貨收入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 $200,000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32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銷貨退回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1,500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35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利息收入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36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租金收入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2,000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41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銷貨成本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－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42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進貨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120,000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43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進貨費用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3,000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44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進貨退出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2,200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45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進貨折讓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700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48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薪資支出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12,000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49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呆帳損失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50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折舊</a:t>
                      </a: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3,000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6" marR="685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9" name="矩形 18"/>
          <p:cNvSpPr/>
          <p:nvPr/>
        </p:nvSpPr>
        <p:spPr>
          <a:xfrm>
            <a:off x="3671888" y="647700"/>
            <a:ext cx="507682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、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(7)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</a:t>
            </a:r>
            <a:r>
              <a:rPr lang="zh-TW" altLang="en-US" sz="2400" b="1" dirty="0">
                <a:latin typeface="+mj-ea"/>
                <a:ea typeface="+mj-ea"/>
                <a:sym typeface="Wingdings" pitchFamily="2" charset="2"/>
              </a:rPr>
              <a:t>營業外收入</a:t>
            </a:r>
            <a:r>
              <a:rPr lang="zh-TW" altLang="en-US" sz="2400" b="1" dirty="0">
                <a:latin typeface="+mj-ea"/>
                <a:ea typeface="+mj-ea"/>
              </a:rPr>
              <a:t>結轉本期損益</a:t>
            </a:r>
          </a:p>
        </p:txBody>
      </p:sp>
      <p:sp>
        <p:nvSpPr>
          <p:cNvPr id="23" name="文字方塊 22"/>
          <p:cNvSpPr txBox="1">
            <a:spLocks noChangeArrowheads="1"/>
          </p:cNvSpPr>
          <p:nvPr/>
        </p:nvSpPr>
        <p:spPr bwMode="auto">
          <a:xfrm>
            <a:off x="5435600" y="2060575"/>
            <a:ext cx="2622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 </a:t>
            </a:r>
            <a:r>
              <a:rPr lang="en-US" altLang="zh-TW" dirty="0" smtClean="0"/>
              <a:t>2,500</a:t>
            </a:r>
            <a:endParaRPr lang="zh-TW" altLang="en-US" dirty="0" smtClean="0"/>
          </a:p>
        </p:txBody>
      </p:sp>
      <p:sp>
        <p:nvSpPr>
          <p:cNvPr id="3" name="矩形 2"/>
          <p:cNvSpPr/>
          <p:nvPr/>
        </p:nvSpPr>
        <p:spPr>
          <a:xfrm>
            <a:off x="4037013" y="1168400"/>
            <a:ext cx="2940050" cy="8302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利息收入  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500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租金收入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38337" name="群組 2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8338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339" name="圖片 2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340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7" grpId="0" animBg="1"/>
      <p:bldP spid="2" grpId="0"/>
      <p:bldP spid="19" grpId="0" animBg="1"/>
      <p:bldP spid="23" grpId="0" animBg="1"/>
      <p:bldP spid="3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6" name="群組 20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23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9-4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39286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9267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41</a:t>
            </a:r>
          </a:p>
        </p:txBody>
      </p:sp>
      <p:sp>
        <p:nvSpPr>
          <p:cNvPr id="22" name="矩形 21"/>
          <p:cNvSpPr/>
          <p:nvPr/>
        </p:nvSpPr>
        <p:spPr>
          <a:xfrm>
            <a:off x="793750" y="895350"/>
            <a:ext cx="50450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、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(8)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試作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本期損益結轉業主往來</a:t>
            </a:r>
          </a:p>
        </p:txBody>
      </p:sp>
      <p:grpSp>
        <p:nvGrpSpPr>
          <p:cNvPr id="25" name="群組 24"/>
          <p:cNvGrpSpPr>
            <a:grpSpLocks/>
          </p:cNvGrpSpPr>
          <p:nvPr/>
        </p:nvGrpSpPr>
        <p:grpSpPr bwMode="auto">
          <a:xfrm>
            <a:off x="319088" y="1976438"/>
            <a:ext cx="6369050" cy="2744787"/>
            <a:chOff x="1259632" y="2636912"/>
            <a:chExt cx="2448272" cy="1440160"/>
          </a:xfrm>
        </p:grpSpPr>
        <p:cxnSp>
          <p:nvCxnSpPr>
            <p:cNvPr id="27" name="直線接點 26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接點 30"/>
            <p:cNvCxnSpPr/>
            <p:nvPr/>
          </p:nvCxnSpPr>
          <p:spPr>
            <a:xfrm>
              <a:off x="2484378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文字方塊 31"/>
          <p:cNvSpPr txBox="1">
            <a:spLocks noChangeArrowheads="1"/>
          </p:cNvSpPr>
          <p:nvPr/>
        </p:nvSpPr>
        <p:spPr bwMode="auto">
          <a:xfrm>
            <a:off x="2738438" y="1471613"/>
            <a:ext cx="1403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</a:t>
            </a:r>
          </a:p>
        </p:txBody>
      </p:sp>
      <p:cxnSp>
        <p:nvCxnSpPr>
          <p:cNvPr id="33" name="直線接點 32"/>
          <p:cNvCxnSpPr/>
          <p:nvPr/>
        </p:nvCxnSpPr>
        <p:spPr>
          <a:xfrm>
            <a:off x="319088" y="3817938"/>
            <a:ext cx="6369050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4" name="矩形 33"/>
          <p:cNvSpPr/>
          <p:nvPr/>
        </p:nvSpPr>
        <p:spPr>
          <a:xfrm>
            <a:off x="3581400" y="3929063"/>
            <a:ext cx="3106738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貸餘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淨利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) 63,400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319088" y="2097088"/>
            <a:ext cx="30892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銷貨成本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122,100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3578225" y="2454275"/>
            <a:ext cx="30892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銷貨淨額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198,500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319088" y="2811463"/>
            <a:ext cx="3100387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(3)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營業費用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15,500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3590925" y="3241675"/>
            <a:ext cx="309721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(4)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營業外收入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2,500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文字方塊 40"/>
          <p:cNvSpPr txBox="1">
            <a:spLocks noChangeArrowheads="1"/>
          </p:cNvSpPr>
          <p:nvPr/>
        </p:nvSpPr>
        <p:spPr bwMode="auto">
          <a:xfrm>
            <a:off x="874713" y="4857750"/>
            <a:ext cx="2622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63,400</a:t>
            </a:r>
            <a:endParaRPr lang="zh-TW" altLang="en-US" dirty="0" smtClean="0"/>
          </a:p>
        </p:txBody>
      </p:sp>
      <p:sp>
        <p:nvSpPr>
          <p:cNvPr id="42" name="矩形 41"/>
          <p:cNvSpPr/>
          <p:nvPr/>
        </p:nvSpPr>
        <p:spPr>
          <a:xfrm>
            <a:off x="1881188" y="5402263"/>
            <a:ext cx="2632075" cy="466725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業主往來  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63,400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39279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9280" name="圖片 2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281" name="圖片 28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282" name="圖片 2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32" grpId="0" animBg="1"/>
      <p:bldP spid="34" grpId="0" animBg="1"/>
      <p:bldP spid="36" grpId="0" animBg="1"/>
      <p:bldP spid="37" grpId="0" animBg="1"/>
      <p:bldP spid="38" grpId="0" animBg="1"/>
      <p:bldP spid="39" grpId="0" animBg="1"/>
      <p:bldP spid="41" grpId="0" animBg="1"/>
      <p:bldP spid="42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90" name="群組 30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37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9-4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40359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0291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42</a:t>
            </a:r>
          </a:p>
        </p:txBody>
      </p:sp>
      <p:sp>
        <p:nvSpPr>
          <p:cNvPr id="14" name="Text Box 122"/>
          <p:cNvSpPr txBox="1">
            <a:spLocks noChangeArrowheads="1"/>
          </p:cNvSpPr>
          <p:nvPr/>
        </p:nvSpPr>
        <p:spPr bwMode="auto">
          <a:xfrm>
            <a:off x="3786188" y="18653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業主往來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22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15" name="Group 185"/>
          <p:cNvGraphicFramePr>
            <a:graphicFrameLocks noGrp="1"/>
          </p:cNvGraphicFramePr>
          <p:nvPr/>
        </p:nvGraphicFramePr>
        <p:xfrm>
          <a:off x="238125" y="23368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××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9" marB="4572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" name="Text Box 164"/>
          <p:cNvSpPr txBox="1">
            <a:spLocks noChangeArrowheads="1"/>
          </p:cNvSpPr>
          <p:nvPr/>
        </p:nvSpPr>
        <p:spPr bwMode="auto">
          <a:xfrm>
            <a:off x="1309688" y="35321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905250"/>
            <a:ext cx="8645525" cy="46038"/>
            <a:chOff x="252934" y="5284143"/>
            <a:chExt cx="8645001" cy="56864"/>
          </a:xfrm>
        </p:grpSpPr>
        <p:grpSp>
          <p:nvGrpSpPr>
            <p:cNvPr id="140352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3" name="直線接點 22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4" name="直線接點 23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140353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1" name="直線接點 20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2" name="直線接點 21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3386138" y="35925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4289425" y="3548063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63,400</a:t>
            </a:r>
          </a:p>
        </p:txBody>
      </p:sp>
      <p:sp>
        <p:nvSpPr>
          <p:cNvPr id="27" name="矩形 5"/>
          <p:cNvSpPr>
            <a:spLocks noChangeArrowheads="1"/>
          </p:cNvSpPr>
          <p:nvPr/>
        </p:nvSpPr>
        <p:spPr bwMode="auto">
          <a:xfrm>
            <a:off x="6764338" y="35337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28" name="矩形 6"/>
          <p:cNvSpPr>
            <a:spLocks noChangeArrowheads="1"/>
          </p:cNvSpPr>
          <p:nvPr/>
        </p:nvSpPr>
        <p:spPr bwMode="auto">
          <a:xfrm>
            <a:off x="8509000" y="35337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787400" y="35226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2933" name="矩形 30"/>
          <p:cNvSpPr>
            <a:spLocks noChangeArrowheads="1"/>
          </p:cNvSpPr>
          <p:nvPr/>
        </p:nvSpPr>
        <p:spPr bwMode="auto">
          <a:xfrm>
            <a:off x="357188" y="877888"/>
            <a:ext cx="8429625" cy="895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254125" indent="-1254125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2.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「本期損益」與「業主往來」帳戶完成過帳及結帳記錄。（假設</a:t>
            </a:r>
            <a:endParaRPr lang="en-US" altLang="zh-TW" sz="22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   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結帳分錄來自日記簿第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5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頁）</a:t>
            </a: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800100" y="31654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268288" y="31511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12</a:t>
            </a:r>
          </a:p>
        </p:txBody>
      </p: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1285875" y="3151188"/>
            <a:ext cx="128587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本期損益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3471863" y="3151188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5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5715000" y="3151188"/>
            <a:ext cx="12144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63,400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6757988" y="31511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7786688" y="3151188"/>
            <a:ext cx="12144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63,400</a:t>
            </a:r>
          </a:p>
        </p:txBody>
      </p:sp>
      <p:grpSp>
        <p:nvGrpSpPr>
          <p:cNvPr id="140348" name="群組 4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0349" name="圖片 4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350" name="圖片 42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351" name="圖片 4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5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7" grpId="0"/>
      <p:bldP spid="25" grpId="0"/>
      <p:bldP spid="26" grpId="0"/>
      <p:bldP spid="27" grpId="0"/>
      <p:bldP spid="28" grpId="0"/>
      <p:bldP spid="30" grpId="0"/>
      <p:bldP spid="122933" grpId="0"/>
      <p:bldP spid="32" grpId="0"/>
      <p:bldP spid="34" grpId="0"/>
      <p:bldP spid="35" grpId="0"/>
      <p:bldP spid="36" grpId="0"/>
      <p:bldP spid="38" grpId="0"/>
      <p:bldP spid="39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314" name="群組 49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51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9-4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41436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1315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42</a:t>
            </a:r>
          </a:p>
        </p:txBody>
      </p:sp>
      <p:sp>
        <p:nvSpPr>
          <p:cNvPr id="123909" name="矩形 30"/>
          <p:cNvSpPr>
            <a:spLocks noChangeArrowheads="1"/>
          </p:cNvSpPr>
          <p:nvPr/>
        </p:nvSpPr>
        <p:spPr bwMode="auto">
          <a:xfrm>
            <a:off x="357188" y="868363"/>
            <a:ext cx="8429625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254125" indent="-1254125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2.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「本期損益」與「業主往來」帳戶完成過帳及結帳記錄。（假設</a:t>
            </a:r>
            <a:endParaRPr lang="en-US" altLang="zh-TW" sz="22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   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結帳分錄來自日記簿第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5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頁）</a:t>
            </a:r>
          </a:p>
        </p:txBody>
      </p:sp>
      <p:sp>
        <p:nvSpPr>
          <p:cNvPr id="37" name="Text Box 122"/>
          <p:cNvSpPr txBox="1">
            <a:spLocks noChangeArrowheads="1"/>
          </p:cNvSpPr>
          <p:nvPr/>
        </p:nvSpPr>
        <p:spPr bwMode="auto">
          <a:xfrm>
            <a:off x="3765550" y="1784350"/>
            <a:ext cx="513238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本期損益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23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40" name="Group 185"/>
          <p:cNvGraphicFramePr>
            <a:graphicFrameLocks noGrp="1"/>
          </p:cNvGraphicFramePr>
          <p:nvPr/>
        </p:nvGraphicFramePr>
        <p:xfrm>
          <a:off x="238125" y="2200275"/>
          <a:ext cx="8642350" cy="3349634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42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××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4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銷貨成本</a:t>
                      </a: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銷貨收入</a:t>
                      </a: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營業費用</a:t>
                      </a: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營業外收入</a:t>
                      </a: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9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業主往來</a:t>
                      </a: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624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41" name="直線接點 40"/>
          <p:cNvCxnSpPr/>
          <p:nvPr/>
        </p:nvCxnSpPr>
        <p:spPr>
          <a:xfrm>
            <a:off x="3794125" y="5087938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3" name="群組 42"/>
          <p:cNvGrpSpPr>
            <a:grpSpLocks/>
          </p:cNvGrpSpPr>
          <p:nvPr/>
        </p:nvGrpSpPr>
        <p:grpSpPr bwMode="auto">
          <a:xfrm>
            <a:off x="252413" y="5480050"/>
            <a:ext cx="8645525" cy="46038"/>
            <a:chOff x="252934" y="5284143"/>
            <a:chExt cx="8645001" cy="56864"/>
          </a:xfrm>
        </p:grpSpPr>
        <p:grpSp>
          <p:nvGrpSpPr>
            <p:cNvPr id="141429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48" name="直線接點 47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49" name="直線接點 48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141430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46" name="直線接點 45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47" name="直線接點 46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55" name="矩形 9"/>
          <p:cNvSpPr>
            <a:spLocks noChangeArrowheads="1"/>
          </p:cNvSpPr>
          <p:nvPr/>
        </p:nvSpPr>
        <p:spPr bwMode="auto">
          <a:xfrm>
            <a:off x="1927225" y="5156200"/>
            <a:ext cx="99218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計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6" name="矩形 10"/>
          <p:cNvSpPr>
            <a:spLocks noChangeArrowheads="1"/>
          </p:cNvSpPr>
          <p:nvPr/>
        </p:nvSpPr>
        <p:spPr bwMode="auto">
          <a:xfrm>
            <a:off x="4217988" y="5084763"/>
            <a:ext cx="112871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201,000</a:t>
            </a:r>
          </a:p>
        </p:txBody>
      </p:sp>
      <p:sp>
        <p:nvSpPr>
          <p:cNvPr id="57" name="矩形 11"/>
          <p:cNvSpPr>
            <a:spLocks noChangeArrowheads="1"/>
          </p:cNvSpPr>
          <p:nvPr/>
        </p:nvSpPr>
        <p:spPr bwMode="auto">
          <a:xfrm>
            <a:off x="5726113" y="5084763"/>
            <a:ext cx="112871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201,000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79" name="矩形 78"/>
          <p:cNvSpPr>
            <a:spLocks noChangeArrowheads="1"/>
          </p:cNvSpPr>
          <p:nvPr/>
        </p:nvSpPr>
        <p:spPr bwMode="auto">
          <a:xfrm>
            <a:off x="285750" y="3000375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12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80" name="矩形 79"/>
          <p:cNvSpPr>
            <a:spLocks noChangeArrowheads="1"/>
          </p:cNvSpPr>
          <p:nvPr/>
        </p:nvSpPr>
        <p:spPr bwMode="auto">
          <a:xfrm>
            <a:off x="760413" y="3000375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81" name="矩形 80"/>
          <p:cNvSpPr>
            <a:spLocks noChangeArrowheads="1"/>
          </p:cNvSpPr>
          <p:nvPr/>
        </p:nvSpPr>
        <p:spPr bwMode="auto">
          <a:xfrm>
            <a:off x="3398838" y="3000375"/>
            <a:ext cx="3206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5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82" name="矩形 81"/>
          <p:cNvSpPr>
            <a:spLocks noChangeArrowheads="1"/>
          </p:cNvSpPr>
          <p:nvPr/>
        </p:nvSpPr>
        <p:spPr bwMode="auto">
          <a:xfrm>
            <a:off x="4159250" y="3000375"/>
            <a:ext cx="11271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122,100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83" name="矩形 82"/>
          <p:cNvSpPr>
            <a:spLocks noChangeArrowheads="1"/>
          </p:cNvSpPr>
          <p:nvPr/>
        </p:nvSpPr>
        <p:spPr bwMode="auto">
          <a:xfrm>
            <a:off x="6804025" y="3028950"/>
            <a:ext cx="4540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借</a:t>
            </a:r>
          </a:p>
        </p:txBody>
      </p:sp>
      <p:sp>
        <p:nvSpPr>
          <p:cNvPr id="84" name="矩形 83"/>
          <p:cNvSpPr>
            <a:spLocks noChangeArrowheads="1"/>
          </p:cNvSpPr>
          <p:nvPr/>
        </p:nvSpPr>
        <p:spPr bwMode="auto">
          <a:xfrm>
            <a:off x="7773988" y="3014663"/>
            <a:ext cx="11271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122,100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85" name="矩形 84"/>
          <p:cNvSpPr>
            <a:spLocks noChangeArrowheads="1"/>
          </p:cNvSpPr>
          <p:nvPr/>
        </p:nvSpPr>
        <p:spPr bwMode="auto">
          <a:xfrm>
            <a:off x="785813" y="3429000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86" name="矩形 85"/>
          <p:cNvSpPr>
            <a:spLocks noChangeArrowheads="1"/>
          </p:cNvSpPr>
          <p:nvPr/>
        </p:nvSpPr>
        <p:spPr bwMode="auto">
          <a:xfrm>
            <a:off x="3357563" y="3429000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87" name="矩形 86"/>
          <p:cNvSpPr>
            <a:spLocks noChangeArrowheads="1"/>
          </p:cNvSpPr>
          <p:nvPr/>
        </p:nvSpPr>
        <p:spPr bwMode="auto">
          <a:xfrm>
            <a:off x="5715000" y="3429000"/>
            <a:ext cx="11271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198,500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88" name="矩形 87"/>
          <p:cNvSpPr>
            <a:spLocks noChangeArrowheads="1"/>
          </p:cNvSpPr>
          <p:nvPr/>
        </p:nvSpPr>
        <p:spPr bwMode="auto">
          <a:xfrm>
            <a:off x="6786563" y="3441700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貸</a:t>
            </a:r>
          </a:p>
        </p:txBody>
      </p:sp>
      <p:sp>
        <p:nvSpPr>
          <p:cNvPr id="89" name="矩形 88"/>
          <p:cNvSpPr>
            <a:spLocks noChangeArrowheads="1"/>
          </p:cNvSpPr>
          <p:nvPr/>
        </p:nvSpPr>
        <p:spPr bwMode="auto">
          <a:xfrm>
            <a:off x="7907338" y="3441700"/>
            <a:ext cx="9937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76,400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90" name="矩形 89"/>
          <p:cNvSpPr>
            <a:spLocks noChangeArrowheads="1"/>
          </p:cNvSpPr>
          <p:nvPr/>
        </p:nvSpPr>
        <p:spPr bwMode="auto">
          <a:xfrm>
            <a:off x="785813" y="3870325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91" name="矩形 90"/>
          <p:cNvSpPr>
            <a:spLocks noChangeArrowheads="1"/>
          </p:cNvSpPr>
          <p:nvPr/>
        </p:nvSpPr>
        <p:spPr bwMode="auto">
          <a:xfrm>
            <a:off x="3357563" y="3857625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92" name="矩形 91"/>
          <p:cNvSpPr>
            <a:spLocks noChangeArrowheads="1"/>
          </p:cNvSpPr>
          <p:nvPr/>
        </p:nvSpPr>
        <p:spPr bwMode="auto">
          <a:xfrm>
            <a:off x="4294188" y="3870325"/>
            <a:ext cx="99218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15,500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93" name="矩形 92"/>
          <p:cNvSpPr>
            <a:spLocks noChangeArrowheads="1"/>
          </p:cNvSpPr>
          <p:nvPr/>
        </p:nvSpPr>
        <p:spPr bwMode="auto">
          <a:xfrm>
            <a:off x="6804025" y="3857625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94" name="矩形 93"/>
          <p:cNvSpPr>
            <a:spLocks noChangeArrowheads="1"/>
          </p:cNvSpPr>
          <p:nvPr/>
        </p:nvSpPr>
        <p:spPr bwMode="auto">
          <a:xfrm>
            <a:off x="7923213" y="3870325"/>
            <a:ext cx="99218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60,900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95" name="矩形 94"/>
          <p:cNvSpPr>
            <a:spLocks noChangeArrowheads="1"/>
          </p:cNvSpPr>
          <p:nvPr/>
        </p:nvSpPr>
        <p:spPr bwMode="auto">
          <a:xfrm>
            <a:off x="785813" y="4298950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96" name="矩形 95"/>
          <p:cNvSpPr>
            <a:spLocks noChangeArrowheads="1"/>
          </p:cNvSpPr>
          <p:nvPr/>
        </p:nvSpPr>
        <p:spPr bwMode="auto">
          <a:xfrm>
            <a:off x="3357563" y="4227513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97" name="矩形 96"/>
          <p:cNvSpPr>
            <a:spLocks noChangeArrowheads="1"/>
          </p:cNvSpPr>
          <p:nvPr/>
        </p:nvSpPr>
        <p:spPr bwMode="auto">
          <a:xfrm>
            <a:off x="5932488" y="4286250"/>
            <a:ext cx="8588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2,500</a:t>
            </a:r>
          </a:p>
        </p:txBody>
      </p:sp>
      <p:sp>
        <p:nvSpPr>
          <p:cNvPr id="98" name="矩形 97"/>
          <p:cNvSpPr>
            <a:spLocks noChangeArrowheads="1"/>
          </p:cNvSpPr>
          <p:nvPr/>
        </p:nvSpPr>
        <p:spPr bwMode="auto">
          <a:xfrm>
            <a:off x="7915275" y="4243388"/>
            <a:ext cx="99218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63,400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100" name="矩形 99"/>
          <p:cNvSpPr>
            <a:spLocks noChangeArrowheads="1"/>
          </p:cNvSpPr>
          <p:nvPr/>
        </p:nvSpPr>
        <p:spPr bwMode="auto">
          <a:xfrm>
            <a:off x="785813" y="4656138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101" name="矩形 100"/>
          <p:cNvSpPr>
            <a:spLocks noChangeArrowheads="1"/>
          </p:cNvSpPr>
          <p:nvPr/>
        </p:nvSpPr>
        <p:spPr bwMode="auto">
          <a:xfrm>
            <a:off x="3357563" y="4656138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102" name="矩形 101"/>
          <p:cNvSpPr>
            <a:spLocks noChangeArrowheads="1"/>
          </p:cNvSpPr>
          <p:nvPr/>
        </p:nvSpPr>
        <p:spPr bwMode="auto">
          <a:xfrm>
            <a:off x="4294188" y="4656138"/>
            <a:ext cx="99218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63,400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103" name="矩形 102"/>
          <p:cNvSpPr>
            <a:spLocks noChangeArrowheads="1"/>
          </p:cNvSpPr>
          <p:nvPr/>
        </p:nvSpPr>
        <p:spPr bwMode="auto">
          <a:xfrm>
            <a:off x="8542338" y="4684713"/>
            <a:ext cx="320675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0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104" name="矩形 103"/>
          <p:cNvSpPr>
            <a:spLocks noChangeArrowheads="1"/>
          </p:cNvSpPr>
          <p:nvPr/>
        </p:nvSpPr>
        <p:spPr bwMode="auto">
          <a:xfrm>
            <a:off x="6775450" y="4656138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平</a:t>
            </a:r>
          </a:p>
        </p:txBody>
      </p:sp>
      <p:sp>
        <p:nvSpPr>
          <p:cNvPr id="105" name="矩形 104"/>
          <p:cNvSpPr>
            <a:spLocks noChangeArrowheads="1"/>
          </p:cNvSpPr>
          <p:nvPr/>
        </p:nvSpPr>
        <p:spPr bwMode="auto">
          <a:xfrm>
            <a:off x="6804025" y="4298950"/>
            <a:ext cx="4540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grpSp>
        <p:nvGrpSpPr>
          <p:cNvPr id="141425" name="群組 5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1426" name="圖片 5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427" name="圖片 57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428" name="圖片 5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5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 nodeType="clickPar">
                      <p:stCondLst>
                        <p:cond delay="indefinite"/>
                      </p:stCondLst>
                      <p:childTnLst>
                        <p:par>
                          <p:cTn id="1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 nodeType="clickPar">
                      <p:stCondLst>
                        <p:cond delay="indefinite"/>
                      </p:stCondLst>
                      <p:childTnLst>
                        <p:par>
                          <p:cTn id="1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</p:stCondLst>
                      <p:childTnLst>
                        <p:par>
                          <p:cTn id="1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 nodeType="clickPar">
                      <p:stCondLst>
                        <p:cond delay="indefinite"/>
                      </p:stCondLst>
                      <p:childTnLst>
                        <p:par>
                          <p:cTn id="1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 nodeType="clickPar">
                      <p:stCondLst>
                        <p:cond delay="indefinite"/>
                      </p:stCondLst>
                      <p:childTnLst>
                        <p:par>
                          <p:cTn id="1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 nodeType="clickPar">
                      <p:stCondLst>
                        <p:cond delay="indefinite"/>
                      </p:stCondLst>
                      <p:childTnLst>
                        <p:par>
                          <p:cTn id="1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 nodeType="clickPar">
                      <p:stCondLst>
                        <p:cond delay="indefinite"/>
                      </p:stCondLst>
                      <p:childTnLst>
                        <p:par>
                          <p:cTn id="1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 nodeType="clickPar">
                      <p:stCondLst>
                        <p:cond delay="indefinite"/>
                      </p:stCondLst>
                      <p:childTnLst>
                        <p:par>
                          <p:cTn id="1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 nodeType="clickPar">
                      <p:stCondLst>
                        <p:cond delay="indefinite"/>
                      </p:stCondLst>
                      <p:childTnLst>
                        <p:par>
                          <p:cTn id="1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 nodeType="clickPar">
                      <p:stCondLst>
                        <p:cond delay="indefinite"/>
                      </p:stCondLst>
                      <p:childTnLst>
                        <p:par>
                          <p:cTn id="1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 nodeType="clickPar">
                      <p:stCondLst>
                        <p:cond delay="indefinite"/>
                      </p:stCondLst>
                      <p:childTnLst>
                        <p:par>
                          <p:cTn id="1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09" grpId="0"/>
      <p:bldP spid="37" grpId="0"/>
      <p:bldP spid="55" grpId="0"/>
      <p:bldP spid="56" grpId="0"/>
      <p:bldP spid="57" grpId="0"/>
      <p:bldP spid="79" grpId="0"/>
      <p:bldP spid="80" grpId="0"/>
      <p:bldP spid="81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6" grpId="0"/>
      <p:bldP spid="97" grpId="0"/>
      <p:bldP spid="98" grpId="0"/>
      <p:bldP spid="100" grpId="0"/>
      <p:bldP spid="101" grpId="0"/>
      <p:bldP spid="102" grpId="0"/>
      <p:bldP spid="103" grpId="0"/>
      <p:bldP spid="104" grpId="0"/>
      <p:bldP spid="105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44</a:t>
            </a:r>
          </a:p>
        </p:txBody>
      </p:sp>
      <p:sp>
        <p:nvSpPr>
          <p:cNvPr id="142339" name="矩形 7"/>
          <p:cNvSpPr>
            <a:spLocks noChangeArrowheads="1"/>
          </p:cNvSpPr>
          <p:nvPr/>
        </p:nvSpPr>
        <p:spPr bwMode="auto">
          <a:xfrm>
            <a:off x="304800" y="950913"/>
            <a:ext cx="8318500" cy="3341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981075" indent="-981075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一、選擇題</a:t>
            </a:r>
            <a:endParaRPr lang="en-US" altLang="zh-TW" sz="22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9-1</a:t>
            </a:r>
            <a:endParaRPr lang="zh-TW" altLang="en-US" sz="22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)1.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結帳後開辦費帳戶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有借餘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有貸餘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沒有餘額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不一定有餘額。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)2.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虛帳戶結帳後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均有借餘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均有貸餘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沒有餘額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不一定有餘額。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)3.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結帳時應結轉下期的項目為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預收貨款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文具用品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呆帳損失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處分不動產、廠房及設備利益。</a:t>
            </a:r>
            <a:endParaRPr lang="en-US" altLang="zh-TW" sz="22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561975" y="1773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561975" y="33575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561975" y="2606675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grpSp>
        <p:nvGrpSpPr>
          <p:cNvPr id="142343" name="群組 7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8" name="矩形 17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latin typeface="Arial" pitchFamily="34" charset="0"/>
                <a:cs typeface="新細明體" pitchFamily="18" charset="-120"/>
              </a:endParaRPr>
            </a:p>
          </p:txBody>
        </p:sp>
        <p:pic>
          <p:nvPicPr>
            <p:cNvPr id="142349" name="圖片 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350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/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42344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2345" name="圖片 1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346" name="圖片 1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347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TW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9-2-3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　本期損益結轉至適當</a:t>
            </a:r>
            <a:r>
              <a:rPr lang="zh-TW" altLang="en-US" sz="3200" b="1" u="sng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權益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帳戶</a:t>
            </a:r>
          </a:p>
        </p:txBody>
      </p:sp>
      <p:sp>
        <p:nvSpPr>
          <p:cNvPr id="28675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</a:t>
            </a:r>
          </a:p>
        </p:txBody>
      </p:sp>
      <p:grpSp>
        <p:nvGrpSpPr>
          <p:cNvPr id="2" name="群組 1"/>
          <p:cNvGrpSpPr>
            <a:grpSpLocks/>
          </p:cNvGrpSpPr>
          <p:nvPr/>
        </p:nvGrpSpPr>
        <p:grpSpPr bwMode="auto">
          <a:xfrm>
            <a:off x="6537325" y="528638"/>
            <a:ext cx="2505075" cy="1527175"/>
            <a:chOff x="6444208" y="649514"/>
            <a:chExt cx="2505384" cy="1528470"/>
          </a:xfrm>
        </p:grpSpPr>
        <p:sp>
          <p:nvSpPr>
            <p:cNvPr id="42" name="矩形 41"/>
            <p:cNvSpPr/>
            <p:nvPr/>
          </p:nvSpPr>
          <p:spPr>
            <a:xfrm>
              <a:off x="7647681" y="649514"/>
              <a:ext cx="1108212" cy="467121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zh-TW" altLang="en-US" sz="2400" b="1" dirty="0">
                  <a:solidFill>
                    <a:schemeClr val="tx1"/>
                  </a:solidFill>
                  <a:latin typeface="標楷體" pitchFamily="65" charset="-120"/>
                  <a:ea typeface="標楷體" pitchFamily="65" charset="-120"/>
                </a:rPr>
                <a:t>獨  資</a:t>
              </a:r>
            </a:p>
          </p:txBody>
        </p:sp>
        <p:grpSp>
          <p:nvGrpSpPr>
            <p:cNvPr id="28711" name="群組 42"/>
            <p:cNvGrpSpPr>
              <a:grpSpLocks/>
            </p:cNvGrpSpPr>
            <p:nvPr/>
          </p:nvGrpSpPr>
          <p:grpSpPr bwMode="auto">
            <a:xfrm>
              <a:off x="6444208" y="1151589"/>
              <a:ext cx="1771868" cy="559274"/>
              <a:chOff x="-367877" y="3217471"/>
              <a:chExt cx="1770904" cy="558982"/>
            </a:xfrm>
          </p:grpSpPr>
          <p:cxnSp>
            <p:nvCxnSpPr>
              <p:cNvPr id="44" name="直線單箭頭接點 43"/>
              <p:cNvCxnSpPr/>
              <p:nvPr/>
            </p:nvCxnSpPr>
            <p:spPr>
              <a:xfrm>
                <a:off x="1403028" y="3217471"/>
                <a:ext cx="0" cy="558982"/>
              </a:xfrm>
              <a:prstGeom prst="straightConnector1">
                <a:avLst/>
              </a:prstGeom>
              <a:ln>
                <a:tailEnd type="arrow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14" name="文字方塊 13"/>
              <p:cNvSpPr txBox="1">
                <a:spLocks noChangeArrowheads="1"/>
              </p:cNvSpPr>
              <p:nvPr/>
            </p:nvSpPr>
            <p:spPr bwMode="auto">
              <a:xfrm>
                <a:off x="-367877" y="3296870"/>
                <a:ext cx="1707264" cy="3970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itchFamily="2" charset="2"/>
                  <a:buChar char="n"/>
                  <a:defRPr kumimoji="1" sz="32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itchFamily="2" charset="2"/>
                  <a:buChar char="n"/>
                  <a:defRPr kumimoji="1" sz="28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itchFamily="2" charset="2"/>
                  <a:buChar char="n"/>
                  <a:defRPr kumimoji="1" sz="24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TW" altLang="en-US" sz="2000"/>
                  <a:t>本期損益</a:t>
                </a:r>
                <a:r>
                  <a:rPr lang="zh-TW" altLang="en-US" sz="2000" b="1" u="sng">
                    <a:solidFill>
                      <a:srgbClr val="0000CC"/>
                    </a:solidFill>
                  </a:rPr>
                  <a:t>結轉</a:t>
                </a:r>
              </a:p>
            </p:txBody>
          </p:sp>
        </p:grpSp>
        <p:sp>
          <p:nvSpPr>
            <p:cNvPr id="46" name="矩形 45"/>
            <p:cNvSpPr/>
            <p:nvPr/>
          </p:nvSpPr>
          <p:spPr>
            <a:xfrm>
              <a:off x="7536543" y="1710863"/>
              <a:ext cx="1413049" cy="467121"/>
            </a:xfrm>
            <a:prstGeom prst="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zh-TW" altLang="en-US" sz="24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</a:rPr>
                <a:t>業主往來</a:t>
              </a:r>
            </a:p>
          </p:txBody>
        </p:sp>
      </p:grpSp>
      <p:sp>
        <p:nvSpPr>
          <p:cNvPr id="4" name="文字方塊 3"/>
          <p:cNvSpPr txBox="1"/>
          <p:nvPr/>
        </p:nvSpPr>
        <p:spPr>
          <a:xfrm>
            <a:off x="341313" y="1253373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1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538163" y="1852613"/>
            <a:ext cx="6708775" cy="1187450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假設企業組織為</a:t>
            </a:r>
            <a:r>
              <a:rPr lang="zh-TW" altLang="en-US" sz="2400" b="1" u="sng" dirty="0">
                <a:latin typeface="+mj-ea"/>
                <a:ea typeface="+mj-ea"/>
              </a:rPr>
              <a:t>獨資企業</a:t>
            </a:r>
            <a:r>
              <a:rPr lang="zh-TW" altLang="en-US" sz="2400" dirty="0">
                <a:latin typeface="+mj-ea"/>
                <a:ea typeface="+mj-ea"/>
              </a:rPr>
              <a:t>，試依以下二種情況做</a:t>
            </a:r>
            <a:endParaRPr lang="en-US" altLang="zh-TW" sz="2400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本期損益帳戶</a:t>
            </a:r>
            <a:r>
              <a:rPr lang="zh-TW" altLang="en-US" sz="2400" dirty="0">
                <a:latin typeface="+mj-ea"/>
                <a:ea typeface="+mj-ea"/>
              </a:rPr>
              <a:t>結轉</a:t>
            </a:r>
            <a:r>
              <a:rPr lang="zh-TW" altLang="en-US" sz="2400" b="1" dirty="0">
                <a:latin typeface="+mj-ea"/>
                <a:ea typeface="+mj-ea"/>
              </a:rPr>
              <a:t>業主往來帳戶</a:t>
            </a:r>
            <a:r>
              <a:rPr lang="zh-TW" altLang="en-US" sz="2400" dirty="0">
                <a:latin typeface="+mj-ea"/>
                <a:ea typeface="+mj-ea"/>
              </a:rPr>
              <a:t>之分錄：</a:t>
            </a:r>
          </a:p>
          <a:p>
            <a:pPr eaLnBrk="1" hangingPunct="1">
              <a:defRPr/>
            </a:pPr>
            <a:r>
              <a:rPr lang="en-US" altLang="zh-TW" sz="2400" dirty="0">
                <a:latin typeface="+mj-ea"/>
                <a:ea typeface="+mj-ea"/>
              </a:rPr>
              <a:t>(1)</a:t>
            </a:r>
            <a:r>
              <a:rPr lang="zh-TW" altLang="en-US" sz="2400" dirty="0">
                <a:latin typeface="+mj-ea"/>
                <a:ea typeface="+mj-ea"/>
              </a:rPr>
              <a:t>淨利：若當期發生</a:t>
            </a:r>
            <a:r>
              <a:rPr lang="zh-TW" altLang="en-US" sz="2400" b="1" u="sng" dirty="0">
                <a:solidFill>
                  <a:srgbClr val="0000CC"/>
                </a:solidFill>
                <a:latin typeface="+mj-ea"/>
                <a:ea typeface="+mj-ea"/>
              </a:rPr>
              <a:t>淨利</a:t>
            </a:r>
            <a:r>
              <a:rPr lang="en-US" altLang="zh-TW" sz="2400" dirty="0">
                <a:latin typeface="+mj-ea"/>
                <a:ea typeface="+mj-ea"/>
              </a:rPr>
              <a:t>$10,000</a:t>
            </a:r>
          </a:p>
        </p:txBody>
      </p:sp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239713" y="3921125"/>
          <a:ext cx="8628062" cy="1908175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4165224"/>
                <a:gridCol w="4462838"/>
              </a:tblGrid>
              <a:tr h="504310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>
                          <a:latin typeface="+mj-ea"/>
                          <a:ea typeface="+mj-ea"/>
                        </a:rPr>
                        <a:t>情況一：淨利</a:t>
                      </a:r>
                      <a:r>
                        <a:rPr lang="en-US" altLang="zh-TW" sz="2400" dirty="0" smtClean="0">
                          <a:latin typeface="+mj-ea"/>
                          <a:ea typeface="+mj-ea"/>
                        </a:rPr>
                        <a:t>10,000</a:t>
                      </a:r>
                      <a:endParaRPr lang="zh-TW" altLang="en-US" sz="2400" dirty="0">
                        <a:latin typeface="+mj-ea"/>
                        <a:ea typeface="+mj-ea"/>
                      </a:endParaRPr>
                    </a:p>
                  </a:txBody>
                  <a:tcPr marL="91438" marR="91438" marT="45743" marB="4574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>
                          <a:latin typeface="+mj-ea"/>
                          <a:ea typeface="+mj-ea"/>
                        </a:rPr>
                        <a:t>情況二：淨損</a:t>
                      </a:r>
                      <a:r>
                        <a:rPr lang="en-US" altLang="zh-TW" sz="2400" dirty="0" smtClean="0">
                          <a:latin typeface="+mj-ea"/>
                          <a:ea typeface="+mj-ea"/>
                        </a:rPr>
                        <a:t>10,000</a:t>
                      </a:r>
                      <a:endParaRPr lang="zh-TW" altLang="en-US" sz="2400" dirty="0">
                        <a:latin typeface="+mj-ea"/>
                        <a:ea typeface="+mj-ea"/>
                      </a:endParaRPr>
                    </a:p>
                  </a:txBody>
                  <a:tcPr marL="91438" marR="91438" marT="45743" marB="45743"/>
                </a:tc>
              </a:tr>
              <a:tr h="1403865"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38" marR="91438" marT="45743" marB="45743"/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38" marR="91438" marT="45743" marB="45743"/>
                </a:tc>
              </a:tr>
            </a:tbl>
          </a:graphicData>
        </a:graphic>
      </p:graphicFrame>
      <p:sp>
        <p:nvSpPr>
          <p:cNvPr id="50" name="矩形 49"/>
          <p:cNvSpPr/>
          <p:nvPr/>
        </p:nvSpPr>
        <p:spPr>
          <a:xfrm>
            <a:off x="222250" y="4497388"/>
            <a:ext cx="2927350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 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4819650" y="5043488"/>
            <a:ext cx="2927350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 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1325563" y="5030788"/>
            <a:ext cx="2784475" cy="466725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業主往來   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4435475" y="4545013"/>
            <a:ext cx="2479675" cy="466725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業主往來 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8" name="直線單箭頭接點 7"/>
          <p:cNvCxnSpPr/>
          <p:nvPr/>
        </p:nvCxnSpPr>
        <p:spPr>
          <a:xfrm>
            <a:off x="5254625" y="2832100"/>
            <a:ext cx="557213" cy="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55" name="矩形 54"/>
          <p:cNvSpPr/>
          <p:nvPr/>
        </p:nvSpPr>
        <p:spPr>
          <a:xfrm>
            <a:off x="5946775" y="2557463"/>
            <a:ext cx="2954655" cy="461665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本期損益餘額為貸方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3149600" y="4489450"/>
            <a:ext cx="1108075" cy="466725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沖到借</a:t>
            </a:r>
          </a:p>
        </p:txBody>
      </p:sp>
      <p:sp>
        <p:nvSpPr>
          <p:cNvPr id="57" name="矩形 56"/>
          <p:cNvSpPr/>
          <p:nvPr/>
        </p:nvSpPr>
        <p:spPr>
          <a:xfrm>
            <a:off x="7718425" y="5043488"/>
            <a:ext cx="11080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沖到貸</a:t>
            </a:r>
          </a:p>
        </p:txBody>
      </p:sp>
      <p:cxnSp>
        <p:nvCxnSpPr>
          <p:cNvPr id="58" name="直線單箭頭接點 57"/>
          <p:cNvCxnSpPr/>
          <p:nvPr/>
        </p:nvCxnSpPr>
        <p:spPr>
          <a:xfrm>
            <a:off x="5232400" y="3419475"/>
            <a:ext cx="557213" cy="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9" name="矩形 58"/>
          <p:cNvSpPr/>
          <p:nvPr/>
        </p:nvSpPr>
        <p:spPr>
          <a:xfrm>
            <a:off x="5924550" y="3189288"/>
            <a:ext cx="2954655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本期損益餘額為借方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534988" y="3157538"/>
            <a:ext cx="4756150" cy="457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dirty="0">
                <a:latin typeface="+mj-ea"/>
                <a:ea typeface="+mj-ea"/>
              </a:rPr>
              <a:t>(2)</a:t>
            </a:r>
            <a:r>
              <a:rPr lang="zh-TW" altLang="en-US" sz="2400" dirty="0">
                <a:latin typeface="+mj-ea"/>
                <a:ea typeface="+mj-ea"/>
              </a:rPr>
              <a:t>淨損：若當期發生</a:t>
            </a:r>
            <a:r>
              <a:rPr lang="zh-TW" altLang="en-US" sz="2400" b="1" u="sng" dirty="0">
                <a:solidFill>
                  <a:srgbClr val="0000CC"/>
                </a:solidFill>
                <a:latin typeface="+mj-ea"/>
                <a:ea typeface="+mj-ea"/>
              </a:rPr>
              <a:t>淨損</a:t>
            </a:r>
            <a:r>
              <a:rPr lang="en-US" altLang="zh-TW" sz="2400" dirty="0">
                <a:latin typeface="+mj-ea"/>
                <a:ea typeface="+mj-ea"/>
              </a:rPr>
              <a:t>$10,000</a:t>
            </a:r>
            <a:endParaRPr lang="zh-TW" altLang="en-US" sz="2400" dirty="0">
              <a:latin typeface="+mj-ea"/>
              <a:ea typeface="+mj-ea"/>
            </a:endParaRPr>
          </a:p>
        </p:txBody>
      </p:sp>
      <p:sp>
        <p:nvSpPr>
          <p:cNvPr id="26658" name="文字方塊 2"/>
          <p:cNvSpPr txBox="1">
            <a:spLocks noChangeArrowheads="1"/>
          </p:cNvSpPr>
          <p:nvPr/>
        </p:nvSpPr>
        <p:spPr bwMode="auto">
          <a:xfrm>
            <a:off x="1246188" y="1328738"/>
            <a:ext cx="4451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「本期損益」結轉「業主往來」</a:t>
            </a:r>
          </a:p>
        </p:txBody>
      </p:sp>
      <p:grpSp>
        <p:nvGrpSpPr>
          <p:cNvPr id="28706" name="群組 2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8707" name="圖片 2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8" name="圖片 3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9" name="圖片 3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4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0" grpId="0"/>
      <p:bldP spid="51" grpId="0"/>
      <p:bldP spid="52" grpId="0" animBg="1"/>
      <p:bldP spid="53" grpId="0" animBg="1"/>
      <p:bldP spid="55" grpId="0" animBg="1"/>
      <p:bldP spid="56" grpId="0" animBg="1"/>
      <p:bldP spid="57" grpId="0" animBg="1"/>
      <p:bldP spid="9" grpId="0"/>
      <p:bldP spid="26658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44</a:t>
            </a:r>
          </a:p>
        </p:txBody>
      </p:sp>
      <p:sp>
        <p:nvSpPr>
          <p:cNvPr id="139269" name="矩形 7"/>
          <p:cNvSpPr>
            <a:spLocks noChangeArrowheads="1"/>
          </p:cNvSpPr>
          <p:nvPr/>
        </p:nvSpPr>
        <p:spPr bwMode="auto">
          <a:xfrm>
            <a:off x="357188" y="857250"/>
            <a:ext cx="8535987" cy="496728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marL="981075" indent="-981075" eaLnBrk="0" hangingPunct="0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9-2</a:t>
            </a:r>
          </a:p>
          <a:p>
            <a:pPr marL="0" indent="0">
              <a:buFont typeface="Wingdings" pitchFamily="2" charset="2"/>
              <a:buNone/>
              <a:defRPr/>
            </a:pP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   )4.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下列何者之結帳分錄貸記本期損益？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備抵呆帳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(B)</a:t>
            </a:r>
          </a:p>
          <a:p>
            <a:pPr marL="0" indent="0">
              <a:buFont typeface="Wingdings" pitchFamily="2" charset="2"/>
              <a:buNone/>
              <a:defRPr/>
            </a:pP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       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銷貨成本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銷貨折讓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利息收入。</a:t>
            </a:r>
            <a:endParaRPr lang="en-US" altLang="zh-TW" sz="2200" b="1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 typeface="Wingdings" pitchFamily="2" charset="2"/>
              <a:buNone/>
              <a:defRPr/>
            </a:pP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   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)5.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若發生淨損，則結帳時應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貸記「本期損益」，並借記「業主往來」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借記「本期損益」，並貸記「業主往來」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貸記「本期損益」，並借記「業主資本」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借記「本期損益」，並貸記「業主資本」。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   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)6.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下列敘述何者錯誤？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結帳後所有虛帳戶應沒有餘額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結帳分錄可免過帳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結帳前若存貨已作調整分錄，則結帳時不得重做存貨之結轉分錄　</a:t>
            </a:r>
            <a:r>
              <a:rPr lang="en-US" altLang="zh-TW" sz="2200" b="1" dirty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 dirty="0">
                <a:latin typeface="標楷體" pitchFamily="65" charset="-120"/>
                <a:ea typeface="標楷體" pitchFamily="65" charset="-120"/>
              </a:rPr>
              <a:t>虛帳戶的結算可根據工作底稿中綜合損益表的損益欄來作。</a:t>
            </a:r>
            <a:endParaRPr lang="en-US" altLang="zh-TW" sz="2200" b="1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endParaRPr lang="zh-TW" altLang="en-US" sz="22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628650" y="3717925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1439863" y="5395913"/>
            <a:ext cx="3568700" cy="40005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zh-TW" sz="2000" dirty="0" smtClean="0">
                <a:solidFill>
                  <a:srgbClr val="FF0000"/>
                </a:solidFill>
                <a:latin typeface="+mn-ea"/>
                <a:ea typeface="+mn-ea"/>
              </a:rPr>
              <a:t>6.(B</a:t>
            </a:r>
            <a:r>
              <a:rPr lang="en-US" altLang="zh-TW" sz="2000" dirty="0">
                <a:solidFill>
                  <a:srgbClr val="FF0000"/>
                </a:solidFill>
                <a:latin typeface="+mn-ea"/>
                <a:ea typeface="+mn-ea"/>
              </a:rPr>
              <a:t>)</a:t>
            </a:r>
            <a:r>
              <a:rPr lang="zh-TW" altLang="en-US" sz="2000" dirty="0">
                <a:solidFill>
                  <a:srgbClr val="FF0000"/>
                </a:solidFill>
                <a:latin typeface="+mn-ea"/>
                <a:ea typeface="+mn-ea"/>
              </a:rPr>
              <a:t>任何分錄都一定要過帳。</a:t>
            </a: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642938" y="206057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642938" y="131127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grpSp>
        <p:nvGrpSpPr>
          <p:cNvPr id="143368" name="群組 13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7" name="矩形 16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latin typeface="Arial" pitchFamily="34" charset="0"/>
                <a:cs typeface="新細明體" pitchFamily="18" charset="-120"/>
              </a:endParaRPr>
            </a:p>
          </p:txBody>
        </p:sp>
        <p:pic>
          <p:nvPicPr>
            <p:cNvPr id="143374" name="圖片 1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375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/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43369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3370" name="圖片 2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371" name="圖片 2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372" name="圖片 2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" grpId="0"/>
      <p:bldP spid="15" grpId="0"/>
      <p:bldP spid="18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44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45</a:t>
            </a:r>
          </a:p>
        </p:txBody>
      </p:sp>
      <p:sp>
        <p:nvSpPr>
          <p:cNvPr id="144387" name="矩形 7"/>
          <p:cNvSpPr>
            <a:spLocks noChangeArrowheads="1"/>
          </p:cNvSpPr>
          <p:nvPr/>
        </p:nvSpPr>
        <p:spPr bwMode="auto">
          <a:xfrm>
            <a:off x="357188" y="857250"/>
            <a:ext cx="8678862" cy="410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981075" indent="-981075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9-3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)7.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實帳戶期末餘額結轉時，應在各該帳戶的摘要欄書寫</a:t>
            </a:r>
            <a:br>
              <a:rPr lang="zh-TW" altLang="en-US" sz="2200" b="1">
                <a:latin typeface="標楷體" pitchFamily="65" charset="-120"/>
                <a:ea typeface="標楷體" pitchFamily="65" charset="-120"/>
              </a:rPr>
            </a:b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結轉下期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上期結轉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結轉上期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結轉損益。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 typeface="Wingdings" pitchFamily="2" charset="2"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)8.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下列何者得不在日記簿作分錄？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虛帳戶的結清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br>
              <a:rPr lang="en-US" altLang="zh-TW" sz="2200" b="1">
                <a:latin typeface="標楷體" pitchFamily="65" charset="-120"/>
                <a:ea typeface="標楷體" pitchFamily="65" charset="-120"/>
              </a:rPr>
            </a:b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本期損益的結轉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實帳戶結轉採差額結轉法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期末</a:t>
            </a:r>
            <a:br>
              <a:rPr lang="zh-TW" altLang="en-US" sz="2200" b="1">
                <a:latin typeface="標楷體" pitchFamily="65" charset="-120"/>
                <a:ea typeface="標楷體" pitchFamily="65" charset="-120"/>
              </a:rPr>
            </a:b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調整。</a:t>
            </a:r>
            <a:endParaRPr lang="en-US" altLang="zh-TW" sz="22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 typeface="Wingdings" pitchFamily="2" charset="2"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)9.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下列何者錯誤？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虛帳戶作為本期損益計算資料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br>
              <a:rPr lang="en-US" altLang="zh-TW" sz="2200" b="1">
                <a:latin typeface="標楷體" pitchFamily="65" charset="-120"/>
                <a:ea typeface="標楷體" pitchFamily="65" charset="-120"/>
              </a:rPr>
            </a:b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虛帳戶結帳後餘額結轉下期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實帳戶是指資產、負債及</a:t>
            </a:r>
            <a:br>
              <a:rPr lang="zh-TW" altLang="en-US" sz="2200" b="1">
                <a:latin typeface="標楷體" pitchFamily="65" charset="-120"/>
                <a:ea typeface="標楷體" pitchFamily="65" charset="-120"/>
              </a:rPr>
            </a:b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權益三類帳戶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資產帳戶結帳後仍有實際財物或權利存</a:t>
            </a:r>
            <a:br>
              <a:rPr lang="zh-TW" altLang="en-US" sz="2200" b="1">
                <a:latin typeface="標楷體" pitchFamily="65" charset="-120"/>
                <a:ea typeface="標楷體" pitchFamily="65" charset="-120"/>
              </a:rPr>
            </a:b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在。</a:t>
            </a: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611188" y="12684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611188" y="206057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611188" y="32845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1604963" y="5011738"/>
            <a:ext cx="3646487" cy="40005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zh-TW" sz="2000" dirty="0" smtClean="0">
                <a:solidFill>
                  <a:srgbClr val="FF0000"/>
                </a:solidFill>
                <a:latin typeface="+mn-ea"/>
                <a:ea typeface="+mn-ea"/>
              </a:rPr>
              <a:t>9.(B</a:t>
            </a:r>
            <a:r>
              <a:rPr lang="en-US" altLang="zh-TW" sz="2000" dirty="0">
                <a:solidFill>
                  <a:srgbClr val="FF0000"/>
                </a:solidFill>
                <a:latin typeface="+mn-ea"/>
                <a:ea typeface="+mn-ea"/>
              </a:rPr>
              <a:t>)</a:t>
            </a:r>
            <a:r>
              <a:rPr lang="zh-TW" altLang="en-US" sz="2000" dirty="0">
                <a:solidFill>
                  <a:srgbClr val="FF0000"/>
                </a:solidFill>
                <a:latin typeface="+mn-ea"/>
                <a:ea typeface="+mn-ea"/>
              </a:rPr>
              <a:t>虛帳戶結帳後沒有餘額。</a:t>
            </a:r>
            <a:endParaRPr lang="zh-TW" altLang="en-US" sz="2000" dirty="0">
              <a:latin typeface="+mn-ea"/>
              <a:ea typeface="+mn-ea"/>
            </a:endParaRPr>
          </a:p>
        </p:txBody>
      </p:sp>
      <p:grpSp>
        <p:nvGrpSpPr>
          <p:cNvPr id="144392" name="群組 12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5" name="矩形 14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latin typeface="Arial" pitchFamily="34" charset="0"/>
                <a:cs typeface="新細明體" pitchFamily="18" charset="-120"/>
              </a:endParaRPr>
            </a:p>
          </p:txBody>
        </p:sp>
        <p:pic>
          <p:nvPicPr>
            <p:cNvPr id="144398" name="圖片 1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399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/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44393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4394" name="圖片 2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395" name="圖片 22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396" name="圖片 2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7" grpId="0"/>
      <p:bldP spid="18" grpId="0"/>
      <p:bldP spid="19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45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20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0293" name="矩形 7"/>
          <p:cNvSpPr>
            <a:spLocks noChangeArrowheads="1"/>
          </p:cNvSpPr>
          <p:nvPr/>
        </p:nvSpPr>
        <p:spPr bwMode="auto">
          <a:xfrm>
            <a:off x="357188" y="785813"/>
            <a:ext cx="8678862" cy="29035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marL="1122363" indent="-1122363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1633538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2041525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2449513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8575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33147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37719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42291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46863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 typeface="Wingdings" pitchFamily="2" charset="2"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9-4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 typeface="Wingdings" pitchFamily="2" charset="2"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)10.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下列何者一定不會出現於結帳後試算表中？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應收利息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用品盤存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應付票據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利息收入。</a:t>
            </a:r>
            <a:endParaRPr lang="en-US" altLang="zh-TW" sz="22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)11.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調整後及結帳後試算表，兩個試算表都列示的帳戶為</a:t>
            </a:r>
            <a:br>
              <a:rPr lang="zh-TW" altLang="en-US" sz="2200" b="1">
                <a:latin typeface="標楷體" pitchFamily="65" charset="-120"/>
                <a:ea typeface="標楷體" pitchFamily="65" charset="-120"/>
              </a:rPr>
            </a:b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實帳戶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虛帳戶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所有帳戶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混合帳戶。</a:t>
            </a:r>
            <a:endParaRPr lang="en-US" altLang="zh-TW" sz="2200" b="1">
              <a:latin typeface="標楷體" pitchFamily="65" charset="-120"/>
              <a:ea typeface="標楷體" pitchFamily="65" charset="-120"/>
            </a:endParaRPr>
          </a:p>
          <a:p>
            <a:pPr>
              <a:buFont typeface="Wingdings" pitchFamily="2" charset="2"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)12.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結帳後試算表所列示的「存貨」為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期初存貨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期</a:t>
            </a:r>
            <a:endParaRPr lang="en-US" altLang="zh-TW" sz="2200" b="1">
              <a:latin typeface="標楷體" pitchFamily="65" charset="-120"/>
              <a:ea typeface="標楷體" pitchFamily="65" charset="-120"/>
            </a:endParaRPr>
          </a:p>
          <a:p>
            <a:pPr>
              <a:buFont typeface="Wingdings" pitchFamily="2" charset="2"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末存貨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本期進貨總額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本期可售商品總額。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611188" y="2030413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611188" y="1168400"/>
            <a:ext cx="360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611188" y="282257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grpSp>
        <p:nvGrpSpPr>
          <p:cNvPr id="145415" name="群組 12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4" name="矩形 13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latin typeface="Arial" pitchFamily="34" charset="0"/>
                <a:cs typeface="新細明體" pitchFamily="18" charset="-120"/>
              </a:endParaRPr>
            </a:p>
          </p:txBody>
        </p:sp>
        <p:pic>
          <p:nvPicPr>
            <p:cNvPr id="145421" name="圖片 1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22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/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45416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5417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418" name="圖片 2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419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  <p:bldP spid="17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34" name="群組 21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3" name="矩形 22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latin typeface="Arial" pitchFamily="34" charset="0"/>
                <a:cs typeface="新細明體" pitchFamily="18" charset="-120"/>
              </a:endParaRPr>
            </a:p>
          </p:txBody>
        </p:sp>
        <p:pic>
          <p:nvPicPr>
            <p:cNvPr id="146482" name="圖片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483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/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21" name="矩形 20"/>
          <p:cNvSpPr/>
          <p:nvPr/>
        </p:nvSpPr>
        <p:spPr>
          <a:xfrm>
            <a:off x="539750" y="3155950"/>
            <a:ext cx="3770313" cy="488950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542925" y="1731963"/>
            <a:ext cx="3768725" cy="458787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534988" y="2219325"/>
            <a:ext cx="3775075" cy="457200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539750" y="4143375"/>
            <a:ext cx="3770313" cy="4746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539750" y="3636963"/>
            <a:ext cx="3770313" cy="488950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644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46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20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11188" y="763588"/>
            <a:ext cx="6337300" cy="461962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二、依據下列調整後分類帳餘額做結帳分錄</a:t>
            </a:r>
          </a:p>
        </p:txBody>
      </p:sp>
      <p:graphicFrame>
        <p:nvGraphicFramePr>
          <p:cNvPr id="18" name="表格 17"/>
          <p:cNvGraphicFramePr>
            <a:graphicFrameLocks noGrp="1"/>
          </p:cNvGraphicFramePr>
          <p:nvPr/>
        </p:nvGraphicFramePr>
        <p:xfrm>
          <a:off x="539750" y="1252538"/>
          <a:ext cx="7777163" cy="4337052"/>
        </p:xfrm>
        <a:graphic>
          <a:graphicData uri="http://schemas.openxmlformats.org/drawingml/2006/table">
            <a:tbl>
              <a:tblPr/>
              <a:tblGrid>
                <a:gridCol w="3791229"/>
                <a:gridCol w="3985934"/>
              </a:tblGrid>
              <a:tr h="4771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188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$200,000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513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 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捐贈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1,500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租金支出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50,000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盤點期末存貨為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2859088" y="741363"/>
            <a:ext cx="6105525" cy="46037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、試作</a:t>
            </a:r>
            <a:r>
              <a:rPr lang="zh-TW" altLang="en-US" sz="2400" b="1" dirty="0">
                <a:latin typeface="+mj-ea"/>
                <a:ea typeface="+mj-ea"/>
              </a:rPr>
              <a:t>商品帳戶</a:t>
            </a:r>
            <a:r>
              <a:rPr lang="en-US" altLang="zh-TW" sz="2400" b="1" dirty="0">
                <a:latin typeface="+mj-ea"/>
                <a:ea typeface="+mj-ea"/>
              </a:rPr>
              <a:t>(</a:t>
            </a:r>
            <a:r>
              <a:rPr lang="zh-TW" altLang="en-US" sz="2400" b="1" dirty="0">
                <a:latin typeface="+mj-ea"/>
                <a:ea typeface="+mj-ea"/>
              </a:rPr>
              <a:t>借餘</a:t>
            </a:r>
            <a:r>
              <a:rPr lang="en-US" altLang="zh-TW" sz="2400" b="1" dirty="0">
                <a:latin typeface="+mj-ea"/>
                <a:ea typeface="+mj-ea"/>
              </a:rPr>
              <a:t>)</a:t>
            </a:r>
            <a:r>
              <a:rPr lang="zh-TW" altLang="en-US" sz="2400" b="1" dirty="0">
                <a:latin typeface="+mj-ea"/>
                <a:ea typeface="+mj-ea"/>
              </a:rPr>
              <a:t>結轉本期損益</a:t>
            </a:r>
          </a:p>
        </p:txBody>
      </p:sp>
      <p:sp>
        <p:nvSpPr>
          <p:cNvPr id="11" name="文字方塊 10"/>
          <p:cNvSpPr txBox="1">
            <a:spLocks noChangeArrowheads="1"/>
          </p:cNvSpPr>
          <p:nvPr/>
        </p:nvSpPr>
        <p:spPr bwMode="auto">
          <a:xfrm>
            <a:off x="3348038" y="1260475"/>
            <a:ext cx="2790825" cy="461963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125,000</a:t>
            </a:r>
            <a:endParaRPr lang="zh-TW" altLang="en-US" dirty="0" smtClean="0"/>
          </a:p>
        </p:txBody>
      </p:sp>
      <p:sp>
        <p:nvSpPr>
          <p:cNvPr id="12" name="矩形 11"/>
          <p:cNvSpPr/>
          <p:nvPr/>
        </p:nvSpPr>
        <p:spPr>
          <a:xfrm>
            <a:off x="4762500" y="1766888"/>
            <a:ext cx="3384550" cy="1938337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存貨（期初）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20,000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  100,000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進貨費用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1,000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銷貨退回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2,000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銷貨折讓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2,000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46477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6478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479" name="圖片 27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480" name="圖片 2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9" grpId="0" animBg="1"/>
      <p:bldP spid="20" grpId="0" animBg="1"/>
      <p:bldP spid="14" grpId="0" animBg="1"/>
      <p:bldP spid="13" grpId="0" animBg="1"/>
      <p:bldP spid="15" grpId="0"/>
      <p:bldP spid="10" grpId="0" animBg="1"/>
      <p:bldP spid="11" grpId="0" animBg="1"/>
      <p:bldP spid="12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8" name="群組 19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1" name="矩形 20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latin typeface="Arial" pitchFamily="34" charset="0"/>
                <a:cs typeface="新細明體" pitchFamily="18" charset="-120"/>
              </a:endParaRPr>
            </a:p>
          </p:txBody>
        </p:sp>
        <p:pic>
          <p:nvPicPr>
            <p:cNvPr id="147505" name="圖片 2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7506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/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19" name="矩形 18"/>
          <p:cNvSpPr/>
          <p:nvPr/>
        </p:nvSpPr>
        <p:spPr>
          <a:xfrm>
            <a:off x="830263" y="1412875"/>
            <a:ext cx="3582987" cy="4746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4425950" y="5249863"/>
            <a:ext cx="3738563" cy="474662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850900" y="4700588"/>
            <a:ext cx="3552825" cy="52228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849313" y="4286250"/>
            <a:ext cx="3552825" cy="46037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7463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46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20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11188" y="763588"/>
            <a:ext cx="6337300" cy="461962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二、依據下列調整後分類帳餘額做結帳分錄</a:t>
            </a:r>
          </a:p>
        </p:txBody>
      </p:sp>
      <p:graphicFrame>
        <p:nvGraphicFramePr>
          <p:cNvPr id="18" name="表格 17"/>
          <p:cNvGraphicFramePr>
            <a:graphicFrameLocks noGrp="1"/>
          </p:cNvGraphicFramePr>
          <p:nvPr/>
        </p:nvGraphicFramePr>
        <p:xfrm>
          <a:off x="841375" y="1397000"/>
          <a:ext cx="7331075" cy="4335463"/>
        </p:xfrm>
        <a:graphic>
          <a:graphicData uri="http://schemas.openxmlformats.org/drawingml/2006/table">
            <a:tbl>
              <a:tblPr/>
              <a:tblGrid>
                <a:gridCol w="3573769"/>
                <a:gridCol w="3757306"/>
              </a:tblGrid>
              <a:tr h="476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188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$200,000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513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3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3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 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3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捐贈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1,500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3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租金支出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3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3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3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50,000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3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盤點期末存貨為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3308350" y="741363"/>
            <a:ext cx="5457825" cy="46037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2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、試作</a:t>
            </a:r>
            <a:r>
              <a:rPr lang="zh-TW" altLang="en-US" sz="2400" b="1" dirty="0">
                <a:latin typeface="+mj-ea"/>
                <a:ea typeface="+mj-ea"/>
              </a:rPr>
              <a:t>商品帳戶</a:t>
            </a:r>
            <a:r>
              <a:rPr lang="en-US" altLang="zh-TW" sz="2400" b="1" dirty="0">
                <a:latin typeface="+mj-ea"/>
                <a:ea typeface="+mj-ea"/>
              </a:rPr>
              <a:t>(</a:t>
            </a:r>
            <a:r>
              <a:rPr lang="zh-TW" altLang="en-US" sz="2400" b="1" dirty="0">
                <a:latin typeface="+mj-ea"/>
                <a:ea typeface="+mj-ea"/>
              </a:rPr>
              <a:t>貸餘</a:t>
            </a:r>
            <a:r>
              <a:rPr lang="en-US" altLang="zh-TW" sz="2400" b="1" dirty="0">
                <a:latin typeface="+mj-ea"/>
                <a:ea typeface="+mj-ea"/>
              </a:rPr>
              <a:t>)</a:t>
            </a:r>
            <a:r>
              <a:rPr lang="zh-TW" altLang="en-US" sz="2400" b="1" dirty="0">
                <a:latin typeface="+mj-ea"/>
                <a:ea typeface="+mj-ea"/>
              </a:rPr>
              <a:t>結轉本期損益</a:t>
            </a:r>
          </a:p>
        </p:txBody>
      </p:sp>
      <p:sp>
        <p:nvSpPr>
          <p:cNvPr id="11" name="文字方塊 10"/>
          <p:cNvSpPr txBox="1">
            <a:spLocks noChangeArrowheads="1"/>
          </p:cNvSpPr>
          <p:nvPr/>
        </p:nvSpPr>
        <p:spPr bwMode="auto">
          <a:xfrm>
            <a:off x="4819650" y="2997200"/>
            <a:ext cx="2646363" cy="461963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</a:t>
            </a:r>
            <a:r>
              <a:rPr lang="en-US" altLang="zh-TW" dirty="0" smtClean="0"/>
              <a:t>217,000</a:t>
            </a:r>
            <a:endParaRPr lang="zh-TW" altLang="en-US" dirty="0" smtClean="0"/>
          </a:p>
        </p:txBody>
      </p:sp>
      <p:sp>
        <p:nvSpPr>
          <p:cNvPr id="2" name="矩形 1"/>
          <p:cNvSpPr/>
          <p:nvPr/>
        </p:nvSpPr>
        <p:spPr>
          <a:xfrm>
            <a:off x="3303588" y="1311275"/>
            <a:ext cx="3332162" cy="1570038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進貨退出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3,000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進貨折讓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2,000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存貨（期末）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12,000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銷貨收入  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200,000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47500" name="群組 2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7501" name="圖片 2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502" name="圖片 25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503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4" grpId="0" animBg="1"/>
      <p:bldP spid="13" grpId="0" animBg="1"/>
      <p:bldP spid="17" grpId="0" animBg="1"/>
      <p:bldP spid="15" grpId="0"/>
      <p:bldP spid="10" grpId="0" animBg="1"/>
      <p:bldP spid="11" grpId="0" animBg="1"/>
      <p:bldP spid="2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群組 21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3" name="矩形 22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latin typeface="Arial" pitchFamily="34" charset="0"/>
                <a:cs typeface="新細明體" pitchFamily="18" charset="-120"/>
              </a:endParaRPr>
            </a:p>
          </p:txBody>
        </p:sp>
        <p:pic>
          <p:nvPicPr>
            <p:cNvPr id="148531" name="圖片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32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/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19" name="矩形 18"/>
          <p:cNvSpPr/>
          <p:nvPr/>
        </p:nvSpPr>
        <p:spPr>
          <a:xfrm>
            <a:off x="4537075" y="2239963"/>
            <a:ext cx="3916363" cy="512762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4537075" y="2741613"/>
            <a:ext cx="3916363" cy="525462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1" name="矩形 20"/>
          <p:cNvSpPr/>
          <p:nvPr/>
        </p:nvSpPr>
        <p:spPr>
          <a:xfrm>
            <a:off x="4537075" y="3246438"/>
            <a:ext cx="3916363" cy="495300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4537075" y="1735138"/>
            <a:ext cx="3916363" cy="50482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4537075" y="1270000"/>
            <a:ext cx="3916363" cy="4746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798513" y="5229225"/>
            <a:ext cx="3765550" cy="501650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8489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46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20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25475" y="765175"/>
            <a:ext cx="6107113" cy="46037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二、依據下列調整後分類帳餘額做結帳分錄</a:t>
            </a:r>
          </a:p>
        </p:txBody>
      </p:sp>
      <p:graphicFrame>
        <p:nvGraphicFramePr>
          <p:cNvPr id="18" name="表格 17"/>
          <p:cNvGraphicFramePr>
            <a:graphicFrameLocks noGrp="1"/>
          </p:cNvGraphicFramePr>
          <p:nvPr/>
        </p:nvGraphicFramePr>
        <p:xfrm>
          <a:off x="827088" y="1268413"/>
          <a:ext cx="7632700" cy="4464049"/>
        </p:xfrm>
        <a:graphic>
          <a:graphicData uri="http://schemas.openxmlformats.org/drawingml/2006/table">
            <a:tbl>
              <a:tblPr/>
              <a:tblGrid>
                <a:gridCol w="3720806"/>
                <a:gridCol w="3911894"/>
              </a:tblGrid>
              <a:tr h="4911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188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$200,000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513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66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66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 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66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捐贈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1,500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66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租金支出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66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66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66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50,000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66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盤點期末存貨為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3308350" y="741363"/>
            <a:ext cx="5457825" cy="46037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3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、試作營業費用</a:t>
            </a:r>
            <a:r>
              <a:rPr lang="zh-TW" altLang="en-US" sz="2400" b="1" dirty="0">
                <a:latin typeface="+mj-ea"/>
                <a:ea typeface="+mj-ea"/>
              </a:rPr>
              <a:t>結轉本期損益</a:t>
            </a:r>
          </a:p>
        </p:txBody>
      </p:sp>
      <p:sp>
        <p:nvSpPr>
          <p:cNvPr id="11" name="文字方塊 10"/>
          <p:cNvSpPr txBox="1">
            <a:spLocks noChangeArrowheads="1"/>
          </p:cNvSpPr>
          <p:nvPr/>
        </p:nvSpPr>
        <p:spPr bwMode="auto">
          <a:xfrm>
            <a:off x="3327400" y="1260475"/>
            <a:ext cx="3416300" cy="4603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     </a:t>
            </a:r>
            <a:r>
              <a:rPr lang="en-US" altLang="zh-TW" dirty="0" smtClean="0"/>
              <a:t>57,000</a:t>
            </a:r>
            <a:endParaRPr lang="zh-TW" altLang="en-US" dirty="0" smtClean="0"/>
          </a:p>
        </p:txBody>
      </p:sp>
      <p:sp>
        <p:nvSpPr>
          <p:cNvPr id="3" name="矩形 2"/>
          <p:cNvSpPr/>
          <p:nvPr/>
        </p:nvSpPr>
        <p:spPr>
          <a:xfrm>
            <a:off x="4906963" y="1773238"/>
            <a:ext cx="3632200" cy="23082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薪資支出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50,000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運費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    1,000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郵電費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    500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文具用品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1,000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捐贈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    1,500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租金支出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3,000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48526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8527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528" name="圖片 27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529" name="圖片 2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  <p:bldP spid="14" grpId="0" animBg="1"/>
      <p:bldP spid="13" grpId="0" animBg="1"/>
      <p:bldP spid="17" grpId="0" animBg="1"/>
      <p:bldP spid="15" grpId="0"/>
      <p:bldP spid="10" grpId="0" animBg="1"/>
      <p:bldP spid="11" grpId="0" animBg="1"/>
      <p:bldP spid="3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06" name="群組 18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0" name="矩形 19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latin typeface="Arial" pitchFamily="34" charset="0"/>
                <a:cs typeface="新細明體" pitchFamily="18" charset="-120"/>
              </a:endParaRPr>
            </a:p>
          </p:txBody>
        </p:sp>
        <p:pic>
          <p:nvPicPr>
            <p:cNvPr id="149555" name="圖片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9556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/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23" name="矩形 22"/>
          <p:cNvSpPr/>
          <p:nvPr/>
        </p:nvSpPr>
        <p:spPr>
          <a:xfrm>
            <a:off x="4427538" y="3733800"/>
            <a:ext cx="4108450" cy="501650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1" name="矩形 20"/>
          <p:cNvSpPr/>
          <p:nvPr/>
        </p:nvSpPr>
        <p:spPr>
          <a:xfrm>
            <a:off x="4437063" y="4235450"/>
            <a:ext cx="4098925" cy="509588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2" name="矩形 21"/>
          <p:cNvSpPr/>
          <p:nvPr/>
        </p:nvSpPr>
        <p:spPr>
          <a:xfrm>
            <a:off x="4438650" y="4745038"/>
            <a:ext cx="4097338" cy="484187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951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46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20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11188" y="763588"/>
            <a:ext cx="6337300" cy="461962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二、依據下列調整後分類帳餘額做結帳分錄</a:t>
            </a:r>
          </a:p>
        </p:txBody>
      </p:sp>
      <p:graphicFrame>
        <p:nvGraphicFramePr>
          <p:cNvPr id="18" name="表格 17"/>
          <p:cNvGraphicFramePr>
            <a:graphicFrameLocks noGrp="1"/>
          </p:cNvGraphicFramePr>
          <p:nvPr/>
        </p:nvGraphicFramePr>
        <p:xfrm>
          <a:off x="539750" y="1252538"/>
          <a:ext cx="7993063" cy="4479924"/>
        </p:xfrm>
        <a:graphic>
          <a:graphicData uri="http://schemas.openxmlformats.org/drawingml/2006/table">
            <a:tbl>
              <a:tblPr/>
              <a:tblGrid>
                <a:gridCol w="3896477"/>
                <a:gridCol w="4096586"/>
              </a:tblGrid>
              <a:tr h="4928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188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$200,000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513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3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郵電費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3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 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3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捐贈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1,500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3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租金支出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3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3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3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50,000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3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0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9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盤點期末存貨為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1" marR="685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3308350" y="741363"/>
            <a:ext cx="5457825" cy="46037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4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、試作營業外收入</a:t>
            </a:r>
            <a:r>
              <a:rPr lang="zh-TW" altLang="en-US" sz="2400" b="1" dirty="0">
                <a:latin typeface="+mj-ea"/>
                <a:ea typeface="+mj-ea"/>
              </a:rPr>
              <a:t>結轉本期損益</a:t>
            </a:r>
          </a:p>
        </p:txBody>
      </p:sp>
      <p:sp>
        <p:nvSpPr>
          <p:cNvPr id="11" name="文字方塊 10"/>
          <p:cNvSpPr txBox="1">
            <a:spLocks noChangeArrowheads="1"/>
          </p:cNvSpPr>
          <p:nvPr/>
        </p:nvSpPr>
        <p:spPr bwMode="auto">
          <a:xfrm>
            <a:off x="4894263" y="1801813"/>
            <a:ext cx="2646362" cy="46196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10,000</a:t>
            </a:r>
            <a:endParaRPr lang="zh-TW" altLang="en-US" dirty="0" smtClean="0"/>
          </a:p>
        </p:txBody>
      </p:sp>
      <p:sp>
        <p:nvSpPr>
          <p:cNvPr id="3" name="矩形 2"/>
          <p:cNvSpPr/>
          <p:nvPr/>
        </p:nvSpPr>
        <p:spPr>
          <a:xfrm>
            <a:off x="3308350" y="1296988"/>
            <a:ext cx="3175000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租金收入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10,000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303588" y="2498725"/>
            <a:ext cx="5457825" cy="46037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5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、試作營業外支出</a:t>
            </a:r>
            <a:r>
              <a:rPr lang="zh-TW" altLang="en-US" sz="2400" b="1" dirty="0">
                <a:latin typeface="+mj-ea"/>
                <a:ea typeface="+mj-ea"/>
              </a:rPr>
              <a:t>結轉本期損益</a:t>
            </a:r>
          </a:p>
        </p:txBody>
      </p:sp>
      <p:sp>
        <p:nvSpPr>
          <p:cNvPr id="17" name="文字方塊 16"/>
          <p:cNvSpPr txBox="1">
            <a:spLocks noChangeArrowheads="1"/>
          </p:cNvSpPr>
          <p:nvPr/>
        </p:nvSpPr>
        <p:spPr bwMode="auto">
          <a:xfrm>
            <a:off x="3313113" y="3017838"/>
            <a:ext cx="2646362" cy="46196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55,000</a:t>
            </a:r>
            <a:endParaRPr lang="zh-TW" altLang="en-US" dirty="0" smtClean="0"/>
          </a:p>
        </p:txBody>
      </p:sp>
      <p:sp>
        <p:nvSpPr>
          <p:cNvPr id="2" name="矩形 1"/>
          <p:cNvSpPr/>
          <p:nvPr/>
        </p:nvSpPr>
        <p:spPr>
          <a:xfrm>
            <a:off x="4894263" y="3532188"/>
            <a:ext cx="3384550" cy="831850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利息費用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     5,000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處分投資損失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50,000</a:t>
            </a:r>
            <a:endParaRPr lang="zh-TW" altLang="zh-TW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49550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9551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552" name="圖片 27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553" name="圖片 2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1" grpId="0" animBg="1"/>
      <p:bldP spid="22" grpId="0" animBg="1"/>
      <p:bldP spid="15" grpId="0"/>
      <p:bldP spid="10" grpId="0" animBg="1"/>
      <p:bldP spid="11" grpId="0" animBg="1"/>
      <p:bldP spid="3" grpId="0" animBg="1"/>
      <p:bldP spid="14" grpId="0" animBg="1"/>
      <p:bldP spid="17" grpId="0" animBg="1"/>
      <p:bldP spid="2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46</a:t>
            </a:r>
          </a:p>
        </p:txBody>
      </p:sp>
      <p:sp>
        <p:nvSpPr>
          <p:cNvPr id="22" name="矩形 21"/>
          <p:cNvSpPr/>
          <p:nvPr/>
        </p:nvSpPr>
        <p:spPr>
          <a:xfrm>
            <a:off x="793750" y="895350"/>
            <a:ext cx="5045075" cy="4619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6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、試作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本期損益結轉業主往來</a:t>
            </a:r>
          </a:p>
        </p:txBody>
      </p:sp>
      <p:grpSp>
        <p:nvGrpSpPr>
          <p:cNvPr id="25" name="群組 24"/>
          <p:cNvGrpSpPr>
            <a:grpSpLocks/>
          </p:cNvGrpSpPr>
          <p:nvPr/>
        </p:nvGrpSpPr>
        <p:grpSpPr bwMode="auto">
          <a:xfrm>
            <a:off x="296863" y="1976438"/>
            <a:ext cx="6402387" cy="2744787"/>
            <a:chOff x="1259632" y="2636912"/>
            <a:chExt cx="2448272" cy="1440160"/>
          </a:xfrm>
        </p:grpSpPr>
        <p:cxnSp>
          <p:nvCxnSpPr>
            <p:cNvPr id="27" name="直線接點 26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接點 30"/>
            <p:cNvCxnSpPr/>
            <p:nvPr/>
          </p:nvCxnSpPr>
          <p:spPr>
            <a:xfrm>
              <a:off x="2484071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文字方塊 31"/>
          <p:cNvSpPr txBox="1">
            <a:spLocks noChangeArrowheads="1"/>
          </p:cNvSpPr>
          <p:nvPr/>
        </p:nvSpPr>
        <p:spPr bwMode="auto">
          <a:xfrm>
            <a:off x="2738438" y="1471613"/>
            <a:ext cx="1468437" cy="46196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</a:t>
            </a:r>
          </a:p>
        </p:txBody>
      </p:sp>
      <p:cxnSp>
        <p:nvCxnSpPr>
          <p:cNvPr id="33" name="直線接點 32"/>
          <p:cNvCxnSpPr/>
          <p:nvPr/>
        </p:nvCxnSpPr>
        <p:spPr>
          <a:xfrm>
            <a:off x="296863" y="4122738"/>
            <a:ext cx="6402387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4" name="矩形 33"/>
          <p:cNvSpPr/>
          <p:nvPr/>
        </p:nvSpPr>
        <p:spPr>
          <a:xfrm>
            <a:off x="296863" y="4233863"/>
            <a:ext cx="3121025" cy="46196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貸餘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淨損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) 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296863" y="2097088"/>
            <a:ext cx="3108325" cy="46196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借餘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125,000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3582988" y="2454275"/>
            <a:ext cx="3116262" cy="4619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貸餘  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217,000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296863" y="2811463"/>
            <a:ext cx="3121025" cy="46196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(3)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營業費用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57,000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3582988" y="3241675"/>
            <a:ext cx="3116262" cy="4619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(4)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文字方塊 40"/>
          <p:cNvSpPr txBox="1">
            <a:spLocks noChangeArrowheads="1"/>
          </p:cNvSpPr>
          <p:nvPr/>
        </p:nvSpPr>
        <p:spPr bwMode="auto">
          <a:xfrm>
            <a:off x="2862263" y="5397500"/>
            <a:ext cx="2646362" cy="461963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eaLnBrk="1" hangingPunct="1">
              <a:defRPr/>
            </a:pPr>
            <a:r>
              <a:rPr lang="zh-TW" altLang="en-US" dirty="0" smtClean="0"/>
              <a:t>本期損益  </a:t>
            </a:r>
            <a:r>
              <a:rPr lang="en-US" altLang="zh-TW" dirty="0" smtClean="0"/>
              <a:t>10,000</a:t>
            </a:r>
            <a:endParaRPr lang="zh-TW" altLang="en-US" dirty="0" smtClean="0"/>
          </a:p>
        </p:txBody>
      </p:sp>
      <p:sp>
        <p:nvSpPr>
          <p:cNvPr id="42" name="矩形 41"/>
          <p:cNvSpPr/>
          <p:nvPr/>
        </p:nvSpPr>
        <p:spPr>
          <a:xfrm>
            <a:off x="2122488" y="4868863"/>
            <a:ext cx="2647950" cy="461962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業主往來  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296863" y="3497263"/>
            <a:ext cx="3108325" cy="46196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(5)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營業外支出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55,000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50543" name="群組 23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6" name="矩形 25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latin typeface="Arial" pitchFamily="34" charset="0"/>
                <a:cs typeface="新細明體" pitchFamily="18" charset="-120"/>
              </a:endParaRPr>
            </a:p>
          </p:txBody>
        </p:sp>
        <p:pic>
          <p:nvPicPr>
            <p:cNvPr id="150549" name="圖片 2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550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/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50544" name="群組 2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50545" name="圖片 3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546" name="圖片 3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547" name="圖片 4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32" grpId="0" animBg="1"/>
      <p:bldP spid="34" grpId="0" animBg="1"/>
      <p:bldP spid="36" grpId="0" animBg="1"/>
      <p:bldP spid="37" grpId="0" animBg="1"/>
      <p:bldP spid="38" grpId="0" animBg="1"/>
      <p:bldP spid="39" grpId="0" animBg="1"/>
      <p:bldP spid="41" grpId="0" animBg="1"/>
      <p:bldP spid="42" grpId="0" animBg="1"/>
      <p:bldP spid="2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TW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9-2-3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　本期損益結轉至適當</a:t>
            </a:r>
            <a:r>
              <a:rPr lang="zh-TW" altLang="en-US" sz="3200" b="1" u="sng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權益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帳戶</a:t>
            </a:r>
          </a:p>
        </p:txBody>
      </p:sp>
      <p:sp>
        <p:nvSpPr>
          <p:cNvPr id="29699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</a:t>
            </a:r>
          </a:p>
        </p:txBody>
      </p:sp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239713" y="3921125"/>
          <a:ext cx="8628062" cy="1908175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4165224"/>
                <a:gridCol w="4462838"/>
              </a:tblGrid>
              <a:tr h="504310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>
                          <a:latin typeface="+mj-ea"/>
                          <a:ea typeface="+mj-ea"/>
                        </a:rPr>
                        <a:t>假設：淨利</a:t>
                      </a:r>
                      <a:r>
                        <a:rPr lang="en-US" altLang="zh-TW" sz="2400" dirty="0" smtClean="0">
                          <a:latin typeface="+mj-ea"/>
                          <a:ea typeface="+mj-ea"/>
                        </a:rPr>
                        <a:t>10,000</a:t>
                      </a:r>
                      <a:endParaRPr lang="zh-TW" altLang="en-US" sz="2400" dirty="0">
                        <a:latin typeface="+mj-ea"/>
                        <a:ea typeface="+mj-ea"/>
                      </a:endParaRPr>
                    </a:p>
                  </a:txBody>
                  <a:tcPr marL="91438" marR="91438" marT="45743" marB="4574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kern="1200" dirty="0" smtClean="0">
                          <a:solidFill>
                            <a:schemeClr val="lt1"/>
                          </a:solidFill>
                          <a:latin typeface="標楷體" pitchFamily="65" charset="-120"/>
                          <a:ea typeface="標楷體" pitchFamily="65" charset="-120"/>
                          <a:cs typeface="+mn-cs"/>
                        </a:rPr>
                        <a:t>假設：</a:t>
                      </a:r>
                      <a:r>
                        <a:rPr lang="zh-TW" altLang="en-US" sz="2400" dirty="0" smtClean="0">
                          <a:latin typeface="+mj-ea"/>
                          <a:ea typeface="+mj-ea"/>
                        </a:rPr>
                        <a:t>淨損</a:t>
                      </a:r>
                      <a:r>
                        <a:rPr lang="en-US" altLang="zh-TW" sz="2400" dirty="0" smtClean="0">
                          <a:latin typeface="+mj-ea"/>
                          <a:ea typeface="+mj-ea"/>
                        </a:rPr>
                        <a:t>10,000</a:t>
                      </a:r>
                      <a:endParaRPr lang="zh-TW" altLang="en-US" sz="2400" dirty="0">
                        <a:latin typeface="+mj-ea"/>
                        <a:ea typeface="+mj-ea"/>
                      </a:endParaRPr>
                    </a:p>
                  </a:txBody>
                  <a:tcPr marL="91438" marR="91438" marT="45743" marB="45743"/>
                </a:tc>
              </a:tr>
              <a:tr h="1403865"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38" marR="91438" marT="45743" marB="45743"/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38" marR="91438" marT="45743" marB="45743"/>
                </a:tc>
              </a:tr>
            </a:tbl>
          </a:graphicData>
        </a:graphic>
      </p:graphicFrame>
      <p:sp>
        <p:nvSpPr>
          <p:cNvPr id="50" name="矩形 49"/>
          <p:cNvSpPr/>
          <p:nvPr/>
        </p:nvSpPr>
        <p:spPr>
          <a:xfrm>
            <a:off x="222250" y="4497388"/>
            <a:ext cx="2927350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 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4819650" y="5043488"/>
            <a:ext cx="2927350" cy="4572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 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1325563" y="5030788"/>
            <a:ext cx="2646362" cy="461962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累積盈虧　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4421188" y="4545013"/>
            <a:ext cx="2492375" cy="461962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累積盈虧 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3149600" y="4489450"/>
            <a:ext cx="1108075" cy="466725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沖到借</a:t>
            </a:r>
          </a:p>
        </p:txBody>
      </p:sp>
      <p:sp>
        <p:nvSpPr>
          <p:cNvPr id="57" name="矩形 56"/>
          <p:cNvSpPr/>
          <p:nvPr/>
        </p:nvSpPr>
        <p:spPr>
          <a:xfrm>
            <a:off x="7718425" y="5043488"/>
            <a:ext cx="11080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沖到貸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611188" y="2381250"/>
            <a:ext cx="8137525" cy="156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公司組織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損益分配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應按公司法、公司章程的規定及股東會的決議處理。會計期間終了時，帳上的「本期損益」先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結轉「累積盈虧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未分配盈餘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，並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結轉下期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&lt;</a:t>
            </a:r>
            <a:r>
              <a:rPr lang="zh-TW" altLang="en-US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留待二年級「公司會計」單元詳說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&gt;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" name="群組 1"/>
          <p:cNvGrpSpPr>
            <a:grpSpLocks/>
          </p:cNvGrpSpPr>
          <p:nvPr/>
        </p:nvGrpSpPr>
        <p:grpSpPr bwMode="auto">
          <a:xfrm>
            <a:off x="6427788" y="508000"/>
            <a:ext cx="2505075" cy="1841500"/>
            <a:chOff x="6427785" y="508000"/>
            <a:chExt cx="2504403" cy="1840880"/>
          </a:xfrm>
        </p:grpSpPr>
        <p:sp>
          <p:nvSpPr>
            <p:cNvPr id="28" name="矩形 27"/>
            <p:cNvSpPr/>
            <p:nvPr/>
          </p:nvSpPr>
          <p:spPr bwMode="auto">
            <a:xfrm>
              <a:off x="7748231" y="508000"/>
              <a:ext cx="1107778" cy="466568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zh-TW" altLang="en-US" sz="2400" b="1" dirty="0">
                  <a:solidFill>
                    <a:schemeClr val="tx1"/>
                  </a:solidFill>
                  <a:latin typeface="標楷體" pitchFamily="65" charset="-120"/>
                  <a:ea typeface="標楷體" pitchFamily="65" charset="-120"/>
                </a:rPr>
                <a:t>公  司</a:t>
              </a:r>
            </a:p>
          </p:txBody>
        </p:sp>
        <p:grpSp>
          <p:nvGrpSpPr>
            <p:cNvPr id="29724" name="群組 28"/>
            <p:cNvGrpSpPr>
              <a:grpSpLocks/>
            </p:cNvGrpSpPr>
            <p:nvPr/>
          </p:nvGrpSpPr>
          <p:grpSpPr bwMode="auto">
            <a:xfrm>
              <a:off x="6427785" y="995363"/>
              <a:ext cx="1887536" cy="473076"/>
              <a:chOff x="-367877" y="3216286"/>
              <a:chExt cx="1886894" cy="560260"/>
            </a:xfrm>
          </p:grpSpPr>
          <p:cxnSp>
            <p:nvCxnSpPr>
              <p:cNvPr id="30" name="直線單箭頭接點 29"/>
              <p:cNvCxnSpPr/>
              <p:nvPr/>
            </p:nvCxnSpPr>
            <p:spPr>
              <a:xfrm>
                <a:off x="1518512" y="3216092"/>
                <a:ext cx="0" cy="560071"/>
              </a:xfrm>
              <a:prstGeom prst="straightConnector1">
                <a:avLst/>
              </a:prstGeom>
              <a:ln>
                <a:tailEnd type="arrow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27" name="文字方塊 13"/>
              <p:cNvSpPr txBox="1">
                <a:spLocks noChangeArrowheads="1"/>
              </p:cNvSpPr>
              <p:nvPr/>
            </p:nvSpPr>
            <p:spPr bwMode="auto">
              <a:xfrm>
                <a:off x="-367877" y="3297863"/>
                <a:ext cx="1708154" cy="4698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itchFamily="2" charset="2"/>
                  <a:buChar char="n"/>
                  <a:defRPr kumimoji="1" sz="32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itchFamily="2" charset="2"/>
                  <a:buChar char="n"/>
                  <a:defRPr kumimoji="1" sz="28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itchFamily="2" charset="2"/>
                  <a:buChar char="n"/>
                  <a:defRPr kumimoji="1" sz="24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TW" altLang="en-US" sz="2000"/>
                  <a:t>本期損益</a:t>
                </a:r>
                <a:r>
                  <a:rPr lang="zh-TW" altLang="en-US" sz="2000" b="1" u="sng">
                    <a:solidFill>
                      <a:srgbClr val="0000CC"/>
                    </a:solidFill>
                  </a:rPr>
                  <a:t>結轉</a:t>
                </a:r>
              </a:p>
            </p:txBody>
          </p:sp>
        </p:grpSp>
        <p:sp>
          <p:nvSpPr>
            <p:cNvPr id="22" name="矩形 21"/>
            <p:cNvSpPr/>
            <p:nvPr/>
          </p:nvSpPr>
          <p:spPr>
            <a:xfrm>
              <a:off x="6900733" y="1517310"/>
              <a:ext cx="2031455" cy="831570"/>
            </a:xfrm>
            <a:prstGeom prst="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>
              <a:spAutoFit/>
            </a:bodyPr>
            <a:lstStyle/>
            <a:p>
              <a:pPr algn="ctr" eaLnBrk="1" hangingPunct="1">
                <a:defRPr/>
              </a:pPr>
              <a:r>
                <a:rPr lang="zh-TW" altLang="en-US" sz="24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</a:rPr>
                <a:t>累積盈虧</a:t>
              </a:r>
              <a:endPara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endParaRPr>
            </a:p>
            <a:p>
              <a:pPr algn="ctr" eaLnBrk="1" hangingPunct="1">
                <a:defRPr/>
              </a:pPr>
              <a:r>
                <a:rPr lang="en-US" altLang="zh-TW" sz="24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</a:rPr>
                <a:t>(</a:t>
              </a:r>
              <a:r>
                <a:rPr lang="zh-TW" altLang="en-US" sz="24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</a:rPr>
                <a:t>未分配盈餘</a:t>
              </a:r>
              <a:r>
                <a:rPr lang="en-US" altLang="zh-TW" sz="24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</a:rPr>
                <a:t>)</a:t>
              </a:r>
              <a:endPara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endParaRPr>
            </a:p>
          </p:txBody>
        </p:sp>
      </p:grpSp>
      <p:grpSp>
        <p:nvGrpSpPr>
          <p:cNvPr id="29719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9720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1" name="圖片 2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2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2" grpId="0" animBg="1"/>
      <p:bldP spid="53" grpId="0" animBg="1"/>
      <p:bldP spid="56" grpId="0" animBg="1"/>
      <p:bldP spid="57" grpId="0" animBg="1"/>
      <p:bldP spid="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TW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9-2-3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　本期損益結轉至適當</a:t>
            </a:r>
            <a:r>
              <a:rPr lang="zh-TW" altLang="en-US" sz="3200" b="1" u="sng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權益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帳戶</a:t>
            </a:r>
          </a:p>
        </p:txBody>
      </p:sp>
      <p:sp>
        <p:nvSpPr>
          <p:cNvPr id="30723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239715" y="817953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6658" name="文字方塊 2"/>
          <p:cNvSpPr txBox="1">
            <a:spLocks noChangeArrowheads="1"/>
          </p:cNvSpPr>
          <p:nvPr/>
        </p:nvSpPr>
        <p:spPr bwMode="auto">
          <a:xfrm>
            <a:off x="1144588" y="893763"/>
            <a:ext cx="3841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本期損益之計算、結帳分錄</a:t>
            </a:r>
          </a:p>
        </p:txBody>
      </p:sp>
      <p:sp>
        <p:nvSpPr>
          <p:cNvPr id="2" name="文字方塊 1"/>
          <p:cNvSpPr txBox="1">
            <a:spLocks noChangeArrowheads="1"/>
          </p:cNvSpPr>
          <p:nvPr/>
        </p:nvSpPr>
        <p:spPr bwMode="auto">
          <a:xfrm>
            <a:off x="839788" y="1312863"/>
            <a:ext cx="53451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1800"/>
              <a:t>某一小規模獨資企業本年底調整後虛帳戶餘額如下</a:t>
            </a:r>
            <a:r>
              <a:rPr lang="en-US" altLang="zh-TW" sz="1800"/>
              <a:t>:</a:t>
            </a:r>
            <a:endParaRPr lang="zh-TW" altLang="en-US" sz="1800"/>
          </a:p>
        </p:txBody>
      </p:sp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1208088" y="1682750"/>
          <a:ext cx="5376861" cy="4389440"/>
        </p:xfrm>
        <a:graphic>
          <a:graphicData uri="http://schemas.openxmlformats.org/drawingml/2006/table">
            <a:tbl>
              <a:tblPr firstRow="1" firstCol="1" bandRow="1"/>
              <a:tblGrid>
                <a:gridCol w="2079913"/>
                <a:gridCol w="1640866"/>
                <a:gridCol w="1656082"/>
              </a:tblGrid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借方餘額 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 </a:t>
                      </a:r>
                      <a:r>
                        <a:rPr lang="zh-TW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貸方餘額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存貨（期初）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 10,000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>
                          <a:effectLst/>
                          <a:latin typeface="+mj-ea"/>
                          <a:ea typeface="+mj-ea"/>
                          <a:cs typeface="Times New Roman"/>
                        </a:rPr>
                        <a:t>進貨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120,000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>
                          <a:effectLst/>
                          <a:latin typeface="+mj-ea"/>
                          <a:ea typeface="+mj-ea"/>
                          <a:cs typeface="Times New Roman"/>
                        </a:rPr>
                        <a:t>進貨費用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15,000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190625" algn="l"/>
                        </a:tabLst>
                      </a:pPr>
                      <a:r>
                        <a:rPr lang="zh-TW" sz="1800" kern="100">
                          <a:effectLst/>
                          <a:latin typeface="+mj-ea"/>
                          <a:ea typeface="+mj-ea"/>
                          <a:cs typeface="Times New Roman"/>
                        </a:rPr>
                        <a:t>進貨退出</a:t>
                      </a: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	</a:t>
                      </a:r>
                      <a:endParaRPr lang="zh-TW" sz="1800" kern="10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2,000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>
                          <a:effectLst/>
                          <a:latin typeface="+mj-ea"/>
                          <a:ea typeface="+mj-ea"/>
                          <a:cs typeface="Times New Roman"/>
                        </a:rPr>
                        <a:t>進貨折讓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3,000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>
                          <a:effectLst/>
                          <a:latin typeface="+mj-ea"/>
                          <a:ea typeface="+mj-ea"/>
                          <a:cs typeface="Times New Roman"/>
                        </a:rPr>
                        <a:t>銷貨收入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400,000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銷貨退回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8,000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>
                          <a:effectLst/>
                          <a:latin typeface="+mj-ea"/>
                          <a:ea typeface="+mj-ea"/>
                          <a:cs typeface="Times New Roman"/>
                        </a:rPr>
                        <a:t>銷貨折讓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2,000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>
                          <a:effectLst/>
                          <a:latin typeface="+mj-ea"/>
                          <a:ea typeface="+mj-ea"/>
                          <a:cs typeface="Times New Roman"/>
                        </a:rPr>
                        <a:t>租金收入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16,000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股利收入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20,000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>
                          <a:effectLst/>
                          <a:latin typeface="+mj-ea"/>
                          <a:ea typeface="+mj-ea"/>
                          <a:cs typeface="Times New Roman"/>
                        </a:rPr>
                        <a:t>薪資支出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50,000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>
                          <a:effectLst/>
                          <a:latin typeface="+mj-ea"/>
                          <a:ea typeface="+mj-ea"/>
                          <a:cs typeface="Times New Roman"/>
                        </a:rPr>
                        <a:t>文具用品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2,000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>
                          <a:effectLst/>
                          <a:latin typeface="+mj-ea"/>
                          <a:ea typeface="+mj-ea"/>
                          <a:cs typeface="Times New Roman"/>
                        </a:rPr>
                        <a:t>呆帳損失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1,000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>
                          <a:effectLst/>
                          <a:latin typeface="+mj-ea"/>
                          <a:ea typeface="+mj-ea"/>
                          <a:cs typeface="Times New Roman"/>
                        </a:rPr>
                        <a:t>利息費用</a:t>
                      </a: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15,000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 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40">
                <a:tc gridSpan="3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期末存貨經實地盤點餘額為</a:t>
                      </a:r>
                      <a:r>
                        <a:rPr lang="en-US" sz="1800" kern="100" dirty="0">
                          <a:effectLst/>
                          <a:latin typeface="+mj-ea"/>
                          <a:ea typeface="+mj-ea"/>
                          <a:cs typeface="Times New Roman"/>
                        </a:rPr>
                        <a:t>12,000</a:t>
                      </a:r>
                      <a:endParaRPr lang="zh-TW" sz="1800" kern="100" dirty="0">
                        <a:effectLst/>
                        <a:latin typeface="+mj-ea"/>
                        <a:ea typeface="+mj-ea"/>
                        <a:cs typeface="Times New Roman"/>
                      </a:endParaRPr>
                    </a:p>
                  </a:txBody>
                  <a:tcPr marL="68576" marR="6857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矩形 6"/>
          <p:cNvSpPr/>
          <p:nvPr/>
        </p:nvSpPr>
        <p:spPr>
          <a:xfrm>
            <a:off x="3292475" y="1989138"/>
            <a:ext cx="1658938" cy="3816350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3440113" y="1455738"/>
            <a:ext cx="140335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借方餘額</a:t>
            </a:r>
          </a:p>
        </p:txBody>
      </p:sp>
      <p:sp>
        <p:nvSpPr>
          <p:cNvPr id="17" name="矩形 16"/>
          <p:cNvSpPr/>
          <p:nvPr/>
        </p:nvSpPr>
        <p:spPr>
          <a:xfrm>
            <a:off x="503238" y="3586163"/>
            <a:ext cx="2622550" cy="822325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轉入「本期損益」</a:t>
            </a:r>
            <a:endParaRPr lang="en-US" altLang="zh-TW" sz="2400" b="1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u="sng" dirty="0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借方</a:t>
            </a:r>
          </a:p>
        </p:txBody>
      </p:sp>
      <p:sp>
        <p:nvSpPr>
          <p:cNvPr id="18" name="矩形 17"/>
          <p:cNvSpPr/>
          <p:nvPr/>
        </p:nvSpPr>
        <p:spPr>
          <a:xfrm>
            <a:off x="5037138" y="1989138"/>
            <a:ext cx="1563687" cy="3816350"/>
          </a:xfrm>
          <a:prstGeom prst="rect">
            <a:avLst/>
          </a:prstGeom>
          <a:noFill/>
          <a:ln w="38100">
            <a:solidFill>
              <a:srgbClr val="00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5127625" y="1470025"/>
            <a:ext cx="1403350" cy="4572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貸方餘額</a:t>
            </a:r>
          </a:p>
        </p:txBody>
      </p:sp>
      <p:sp>
        <p:nvSpPr>
          <p:cNvPr id="20" name="矩形 19"/>
          <p:cNvSpPr/>
          <p:nvPr/>
        </p:nvSpPr>
        <p:spPr>
          <a:xfrm>
            <a:off x="6402388" y="4445000"/>
            <a:ext cx="2622550" cy="8223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轉入「本期損益」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u="sng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貸方</a:t>
            </a:r>
          </a:p>
        </p:txBody>
      </p:sp>
      <p:sp>
        <p:nvSpPr>
          <p:cNvPr id="21" name="矩形 20"/>
          <p:cNvSpPr/>
          <p:nvPr/>
        </p:nvSpPr>
        <p:spPr>
          <a:xfrm>
            <a:off x="3149600" y="3089275"/>
            <a:ext cx="186055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合計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223,000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4868863" y="5338763"/>
            <a:ext cx="1860550" cy="4572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合計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453,000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" name="左-上雙向箭號 11"/>
          <p:cNvSpPr/>
          <p:nvPr/>
        </p:nvSpPr>
        <p:spPr>
          <a:xfrm>
            <a:off x="3233738" y="3578225"/>
            <a:ext cx="850900" cy="638175"/>
          </a:xfrm>
          <a:custGeom>
            <a:avLst/>
            <a:gdLst>
              <a:gd name="connsiteX0" fmla="*/ 0 w 850392"/>
              <a:gd name="connsiteY0" fmla="*/ 637794 h 850392"/>
              <a:gd name="connsiteX1" fmla="*/ 212598 w 850392"/>
              <a:gd name="connsiteY1" fmla="*/ 425196 h 850392"/>
              <a:gd name="connsiteX2" fmla="*/ 212598 w 850392"/>
              <a:gd name="connsiteY2" fmla="*/ 531495 h 850392"/>
              <a:gd name="connsiteX3" fmla="*/ 531495 w 850392"/>
              <a:gd name="connsiteY3" fmla="*/ 531495 h 850392"/>
              <a:gd name="connsiteX4" fmla="*/ 531495 w 850392"/>
              <a:gd name="connsiteY4" fmla="*/ 212598 h 850392"/>
              <a:gd name="connsiteX5" fmla="*/ 425196 w 850392"/>
              <a:gd name="connsiteY5" fmla="*/ 212598 h 850392"/>
              <a:gd name="connsiteX6" fmla="*/ 637794 w 850392"/>
              <a:gd name="connsiteY6" fmla="*/ 0 h 850392"/>
              <a:gd name="connsiteX7" fmla="*/ 850392 w 850392"/>
              <a:gd name="connsiteY7" fmla="*/ 212598 h 850392"/>
              <a:gd name="connsiteX8" fmla="*/ 744093 w 850392"/>
              <a:gd name="connsiteY8" fmla="*/ 212598 h 850392"/>
              <a:gd name="connsiteX9" fmla="*/ 744093 w 850392"/>
              <a:gd name="connsiteY9" fmla="*/ 744093 h 850392"/>
              <a:gd name="connsiteX10" fmla="*/ 212598 w 850392"/>
              <a:gd name="connsiteY10" fmla="*/ 744093 h 850392"/>
              <a:gd name="connsiteX11" fmla="*/ 212598 w 850392"/>
              <a:gd name="connsiteY11" fmla="*/ 850392 h 850392"/>
              <a:gd name="connsiteX12" fmla="*/ 0 w 850392"/>
              <a:gd name="connsiteY12" fmla="*/ 637794 h 850392"/>
              <a:gd name="connsiteX0" fmla="*/ 0 w 850392"/>
              <a:gd name="connsiteY0" fmla="*/ 425196 h 637794"/>
              <a:gd name="connsiteX1" fmla="*/ 212598 w 850392"/>
              <a:gd name="connsiteY1" fmla="*/ 212598 h 637794"/>
              <a:gd name="connsiteX2" fmla="*/ 212598 w 850392"/>
              <a:gd name="connsiteY2" fmla="*/ 318897 h 637794"/>
              <a:gd name="connsiteX3" fmla="*/ 531495 w 850392"/>
              <a:gd name="connsiteY3" fmla="*/ 318897 h 637794"/>
              <a:gd name="connsiteX4" fmla="*/ 531495 w 850392"/>
              <a:gd name="connsiteY4" fmla="*/ 0 h 637794"/>
              <a:gd name="connsiteX5" fmla="*/ 425196 w 850392"/>
              <a:gd name="connsiteY5" fmla="*/ 0 h 637794"/>
              <a:gd name="connsiteX6" fmla="*/ 652309 w 850392"/>
              <a:gd name="connsiteY6" fmla="*/ 5116 h 637794"/>
              <a:gd name="connsiteX7" fmla="*/ 850392 w 850392"/>
              <a:gd name="connsiteY7" fmla="*/ 0 h 637794"/>
              <a:gd name="connsiteX8" fmla="*/ 744093 w 850392"/>
              <a:gd name="connsiteY8" fmla="*/ 0 h 637794"/>
              <a:gd name="connsiteX9" fmla="*/ 744093 w 850392"/>
              <a:gd name="connsiteY9" fmla="*/ 531495 h 637794"/>
              <a:gd name="connsiteX10" fmla="*/ 212598 w 850392"/>
              <a:gd name="connsiteY10" fmla="*/ 531495 h 637794"/>
              <a:gd name="connsiteX11" fmla="*/ 212598 w 850392"/>
              <a:gd name="connsiteY11" fmla="*/ 637794 h 637794"/>
              <a:gd name="connsiteX12" fmla="*/ 0 w 850392"/>
              <a:gd name="connsiteY12" fmla="*/ 425196 h 63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0392" h="637794">
                <a:moveTo>
                  <a:pt x="0" y="425196"/>
                </a:moveTo>
                <a:lnTo>
                  <a:pt x="212598" y="212598"/>
                </a:lnTo>
                <a:lnTo>
                  <a:pt x="212598" y="318897"/>
                </a:lnTo>
                <a:lnTo>
                  <a:pt x="531495" y="318897"/>
                </a:lnTo>
                <a:lnTo>
                  <a:pt x="531495" y="0"/>
                </a:lnTo>
                <a:lnTo>
                  <a:pt x="425196" y="0"/>
                </a:lnTo>
                <a:lnTo>
                  <a:pt x="652309" y="5116"/>
                </a:lnTo>
                <a:lnTo>
                  <a:pt x="850392" y="0"/>
                </a:lnTo>
                <a:lnTo>
                  <a:pt x="744093" y="0"/>
                </a:lnTo>
                <a:lnTo>
                  <a:pt x="744093" y="531495"/>
                </a:lnTo>
                <a:lnTo>
                  <a:pt x="212598" y="531495"/>
                </a:lnTo>
                <a:lnTo>
                  <a:pt x="212598" y="637794"/>
                </a:lnTo>
                <a:lnTo>
                  <a:pt x="0" y="425196"/>
                </a:lnTo>
                <a:close/>
              </a:path>
            </a:pathLst>
          </a:custGeom>
          <a:solidFill>
            <a:srgbClr val="FF000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7" name="左-上雙向箭號 11"/>
          <p:cNvSpPr/>
          <p:nvPr/>
        </p:nvSpPr>
        <p:spPr>
          <a:xfrm flipH="1" flipV="1">
            <a:off x="5475288" y="4751388"/>
            <a:ext cx="871537" cy="573087"/>
          </a:xfrm>
          <a:custGeom>
            <a:avLst/>
            <a:gdLst>
              <a:gd name="connsiteX0" fmla="*/ 0 w 850392"/>
              <a:gd name="connsiteY0" fmla="*/ 637794 h 850392"/>
              <a:gd name="connsiteX1" fmla="*/ 212598 w 850392"/>
              <a:gd name="connsiteY1" fmla="*/ 425196 h 850392"/>
              <a:gd name="connsiteX2" fmla="*/ 212598 w 850392"/>
              <a:gd name="connsiteY2" fmla="*/ 531495 h 850392"/>
              <a:gd name="connsiteX3" fmla="*/ 531495 w 850392"/>
              <a:gd name="connsiteY3" fmla="*/ 531495 h 850392"/>
              <a:gd name="connsiteX4" fmla="*/ 531495 w 850392"/>
              <a:gd name="connsiteY4" fmla="*/ 212598 h 850392"/>
              <a:gd name="connsiteX5" fmla="*/ 425196 w 850392"/>
              <a:gd name="connsiteY5" fmla="*/ 212598 h 850392"/>
              <a:gd name="connsiteX6" fmla="*/ 637794 w 850392"/>
              <a:gd name="connsiteY6" fmla="*/ 0 h 850392"/>
              <a:gd name="connsiteX7" fmla="*/ 850392 w 850392"/>
              <a:gd name="connsiteY7" fmla="*/ 212598 h 850392"/>
              <a:gd name="connsiteX8" fmla="*/ 744093 w 850392"/>
              <a:gd name="connsiteY8" fmla="*/ 212598 h 850392"/>
              <a:gd name="connsiteX9" fmla="*/ 744093 w 850392"/>
              <a:gd name="connsiteY9" fmla="*/ 744093 h 850392"/>
              <a:gd name="connsiteX10" fmla="*/ 212598 w 850392"/>
              <a:gd name="connsiteY10" fmla="*/ 744093 h 850392"/>
              <a:gd name="connsiteX11" fmla="*/ 212598 w 850392"/>
              <a:gd name="connsiteY11" fmla="*/ 850392 h 850392"/>
              <a:gd name="connsiteX12" fmla="*/ 0 w 850392"/>
              <a:gd name="connsiteY12" fmla="*/ 637794 h 850392"/>
              <a:gd name="connsiteX0" fmla="*/ 0 w 850392"/>
              <a:gd name="connsiteY0" fmla="*/ 425196 h 637794"/>
              <a:gd name="connsiteX1" fmla="*/ 212598 w 850392"/>
              <a:gd name="connsiteY1" fmla="*/ 212598 h 637794"/>
              <a:gd name="connsiteX2" fmla="*/ 212598 w 850392"/>
              <a:gd name="connsiteY2" fmla="*/ 318897 h 637794"/>
              <a:gd name="connsiteX3" fmla="*/ 531495 w 850392"/>
              <a:gd name="connsiteY3" fmla="*/ 318897 h 637794"/>
              <a:gd name="connsiteX4" fmla="*/ 531495 w 850392"/>
              <a:gd name="connsiteY4" fmla="*/ 0 h 637794"/>
              <a:gd name="connsiteX5" fmla="*/ 425196 w 850392"/>
              <a:gd name="connsiteY5" fmla="*/ 0 h 637794"/>
              <a:gd name="connsiteX6" fmla="*/ 652309 w 850392"/>
              <a:gd name="connsiteY6" fmla="*/ 5116 h 637794"/>
              <a:gd name="connsiteX7" fmla="*/ 850392 w 850392"/>
              <a:gd name="connsiteY7" fmla="*/ 0 h 637794"/>
              <a:gd name="connsiteX8" fmla="*/ 744093 w 850392"/>
              <a:gd name="connsiteY8" fmla="*/ 0 h 637794"/>
              <a:gd name="connsiteX9" fmla="*/ 744093 w 850392"/>
              <a:gd name="connsiteY9" fmla="*/ 531495 h 637794"/>
              <a:gd name="connsiteX10" fmla="*/ 212598 w 850392"/>
              <a:gd name="connsiteY10" fmla="*/ 531495 h 637794"/>
              <a:gd name="connsiteX11" fmla="*/ 212598 w 850392"/>
              <a:gd name="connsiteY11" fmla="*/ 637794 h 637794"/>
              <a:gd name="connsiteX12" fmla="*/ 0 w 850392"/>
              <a:gd name="connsiteY12" fmla="*/ 425196 h 63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0392" h="637794">
                <a:moveTo>
                  <a:pt x="0" y="425196"/>
                </a:moveTo>
                <a:lnTo>
                  <a:pt x="212598" y="212598"/>
                </a:lnTo>
                <a:lnTo>
                  <a:pt x="212598" y="318897"/>
                </a:lnTo>
                <a:lnTo>
                  <a:pt x="531495" y="318897"/>
                </a:lnTo>
                <a:lnTo>
                  <a:pt x="531495" y="0"/>
                </a:lnTo>
                <a:lnTo>
                  <a:pt x="425196" y="0"/>
                </a:lnTo>
                <a:lnTo>
                  <a:pt x="652309" y="5116"/>
                </a:lnTo>
                <a:lnTo>
                  <a:pt x="850392" y="0"/>
                </a:lnTo>
                <a:lnTo>
                  <a:pt x="744093" y="0"/>
                </a:lnTo>
                <a:lnTo>
                  <a:pt x="744093" y="531495"/>
                </a:lnTo>
                <a:lnTo>
                  <a:pt x="212598" y="531495"/>
                </a:lnTo>
                <a:lnTo>
                  <a:pt x="212598" y="637794"/>
                </a:lnTo>
                <a:lnTo>
                  <a:pt x="0" y="425196"/>
                </a:lnTo>
                <a:close/>
              </a:path>
            </a:pathLst>
          </a:custGeom>
          <a:solidFill>
            <a:srgbClr val="FF000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1193800" y="5618163"/>
            <a:ext cx="2927350" cy="4572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期末存貨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餘</a:t>
            </a:r>
            <a:r>
              <a:rPr lang="zh-TW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額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12,000</a:t>
            </a:r>
            <a:endParaRPr lang="zh-TW" altLang="zh-TW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加號 15"/>
          <p:cNvSpPr/>
          <p:nvPr/>
        </p:nvSpPr>
        <p:spPr>
          <a:xfrm>
            <a:off x="290513" y="5302250"/>
            <a:ext cx="914400" cy="914400"/>
          </a:xfrm>
          <a:prstGeom prst="mathPlus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pSp>
        <p:nvGrpSpPr>
          <p:cNvPr id="30809" name="群組 2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0810" name="圖片 2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1" name="圖片 2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2" name="圖片 2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58" grpId="0" autoUpdateAnimBg="0"/>
      <p:bldP spid="2" grpId="0"/>
      <p:bldP spid="7" grpId="0" animBg="1"/>
      <p:bldP spid="15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1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TW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9-2-3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　本期損益結轉至適當</a:t>
            </a:r>
            <a:r>
              <a:rPr lang="zh-TW" altLang="en-US" sz="3200" b="1" u="sng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權益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帳戶</a:t>
            </a:r>
          </a:p>
        </p:txBody>
      </p:sp>
      <p:sp>
        <p:nvSpPr>
          <p:cNvPr id="31747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239715" y="817953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6658" name="文字方塊 2"/>
          <p:cNvSpPr txBox="1">
            <a:spLocks noChangeArrowheads="1"/>
          </p:cNvSpPr>
          <p:nvPr/>
        </p:nvSpPr>
        <p:spPr bwMode="auto">
          <a:xfrm>
            <a:off x="1144588" y="893763"/>
            <a:ext cx="2911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之</a:t>
            </a:r>
            <a:r>
              <a:rPr lang="en-US" altLang="zh-TW" sz="2400" b="1" u="sng">
                <a:solidFill>
                  <a:srgbClr val="FF0000"/>
                </a:solidFill>
              </a:rPr>
              <a:t>1.</a:t>
            </a:r>
            <a:r>
              <a:rPr lang="zh-TW" altLang="en-US" sz="2400" b="1" u="sng">
                <a:solidFill>
                  <a:srgbClr val="FF0000"/>
                </a:solidFill>
              </a:rPr>
              <a:t>本期損益之計算</a:t>
            </a:r>
          </a:p>
        </p:txBody>
      </p:sp>
      <p:grpSp>
        <p:nvGrpSpPr>
          <p:cNvPr id="12" name="群組 11"/>
          <p:cNvGrpSpPr>
            <a:grpSpLocks/>
          </p:cNvGrpSpPr>
          <p:nvPr/>
        </p:nvGrpSpPr>
        <p:grpSpPr bwMode="auto">
          <a:xfrm>
            <a:off x="738188" y="2027238"/>
            <a:ext cx="7029450" cy="2330450"/>
            <a:chOff x="1259632" y="2636912"/>
            <a:chExt cx="2448272" cy="1440160"/>
          </a:xfrm>
        </p:grpSpPr>
        <p:cxnSp>
          <p:nvCxnSpPr>
            <p:cNvPr id="13" name="直線接點 12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線接點 13"/>
            <p:cNvCxnSpPr/>
            <p:nvPr/>
          </p:nvCxnSpPr>
          <p:spPr>
            <a:xfrm>
              <a:off x="2483215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文字方塊 14"/>
          <p:cNvSpPr txBox="1">
            <a:spLocks noChangeArrowheads="1"/>
          </p:cNvSpPr>
          <p:nvPr/>
        </p:nvSpPr>
        <p:spPr bwMode="auto">
          <a:xfrm>
            <a:off x="3587750" y="1520825"/>
            <a:ext cx="1403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</a:lstStyle>
          <a:p>
            <a:pPr eaLnBrk="1" hangingPunct="1">
              <a:defRPr/>
            </a:pPr>
            <a:r>
              <a:rPr lang="zh-TW" altLang="en-US" dirty="0" smtClean="0"/>
              <a:t>本期損益</a:t>
            </a:r>
          </a:p>
        </p:txBody>
      </p:sp>
      <p:cxnSp>
        <p:nvCxnSpPr>
          <p:cNvPr id="16" name="直線接點 15"/>
          <p:cNvCxnSpPr/>
          <p:nvPr/>
        </p:nvCxnSpPr>
        <p:spPr>
          <a:xfrm>
            <a:off x="738188" y="3622675"/>
            <a:ext cx="7029450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17" name="矩形 16"/>
          <p:cNvSpPr/>
          <p:nvPr/>
        </p:nvSpPr>
        <p:spPr>
          <a:xfrm>
            <a:off x="4791075" y="3794125"/>
            <a:ext cx="1860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貸餘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230,000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文字方塊 19"/>
          <p:cNvSpPr txBox="1">
            <a:spLocks noChangeArrowheads="1"/>
          </p:cNvSpPr>
          <p:nvPr/>
        </p:nvSpPr>
        <p:spPr bwMode="auto">
          <a:xfrm>
            <a:off x="893763" y="4622800"/>
            <a:ext cx="5222875" cy="466725"/>
          </a:xfrm>
          <a:prstGeom prst="rect">
            <a:avLst/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顯示本期財務績效為「淨利」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230,000</a:t>
            </a:r>
            <a:endParaRPr lang="zh-TW" altLang="en-US" sz="2400" b="1" dirty="0" smtClean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887413" y="2163763"/>
            <a:ext cx="3232150" cy="118745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algn="ctr" eaLnBrk="1" hangingPunct="1">
              <a:defRPr/>
            </a:pPr>
            <a:r>
              <a:rPr lang="zh-TW" altLang="en-US" sz="2400" b="1" u="sng" dirty="0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期初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存貨及</a:t>
            </a:r>
          </a:p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虛帳戶借方餘額合計數</a:t>
            </a:r>
            <a:endParaRPr lang="en-US" altLang="zh-TW" sz="2400" b="1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223,000</a:t>
            </a:r>
          </a:p>
        </p:txBody>
      </p:sp>
      <p:sp>
        <p:nvSpPr>
          <p:cNvPr id="22" name="矩形 21"/>
          <p:cNvSpPr/>
          <p:nvPr/>
        </p:nvSpPr>
        <p:spPr>
          <a:xfrm>
            <a:off x="4392613" y="2163763"/>
            <a:ext cx="3375025" cy="11874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u="sng" dirty="0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期末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存貨及</a:t>
            </a:r>
            <a:endParaRPr lang="en-US" altLang="zh-TW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虛帳戶貸方餘額合計數</a:t>
            </a:r>
            <a:endParaRPr lang="en-US" altLang="zh-TW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453,000</a:t>
            </a:r>
            <a:endParaRPr lang="zh-TW" altLang="en-US" sz="2400" b="1" dirty="0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31759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1760" name="圖片 2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61" name="圖片 2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62" name="圖片 2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58" grpId="0" autoUpdateAnimBg="0"/>
      <p:bldP spid="15" grpId="0" animBg="1"/>
      <p:bldP spid="17" grpId="0" animBg="1"/>
      <p:bldP spid="20" grpId="0" animBg="1"/>
      <p:bldP spid="21" grpId="0" animBg="1"/>
      <p:bldP spid="2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TW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9-2-3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　本期損益結轉至適當</a:t>
            </a:r>
            <a:r>
              <a:rPr lang="zh-TW" altLang="en-US" sz="3200" b="1" u="sng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權益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帳戶</a:t>
            </a:r>
          </a:p>
        </p:txBody>
      </p:sp>
      <p:sp>
        <p:nvSpPr>
          <p:cNvPr id="32771" name="Text Box 20"/>
          <p:cNvSpPr txBox="1">
            <a:spLocks noChangeArrowheads="1"/>
          </p:cNvSpPr>
          <p:nvPr/>
        </p:nvSpPr>
        <p:spPr bwMode="auto">
          <a:xfrm>
            <a:off x="341313" y="6237288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239715" y="861495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6658" name="文字方塊 2"/>
          <p:cNvSpPr txBox="1">
            <a:spLocks noChangeArrowheads="1"/>
          </p:cNvSpPr>
          <p:nvPr/>
        </p:nvSpPr>
        <p:spPr bwMode="auto">
          <a:xfrm>
            <a:off x="1144588" y="936625"/>
            <a:ext cx="1997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之</a:t>
            </a:r>
            <a:r>
              <a:rPr lang="en-US" altLang="zh-TW" sz="2400" b="1" u="sng">
                <a:solidFill>
                  <a:srgbClr val="FF0000"/>
                </a:solidFill>
              </a:rPr>
              <a:t>2.</a:t>
            </a:r>
            <a:r>
              <a:rPr lang="zh-TW" altLang="en-US" sz="2400" b="1" u="sng">
                <a:solidFill>
                  <a:srgbClr val="FF0000"/>
                </a:solidFill>
              </a:rPr>
              <a:t>結帳分錄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611188" y="1368425"/>
            <a:ext cx="81375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將本例之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虛帳戶結帳分錄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記入日記簿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23" name="表格 22"/>
          <p:cNvGraphicFramePr>
            <a:graphicFrameLocks noGrp="1"/>
          </p:cNvGraphicFramePr>
          <p:nvPr/>
        </p:nvGraphicFramePr>
        <p:xfrm>
          <a:off x="468313" y="1484313"/>
          <a:ext cx="8351837" cy="4362454"/>
        </p:xfrm>
        <a:graphic>
          <a:graphicData uri="http://schemas.openxmlformats.org/drawingml/2006/table">
            <a:tbl>
              <a:tblPr/>
              <a:tblGrid>
                <a:gridCol w="431800"/>
                <a:gridCol w="431800"/>
                <a:gridCol w="647700"/>
                <a:gridCol w="2209800"/>
                <a:gridCol w="1206500"/>
                <a:gridCol w="360362"/>
                <a:gridCol w="1550988"/>
                <a:gridCol w="1512887"/>
              </a:tblGrid>
              <a:tr h="441324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XX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傳票編號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會計項目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摘要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類頁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3730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</a:tbl>
          </a:graphicData>
        </a:graphic>
      </p:graphicFrame>
      <p:sp>
        <p:nvSpPr>
          <p:cNvPr id="24" name="文字方塊 23"/>
          <p:cNvSpPr txBox="1">
            <a:spLocks noChangeArrowheads="1"/>
          </p:cNvSpPr>
          <p:nvPr/>
        </p:nvSpPr>
        <p:spPr bwMode="auto">
          <a:xfrm>
            <a:off x="3465513" y="941388"/>
            <a:ext cx="5365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日  記  簿                    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1600" b="1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2" name="表格 1"/>
          <p:cNvGraphicFramePr>
            <a:graphicFrameLocks noGrp="1"/>
          </p:cNvGraphicFramePr>
          <p:nvPr/>
        </p:nvGraphicFramePr>
        <p:xfrm>
          <a:off x="1998663" y="2287588"/>
          <a:ext cx="3521075" cy="434975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2141731"/>
                <a:gridCol w="1177571"/>
                <a:gridCol w="201773"/>
              </a:tblGrid>
              <a:tr h="43497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b="1" kern="100" dirty="0">
                          <a:solidFill>
                            <a:srgbClr val="0000CC"/>
                          </a:solidFill>
                          <a:effectLst/>
                        </a:rPr>
                        <a:t>本期損益</a:t>
                      </a:r>
                      <a:endParaRPr lang="zh-TW" sz="1800" b="1" kern="100" dirty="0">
                        <a:solidFill>
                          <a:srgbClr val="0000CC"/>
                        </a:solidFill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97" marR="68597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97" marR="68597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97" marR="68597" marT="0" marB="0"/>
                </a:tc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/>
        </p:nvGraphicFramePr>
        <p:xfrm>
          <a:off x="2541588" y="2619375"/>
          <a:ext cx="6438900" cy="360363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867875"/>
                <a:gridCol w="1147755"/>
                <a:gridCol w="342685"/>
                <a:gridCol w="1165131"/>
                <a:gridCol w="168886"/>
                <a:gridCol w="1514544"/>
                <a:gridCol w="232024"/>
              </a:tblGrid>
              <a:tr h="36036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b="1" kern="100" dirty="0" smtClean="0">
                          <a:effectLst/>
                        </a:rPr>
                        <a:t>存貨</a:t>
                      </a:r>
                      <a:r>
                        <a:rPr lang="en-US" sz="1800" b="1" kern="100" dirty="0">
                          <a:effectLst/>
                        </a:rPr>
                        <a:t>(</a:t>
                      </a:r>
                      <a:r>
                        <a:rPr lang="zh-TW" sz="1800" b="1" kern="100" dirty="0">
                          <a:effectLst/>
                        </a:rPr>
                        <a:t>期初</a:t>
                      </a:r>
                      <a:r>
                        <a:rPr lang="en-US" sz="1800" b="1" kern="100" dirty="0">
                          <a:effectLst/>
                        </a:rPr>
                        <a:t>)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 smtClean="0">
                          <a:effectLst/>
                        </a:rPr>
                        <a:t>  10,000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2590800" y="2994025"/>
          <a:ext cx="6438900" cy="374650"/>
        </p:xfrm>
        <a:graphic>
          <a:graphicData uri="http://schemas.openxmlformats.org/drawingml/2006/table">
            <a:tbl>
              <a:tblPr/>
              <a:tblGrid>
                <a:gridCol w="1868488"/>
                <a:gridCol w="1147762"/>
                <a:gridCol w="341313"/>
                <a:gridCol w="1165225"/>
                <a:gridCol w="169862"/>
                <a:gridCol w="1465263"/>
                <a:gridCol w="280987"/>
              </a:tblGrid>
              <a:tr h="3746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進　　貨</a:t>
                      </a:r>
                      <a:endParaRPr kumimoji="0" lang="zh-TW" alt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9" marR="6858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9" marR="6858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9" marR="6858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9" marR="6858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9" marR="6858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120,000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9" marR="6858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9" marR="6858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2589213" y="3354388"/>
          <a:ext cx="6438900" cy="360362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867875"/>
                <a:gridCol w="1147755"/>
                <a:gridCol w="342685"/>
                <a:gridCol w="1165131"/>
                <a:gridCol w="168886"/>
                <a:gridCol w="1466919"/>
                <a:gridCol w="279649"/>
              </a:tblGrid>
              <a:tr h="36036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b="1" kern="100" dirty="0" smtClean="0">
                          <a:effectLst/>
                        </a:rPr>
                        <a:t>進貨</a:t>
                      </a:r>
                      <a:r>
                        <a:rPr lang="zh-TW" sz="1800" b="1" kern="100" dirty="0">
                          <a:effectLst/>
                        </a:rPr>
                        <a:t>費用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15,000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2582863" y="3713163"/>
          <a:ext cx="6438900" cy="360362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867875"/>
                <a:gridCol w="1147755"/>
                <a:gridCol w="342685"/>
                <a:gridCol w="1165131"/>
                <a:gridCol w="168886"/>
                <a:gridCol w="1473269"/>
                <a:gridCol w="273299"/>
              </a:tblGrid>
              <a:tr h="36036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b="1" kern="100" dirty="0" smtClean="0">
                          <a:effectLst/>
                        </a:rPr>
                        <a:t>銷</a:t>
                      </a:r>
                      <a:r>
                        <a:rPr lang="zh-TW" sz="1800" b="1" kern="100" dirty="0">
                          <a:effectLst/>
                        </a:rPr>
                        <a:t>貨退回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8,000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2579688" y="4073525"/>
          <a:ext cx="6438900" cy="360363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867875"/>
                <a:gridCol w="1147755"/>
                <a:gridCol w="342685"/>
                <a:gridCol w="1165131"/>
                <a:gridCol w="168886"/>
                <a:gridCol w="1476444"/>
                <a:gridCol w="270124"/>
              </a:tblGrid>
              <a:tr h="36036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b="1" kern="100" dirty="0" smtClean="0">
                          <a:effectLst/>
                        </a:rPr>
                        <a:t>銷</a:t>
                      </a:r>
                      <a:r>
                        <a:rPr lang="zh-TW" sz="1800" b="1" kern="100" dirty="0">
                          <a:effectLst/>
                        </a:rPr>
                        <a:t>貨折讓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2,000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9" marR="68589" marT="0" marB="0"/>
                </a:tc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2586038" y="4433888"/>
          <a:ext cx="6437312" cy="360362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867415"/>
                <a:gridCol w="1147471"/>
                <a:gridCol w="342601"/>
                <a:gridCol w="1164843"/>
                <a:gridCol w="168845"/>
                <a:gridCol w="1471251"/>
                <a:gridCol w="274886"/>
              </a:tblGrid>
              <a:tr h="36036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altLang="en-US" sz="1800" b="1" kern="100" dirty="0" smtClean="0">
                          <a:effectLst/>
                          <a:latin typeface="Calibri"/>
                          <a:ea typeface="新細明體"/>
                          <a:cs typeface="Times New Roman"/>
                        </a:rPr>
                        <a:t>薪資支出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 smtClean="0">
                          <a:effectLst/>
                        </a:rPr>
                        <a:t>50,000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2586038" y="4779963"/>
          <a:ext cx="6437312" cy="360362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867415"/>
                <a:gridCol w="1147471"/>
                <a:gridCol w="342601"/>
                <a:gridCol w="1164843"/>
                <a:gridCol w="168845"/>
                <a:gridCol w="1471251"/>
                <a:gridCol w="274886"/>
              </a:tblGrid>
              <a:tr h="36036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800" b="1" kern="100" baseline="0" dirty="0" smtClean="0">
                          <a:effectLst/>
                          <a:latin typeface="Calibri"/>
                          <a:ea typeface="+mn-ea"/>
                          <a:cs typeface="Times New Roman"/>
                        </a:rPr>
                        <a:t>文具用品</a:t>
                      </a: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2,000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2571750" y="5140325"/>
          <a:ext cx="6437314" cy="360363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867415"/>
                <a:gridCol w="1147472"/>
                <a:gridCol w="342601"/>
                <a:gridCol w="1164844"/>
                <a:gridCol w="168845"/>
                <a:gridCol w="1485537"/>
                <a:gridCol w="260600"/>
              </a:tblGrid>
              <a:tr h="36036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altLang="en-US" sz="1800" b="1" kern="100" baseline="0" dirty="0" smtClean="0">
                          <a:effectLst/>
                          <a:latin typeface="Calibri"/>
                          <a:ea typeface="新細明體"/>
                          <a:cs typeface="Times New Roman"/>
                        </a:rPr>
                        <a:t>呆帳損失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 smtClean="0">
                          <a:effectLst/>
                        </a:rPr>
                        <a:t>1,000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</a:tr>
            </a:tbl>
          </a:graphicData>
        </a:graphic>
      </p:graphicFrame>
      <p:graphicFrame>
        <p:nvGraphicFramePr>
          <p:cNvPr id="18" name="表格 17"/>
          <p:cNvGraphicFramePr>
            <a:graphicFrameLocks noGrp="1"/>
          </p:cNvGraphicFramePr>
          <p:nvPr/>
        </p:nvGraphicFramePr>
        <p:xfrm>
          <a:off x="2571750" y="5484813"/>
          <a:ext cx="6437314" cy="360362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867415"/>
                <a:gridCol w="1147472"/>
                <a:gridCol w="342601"/>
                <a:gridCol w="1164844"/>
                <a:gridCol w="168845"/>
                <a:gridCol w="1485537"/>
                <a:gridCol w="260600"/>
              </a:tblGrid>
              <a:tr h="36036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altLang="en-US" sz="1800" b="1" kern="100" dirty="0" smtClean="0">
                          <a:effectLst/>
                          <a:latin typeface="Calibri"/>
                          <a:ea typeface="新細明體"/>
                          <a:cs typeface="Times New Roman"/>
                        </a:rPr>
                        <a:t>利息費用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 smtClean="0">
                          <a:effectLst/>
                        </a:rPr>
                        <a:t>15,000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2" marR="68572" marT="0" marB="0"/>
                </a:tc>
              </a:tr>
            </a:tbl>
          </a:graphicData>
        </a:graphic>
      </p:graphicFrame>
      <p:sp>
        <p:nvSpPr>
          <p:cNvPr id="25" name="矩形 24"/>
          <p:cNvSpPr/>
          <p:nvPr/>
        </p:nvSpPr>
        <p:spPr>
          <a:xfrm>
            <a:off x="4321175" y="2205038"/>
            <a:ext cx="996950" cy="33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1" hangingPunct="1">
              <a:spcAft>
                <a:spcPts val="0"/>
              </a:spcAft>
              <a:defRPr/>
            </a:pPr>
            <a:r>
              <a:rPr lang="zh-TW" altLang="zh-TW" sz="1600" b="1" kern="100" dirty="0">
                <a:solidFill>
                  <a:srgbClr val="002060"/>
                </a:solidFill>
              </a:rPr>
              <a:t>結帳分錄</a:t>
            </a:r>
            <a:endParaRPr lang="zh-TW" altLang="zh-TW" sz="1600" b="1" kern="100" dirty="0">
              <a:solidFill>
                <a:srgbClr val="002060"/>
              </a:solidFill>
              <a:latin typeface="Calibri"/>
              <a:ea typeface="新細明體"/>
              <a:cs typeface="Times New Roman"/>
            </a:endParaRPr>
          </a:p>
        </p:txBody>
      </p:sp>
      <p:graphicFrame>
        <p:nvGraphicFramePr>
          <p:cNvPr id="26" name="表格 25"/>
          <p:cNvGraphicFramePr>
            <a:graphicFrameLocks noGrp="1"/>
          </p:cNvGraphicFramePr>
          <p:nvPr/>
        </p:nvGraphicFramePr>
        <p:xfrm>
          <a:off x="473075" y="2241550"/>
          <a:ext cx="863600" cy="373063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431800"/>
                <a:gridCol w="431800"/>
              </a:tblGrid>
              <a:tr h="37306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kern="100" dirty="0">
                          <a:effectLst/>
                        </a:rPr>
                        <a:t>12</a:t>
                      </a: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41" marR="68541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kern="100" dirty="0">
                          <a:effectLst/>
                        </a:rPr>
                        <a:t>31</a:t>
                      </a:r>
                      <a:endParaRPr lang="zh-TW" sz="20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41" marR="68541" marT="0" marB="0"/>
                </a:tc>
              </a:tr>
            </a:tbl>
          </a:graphicData>
        </a:graphic>
      </p:graphicFrame>
      <p:graphicFrame>
        <p:nvGraphicFramePr>
          <p:cNvPr id="27" name="表格 26"/>
          <p:cNvGraphicFramePr>
            <a:graphicFrameLocks noGrp="1"/>
          </p:cNvGraphicFramePr>
          <p:nvPr/>
        </p:nvGraphicFramePr>
        <p:xfrm>
          <a:off x="5883275" y="2287588"/>
          <a:ext cx="1285875" cy="434975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285875"/>
              </a:tblGrid>
              <a:tr h="434975"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altLang="zh-TW" sz="1800" b="1" kern="100" dirty="0" smtClean="0">
                          <a:solidFill>
                            <a:srgbClr val="0000CC"/>
                          </a:solidFill>
                          <a:effectLst/>
                        </a:rPr>
                        <a:t>223</a:t>
                      </a:r>
                      <a:r>
                        <a:rPr lang="en-US" sz="1800" b="1" kern="100" dirty="0" smtClean="0">
                          <a:solidFill>
                            <a:srgbClr val="0000CC"/>
                          </a:solidFill>
                          <a:effectLst/>
                        </a:rPr>
                        <a:t>,000</a:t>
                      </a:r>
                      <a:endParaRPr lang="zh-TW" sz="1800" b="1" kern="100" dirty="0">
                        <a:solidFill>
                          <a:srgbClr val="0000CC"/>
                        </a:solidFill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610" marR="68610" marT="0" marB="0"/>
                </a:tc>
              </a:tr>
            </a:tbl>
          </a:graphicData>
        </a:graphic>
      </p:graphicFrame>
      <p:grpSp>
        <p:nvGrpSpPr>
          <p:cNvPr id="32972" name="群組 2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2973" name="圖片 2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974" name="圖片 2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975" name="圖片 3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6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58" grpId="0" autoUpdateAnimBg="0"/>
      <p:bldP spid="19" grpId="0"/>
      <p:bldP spid="19" grpId="1"/>
      <p:bldP spid="24" grpId="0"/>
      <p:bldP spid="2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TW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9-2-3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　本期損益結轉至適當</a:t>
            </a:r>
            <a:r>
              <a:rPr lang="zh-TW" altLang="en-US" sz="3200" b="1" u="sng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權益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帳戶</a:t>
            </a:r>
          </a:p>
        </p:txBody>
      </p:sp>
      <p:sp>
        <p:nvSpPr>
          <p:cNvPr id="33795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239715" y="861495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6658" name="文字方塊 2"/>
          <p:cNvSpPr txBox="1">
            <a:spLocks noChangeArrowheads="1"/>
          </p:cNvSpPr>
          <p:nvPr/>
        </p:nvSpPr>
        <p:spPr bwMode="auto">
          <a:xfrm>
            <a:off x="1144588" y="936625"/>
            <a:ext cx="1997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之</a:t>
            </a:r>
            <a:r>
              <a:rPr lang="en-US" altLang="zh-TW" sz="2400" b="1" u="sng">
                <a:solidFill>
                  <a:srgbClr val="FF0000"/>
                </a:solidFill>
              </a:rPr>
              <a:t>2.</a:t>
            </a:r>
            <a:r>
              <a:rPr lang="zh-TW" altLang="en-US" sz="2400" b="1" u="sng">
                <a:solidFill>
                  <a:srgbClr val="FF0000"/>
                </a:solidFill>
              </a:rPr>
              <a:t>結帳分錄</a:t>
            </a:r>
          </a:p>
        </p:txBody>
      </p:sp>
      <p:graphicFrame>
        <p:nvGraphicFramePr>
          <p:cNvPr id="23" name="表格 22"/>
          <p:cNvGraphicFramePr>
            <a:graphicFrameLocks noGrp="1"/>
          </p:cNvGraphicFramePr>
          <p:nvPr/>
        </p:nvGraphicFramePr>
        <p:xfrm>
          <a:off x="377825" y="1481138"/>
          <a:ext cx="8494713" cy="4362454"/>
        </p:xfrm>
        <a:graphic>
          <a:graphicData uri="http://schemas.openxmlformats.org/drawingml/2006/table">
            <a:tbl>
              <a:tblPr/>
              <a:tblGrid>
                <a:gridCol w="419100"/>
                <a:gridCol w="431800"/>
                <a:gridCol w="649288"/>
                <a:gridCol w="2209800"/>
                <a:gridCol w="1203325"/>
                <a:gridCol w="360362"/>
                <a:gridCol w="1493838"/>
                <a:gridCol w="1727200"/>
              </a:tblGrid>
              <a:tr h="441324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XX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傳票編號</a:t>
                      </a:r>
                    </a:p>
                  </a:txBody>
                  <a:tcPr marL="68568" marR="6856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會計項目</a:t>
                      </a:r>
                    </a:p>
                  </a:txBody>
                  <a:tcPr marL="68568" marR="6856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摘要</a:t>
                      </a:r>
                    </a:p>
                  </a:txBody>
                  <a:tcPr marL="68568" marR="6856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類頁</a:t>
                      </a:r>
                    </a:p>
                  </a:txBody>
                  <a:tcPr marL="68568" marR="6856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L="68568" marR="6856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68" marR="6856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3730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68" marR="6856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D9F1"/>
                    </a:solidFill>
                  </a:tcPr>
                </a:tc>
              </a:tr>
            </a:tbl>
          </a:graphicData>
        </a:graphic>
      </p:graphicFrame>
      <p:sp>
        <p:nvSpPr>
          <p:cNvPr id="24" name="文字方塊 23"/>
          <p:cNvSpPr txBox="1">
            <a:spLocks noChangeArrowheads="1"/>
          </p:cNvSpPr>
          <p:nvPr/>
        </p:nvSpPr>
        <p:spPr bwMode="auto">
          <a:xfrm>
            <a:off x="3419475" y="976313"/>
            <a:ext cx="551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日  記  簿                     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1600" b="1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2" name="表格 1"/>
          <p:cNvGraphicFramePr>
            <a:graphicFrameLocks noGrp="1"/>
          </p:cNvGraphicFramePr>
          <p:nvPr/>
        </p:nvGraphicFramePr>
        <p:xfrm>
          <a:off x="2514600" y="4462463"/>
          <a:ext cx="6373813" cy="436562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3302676"/>
                <a:gridCol w="311146"/>
                <a:gridCol w="2596094"/>
                <a:gridCol w="163897"/>
              </a:tblGrid>
              <a:tr h="43656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800" b="1" kern="100" dirty="0">
                          <a:solidFill>
                            <a:srgbClr val="0000CC"/>
                          </a:solidFill>
                          <a:effectLst/>
                        </a:rPr>
                        <a:t>本期損益</a:t>
                      </a:r>
                      <a:endParaRPr lang="zh-TW" sz="1800" b="1" kern="100" dirty="0">
                        <a:solidFill>
                          <a:srgbClr val="0000CC"/>
                        </a:solidFill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5" marR="68575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5" marR="6857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altLang="zh-TW" sz="1800" b="1" kern="100" dirty="0" smtClean="0">
                          <a:solidFill>
                            <a:srgbClr val="0000CC"/>
                          </a:solidFill>
                          <a:effectLst/>
                        </a:rPr>
                        <a:t>453</a:t>
                      </a:r>
                      <a:r>
                        <a:rPr lang="en-US" sz="1800" b="1" kern="100" dirty="0" smtClean="0">
                          <a:solidFill>
                            <a:srgbClr val="0000CC"/>
                          </a:solidFill>
                          <a:effectLst/>
                        </a:rPr>
                        <a:t>,000</a:t>
                      </a:r>
                      <a:endParaRPr lang="zh-TW" sz="1800" b="1" kern="100" dirty="0">
                        <a:solidFill>
                          <a:srgbClr val="0000CC"/>
                        </a:solidFill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5" marR="6857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solidFill>
                          <a:srgbClr val="0000CC"/>
                        </a:solidFill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5" marR="68575" marT="0" marB="0"/>
                </a:tc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/>
        </p:nvGraphicFramePr>
        <p:xfrm>
          <a:off x="1709738" y="2259013"/>
          <a:ext cx="5572125" cy="360362"/>
        </p:xfrm>
        <a:graphic>
          <a:graphicData uri="http://schemas.openxmlformats.org/drawingml/2006/table">
            <a:tbl>
              <a:tblPr/>
              <a:tblGrid>
                <a:gridCol w="1966912"/>
                <a:gridCol w="360363"/>
                <a:gridCol w="1227137"/>
                <a:gridCol w="177800"/>
                <a:gridCol w="1651000"/>
                <a:gridCol w="188913"/>
              </a:tblGrid>
              <a:tr h="36036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   </a:t>
                      </a:r>
                      <a:r>
                        <a:rPr kumimoji="0" lang="zh-TW" alt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存貨</a:t>
                      </a: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(</a:t>
                      </a:r>
                      <a:r>
                        <a:rPr kumimoji="0" lang="zh-TW" alt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期末</a:t>
                      </a: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)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6" marR="68576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6" marR="68576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6" marR="68576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6" marR="68576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12,000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6" marR="68576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6" marR="68576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744663" y="2633663"/>
          <a:ext cx="5522912" cy="374650"/>
        </p:xfrm>
        <a:graphic>
          <a:graphicData uri="http://schemas.openxmlformats.org/drawingml/2006/table">
            <a:tbl>
              <a:tblPr/>
              <a:tblGrid>
                <a:gridCol w="1949450"/>
                <a:gridCol w="357187"/>
                <a:gridCol w="1217613"/>
                <a:gridCol w="176212"/>
                <a:gridCol w="1633538"/>
                <a:gridCol w="188912"/>
              </a:tblGrid>
              <a:tr h="3746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   </a:t>
                      </a:r>
                      <a:r>
                        <a:rPr kumimoji="0" lang="zh-TW" alt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進貨退出</a:t>
                      </a:r>
                      <a:endParaRPr kumimoji="0" lang="zh-TW" alt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0" marR="68570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0" marR="68570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0" marR="68570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0" marR="68570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2,000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0" marR="68570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70" marR="68570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1743075" y="2994025"/>
          <a:ext cx="5689600" cy="360363"/>
        </p:xfrm>
        <a:graphic>
          <a:graphicData uri="http://schemas.openxmlformats.org/drawingml/2006/table">
            <a:tbl>
              <a:tblPr/>
              <a:tblGrid>
                <a:gridCol w="2008188"/>
                <a:gridCol w="368300"/>
                <a:gridCol w="1254125"/>
                <a:gridCol w="180975"/>
                <a:gridCol w="1517650"/>
                <a:gridCol w="360362"/>
              </a:tblGrid>
              <a:tr h="3603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   </a:t>
                      </a:r>
                      <a:r>
                        <a:rPr kumimoji="0" lang="zh-TW" alt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進貨折讓</a:t>
                      </a:r>
                      <a:endParaRPr kumimoji="0" lang="zh-TW" alt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1" marR="68561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1" marR="68561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1" marR="68561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1" marR="68561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3,000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1" marR="68561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61" marR="68561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736725" y="3354388"/>
          <a:ext cx="5695950" cy="358775"/>
        </p:xfrm>
        <a:graphic>
          <a:graphicData uri="http://schemas.openxmlformats.org/drawingml/2006/table">
            <a:tbl>
              <a:tblPr/>
              <a:tblGrid>
                <a:gridCol w="2054225"/>
                <a:gridCol w="376238"/>
                <a:gridCol w="1281112"/>
                <a:gridCol w="185738"/>
                <a:gridCol w="1438275"/>
                <a:gridCol w="360362"/>
              </a:tblGrid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   </a:t>
                      </a:r>
                      <a:r>
                        <a:rPr kumimoji="0" lang="zh-TW" alt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銷貨收入</a:t>
                      </a:r>
                      <a:endParaRPr kumimoji="0" lang="zh-TW" alt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59" marR="6855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59" marR="6855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59" marR="6855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59" marR="6855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400,000</a:t>
                      </a: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59" marR="6855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59" marR="68559" marT="0" marB="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1733550" y="3713163"/>
          <a:ext cx="5534024" cy="360362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952214"/>
                <a:gridCol w="358158"/>
                <a:gridCol w="1217738"/>
                <a:gridCol w="180485"/>
                <a:gridCol w="1631654"/>
                <a:gridCol w="193775"/>
              </a:tblGrid>
              <a:tr h="36036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   </a:t>
                      </a:r>
                      <a:r>
                        <a:rPr lang="zh-TW" altLang="en-US" sz="1800" b="1" kern="100" dirty="0" smtClean="0">
                          <a:effectLst/>
                        </a:rPr>
                        <a:t>租金收入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0" marR="6857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0" marR="6857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0" marR="6857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>
                          <a:effectLst/>
                        </a:rPr>
                        <a:t> 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0" marR="6857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altLang="zh-TW" sz="1800" b="1" kern="100" dirty="0" smtClean="0">
                          <a:effectLst/>
                        </a:rPr>
                        <a:t>16</a:t>
                      </a:r>
                      <a:r>
                        <a:rPr lang="en-US" sz="1800" b="1" kern="100" dirty="0" smtClean="0">
                          <a:effectLst/>
                        </a:rPr>
                        <a:t>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0" marR="6857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0" marR="68570" marT="0" marB="0"/>
                </a:tc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1738313" y="4073525"/>
          <a:ext cx="5529262" cy="360363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951935"/>
                <a:gridCol w="358107"/>
                <a:gridCol w="1217565"/>
                <a:gridCol w="176487"/>
                <a:gridCol w="1636044"/>
                <a:gridCol w="189124"/>
              </a:tblGrid>
              <a:tr h="36036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altLang="en-US" sz="1800" b="1" kern="100" dirty="0" smtClean="0">
                          <a:effectLst/>
                          <a:latin typeface="Calibri"/>
                          <a:ea typeface="新細明體"/>
                          <a:cs typeface="Times New Roman"/>
                        </a:rPr>
                        <a:t>    股利收入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altLang="zh-TW" sz="1800" b="1" kern="100" dirty="0" smtClean="0">
                          <a:effectLst/>
                        </a:rPr>
                        <a:t>2</a:t>
                      </a:r>
                      <a:r>
                        <a:rPr lang="en-US" sz="1800" b="1" kern="100" dirty="0" smtClean="0">
                          <a:effectLst/>
                        </a:rPr>
                        <a:t>0,000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</a:tr>
            </a:tbl>
          </a:graphicData>
        </a:graphic>
      </p:graphicFrame>
      <p:graphicFrame>
        <p:nvGraphicFramePr>
          <p:cNvPr id="25" name="表格 24"/>
          <p:cNvGraphicFramePr>
            <a:graphicFrameLocks noGrp="1"/>
          </p:cNvGraphicFramePr>
          <p:nvPr/>
        </p:nvGraphicFramePr>
        <p:xfrm>
          <a:off x="1776413" y="4797425"/>
          <a:ext cx="5448301" cy="360363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923354"/>
                <a:gridCol w="352863"/>
                <a:gridCol w="1199737"/>
                <a:gridCol w="173903"/>
                <a:gridCol w="1635914"/>
                <a:gridCol w="162530"/>
              </a:tblGrid>
              <a:tr h="36036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altLang="en-US" sz="1800" b="1" kern="100" dirty="0" smtClean="0">
                          <a:effectLst/>
                          <a:latin typeface="Calibri"/>
                          <a:ea typeface="新細明體"/>
                          <a:cs typeface="Times New Roman"/>
                        </a:rPr>
                        <a:t>   </a:t>
                      </a:r>
                      <a:r>
                        <a:rPr lang="zh-TW" altLang="en-US" sz="1800" b="1" kern="100" baseline="0" dirty="0" smtClean="0">
                          <a:effectLst/>
                          <a:latin typeface="Calibri"/>
                          <a:ea typeface="新細明體"/>
                          <a:cs typeface="Times New Roman"/>
                        </a:rPr>
                        <a:t> 本期損益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65" marR="68565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65" marR="6856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65" marR="6856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65" marR="6856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 smtClean="0">
                          <a:effectLst/>
                        </a:rPr>
                        <a:t>230,000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65" marR="6856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65" marR="68565" marT="0" marB="0"/>
                </a:tc>
              </a:tr>
            </a:tbl>
          </a:graphicData>
        </a:graphic>
      </p:graphicFrame>
      <p:sp>
        <p:nvSpPr>
          <p:cNvPr id="12" name="矩形 11"/>
          <p:cNvSpPr/>
          <p:nvPr/>
        </p:nvSpPr>
        <p:spPr>
          <a:xfrm>
            <a:off x="776288" y="4724400"/>
            <a:ext cx="438150" cy="396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Aft>
                <a:spcPts val="0"/>
              </a:spcAft>
              <a:defRPr/>
            </a:pPr>
            <a:r>
              <a:rPr lang="zh-TW" altLang="en-US" sz="2000" b="1" kern="100" dirty="0">
                <a:latin typeface="標楷體"/>
                <a:ea typeface="新細明體"/>
                <a:cs typeface="Times New Roman"/>
              </a:rPr>
              <a:t>″</a:t>
            </a:r>
            <a:endParaRPr lang="zh-TW" altLang="zh-TW" sz="2000" b="1" kern="100" dirty="0">
              <a:latin typeface="Calibri"/>
              <a:ea typeface="新細明體"/>
              <a:cs typeface="Times New Roman"/>
            </a:endParaRPr>
          </a:p>
        </p:txBody>
      </p:sp>
      <p:graphicFrame>
        <p:nvGraphicFramePr>
          <p:cNvPr id="26" name="表格 25"/>
          <p:cNvGraphicFramePr>
            <a:graphicFrameLocks noGrp="1"/>
          </p:cNvGraphicFramePr>
          <p:nvPr/>
        </p:nvGraphicFramePr>
        <p:xfrm>
          <a:off x="2320925" y="5156200"/>
          <a:ext cx="6553200" cy="360363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2313405"/>
                <a:gridCol w="424423"/>
                <a:gridCol w="1443040"/>
                <a:gridCol w="644015"/>
                <a:gridCol w="1565747"/>
                <a:gridCol w="162570"/>
              </a:tblGrid>
              <a:tr h="36036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altLang="en-US" sz="1800" b="1" kern="100" dirty="0" smtClean="0">
                          <a:effectLst/>
                          <a:latin typeface="Calibri"/>
                          <a:ea typeface="新細明體"/>
                          <a:cs typeface="Times New Roman"/>
                        </a:rPr>
                        <a:t>   </a:t>
                      </a:r>
                      <a:r>
                        <a:rPr lang="zh-TW" altLang="en-US" sz="1800" b="1" kern="100" baseline="0" dirty="0" smtClean="0">
                          <a:effectLst/>
                          <a:latin typeface="Calibri"/>
                          <a:ea typeface="新細明體"/>
                          <a:cs typeface="Times New Roman"/>
                        </a:rPr>
                        <a:t> 業主往來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 smtClean="0">
                          <a:effectLst/>
                        </a:rPr>
                        <a:t>230,000</a:t>
                      </a: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85" marR="68585" marT="0" marB="0"/>
                </a:tc>
              </a:tr>
            </a:tbl>
          </a:graphicData>
        </a:graphic>
      </p:graphicFrame>
      <p:sp>
        <p:nvSpPr>
          <p:cNvPr id="27" name="矩形 26"/>
          <p:cNvSpPr/>
          <p:nvPr/>
        </p:nvSpPr>
        <p:spPr>
          <a:xfrm>
            <a:off x="776288" y="2205038"/>
            <a:ext cx="438150" cy="396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Aft>
                <a:spcPts val="0"/>
              </a:spcAft>
              <a:defRPr/>
            </a:pPr>
            <a:r>
              <a:rPr lang="zh-TW" altLang="en-US" sz="2000" b="1" kern="100" dirty="0">
                <a:latin typeface="標楷體"/>
                <a:ea typeface="新細明體"/>
                <a:cs typeface="Times New Roman"/>
              </a:rPr>
              <a:t>″</a:t>
            </a:r>
            <a:endParaRPr lang="zh-TW" altLang="zh-TW" sz="2000" b="1" kern="100" dirty="0">
              <a:latin typeface="Calibri"/>
              <a:ea typeface="新細明體"/>
              <a:cs typeface="Times New Roman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4287838" y="5445125"/>
            <a:ext cx="692150" cy="396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Aft>
                <a:spcPts val="0"/>
              </a:spcAft>
              <a:defRPr/>
            </a:pPr>
            <a:r>
              <a:rPr lang="zh-TW" altLang="en-US" sz="2000" b="1" kern="100" dirty="0">
                <a:latin typeface="標楷體"/>
                <a:ea typeface="新細明體"/>
                <a:cs typeface="Times New Roman"/>
              </a:rPr>
              <a:t>合計</a:t>
            </a:r>
            <a:endParaRPr lang="zh-TW" altLang="zh-TW" sz="2000" b="1" kern="100" dirty="0">
              <a:latin typeface="Calibri"/>
              <a:ea typeface="新細明體"/>
              <a:cs typeface="Times New Roman"/>
            </a:endParaRPr>
          </a:p>
        </p:txBody>
      </p:sp>
      <p:cxnSp>
        <p:nvCxnSpPr>
          <p:cNvPr id="29" name="直線接點 28"/>
          <p:cNvCxnSpPr/>
          <p:nvPr/>
        </p:nvCxnSpPr>
        <p:spPr>
          <a:xfrm>
            <a:off x="5648325" y="5445125"/>
            <a:ext cx="3240088" cy="7938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aphicFrame>
        <p:nvGraphicFramePr>
          <p:cNvPr id="32" name="表格 31"/>
          <p:cNvGraphicFramePr>
            <a:graphicFrameLocks noGrp="1"/>
          </p:cNvGraphicFramePr>
          <p:nvPr/>
        </p:nvGraphicFramePr>
        <p:xfrm>
          <a:off x="5446713" y="5518150"/>
          <a:ext cx="1789112" cy="434975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626570"/>
                <a:gridCol w="162542"/>
              </a:tblGrid>
              <a:tr h="434975"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 smtClean="0">
                          <a:solidFill>
                            <a:srgbClr val="0000CC"/>
                          </a:solidFill>
                          <a:effectLst/>
                        </a:rPr>
                        <a:t>906,000</a:t>
                      </a:r>
                      <a:endParaRPr lang="zh-TW" sz="1800" b="1" kern="100" dirty="0">
                        <a:solidFill>
                          <a:srgbClr val="0000CC"/>
                        </a:solidFill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1" marR="68571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solidFill>
                          <a:srgbClr val="0000CC"/>
                        </a:solidFill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1" marR="68571" marT="0" marB="0"/>
                </a:tc>
              </a:tr>
            </a:tbl>
          </a:graphicData>
        </a:graphic>
      </p:graphicFrame>
      <p:graphicFrame>
        <p:nvGraphicFramePr>
          <p:cNvPr id="33" name="表格 32"/>
          <p:cNvGraphicFramePr>
            <a:graphicFrameLocks noGrp="1"/>
          </p:cNvGraphicFramePr>
          <p:nvPr/>
        </p:nvGraphicFramePr>
        <p:xfrm>
          <a:off x="7104063" y="5497513"/>
          <a:ext cx="1789112" cy="434975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625921"/>
                <a:gridCol w="163191"/>
              </a:tblGrid>
              <a:tr h="434975"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800" b="1" kern="100" dirty="0" smtClean="0">
                          <a:solidFill>
                            <a:srgbClr val="0000CC"/>
                          </a:solidFill>
                          <a:effectLst/>
                        </a:rPr>
                        <a:t>906,000</a:t>
                      </a:r>
                      <a:endParaRPr lang="zh-TW" sz="1800" b="1" kern="100" dirty="0">
                        <a:solidFill>
                          <a:srgbClr val="0000CC"/>
                        </a:solidFill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1" marR="68571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zh-TW" sz="1800" b="1" kern="100" dirty="0">
                        <a:solidFill>
                          <a:srgbClr val="0000CC"/>
                        </a:solidFill>
                        <a:effectLst/>
                        <a:latin typeface="Calibri"/>
                        <a:ea typeface="新細明體"/>
                        <a:cs typeface="Times New Roman"/>
                      </a:endParaRPr>
                    </a:p>
                  </a:txBody>
                  <a:tcPr marL="68571" marR="68571" marT="0" marB="0"/>
                </a:tc>
              </a:tr>
            </a:tbl>
          </a:graphicData>
        </a:graphic>
      </p:graphicFrame>
      <p:grpSp>
        <p:nvGrpSpPr>
          <p:cNvPr id="34" name="群組 33"/>
          <p:cNvGrpSpPr>
            <a:grpSpLocks/>
          </p:cNvGrpSpPr>
          <p:nvPr/>
        </p:nvGrpSpPr>
        <p:grpSpPr bwMode="auto">
          <a:xfrm>
            <a:off x="5632450" y="5789613"/>
            <a:ext cx="3225800" cy="55562"/>
            <a:chOff x="4687980" y="3739206"/>
            <a:chExt cx="2450544" cy="56864"/>
          </a:xfrm>
        </p:grpSpPr>
        <p:cxnSp>
          <p:nvCxnSpPr>
            <p:cNvPr id="35" name="直線接點 34"/>
            <p:cNvCxnSpPr/>
            <p:nvPr/>
          </p:nvCxnSpPr>
          <p:spPr>
            <a:xfrm>
              <a:off x="4687980" y="3739206"/>
              <a:ext cx="2449338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6" name="直線接點 35"/>
            <p:cNvCxnSpPr/>
            <p:nvPr/>
          </p:nvCxnSpPr>
          <p:spPr>
            <a:xfrm>
              <a:off x="4689186" y="3796070"/>
              <a:ext cx="2449338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sp>
        <p:nvSpPr>
          <p:cNvPr id="37" name="矩形 36"/>
          <p:cNvSpPr/>
          <p:nvPr/>
        </p:nvSpPr>
        <p:spPr>
          <a:xfrm>
            <a:off x="4214813" y="2251075"/>
            <a:ext cx="996950" cy="33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1" hangingPunct="1">
              <a:spcAft>
                <a:spcPts val="0"/>
              </a:spcAft>
              <a:defRPr/>
            </a:pPr>
            <a:r>
              <a:rPr lang="zh-TW" altLang="zh-TW" sz="1600" b="1" kern="100" dirty="0">
                <a:solidFill>
                  <a:srgbClr val="002060"/>
                </a:solidFill>
              </a:rPr>
              <a:t>結帳分錄</a:t>
            </a:r>
            <a:endParaRPr lang="zh-TW" altLang="zh-TW" sz="1600" b="1" kern="100" dirty="0">
              <a:solidFill>
                <a:srgbClr val="002060"/>
              </a:solidFill>
              <a:latin typeface="Calibri"/>
              <a:ea typeface="新細明體"/>
              <a:cs typeface="Times New Roman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4059238" y="4808538"/>
            <a:ext cx="1200150" cy="5810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1" hangingPunct="1">
              <a:spcAft>
                <a:spcPts val="0"/>
              </a:spcAft>
              <a:defRPr/>
            </a:pPr>
            <a:r>
              <a:rPr lang="zh-TW" altLang="en-US" sz="1600" b="1" kern="100" dirty="0">
                <a:solidFill>
                  <a:srgbClr val="002060"/>
                </a:solidFill>
                <a:latin typeface="Calibri"/>
                <a:ea typeface="新細明體"/>
                <a:cs typeface="Times New Roman"/>
              </a:rPr>
              <a:t>本期淨利結</a:t>
            </a:r>
            <a:endParaRPr lang="en-US" altLang="zh-TW" sz="1600" b="1" kern="100" dirty="0">
              <a:solidFill>
                <a:srgbClr val="002060"/>
              </a:solidFill>
              <a:latin typeface="Calibri"/>
              <a:ea typeface="新細明體"/>
              <a:cs typeface="Times New Roman"/>
            </a:endParaRPr>
          </a:p>
          <a:p>
            <a:pPr algn="ctr" eaLnBrk="1" hangingPunct="1">
              <a:spcAft>
                <a:spcPts val="0"/>
              </a:spcAft>
              <a:defRPr/>
            </a:pPr>
            <a:r>
              <a:rPr lang="zh-TW" altLang="en-US" sz="1600" b="1" kern="100" dirty="0">
                <a:solidFill>
                  <a:srgbClr val="002060"/>
                </a:solidFill>
                <a:latin typeface="Calibri"/>
                <a:ea typeface="新細明體"/>
                <a:cs typeface="Times New Roman"/>
              </a:rPr>
              <a:t>轉業主往來</a:t>
            </a:r>
            <a:endParaRPr lang="zh-TW" altLang="zh-TW" sz="1600" b="1" kern="100" dirty="0">
              <a:solidFill>
                <a:srgbClr val="002060"/>
              </a:solidFill>
              <a:latin typeface="Calibri"/>
              <a:ea typeface="新細明體"/>
              <a:cs typeface="Times New Roman"/>
            </a:endParaRPr>
          </a:p>
        </p:txBody>
      </p:sp>
      <p:grpSp>
        <p:nvGrpSpPr>
          <p:cNvPr id="33987" name="群組 3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3988" name="圖片 3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89" name="圖片 4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90" name="圖片 4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5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58" grpId="0" autoUpdateAnimBg="0"/>
      <p:bldP spid="24" grpId="0"/>
      <p:bldP spid="12" grpId="0"/>
      <p:bldP spid="27" grpId="0"/>
      <p:bldP spid="28" grpId="0"/>
      <p:bldP spid="37" grpId="0"/>
      <p:bldP spid="3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營利事業所得稅之計算</a:t>
            </a:r>
          </a:p>
        </p:txBody>
      </p:sp>
      <p:sp>
        <p:nvSpPr>
          <p:cNvPr id="34819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239715" y="861495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6658" name="文字方塊 2"/>
          <p:cNvSpPr txBox="1">
            <a:spLocks noChangeArrowheads="1"/>
          </p:cNvSpPr>
          <p:nvPr/>
        </p:nvSpPr>
        <p:spPr bwMode="auto">
          <a:xfrm>
            <a:off x="1144588" y="936625"/>
            <a:ext cx="3825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之</a:t>
            </a:r>
            <a:r>
              <a:rPr lang="en-US" altLang="zh-TW" sz="2400" b="1" u="sng">
                <a:solidFill>
                  <a:srgbClr val="FF0000"/>
                </a:solidFill>
              </a:rPr>
              <a:t>3.</a:t>
            </a:r>
            <a:r>
              <a:rPr lang="zh-TW" altLang="en-US" sz="2400" b="1" u="sng">
                <a:solidFill>
                  <a:srgbClr val="FF0000"/>
                </a:solidFill>
              </a:rPr>
              <a:t>營利事業所得稅之計算</a:t>
            </a:r>
          </a:p>
        </p:txBody>
      </p:sp>
      <p:sp>
        <p:nvSpPr>
          <p:cNvPr id="10" name="矩形 9"/>
          <p:cNvSpPr/>
          <p:nvPr/>
        </p:nvSpPr>
        <p:spPr>
          <a:xfrm>
            <a:off x="330200" y="1393825"/>
            <a:ext cx="2160588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n-ea"/>
              </a:rPr>
              <a:t>(1)  </a:t>
            </a:r>
            <a:r>
              <a:rPr lang="zh-TW" altLang="en-US" sz="2400" b="1" dirty="0">
                <a:latin typeface="+mn-ea"/>
              </a:rPr>
              <a:t>組織型態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1144588" y="1860550"/>
            <a:ext cx="74596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我國所得稅法於民國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103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6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4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日修正，有關營利事業所得稅之繳納，按組織型態不同規定如下：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347048" y="5085184"/>
            <a:ext cx="84185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18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itchFamily="65" charset="-120"/>
                <a:cs typeface="Times New Roman" panose="02020603050405020304" pitchFamily="18" charset="0"/>
              </a:rPr>
              <a:t>註</a:t>
            </a:r>
            <a:r>
              <a:rPr lang="en-US" altLang="zh-TW" sz="18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itchFamily="65" charset="-120"/>
                <a:cs typeface="Times New Roman" panose="02020603050405020304" pitchFamily="18" charset="0"/>
              </a:rPr>
              <a:t>1:</a:t>
            </a:r>
            <a:r>
              <a:rPr lang="zh-TW" altLang="en-US" sz="18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itchFamily="65" charset="-120"/>
                <a:cs typeface="Times New Roman" panose="02020603050405020304" pitchFamily="18" charset="0"/>
              </a:rPr>
              <a:t>小規模營利事業是指每月銷售額低於</a:t>
            </a:r>
            <a:r>
              <a:rPr lang="en-US" altLang="zh-TW" sz="18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itchFamily="65" charset="-120"/>
                <a:cs typeface="Times New Roman" panose="02020603050405020304" pitchFamily="18" charset="0"/>
              </a:rPr>
              <a:t>20</a:t>
            </a:r>
            <a:r>
              <a:rPr lang="zh-TW" altLang="en-US" sz="18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itchFamily="65" charset="-120"/>
                <a:cs typeface="Times New Roman" panose="02020603050405020304" pitchFamily="18" charset="0"/>
              </a:rPr>
              <a:t>萬元的營利事業。</a:t>
            </a:r>
            <a:endParaRPr lang="en-US" altLang="zh-TW" sz="1800" b="1" dirty="0" smtClean="0">
              <a:solidFill>
                <a:srgbClr val="FF0000"/>
              </a:solidFill>
              <a:latin typeface="Times New Roman" panose="02020603050405020304" pitchFamily="18" charset="0"/>
              <a:ea typeface="標楷體" pitchFamily="65" charset="-120"/>
              <a:cs typeface="Times New Roman" panose="02020603050405020304" pitchFamily="18" charset="0"/>
            </a:endParaRP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1800" b="1" dirty="0">
                <a:solidFill>
                  <a:srgbClr val="FF0000"/>
                </a:solidFill>
                <a:latin typeface="Times New Roman" panose="02020603050405020304" pitchFamily="18" charset="0"/>
                <a:ea typeface="標楷體" pitchFamily="65" charset="-120"/>
                <a:cs typeface="Times New Roman" panose="02020603050405020304" pitchFamily="18" charset="0"/>
              </a:rPr>
              <a:t>註</a:t>
            </a:r>
            <a:r>
              <a:rPr lang="en-US" altLang="zh-TW" sz="18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itchFamily="65" charset="-120"/>
                <a:cs typeface="Times New Roman" panose="02020603050405020304" pitchFamily="18" charset="0"/>
              </a:rPr>
              <a:t>2:</a:t>
            </a:r>
            <a:r>
              <a:rPr lang="zh-TW" altLang="en-US" sz="18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itchFamily="65" charset="-120"/>
                <a:cs typeface="Times New Roman" panose="02020603050405020304" pitchFamily="18" charset="0"/>
              </a:rPr>
              <a:t>例如</a:t>
            </a:r>
            <a:r>
              <a:rPr lang="zh-TW" altLang="en-US" sz="1800" b="1" dirty="0">
                <a:solidFill>
                  <a:srgbClr val="FF0000"/>
                </a:solidFill>
                <a:latin typeface="Times New Roman" panose="02020603050405020304" pitchFamily="18" charset="0"/>
                <a:ea typeface="標楷體" pitchFamily="65" charset="-120"/>
                <a:cs typeface="Times New Roman" panose="02020603050405020304" pitchFamily="18" charset="0"/>
              </a:rPr>
              <a:t>銀行利息，如果已被銀行預先扣繳稅額，該金額可以用來抵繳營所稅。</a:t>
            </a:r>
          </a:p>
        </p:txBody>
      </p:sp>
      <p:grpSp>
        <p:nvGrpSpPr>
          <p:cNvPr id="34828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4829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0" name="圖片 1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1" name="圖片 1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4832" name="Picture 1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2" y="2708920"/>
            <a:ext cx="8856984" cy="22357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34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58" grpId="0" autoUpdateAnimBg="0"/>
      <p:bldP spid="10" grpId="0" animBg="1"/>
      <p:bldP spid="2" grpId="0"/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營利事業所得稅之計算</a:t>
            </a:r>
          </a:p>
        </p:txBody>
      </p:sp>
      <p:sp>
        <p:nvSpPr>
          <p:cNvPr id="35843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239715" y="861495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35847" name="文字方塊 2"/>
          <p:cNvSpPr txBox="1">
            <a:spLocks noChangeArrowheads="1"/>
          </p:cNvSpPr>
          <p:nvPr/>
        </p:nvSpPr>
        <p:spPr bwMode="auto">
          <a:xfrm>
            <a:off x="1144588" y="936625"/>
            <a:ext cx="3825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之</a:t>
            </a:r>
            <a:r>
              <a:rPr lang="en-US" altLang="zh-TW" sz="2400" b="1" u="sng">
                <a:solidFill>
                  <a:srgbClr val="FF0000"/>
                </a:solidFill>
              </a:rPr>
              <a:t>3.</a:t>
            </a:r>
            <a:r>
              <a:rPr lang="zh-TW" altLang="en-US" sz="2400" b="1" u="sng">
                <a:solidFill>
                  <a:srgbClr val="FF0000"/>
                </a:solidFill>
              </a:rPr>
              <a:t>營利事業所得稅之計算</a:t>
            </a:r>
          </a:p>
        </p:txBody>
      </p:sp>
      <p:sp>
        <p:nvSpPr>
          <p:cNvPr id="39" name="矩形 38"/>
          <p:cNvSpPr/>
          <p:nvPr/>
        </p:nvSpPr>
        <p:spPr>
          <a:xfrm>
            <a:off x="636588" y="1498600"/>
            <a:ext cx="1790700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n-ea"/>
              </a:rPr>
              <a:t>(2)  </a:t>
            </a:r>
            <a:r>
              <a:rPr lang="zh-TW" altLang="en-US" sz="2400" b="1" dirty="0">
                <a:latin typeface="+mn-ea"/>
              </a:rPr>
              <a:t>稅率表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1003300" y="2060575"/>
            <a:ext cx="76327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我國目前的營利事業所得稅採單一稅率</a:t>
            </a: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17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％，稅前淨利</a:t>
            </a: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$120,000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以上才須計算營利事業所得稅。</a:t>
            </a:r>
          </a:p>
        </p:txBody>
      </p:sp>
      <p:pic>
        <p:nvPicPr>
          <p:cNvPr id="36879" name="Picture 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2997200"/>
            <a:ext cx="8396288" cy="284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5851" name="群組 1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5852" name="圖片 1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53" name="圖片 1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54" name="圖片 1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36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群組 2"/>
          <p:cNvGrpSpPr>
            <a:grpSpLocks/>
          </p:cNvGrpSpPr>
          <p:nvPr/>
        </p:nvGrpSpPr>
        <p:grpSpPr bwMode="auto">
          <a:xfrm>
            <a:off x="1344613" y="1268413"/>
            <a:ext cx="5903912" cy="3859212"/>
            <a:chOff x="2051050" y="1917700"/>
            <a:chExt cx="5903913" cy="3859213"/>
          </a:xfrm>
        </p:grpSpPr>
        <p:grpSp>
          <p:nvGrpSpPr>
            <p:cNvPr id="17418" name="Group 28"/>
            <p:cNvGrpSpPr>
              <a:grpSpLocks/>
            </p:cNvGrpSpPr>
            <p:nvPr/>
          </p:nvGrpSpPr>
          <p:grpSpPr bwMode="auto">
            <a:xfrm>
              <a:off x="2051050" y="1917700"/>
              <a:ext cx="5903913" cy="3859213"/>
              <a:chOff x="1384" y="1208"/>
              <a:chExt cx="3719" cy="2431"/>
            </a:xfrm>
          </p:grpSpPr>
          <p:sp>
            <p:nvSpPr>
              <p:cNvPr id="17422" name="Text Box 5"/>
              <p:cNvSpPr txBox="1">
                <a:spLocks noChangeArrowheads="1"/>
              </p:cNvSpPr>
              <p:nvPr/>
            </p:nvSpPr>
            <p:spPr bwMode="auto">
              <a:xfrm>
                <a:off x="2019" y="1208"/>
                <a:ext cx="3084" cy="2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itchFamily="2" charset="2"/>
                  <a:buChar char="n"/>
                  <a:defRPr kumimoji="1" sz="32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itchFamily="2" charset="2"/>
                  <a:buChar char="n"/>
                  <a:defRPr kumimoji="1" sz="28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itchFamily="2" charset="2"/>
                  <a:buChar char="n"/>
                  <a:defRPr kumimoji="1" sz="24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itchFamily="2" charset="2"/>
                  <a:buChar char="n"/>
                  <a:defRPr kumimoji="1" sz="2000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lnSpc>
                    <a:spcPct val="17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TW" altLang="en-US" sz="2400" b="1">
                    <a:latin typeface="Times New Roman" pitchFamily="18" charset="0"/>
                    <a:ea typeface="標楷體" pitchFamily="65" charset="-120"/>
                    <a:hlinkClick r:id="rId3" action="ppaction://hlinksldjump"/>
                  </a:rPr>
                  <a:t>結帳之意義及功用</a:t>
                </a:r>
                <a:endParaRPr lang="zh-TW" altLang="en-US" sz="2400" b="1">
                  <a:latin typeface="Times New Roman" pitchFamily="18" charset="0"/>
                  <a:ea typeface="標楷體" pitchFamily="65" charset="-120"/>
                </a:endParaRPr>
              </a:p>
              <a:p>
                <a:pPr eaLnBrk="1" hangingPunct="1">
                  <a:lnSpc>
                    <a:spcPct val="17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TW" altLang="en-US" sz="2400" b="1">
                    <a:latin typeface="Times New Roman" pitchFamily="18" charset="0"/>
                    <a:ea typeface="標楷體" pitchFamily="65" charset="-120"/>
                    <a:hlinkClick r:id="rId4" action="ppaction://hlinksldjump"/>
                  </a:rPr>
                  <a:t>虛帳戶之結清</a:t>
                </a:r>
                <a:endParaRPr lang="zh-TW" altLang="en-US" sz="2400" b="1">
                  <a:latin typeface="Times New Roman" pitchFamily="18" charset="0"/>
                  <a:ea typeface="標楷體" pitchFamily="65" charset="-120"/>
                </a:endParaRPr>
              </a:p>
              <a:p>
                <a:pPr eaLnBrk="1" hangingPunct="1">
                  <a:lnSpc>
                    <a:spcPct val="17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TW" altLang="en-US" sz="2400" b="1">
                    <a:latin typeface="Times New Roman" pitchFamily="18" charset="0"/>
                    <a:ea typeface="標楷體" pitchFamily="65" charset="-120"/>
                    <a:hlinkClick r:id="rId5" action="ppaction://hlinksldjump"/>
                  </a:rPr>
                  <a:t>實帳戶之結轉</a:t>
                </a:r>
                <a:endParaRPr lang="zh-TW" altLang="en-US" sz="2400" b="1">
                  <a:latin typeface="Times New Roman" pitchFamily="18" charset="0"/>
                  <a:ea typeface="標楷體" pitchFamily="65" charset="-120"/>
                </a:endParaRPr>
              </a:p>
              <a:p>
                <a:pPr eaLnBrk="1" hangingPunct="1">
                  <a:lnSpc>
                    <a:spcPct val="17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TW" altLang="en-US" sz="2400" b="1">
                    <a:latin typeface="Times New Roman" pitchFamily="18" charset="0"/>
                    <a:ea typeface="標楷體" pitchFamily="65" charset="-120"/>
                    <a:hlinkClick r:id="rId6" action="ppaction://hlinksldjump"/>
                  </a:rPr>
                  <a:t>結帳後試算表</a:t>
                </a:r>
                <a:endParaRPr lang="en-US" altLang="zh-TW" sz="2400" b="1">
                  <a:latin typeface="Times New Roman" pitchFamily="18" charset="0"/>
                  <a:ea typeface="標楷體" pitchFamily="65" charset="-120"/>
                </a:endParaRPr>
              </a:p>
              <a:p>
                <a:pPr eaLnBrk="1" hangingPunct="1">
                  <a:lnSpc>
                    <a:spcPct val="17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TW" altLang="en-US" sz="2400" b="1">
                    <a:latin typeface="Times New Roman" pitchFamily="18" charset="0"/>
                    <a:ea typeface="標楷體" pitchFamily="65" charset="-120"/>
                    <a:hlinkClick r:id="rId7" action="ppaction://hlinksldjump"/>
                  </a:rPr>
                  <a:t>買賣業虛帳戶之結清</a:t>
                </a:r>
                <a:endParaRPr lang="en-US" altLang="zh-TW" sz="2400" b="1">
                  <a:latin typeface="Times New Roman" pitchFamily="18" charset="0"/>
                  <a:ea typeface="標楷體" pitchFamily="65" charset="-120"/>
                  <a:hlinkClick r:id="rId8" action="ppaction://hlinksldjump"/>
                </a:endParaRPr>
              </a:p>
              <a:p>
                <a:pPr eaLnBrk="1" hangingPunct="1">
                  <a:lnSpc>
                    <a:spcPct val="17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TW" altLang="en-US" sz="2400" b="1">
                    <a:latin typeface="Times New Roman" pitchFamily="18" charset="0"/>
                    <a:ea typeface="標楷體" pitchFamily="65" charset="-120"/>
                    <a:hlinkClick r:id="rId9" action="ppaction://hlinksldjump"/>
                  </a:rPr>
                  <a:t>第 </a:t>
                </a:r>
                <a:r>
                  <a:rPr lang="en-US" altLang="zh-TW" sz="2400" b="1">
                    <a:latin typeface="Times New Roman" pitchFamily="18" charset="0"/>
                    <a:ea typeface="標楷體" pitchFamily="65" charset="-120"/>
                    <a:hlinkClick r:id="rId9" action="ppaction://hlinksldjump"/>
                  </a:rPr>
                  <a:t>9 </a:t>
                </a:r>
                <a:r>
                  <a:rPr lang="zh-TW" altLang="en-US" sz="2400" b="1">
                    <a:latin typeface="Times New Roman" pitchFamily="18" charset="0"/>
                    <a:ea typeface="標楷體" pitchFamily="65" charset="-120"/>
                    <a:hlinkClick r:id="rId9" action="ppaction://hlinksldjump"/>
                  </a:rPr>
                  <a:t>章習題</a:t>
                </a:r>
                <a:endParaRPr lang="zh-TW" altLang="en-US" sz="2400" b="1">
                  <a:latin typeface="Times New Roman" pitchFamily="18" charset="0"/>
                  <a:ea typeface="標楷體" pitchFamily="65" charset="-120"/>
                </a:endParaRPr>
              </a:p>
            </p:txBody>
          </p:sp>
          <p:grpSp>
            <p:nvGrpSpPr>
              <p:cNvPr id="17423" name="Group 27"/>
              <p:cNvGrpSpPr>
                <a:grpSpLocks/>
              </p:cNvGrpSpPr>
              <p:nvPr/>
            </p:nvGrpSpPr>
            <p:grpSpPr bwMode="auto">
              <a:xfrm>
                <a:off x="1384" y="1299"/>
                <a:ext cx="651" cy="2050"/>
                <a:chOff x="1384" y="1299"/>
                <a:chExt cx="651" cy="2050"/>
              </a:xfrm>
            </p:grpSpPr>
            <p:grpSp>
              <p:nvGrpSpPr>
                <p:cNvPr id="17424" name="Group 6"/>
                <p:cNvGrpSpPr>
                  <a:grpSpLocks/>
                </p:cNvGrpSpPr>
                <p:nvPr/>
              </p:nvGrpSpPr>
              <p:grpSpPr bwMode="auto">
                <a:xfrm>
                  <a:off x="1384" y="1299"/>
                  <a:ext cx="635" cy="327"/>
                  <a:chOff x="476" y="967"/>
                  <a:chExt cx="635" cy="327"/>
                </a:xfrm>
              </p:grpSpPr>
              <p:sp>
                <p:nvSpPr>
                  <p:cNvPr id="17437" name="AutoShape 7"/>
                  <p:cNvSpPr>
                    <a:spLocks noChangeArrowheads="1"/>
                  </p:cNvSpPr>
                  <p:nvPr/>
                </p:nvSpPr>
                <p:spPr bwMode="auto">
                  <a:xfrm>
                    <a:off x="490" y="1026"/>
                    <a:ext cx="621" cy="22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4696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itchFamily="2" charset="2"/>
                      <a:buChar char="n"/>
                      <a:defRPr kumimoji="1" sz="32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itchFamily="2" charset="2"/>
                      <a:buChar char="n"/>
                      <a:defRPr kumimoji="1" sz="28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itchFamily="2" charset="2"/>
                      <a:buChar char="n"/>
                      <a:defRPr kumimoji="1" sz="24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800"/>
                  </a:p>
                </p:txBody>
              </p:sp>
              <p:sp>
                <p:nvSpPr>
                  <p:cNvPr id="17438" name="Text Box 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6" y="967"/>
                    <a:ext cx="635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itchFamily="2" charset="2"/>
                      <a:buChar char="n"/>
                      <a:defRPr kumimoji="1" sz="32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itchFamily="2" charset="2"/>
                      <a:buChar char="n"/>
                      <a:defRPr kumimoji="1" sz="28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itchFamily="2" charset="2"/>
                      <a:buChar char="n"/>
                      <a:defRPr kumimoji="1" sz="24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2800" b="1">
                        <a:solidFill>
                          <a:schemeClr val="bg1"/>
                        </a:solidFill>
                        <a:latin typeface="Times New Roman" pitchFamily="18" charset="0"/>
                        <a:ea typeface="華康粗明體" pitchFamily="49" charset="-120"/>
                      </a:rPr>
                      <a:t> 9-1</a:t>
                    </a:r>
                  </a:p>
                </p:txBody>
              </p:sp>
            </p:grpSp>
            <p:grpSp>
              <p:nvGrpSpPr>
                <p:cNvPr id="17425" name="Group 9"/>
                <p:cNvGrpSpPr>
                  <a:grpSpLocks/>
                </p:cNvGrpSpPr>
                <p:nvPr/>
              </p:nvGrpSpPr>
              <p:grpSpPr bwMode="auto">
                <a:xfrm>
                  <a:off x="1399" y="1707"/>
                  <a:ext cx="635" cy="327"/>
                  <a:chOff x="476" y="967"/>
                  <a:chExt cx="635" cy="327"/>
                </a:xfrm>
              </p:grpSpPr>
              <p:sp>
                <p:nvSpPr>
                  <p:cNvPr id="17435" name="AutoShape 10"/>
                  <p:cNvSpPr>
                    <a:spLocks noChangeArrowheads="1"/>
                  </p:cNvSpPr>
                  <p:nvPr/>
                </p:nvSpPr>
                <p:spPr bwMode="auto">
                  <a:xfrm>
                    <a:off x="490" y="1026"/>
                    <a:ext cx="621" cy="22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4696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itchFamily="2" charset="2"/>
                      <a:buChar char="n"/>
                      <a:defRPr kumimoji="1" sz="32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itchFamily="2" charset="2"/>
                      <a:buChar char="n"/>
                      <a:defRPr kumimoji="1" sz="28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itchFamily="2" charset="2"/>
                      <a:buChar char="n"/>
                      <a:defRPr kumimoji="1" sz="24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800"/>
                  </a:p>
                </p:txBody>
              </p:sp>
              <p:sp>
                <p:nvSpPr>
                  <p:cNvPr id="17436" name="Text Box 1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6" y="967"/>
                    <a:ext cx="635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itchFamily="2" charset="2"/>
                      <a:buChar char="n"/>
                      <a:defRPr kumimoji="1" sz="32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itchFamily="2" charset="2"/>
                      <a:buChar char="n"/>
                      <a:defRPr kumimoji="1" sz="28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itchFamily="2" charset="2"/>
                      <a:buChar char="n"/>
                      <a:defRPr kumimoji="1" sz="24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2800" b="1">
                        <a:solidFill>
                          <a:schemeClr val="bg1"/>
                        </a:solidFill>
                        <a:latin typeface="Times New Roman" pitchFamily="18" charset="0"/>
                        <a:ea typeface="華康粗明體" pitchFamily="49" charset="-120"/>
                      </a:rPr>
                      <a:t> 9-2</a:t>
                    </a:r>
                  </a:p>
                </p:txBody>
              </p:sp>
            </p:grpSp>
            <p:grpSp>
              <p:nvGrpSpPr>
                <p:cNvPr id="17426" name="Group 12"/>
                <p:cNvGrpSpPr>
                  <a:grpSpLocks/>
                </p:cNvGrpSpPr>
                <p:nvPr/>
              </p:nvGrpSpPr>
              <p:grpSpPr bwMode="auto">
                <a:xfrm>
                  <a:off x="1385" y="2106"/>
                  <a:ext cx="635" cy="327"/>
                  <a:chOff x="476" y="967"/>
                  <a:chExt cx="635" cy="327"/>
                </a:xfrm>
              </p:grpSpPr>
              <p:sp>
                <p:nvSpPr>
                  <p:cNvPr id="17433" name="AutoShape 13"/>
                  <p:cNvSpPr>
                    <a:spLocks noChangeArrowheads="1"/>
                  </p:cNvSpPr>
                  <p:nvPr/>
                </p:nvSpPr>
                <p:spPr bwMode="auto">
                  <a:xfrm>
                    <a:off x="490" y="1026"/>
                    <a:ext cx="621" cy="22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4696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itchFamily="2" charset="2"/>
                      <a:buChar char="n"/>
                      <a:defRPr kumimoji="1" sz="32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itchFamily="2" charset="2"/>
                      <a:buChar char="n"/>
                      <a:defRPr kumimoji="1" sz="28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itchFamily="2" charset="2"/>
                      <a:buChar char="n"/>
                      <a:defRPr kumimoji="1" sz="24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800"/>
                  </a:p>
                </p:txBody>
              </p:sp>
              <p:sp>
                <p:nvSpPr>
                  <p:cNvPr id="17434" name="Text Box 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6" y="967"/>
                    <a:ext cx="635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itchFamily="2" charset="2"/>
                      <a:buChar char="n"/>
                      <a:defRPr kumimoji="1" sz="32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itchFamily="2" charset="2"/>
                      <a:buChar char="n"/>
                      <a:defRPr kumimoji="1" sz="28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itchFamily="2" charset="2"/>
                      <a:buChar char="n"/>
                      <a:defRPr kumimoji="1" sz="24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2800" b="1">
                        <a:solidFill>
                          <a:schemeClr val="bg1"/>
                        </a:solidFill>
                        <a:latin typeface="Times New Roman" pitchFamily="18" charset="0"/>
                        <a:ea typeface="華康粗明體" pitchFamily="49" charset="-120"/>
                      </a:rPr>
                      <a:t> 9-3</a:t>
                    </a:r>
                  </a:p>
                </p:txBody>
              </p:sp>
            </p:grpSp>
            <p:grpSp>
              <p:nvGrpSpPr>
                <p:cNvPr id="17427" name="Group 15"/>
                <p:cNvGrpSpPr>
                  <a:grpSpLocks/>
                </p:cNvGrpSpPr>
                <p:nvPr/>
              </p:nvGrpSpPr>
              <p:grpSpPr bwMode="auto">
                <a:xfrm>
                  <a:off x="1400" y="2573"/>
                  <a:ext cx="635" cy="776"/>
                  <a:chOff x="476" y="1026"/>
                  <a:chExt cx="635" cy="776"/>
                </a:xfrm>
              </p:grpSpPr>
              <p:sp>
                <p:nvSpPr>
                  <p:cNvPr id="17431" name="AutoShape 16"/>
                  <p:cNvSpPr>
                    <a:spLocks noChangeArrowheads="1"/>
                  </p:cNvSpPr>
                  <p:nvPr/>
                </p:nvSpPr>
                <p:spPr bwMode="auto">
                  <a:xfrm>
                    <a:off x="490" y="1026"/>
                    <a:ext cx="621" cy="22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4696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itchFamily="2" charset="2"/>
                      <a:buChar char="n"/>
                      <a:defRPr kumimoji="1" sz="32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itchFamily="2" charset="2"/>
                      <a:buChar char="n"/>
                      <a:defRPr kumimoji="1" sz="28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itchFamily="2" charset="2"/>
                      <a:buChar char="n"/>
                      <a:defRPr kumimoji="1" sz="24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800"/>
                  </a:p>
                </p:txBody>
              </p:sp>
              <p:sp>
                <p:nvSpPr>
                  <p:cNvPr id="17432" name="Text Box 1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6" y="1475"/>
                    <a:ext cx="635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itchFamily="2" charset="2"/>
                      <a:buChar char="n"/>
                      <a:defRPr kumimoji="1" sz="32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itchFamily="2" charset="2"/>
                      <a:buChar char="n"/>
                      <a:defRPr kumimoji="1" sz="28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itchFamily="2" charset="2"/>
                      <a:buChar char="n"/>
                      <a:defRPr kumimoji="1" sz="24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2800" b="1">
                        <a:solidFill>
                          <a:schemeClr val="bg1"/>
                        </a:solidFill>
                        <a:latin typeface="Times New Roman" pitchFamily="18" charset="0"/>
                        <a:ea typeface="華康粗明體" pitchFamily="49" charset="-120"/>
                      </a:rPr>
                      <a:t> </a:t>
                    </a:r>
                    <a:r>
                      <a:rPr lang="zh-TW" altLang="en-US" sz="2400" b="1">
                        <a:solidFill>
                          <a:schemeClr val="bg1"/>
                        </a:solidFill>
                        <a:latin typeface="標楷體" pitchFamily="65" charset="-120"/>
                        <a:ea typeface="標楷體" pitchFamily="65" charset="-120"/>
                      </a:rPr>
                      <a:t>附錄</a:t>
                    </a:r>
                    <a:endParaRPr lang="en-US" altLang="zh-TW" sz="2400" b="1">
                      <a:solidFill>
                        <a:schemeClr val="bg1"/>
                      </a:solidFill>
                      <a:latin typeface="標楷體" pitchFamily="65" charset="-120"/>
                      <a:ea typeface="標楷體" pitchFamily="65" charset="-120"/>
                    </a:endParaRPr>
                  </a:p>
                </p:txBody>
              </p:sp>
            </p:grpSp>
            <p:grpSp>
              <p:nvGrpSpPr>
                <p:cNvPr id="17428" name="Group 18"/>
                <p:cNvGrpSpPr>
                  <a:grpSpLocks/>
                </p:cNvGrpSpPr>
                <p:nvPr/>
              </p:nvGrpSpPr>
              <p:grpSpPr bwMode="auto">
                <a:xfrm>
                  <a:off x="1392" y="2859"/>
                  <a:ext cx="635" cy="327"/>
                  <a:chOff x="476" y="949"/>
                  <a:chExt cx="635" cy="327"/>
                </a:xfrm>
              </p:grpSpPr>
              <p:sp>
                <p:nvSpPr>
                  <p:cNvPr id="17429" name="AutoShape 19"/>
                  <p:cNvSpPr>
                    <a:spLocks noChangeArrowheads="1"/>
                  </p:cNvSpPr>
                  <p:nvPr/>
                </p:nvSpPr>
                <p:spPr bwMode="auto">
                  <a:xfrm>
                    <a:off x="490" y="1026"/>
                    <a:ext cx="621" cy="22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4696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itchFamily="2" charset="2"/>
                      <a:buChar char="n"/>
                      <a:defRPr kumimoji="1" sz="32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itchFamily="2" charset="2"/>
                      <a:buChar char="n"/>
                      <a:defRPr kumimoji="1" sz="28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itchFamily="2" charset="2"/>
                      <a:buChar char="n"/>
                      <a:defRPr kumimoji="1" sz="24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800"/>
                  </a:p>
                </p:txBody>
              </p:sp>
              <p:sp>
                <p:nvSpPr>
                  <p:cNvPr id="17430" name="Text Box 2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6" y="949"/>
                    <a:ext cx="635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itchFamily="2" charset="2"/>
                      <a:buChar char="n"/>
                      <a:defRPr kumimoji="1" sz="32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itchFamily="2" charset="2"/>
                      <a:buChar char="n"/>
                      <a:defRPr kumimoji="1" sz="28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itchFamily="2" charset="2"/>
                      <a:buChar char="n"/>
                      <a:defRPr kumimoji="1" sz="24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itchFamily="2" charset="2"/>
                      <a:buChar char="n"/>
                      <a:defRPr kumimoji="1" sz="2000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2800" b="1">
                        <a:solidFill>
                          <a:schemeClr val="bg1"/>
                        </a:solidFill>
                        <a:latin typeface="Times New Roman" pitchFamily="18" charset="0"/>
                        <a:ea typeface="華康粗明體" pitchFamily="49" charset="-120"/>
                      </a:rPr>
                      <a:t> </a:t>
                    </a:r>
                    <a:r>
                      <a:rPr lang="zh-TW" altLang="en-US" sz="2400" b="1">
                        <a:solidFill>
                          <a:schemeClr val="bg1"/>
                        </a:solidFill>
                        <a:latin typeface="標楷體" pitchFamily="65" charset="-120"/>
                        <a:ea typeface="標楷體" pitchFamily="65" charset="-120"/>
                      </a:rPr>
                      <a:t>附錄</a:t>
                    </a:r>
                    <a:endParaRPr lang="en-US" altLang="zh-TW" sz="2400" b="1">
                      <a:solidFill>
                        <a:schemeClr val="bg1"/>
                      </a:solidFill>
                      <a:latin typeface="標楷體" pitchFamily="65" charset="-120"/>
                      <a:ea typeface="標楷體" pitchFamily="65" charset="-120"/>
                    </a:endParaRPr>
                  </a:p>
                </p:txBody>
              </p:sp>
            </p:grpSp>
          </p:grpSp>
        </p:grpSp>
        <p:sp>
          <p:nvSpPr>
            <p:cNvPr id="17419" name="Text Box 14"/>
            <p:cNvSpPr txBox="1">
              <a:spLocks noChangeArrowheads="1"/>
            </p:cNvSpPr>
            <p:nvPr/>
          </p:nvSpPr>
          <p:spPr bwMode="auto">
            <a:xfrm>
              <a:off x="2068092" y="4000045"/>
              <a:ext cx="1008063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800" b="1">
                  <a:solidFill>
                    <a:schemeClr val="bg1"/>
                  </a:solidFill>
                  <a:latin typeface="Times New Roman" pitchFamily="18" charset="0"/>
                  <a:ea typeface="華康粗明體" pitchFamily="49" charset="-120"/>
                </a:rPr>
                <a:t> 9-4</a:t>
              </a:r>
            </a:p>
          </p:txBody>
        </p:sp>
        <p:sp>
          <p:nvSpPr>
            <p:cNvPr id="17420" name="AutoShape 16"/>
            <p:cNvSpPr>
              <a:spLocks noChangeArrowheads="1"/>
            </p:cNvSpPr>
            <p:nvPr/>
          </p:nvSpPr>
          <p:spPr bwMode="auto">
            <a:xfrm>
              <a:off x="2098079" y="5240115"/>
              <a:ext cx="985838" cy="361950"/>
            </a:xfrm>
            <a:prstGeom prst="roundRect">
              <a:avLst>
                <a:gd name="adj" fmla="val 16667"/>
              </a:avLst>
            </a:prstGeom>
            <a:solidFill>
              <a:srgbClr val="46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/>
            </a:p>
          </p:txBody>
        </p:sp>
        <p:sp>
          <p:nvSpPr>
            <p:cNvPr id="17421" name="Text Box 20"/>
            <p:cNvSpPr txBox="1">
              <a:spLocks noChangeArrowheads="1"/>
            </p:cNvSpPr>
            <p:nvPr/>
          </p:nvSpPr>
          <p:spPr bwMode="auto">
            <a:xfrm>
              <a:off x="2069647" y="5132505"/>
              <a:ext cx="1008063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800" b="1">
                  <a:solidFill>
                    <a:schemeClr val="bg1"/>
                  </a:solidFill>
                  <a:latin typeface="Times New Roman" pitchFamily="18" charset="0"/>
                  <a:ea typeface="華康粗明體" pitchFamily="49" charset="-120"/>
                </a:rPr>
                <a:t> </a:t>
              </a:r>
              <a:r>
                <a:rPr lang="zh-TW" altLang="en-US" sz="2400" b="1">
                  <a:solidFill>
                    <a:schemeClr val="bg1"/>
                  </a:solidFill>
                  <a:latin typeface="標楷體" pitchFamily="65" charset="-120"/>
                  <a:ea typeface="標楷體" pitchFamily="65" charset="-120"/>
                </a:rPr>
                <a:t>習題</a:t>
              </a:r>
              <a:endPara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endParaRPr>
            </a:p>
          </p:txBody>
        </p:sp>
      </p:grpSp>
      <p:pic>
        <p:nvPicPr>
          <p:cNvPr id="17411" name="Picture 33" descr="C:\Users\2227\Desktop\32205-PPT\圖片\shutterstock_90988523 [轉換].tif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5600" y="2303463"/>
            <a:ext cx="3214688" cy="282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2" name="Rectangle 26"/>
          <p:cNvSpPr>
            <a:spLocks noChangeArrowheads="1"/>
          </p:cNvSpPr>
          <p:nvPr/>
        </p:nvSpPr>
        <p:spPr bwMode="auto">
          <a:xfrm>
            <a:off x="3095625" y="-26988"/>
            <a:ext cx="3132138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4400" b="1">
                <a:solidFill>
                  <a:srgbClr val="0099CC"/>
                </a:solidFill>
                <a:latin typeface="Times New Roman" pitchFamily="18" charset="0"/>
                <a:ea typeface="標楷體" pitchFamily="65" charset="-120"/>
              </a:rPr>
              <a:t>第</a:t>
            </a:r>
            <a:r>
              <a:rPr lang="en-US" altLang="zh-TW" sz="4400" b="1">
                <a:solidFill>
                  <a:srgbClr val="0099CC"/>
                </a:solidFill>
                <a:latin typeface="Times New Roman" pitchFamily="18" charset="0"/>
                <a:ea typeface="標楷體" pitchFamily="65" charset="-120"/>
              </a:rPr>
              <a:t>9</a:t>
            </a:r>
            <a:r>
              <a:rPr lang="zh-TW" altLang="en-US" sz="4400" b="1">
                <a:solidFill>
                  <a:srgbClr val="0099CC"/>
                </a:solidFill>
                <a:latin typeface="Times New Roman" pitchFamily="18" charset="0"/>
                <a:ea typeface="標楷體" pitchFamily="65" charset="-120"/>
              </a:rPr>
              <a:t>章  結帳</a:t>
            </a:r>
          </a:p>
        </p:txBody>
      </p:sp>
      <p:pic>
        <p:nvPicPr>
          <p:cNvPr id="17413" name="Picture 13" descr="總目次">
            <a:hlinkClick r:id="rId11" action="ppaction://hlinkpres?slideindex=1&amp;slidetitle="/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6308725"/>
            <a:ext cx="15208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4" name="群組 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7857"/>
            <a:chExt cx="2350725" cy="558000"/>
          </a:xfrm>
        </p:grpSpPr>
        <p:pic>
          <p:nvPicPr>
            <p:cNvPr id="17415" name="圖片 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16" name="圖片 3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17" name="圖片 6">
              <a:hlinkClick r:id="" action="ppaction://hlinkshowjump?jump=firstslide"/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2365" y="6197857"/>
              <a:ext cx="558000" cy="5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營利事業所得稅之計算</a:t>
            </a:r>
          </a:p>
        </p:txBody>
      </p:sp>
      <p:sp>
        <p:nvSpPr>
          <p:cNvPr id="36867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239715" y="861495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36871" name="文字方塊 2"/>
          <p:cNvSpPr txBox="1">
            <a:spLocks noChangeArrowheads="1"/>
          </p:cNvSpPr>
          <p:nvPr/>
        </p:nvSpPr>
        <p:spPr bwMode="auto">
          <a:xfrm>
            <a:off x="1144588" y="936625"/>
            <a:ext cx="3825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之</a:t>
            </a:r>
            <a:r>
              <a:rPr lang="en-US" altLang="zh-TW" sz="2400" b="1" u="sng">
                <a:solidFill>
                  <a:srgbClr val="FF0000"/>
                </a:solidFill>
              </a:rPr>
              <a:t>3.</a:t>
            </a:r>
            <a:r>
              <a:rPr lang="zh-TW" altLang="en-US" sz="2400" b="1" u="sng">
                <a:solidFill>
                  <a:srgbClr val="FF0000"/>
                </a:solidFill>
              </a:rPr>
              <a:t>營利事業所得稅之計算</a:t>
            </a:r>
          </a:p>
        </p:txBody>
      </p: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317500" y="1500188"/>
            <a:ext cx="90789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/>
              <a:t>假設</a:t>
            </a:r>
            <a:r>
              <a:rPr lang="en-US" altLang="zh-TW" sz="2400"/>
              <a:t>104</a:t>
            </a:r>
            <a:r>
              <a:rPr lang="zh-TW" altLang="en-US" sz="2400"/>
              <a:t>年度稅前淨利</a:t>
            </a:r>
            <a:r>
              <a:rPr lang="en-US" altLang="zh-TW" sz="2400"/>
              <a:t>$1,000,000</a:t>
            </a:r>
            <a:r>
              <a:rPr lang="zh-TW" altLang="en-US" sz="2400"/>
              <a:t>，依營利事業所得稅計算如下：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17500" y="2133600"/>
          <a:ext cx="8647113" cy="17369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38276"/>
                <a:gridCol w="2520280"/>
                <a:gridCol w="3888557"/>
              </a:tblGrid>
              <a:tr h="457011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組織型態</a:t>
                      </a:r>
                      <a:endParaRPr lang="zh-TW" altLang="en-US" sz="2400" dirty="0"/>
                    </a:p>
                  </a:txBody>
                  <a:tcPr marT="45659" marB="4565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課稅所得級距及稅率</a:t>
                      </a:r>
                      <a:endParaRPr lang="zh-TW" altLang="en-US" sz="2000" dirty="0"/>
                    </a:p>
                  </a:txBody>
                  <a:tcPr marT="45659" marB="4565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營利事業所得稅計算</a:t>
                      </a:r>
                      <a:endParaRPr lang="zh-TW" altLang="en-US" sz="2400" dirty="0"/>
                    </a:p>
                  </a:txBody>
                  <a:tcPr marT="45659" marB="45659"/>
                </a:tc>
              </a:tr>
              <a:tr h="639857">
                <a:tc>
                  <a:txBody>
                    <a:bodyPr/>
                    <a:lstStyle/>
                    <a:p>
                      <a:pPr algn="l"/>
                      <a:r>
                        <a:rPr lang="en-US" altLang="zh-TW" sz="2400" b="1" dirty="0" smtClean="0"/>
                        <a:t>1</a:t>
                      </a:r>
                      <a:r>
                        <a:rPr lang="zh-TW" altLang="en-US" sz="2400" b="1" dirty="0" smtClean="0"/>
                        <a:t>、公司</a:t>
                      </a:r>
                      <a:endParaRPr lang="zh-TW" altLang="en-US" sz="2400" b="1" dirty="0"/>
                    </a:p>
                  </a:txBody>
                  <a:tcPr marT="45659" marB="45659"/>
                </a:tc>
                <a:tc>
                  <a:txBody>
                    <a:bodyPr/>
                    <a:lstStyle/>
                    <a:p>
                      <a:endParaRPr lang="en-US" altLang="zh-TW" sz="1800" dirty="0" smtClean="0"/>
                    </a:p>
                    <a:p>
                      <a:endParaRPr lang="zh-TW" altLang="en-US" sz="1800" dirty="0"/>
                    </a:p>
                  </a:txBody>
                  <a:tcPr marT="45659" marB="45659"/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659" marB="45659"/>
                </a:tc>
              </a:tr>
              <a:tr h="639857">
                <a:tc>
                  <a:txBody>
                    <a:bodyPr/>
                    <a:lstStyle/>
                    <a:p>
                      <a:pPr algn="l"/>
                      <a:r>
                        <a:rPr lang="en-US" altLang="zh-TW" sz="2400" b="1" dirty="0" smtClean="0"/>
                        <a:t>2</a:t>
                      </a:r>
                      <a:r>
                        <a:rPr lang="zh-TW" altLang="en-US" sz="2400" b="1" dirty="0" smtClean="0"/>
                        <a:t>、獨資、合夥</a:t>
                      </a:r>
                      <a:endParaRPr lang="zh-TW" altLang="en-US" sz="2400" b="1" dirty="0"/>
                    </a:p>
                  </a:txBody>
                  <a:tcPr marT="45659" marB="45659"/>
                </a:tc>
                <a:tc>
                  <a:txBody>
                    <a:bodyPr/>
                    <a:lstStyle/>
                    <a:p>
                      <a:endParaRPr lang="en-US" altLang="zh-TW" sz="1800" dirty="0" smtClean="0"/>
                    </a:p>
                    <a:p>
                      <a:endParaRPr lang="zh-TW" altLang="en-US" sz="1800" dirty="0"/>
                    </a:p>
                  </a:txBody>
                  <a:tcPr marT="45659" marB="45659"/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659" marB="45659"/>
                </a:tc>
              </a:tr>
            </a:tbl>
          </a:graphicData>
        </a:graphic>
      </p:graphicFrame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2573338" y="2651125"/>
            <a:ext cx="2663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/>
              <a:t>$1,000,000</a:t>
            </a:r>
            <a:r>
              <a:rPr lang="zh-TW" altLang="en-US" sz="1800"/>
              <a:t>＞</a:t>
            </a:r>
            <a:r>
              <a:rPr lang="en-US" altLang="zh-TW" sz="1800"/>
              <a:t>$181,818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ym typeface="Wingdings" pitchFamily="2" charset="2"/>
              </a:rPr>
              <a:t>17%</a:t>
            </a:r>
            <a:endParaRPr lang="zh-TW" altLang="en-US" sz="1800"/>
          </a:p>
        </p:txBody>
      </p:sp>
      <p:sp>
        <p:nvSpPr>
          <p:cNvPr id="2" name="矩形 1"/>
          <p:cNvSpPr/>
          <p:nvPr/>
        </p:nvSpPr>
        <p:spPr>
          <a:xfrm>
            <a:off x="5268913" y="2708275"/>
            <a:ext cx="3556000" cy="400050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000" dirty="0"/>
              <a:t>$1,000,000×</a:t>
            </a:r>
            <a:r>
              <a:rPr lang="en-US" altLang="zh-TW" sz="2000" b="1" dirty="0">
                <a:solidFill>
                  <a:srgbClr val="FF0000"/>
                </a:solidFill>
              </a:rPr>
              <a:t>17</a:t>
            </a:r>
            <a:r>
              <a:rPr lang="zh-TW" altLang="en-US" sz="2000" b="1" dirty="0">
                <a:solidFill>
                  <a:srgbClr val="FF0000"/>
                </a:solidFill>
              </a:rPr>
              <a:t>％</a:t>
            </a:r>
            <a:r>
              <a:rPr lang="zh-TW" altLang="en-US" sz="2000" dirty="0"/>
              <a:t>＝</a:t>
            </a:r>
            <a:r>
              <a:rPr lang="en-US" altLang="zh-TW" sz="2000" dirty="0">
                <a:solidFill>
                  <a:srgbClr val="FF0000"/>
                </a:solidFill>
              </a:rPr>
              <a:t>$170,000</a:t>
            </a:r>
            <a:endParaRPr lang="zh-TW" altLang="en-US" sz="2000" dirty="0">
              <a:solidFill>
                <a:srgbClr val="FF0000"/>
              </a:solidFill>
            </a:endParaRPr>
          </a:p>
        </p:txBody>
      </p:sp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2600325" y="3411538"/>
            <a:ext cx="22860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1800" b="1"/>
              <a:t>全年應納稅額</a:t>
            </a:r>
            <a:r>
              <a:rPr lang="en-US" altLang="zh-TW" sz="1800" b="1"/>
              <a:t>×1/2 </a:t>
            </a:r>
            <a:endParaRPr lang="zh-TW" altLang="en-US" sz="1800" b="1"/>
          </a:p>
        </p:txBody>
      </p:sp>
      <p:sp>
        <p:nvSpPr>
          <p:cNvPr id="29" name="矩形 28"/>
          <p:cNvSpPr/>
          <p:nvPr/>
        </p:nvSpPr>
        <p:spPr>
          <a:xfrm>
            <a:off x="5243513" y="3309938"/>
            <a:ext cx="3556000" cy="401637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000" dirty="0">
                <a:solidFill>
                  <a:srgbClr val="FF0000"/>
                </a:solidFill>
              </a:rPr>
              <a:t>$170,000×1/2=$85,000</a:t>
            </a:r>
            <a:endParaRPr lang="zh-TW" altLang="en-US" sz="2000" dirty="0">
              <a:solidFill>
                <a:srgbClr val="FF0000"/>
              </a:solidFill>
            </a:endParaRPr>
          </a:p>
        </p:txBody>
      </p:sp>
      <p:grpSp>
        <p:nvGrpSpPr>
          <p:cNvPr id="36895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6896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7" name="圖片 1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8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2" grpId="0"/>
      <p:bldP spid="2" grpId="0" animBg="1"/>
      <p:bldP spid="13" grpId="0"/>
      <p:bldP spid="29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營利事業所得稅之計算</a:t>
            </a:r>
          </a:p>
        </p:txBody>
      </p:sp>
      <p:sp>
        <p:nvSpPr>
          <p:cNvPr id="37891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239715" y="861495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37895" name="文字方塊 2"/>
          <p:cNvSpPr txBox="1">
            <a:spLocks noChangeArrowheads="1"/>
          </p:cNvSpPr>
          <p:nvPr/>
        </p:nvSpPr>
        <p:spPr bwMode="auto">
          <a:xfrm>
            <a:off x="1144588" y="936625"/>
            <a:ext cx="3825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之</a:t>
            </a:r>
            <a:r>
              <a:rPr lang="en-US" altLang="zh-TW" sz="2400" b="1" u="sng">
                <a:solidFill>
                  <a:srgbClr val="FF0000"/>
                </a:solidFill>
              </a:rPr>
              <a:t>3.</a:t>
            </a:r>
            <a:r>
              <a:rPr lang="zh-TW" altLang="en-US" sz="2400" b="1" u="sng">
                <a:solidFill>
                  <a:srgbClr val="FF0000"/>
                </a:solidFill>
              </a:rPr>
              <a:t>營利事業所得稅之計算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319088" y="1341438"/>
            <a:ext cx="864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/>
              <a:t>假設本例為非小規模之</a:t>
            </a:r>
            <a:r>
              <a:rPr lang="zh-TW" altLang="en-US" sz="2400" b="1"/>
              <a:t>獨資企業</a:t>
            </a:r>
            <a:r>
              <a:rPr lang="zh-TW" altLang="en-US" sz="2400"/>
              <a:t>，所得稅相關分錄如下：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17" name="表格 16"/>
          <p:cNvGraphicFramePr>
            <a:graphicFrameLocks noGrp="1"/>
          </p:cNvGraphicFramePr>
          <p:nvPr/>
        </p:nvGraphicFramePr>
        <p:xfrm>
          <a:off x="679450" y="1789113"/>
          <a:ext cx="8266113" cy="39433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16277"/>
                <a:gridCol w="4349836"/>
              </a:tblGrid>
              <a:tr h="489085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交易事項</a:t>
                      </a:r>
                      <a:endParaRPr lang="zh-TW" altLang="en-US" sz="2400" dirty="0"/>
                    </a:p>
                  </a:txBody>
                  <a:tcPr marL="91446" marR="91446" marT="45692" marB="4569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分錄</a:t>
                      </a:r>
                      <a:endParaRPr lang="zh-TW" altLang="en-US" sz="2400" dirty="0"/>
                    </a:p>
                  </a:txBody>
                  <a:tcPr marL="91446" marR="91446" marT="45692" marB="45692"/>
                </a:tc>
              </a:tr>
              <a:tr h="1085566"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6" marR="91446" marT="45692" marB="45692"/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6" marR="91446" marT="45692" marB="45692"/>
                </a:tc>
              </a:tr>
              <a:tr h="1085566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L="91446" marR="91446" marT="45692" marB="45692"/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6" marR="91446" marT="45692" marB="45692"/>
                </a:tc>
              </a:tr>
              <a:tr h="1283133"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6" marR="91446" marT="45692" marB="45692"/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6" marR="91446" marT="45692" marB="45692"/>
                </a:tc>
              </a:tr>
            </a:tbl>
          </a:graphicData>
        </a:graphic>
      </p:graphicFrame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4603750" y="2281238"/>
            <a:ext cx="3640138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本期所得稅費用  </a:t>
            </a:r>
            <a:r>
              <a:rPr lang="en-US" altLang="zh-TW" sz="24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85,000</a:t>
            </a:r>
            <a:endParaRPr lang="zh-TW" altLang="en-US" sz="2400" b="1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175250" y="2743200"/>
            <a:ext cx="378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本期所得稅負債   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85,000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5368925" y="3921125"/>
            <a:ext cx="359092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本期所得稅費用  </a:t>
            </a:r>
            <a:r>
              <a:rPr lang="en-US" altLang="zh-TW" sz="24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85,000</a:t>
            </a:r>
            <a:endParaRPr lang="zh-TW" altLang="en-US" sz="2400" b="1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4645025" y="3403600"/>
            <a:ext cx="2954338" cy="461963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85,000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4651375" y="4594225"/>
            <a:ext cx="2647950" cy="4603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915,000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5319713" y="5154613"/>
            <a:ext cx="3416300" cy="460375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業主往來　    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915,000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439738" y="5757863"/>
            <a:ext cx="84185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註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若為公司組織，則轉入「累積盈虧」帳戶。</a:t>
            </a: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650875" y="2520950"/>
            <a:ext cx="357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/>
              <a:t>認列營利事業</a:t>
            </a:r>
            <a:r>
              <a:rPr lang="zh-TW" altLang="en-US" sz="2400" b="1"/>
              <a:t>所得稅費用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654050" y="3516313"/>
            <a:ext cx="4494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/>
              <a:t>將本期所得稅費用轉入</a:t>
            </a:r>
            <a:endParaRPr lang="en-US" altLang="zh-TW" sz="240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/>
              <a:t>本期損益帳戶</a:t>
            </a:r>
            <a:endParaRPr lang="zh-TW" altLang="en-US" sz="2400"/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611188" y="4749800"/>
            <a:ext cx="480218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/>
              <a:t>將</a:t>
            </a:r>
            <a:r>
              <a:rPr lang="zh-TW" altLang="en-US" sz="2400" b="1" u="sng">
                <a:solidFill>
                  <a:srgbClr val="FF0000"/>
                </a:solidFill>
              </a:rPr>
              <a:t>稅後</a:t>
            </a:r>
            <a:r>
              <a:rPr lang="zh-TW" altLang="en-US" sz="2400" b="1">
                <a:solidFill>
                  <a:srgbClr val="FF0000"/>
                </a:solidFill>
              </a:rPr>
              <a:t>本期損益</a:t>
            </a:r>
            <a:r>
              <a:rPr lang="zh-TW" altLang="en-US" sz="2400"/>
              <a:t>轉入</a:t>
            </a:r>
            <a:endParaRPr lang="en-US" altLang="zh-TW" sz="240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/>
              <a:t>業主往來帳戶</a:t>
            </a:r>
            <a:r>
              <a:rPr lang="en-US" altLang="zh-TW" sz="2000">
                <a:solidFill>
                  <a:srgbClr val="FF0000"/>
                </a:solidFill>
              </a:rPr>
              <a:t>(</a:t>
            </a:r>
            <a:r>
              <a:rPr lang="zh-TW" altLang="en-US" sz="2000">
                <a:solidFill>
                  <a:srgbClr val="FF0000"/>
                </a:solidFill>
              </a:rPr>
              <a:t>註</a:t>
            </a:r>
            <a:r>
              <a:rPr lang="en-US" altLang="zh-TW" sz="2000">
                <a:solidFill>
                  <a:srgbClr val="FF0000"/>
                </a:solidFill>
              </a:rPr>
              <a:t>)</a:t>
            </a:r>
            <a:endParaRPr lang="zh-TW" altLang="en-US" sz="2000">
              <a:solidFill>
                <a:srgbClr val="FF0000"/>
              </a:solidFill>
            </a:endParaRPr>
          </a:p>
        </p:txBody>
      </p:sp>
      <p:grpSp>
        <p:nvGrpSpPr>
          <p:cNvPr id="37924" name="群組 2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7925" name="圖片 2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26" name="圖片 2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27" name="圖片 3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19" grpId="0"/>
      <p:bldP spid="20" grpId="0" animBg="1"/>
      <p:bldP spid="21" grpId="0" animBg="1"/>
      <p:bldP spid="22" grpId="0" animBg="1"/>
      <p:bldP spid="23" grpId="0" animBg="1"/>
      <p:bldP spid="24" grpId="0"/>
      <p:bldP spid="25" grpId="0"/>
      <p:bldP spid="26" grpId="0"/>
      <p:bldP spid="2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631950"/>
            <a:ext cx="8131175" cy="198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70" name="Picture 30" descr="F:\龍騰出版\會計學IIPPT修定版\小試身手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016000"/>
            <a:ext cx="8942388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9-2-5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虛帳戶之結帳分錄</a:t>
            </a:r>
          </a:p>
        </p:txBody>
      </p:sp>
      <p:sp>
        <p:nvSpPr>
          <p:cNvPr id="38917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</a:t>
            </a:r>
          </a:p>
        </p:txBody>
      </p:sp>
      <p:cxnSp>
        <p:nvCxnSpPr>
          <p:cNvPr id="3" name="直線接點 2"/>
          <p:cNvCxnSpPr/>
          <p:nvPr/>
        </p:nvCxnSpPr>
        <p:spPr>
          <a:xfrm>
            <a:off x="609600" y="2781300"/>
            <a:ext cx="230505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接點 29"/>
          <p:cNvCxnSpPr/>
          <p:nvPr/>
        </p:nvCxnSpPr>
        <p:spPr>
          <a:xfrm>
            <a:off x="609600" y="3155950"/>
            <a:ext cx="230505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接點 31"/>
          <p:cNvCxnSpPr/>
          <p:nvPr/>
        </p:nvCxnSpPr>
        <p:spPr>
          <a:xfrm>
            <a:off x="609600" y="3540125"/>
            <a:ext cx="230505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線接點 32"/>
          <p:cNvCxnSpPr/>
          <p:nvPr/>
        </p:nvCxnSpPr>
        <p:spPr>
          <a:xfrm>
            <a:off x="3355975" y="2349500"/>
            <a:ext cx="21717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線接點 33"/>
          <p:cNvCxnSpPr/>
          <p:nvPr/>
        </p:nvCxnSpPr>
        <p:spPr>
          <a:xfrm>
            <a:off x="3355975" y="3525838"/>
            <a:ext cx="21717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矩形 36"/>
          <p:cNvSpPr/>
          <p:nvPr/>
        </p:nvSpPr>
        <p:spPr>
          <a:xfrm>
            <a:off x="1762125" y="1035050"/>
            <a:ext cx="734695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(1)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期初存貨、借方餘額虛帳戶結轉「本期損益」分錄</a:t>
            </a:r>
            <a:endParaRPr lang="zh-TW" altLang="en-US" sz="2400" b="1" u="sng" dirty="0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5589588" y="5194300"/>
            <a:ext cx="29368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銷貨退回    </a:t>
            </a:r>
            <a:r>
              <a:rPr lang="en-US" altLang="zh-TW" sz="2400" b="1" dirty="0">
                <a:latin typeface="+mj-ea"/>
                <a:ea typeface="+mj-ea"/>
              </a:rPr>
              <a:t>20,000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589588" y="4681538"/>
            <a:ext cx="29368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銷貨折讓    </a:t>
            </a:r>
            <a:r>
              <a:rPr lang="en-US" altLang="zh-TW" sz="2400" b="1" dirty="0">
                <a:latin typeface="+mj-ea"/>
                <a:ea typeface="+mj-ea"/>
              </a:rPr>
              <a:t>30,000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589588" y="4189413"/>
            <a:ext cx="29368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進    貨   </a:t>
            </a:r>
            <a:r>
              <a:rPr lang="en-US" altLang="zh-TW" sz="2400" b="1" dirty="0">
                <a:latin typeface="+mj-ea"/>
                <a:ea typeface="+mj-ea"/>
              </a:rPr>
              <a:t>200,000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5589588" y="3700463"/>
            <a:ext cx="29368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進貨費用    </a:t>
            </a:r>
            <a:r>
              <a:rPr lang="en-US" altLang="zh-TW" sz="2400" b="1" dirty="0">
                <a:latin typeface="+mj-ea"/>
                <a:ea typeface="+mj-ea"/>
              </a:rPr>
              <a:t>10,000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5589588" y="3198813"/>
            <a:ext cx="29368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存貨（</a:t>
            </a:r>
            <a:r>
              <a:rPr lang="en-US" altLang="zh-TW" sz="2400" b="1" dirty="0">
                <a:latin typeface="+mj-ea"/>
                <a:ea typeface="+mj-ea"/>
              </a:rPr>
              <a:t>1/1</a:t>
            </a:r>
            <a:r>
              <a:rPr lang="zh-TW" altLang="en-US" sz="2400" b="1" dirty="0">
                <a:latin typeface="+mj-ea"/>
                <a:ea typeface="+mj-ea"/>
              </a:rPr>
              <a:t>） </a:t>
            </a:r>
            <a:r>
              <a:rPr lang="en-US" altLang="zh-TW" sz="2400" b="1" dirty="0">
                <a:latin typeface="+mj-ea"/>
                <a:ea typeface="+mj-ea"/>
              </a:rPr>
              <a:t>40,000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5589588" y="2206625"/>
            <a:ext cx="29368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水電瓦斯費  </a:t>
            </a:r>
            <a:r>
              <a:rPr lang="en-US" altLang="zh-TW" sz="2400" b="1" dirty="0">
                <a:latin typeface="+mj-ea"/>
                <a:ea typeface="+mj-ea"/>
              </a:rPr>
              <a:t>15,000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140200" y="1628775"/>
            <a:ext cx="27749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365,000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4024313" y="4341813"/>
            <a:ext cx="11080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沖到貸</a:t>
            </a:r>
          </a:p>
        </p:txBody>
      </p:sp>
      <p:sp>
        <p:nvSpPr>
          <p:cNvPr id="10" name="矩形 9"/>
          <p:cNvSpPr/>
          <p:nvPr/>
        </p:nvSpPr>
        <p:spPr>
          <a:xfrm>
            <a:off x="279400" y="1525588"/>
            <a:ext cx="140335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借方餘額</a:t>
            </a:r>
          </a:p>
        </p:txBody>
      </p:sp>
      <p:cxnSp>
        <p:nvCxnSpPr>
          <p:cNvPr id="35" name="直線接點 34"/>
          <p:cNvCxnSpPr/>
          <p:nvPr/>
        </p:nvCxnSpPr>
        <p:spPr>
          <a:xfrm>
            <a:off x="5940425" y="2755900"/>
            <a:ext cx="2376488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接點 35"/>
          <p:cNvCxnSpPr/>
          <p:nvPr/>
        </p:nvCxnSpPr>
        <p:spPr>
          <a:xfrm>
            <a:off x="5940425" y="3141663"/>
            <a:ext cx="2376488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矩形 7"/>
          <p:cNvSpPr/>
          <p:nvPr/>
        </p:nvSpPr>
        <p:spPr>
          <a:xfrm>
            <a:off x="5589588" y="2709863"/>
            <a:ext cx="29368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薪資支出    </a:t>
            </a:r>
            <a:r>
              <a:rPr lang="en-US" altLang="zh-TW" sz="2400" b="1" dirty="0">
                <a:latin typeface="+mj-ea"/>
                <a:ea typeface="+mj-ea"/>
              </a:rPr>
              <a:t>50,000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grpSp>
        <p:nvGrpSpPr>
          <p:cNvPr id="38936" name="群組 2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8937" name="圖片 3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8" name="圖片 37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9" name="圖片 3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2" grpId="0" animBg="1"/>
      <p:bldP spid="4" grpId="0" animBg="1"/>
      <p:bldP spid="5" grpId="0" animBg="1"/>
      <p:bldP spid="6" grpId="0" animBg="1"/>
      <p:bldP spid="7" grpId="0" animBg="1"/>
      <p:bldP spid="9" grpId="0" animBg="1"/>
      <p:bldP spid="27" grpId="0" animBg="1"/>
      <p:bldP spid="28" grpId="0" animBg="1"/>
      <p:bldP spid="10" grpId="0" animBg="1"/>
      <p:bldP spid="8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624013"/>
            <a:ext cx="8208962" cy="200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70" name="Picture 30" descr="F:\龍騰出版\會計學IIPPT修定版\小試身手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120775"/>
            <a:ext cx="8942388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9-2-5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虛帳戶之結帳分錄</a:t>
            </a:r>
          </a:p>
        </p:txBody>
      </p:sp>
      <p:sp>
        <p:nvSpPr>
          <p:cNvPr id="39941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</a:t>
            </a:r>
          </a:p>
        </p:txBody>
      </p:sp>
      <p:cxnSp>
        <p:nvCxnSpPr>
          <p:cNvPr id="29" name="直線接點 28"/>
          <p:cNvCxnSpPr/>
          <p:nvPr/>
        </p:nvCxnSpPr>
        <p:spPr>
          <a:xfrm>
            <a:off x="684213" y="2349500"/>
            <a:ext cx="2309812" cy="0"/>
          </a:xfrm>
          <a:prstGeom prst="line">
            <a:avLst/>
          </a:prstGeom>
          <a:ln w="38100">
            <a:solidFill>
              <a:srgbClr val="00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矩形 30"/>
          <p:cNvSpPr/>
          <p:nvPr/>
        </p:nvSpPr>
        <p:spPr>
          <a:xfrm>
            <a:off x="5813425" y="5708650"/>
            <a:ext cx="30797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585,000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3470275" y="3951288"/>
            <a:ext cx="1108075" cy="466725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沖到借</a:t>
            </a:r>
          </a:p>
        </p:txBody>
      </p:sp>
      <p:sp>
        <p:nvSpPr>
          <p:cNvPr id="40" name="矩形 39"/>
          <p:cNvSpPr/>
          <p:nvPr/>
        </p:nvSpPr>
        <p:spPr>
          <a:xfrm>
            <a:off x="5038725" y="3670300"/>
            <a:ext cx="2784475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進貨退出   </a:t>
            </a:r>
            <a:r>
              <a:rPr lang="en-US" altLang="zh-TW" sz="2400" b="1" dirty="0">
                <a:latin typeface="+mj-ea"/>
                <a:ea typeface="+mj-ea"/>
              </a:rPr>
              <a:t>20,000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5038725" y="4173538"/>
            <a:ext cx="2784475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進貨折讓    </a:t>
            </a:r>
            <a:r>
              <a:rPr lang="en-US" altLang="zh-TW" sz="2400" b="1" dirty="0">
                <a:latin typeface="+mj-ea"/>
                <a:ea typeface="+mj-ea"/>
              </a:rPr>
              <a:t>3,000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5038725" y="4665663"/>
            <a:ext cx="2784475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利息收入    </a:t>
            </a:r>
            <a:r>
              <a:rPr lang="en-US" altLang="zh-TW" sz="2400" b="1" dirty="0">
                <a:latin typeface="+mj-ea"/>
                <a:ea typeface="+mj-ea"/>
              </a:rPr>
              <a:t>2,000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5035550" y="5168900"/>
            <a:ext cx="2784475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存貨</a:t>
            </a:r>
            <a:r>
              <a:rPr lang="en-US" altLang="zh-TW" sz="2400" b="1" dirty="0">
                <a:latin typeface="+mj-ea"/>
                <a:ea typeface="+mj-ea"/>
              </a:rPr>
              <a:t>(12/31)60,000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1658938" y="1139825"/>
            <a:ext cx="7346950" cy="4572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(2)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期末存貨、貸方餘額虛帳戶結轉「本期損益」分錄</a:t>
            </a:r>
            <a:endParaRPr lang="zh-TW" altLang="en-US" sz="2400" b="1" u="sng" dirty="0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65113" y="1603375"/>
            <a:ext cx="1403350" cy="4572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貸方餘額</a:t>
            </a:r>
          </a:p>
        </p:txBody>
      </p:sp>
      <p:cxnSp>
        <p:nvCxnSpPr>
          <p:cNvPr id="46" name="直線接點 45"/>
          <p:cNvCxnSpPr/>
          <p:nvPr/>
        </p:nvCxnSpPr>
        <p:spPr>
          <a:xfrm>
            <a:off x="3206750" y="2781300"/>
            <a:ext cx="2311400" cy="0"/>
          </a:xfrm>
          <a:prstGeom prst="line">
            <a:avLst/>
          </a:prstGeom>
          <a:ln w="38100">
            <a:solidFill>
              <a:srgbClr val="00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線接點 46"/>
          <p:cNvCxnSpPr/>
          <p:nvPr/>
        </p:nvCxnSpPr>
        <p:spPr>
          <a:xfrm>
            <a:off x="3206750" y="3213100"/>
            <a:ext cx="2311400" cy="0"/>
          </a:xfrm>
          <a:prstGeom prst="line">
            <a:avLst/>
          </a:prstGeom>
          <a:ln w="38100">
            <a:solidFill>
              <a:srgbClr val="00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線接點 47"/>
          <p:cNvCxnSpPr/>
          <p:nvPr/>
        </p:nvCxnSpPr>
        <p:spPr>
          <a:xfrm>
            <a:off x="5824538" y="2349500"/>
            <a:ext cx="2563812" cy="0"/>
          </a:xfrm>
          <a:prstGeom prst="line">
            <a:avLst/>
          </a:prstGeom>
          <a:ln w="38100">
            <a:solidFill>
              <a:srgbClr val="00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線接點 48"/>
          <p:cNvCxnSpPr/>
          <p:nvPr/>
        </p:nvCxnSpPr>
        <p:spPr>
          <a:xfrm>
            <a:off x="5827713" y="3573463"/>
            <a:ext cx="2560637" cy="0"/>
          </a:xfrm>
          <a:prstGeom prst="line">
            <a:avLst/>
          </a:prstGeom>
          <a:ln w="38100">
            <a:solidFill>
              <a:srgbClr val="00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矩形 38"/>
          <p:cNvSpPr/>
          <p:nvPr/>
        </p:nvSpPr>
        <p:spPr>
          <a:xfrm>
            <a:off x="5038725" y="3165475"/>
            <a:ext cx="2784475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銷貨收入  </a:t>
            </a:r>
            <a:r>
              <a:rPr lang="en-US" altLang="zh-TW" sz="2400" b="1" dirty="0">
                <a:latin typeface="+mj-ea"/>
                <a:ea typeface="+mj-ea"/>
              </a:rPr>
              <a:t>500,000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grpSp>
        <p:nvGrpSpPr>
          <p:cNvPr id="39956" name="群組 2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9957" name="圖片 2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958" name="圖片 25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959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1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8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39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30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016000"/>
            <a:ext cx="8942388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9-2-5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虛帳戶之結帳分錄</a:t>
            </a:r>
          </a:p>
        </p:txBody>
      </p:sp>
      <p:sp>
        <p:nvSpPr>
          <p:cNvPr id="4096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</a:t>
            </a:r>
          </a:p>
        </p:txBody>
      </p:sp>
      <p:sp>
        <p:nvSpPr>
          <p:cNvPr id="28" name="矩形 27"/>
          <p:cNvSpPr/>
          <p:nvPr/>
        </p:nvSpPr>
        <p:spPr>
          <a:xfrm>
            <a:off x="1835150" y="1006475"/>
            <a:ext cx="3394075" cy="46672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認列本期所得稅費用</a:t>
            </a:r>
            <a:endParaRPr lang="zh-TW" altLang="en-US" sz="2400" b="1" u="sng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9" name="群組 28"/>
          <p:cNvGrpSpPr>
            <a:grpSpLocks/>
          </p:cNvGrpSpPr>
          <p:nvPr/>
        </p:nvGrpSpPr>
        <p:grpSpPr bwMode="auto">
          <a:xfrm>
            <a:off x="714375" y="2043113"/>
            <a:ext cx="7313613" cy="2330450"/>
            <a:chOff x="1259632" y="2636912"/>
            <a:chExt cx="2448272" cy="1440160"/>
          </a:xfrm>
        </p:grpSpPr>
        <p:cxnSp>
          <p:nvCxnSpPr>
            <p:cNvPr id="30" name="直線接點 29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線接點 31"/>
            <p:cNvCxnSpPr/>
            <p:nvPr/>
          </p:nvCxnSpPr>
          <p:spPr>
            <a:xfrm>
              <a:off x="2488285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文字方塊 32"/>
          <p:cNvSpPr txBox="1">
            <a:spLocks noChangeArrowheads="1"/>
          </p:cNvSpPr>
          <p:nvPr/>
        </p:nvSpPr>
        <p:spPr bwMode="auto">
          <a:xfrm>
            <a:off x="3663950" y="1549400"/>
            <a:ext cx="1403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</a:lstStyle>
          <a:p>
            <a:pPr eaLnBrk="1" hangingPunct="1">
              <a:defRPr/>
            </a:pPr>
            <a:r>
              <a:rPr lang="zh-TW" altLang="en-US" dirty="0" smtClean="0"/>
              <a:t>本期損益</a:t>
            </a:r>
          </a:p>
        </p:txBody>
      </p:sp>
      <p:cxnSp>
        <p:nvCxnSpPr>
          <p:cNvPr id="34" name="直線接點 33"/>
          <p:cNvCxnSpPr/>
          <p:nvPr/>
        </p:nvCxnSpPr>
        <p:spPr>
          <a:xfrm>
            <a:off x="722313" y="3638550"/>
            <a:ext cx="7305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5" name="矩形 34"/>
          <p:cNvSpPr/>
          <p:nvPr/>
        </p:nvSpPr>
        <p:spPr>
          <a:xfrm>
            <a:off x="4716463" y="3810000"/>
            <a:ext cx="2165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貸餘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220,000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文字方塊 35"/>
          <p:cNvSpPr txBox="1">
            <a:spLocks noChangeArrowheads="1"/>
          </p:cNvSpPr>
          <p:nvPr/>
        </p:nvSpPr>
        <p:spPr bwMode="auto">
          <a:xfrm>
            <a:off x="722313" y="4422775"/>
            <a:ext cx="5832475" cy="466725"/>
          </a:xfrm>
          <a:prstGeom prst="rect">
            <a:avLst/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顯示本期財務績效為「</a:t>
            </a:r>
            <a:r>
              <a:rPr lang="zh-TW" altLang="en-US" sz="2400" b="1" u="sng" dirty="0" smtClean="0">
                <a:latin typeface="標楷體" pitchFamily="65" charset="-120"/>
                <a:ea typeface="標楷體" pitchFamily="65" charset="-120"/>
              </a:rPr>
              <a:t>稅前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淨利」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220,000</a:t>
            </a:r>
            <a:endParaRPr lang="zh-TW" altLang="en-US" sz="2400" b="1" dirty="0" smtClean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958850" y="2179638"/>
            <a:ext cx="3232150" cy="118745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algn="ctr" eaLnBrk="1" hangingPunct="1">
              <a:defRPr/>
            </a:pPr>
            <a:r>
              <a:rPr lang="zh-TW" altLang="en-US" sz="2400" b="1" u="sng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期初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存貨及</a:t>
            </a:r>
          </a:p>
          <a:p>
            <a:pPr algn="ctr" eaLnBrk="1" hangingPunct="1">
              <a:defRPr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虛帳戶借方餘額合計數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365,000</a:t>
            </a:r>
          </a:p>
        </p:txBody>
      </p:sp>
      <p:sp>
        <p:nvSpPr>
          <p:cNvPr id="48" name="矩形 47"/>
          <p:cNvSpPr/>
          <p:nvPr/>
        </p:nvSpPr>
        <p:spPr>
          <a:xfrm>
            <a:off x="4581525" y="2179638"/>
            <a:ext cx="3303588" cy="11874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u="sng" dirty="0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期末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存貨及</a:t>
            </a:r>
            <a:endParaRPr lang="en-US" altLang="zh-TW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虛帳戶貸方餘額合計數</a:t>
            </a:r>
            <a:endParaRPr lang="en-US" altLang="zh-TW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585,000</a:t>
            </a:r>
            <a:endParaRPr lang="zh-TW" altLang="en-US" sz="2400" b="1" dirty="0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1808163" y="4924425"/>
            <a:ext cx="4305300" cy="466725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/>
              <a:t>稅前淨利</a:t>
            </a:r>
            <a:r>
              <a:rPr lang="en-US" altLang="zh-TW" sz="2400" dirty="0"/>
              <a:t>$220,000</a:t>
            </a:r>
            <a:r>
              <a:rPr lang="zh-TW" altLang="en-US" sz="2400" dirty="0"/>
              <a:t>＞</a:t>
            </a:r>
            <a:r>
              <a:rPr lang="en-US" altLang="zh-TW" sz="2400" u="sng" dirty="0">
                <a:solidFill>
                  <a:srgbClr val="FF0000"/>
                </a:solidFill>
              </a:rPr>
              <a:t>$181,818</a:t>
            </a:r>
            <a:endParaRPr lang="zh-TW" altLang="en-US" sz="2400" u="sng" dirty="0">
              <a:solidFill>
                <a:srgbClr val="FF0000"/>
              </a:solidFill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331788" y="4924425"/>
            <a:ext cx="1517650" cy="466725"/>
          </a:xfrm>
          <a:prstGeom prst="rect">
            <a:avLst/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/>
              <a:t>判斷級距</a:t>
            </a:r>
          </a:p>
        </p:txBody>
      </p:sp>
      <p:sp>
        <p:nvSpPr>
          <p:cNvPr id="51" name="矩形 50"/>
          <p:cNvSpPr/>
          <p:nvPr/>
        </p:nvSpPr>
        <p:spPr>
          <a:xfrm>
            <a:off x="2051050" y="5464175"/>
            <a:ext cx="6519863" cy="46672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/>
              <a:t>＝稅前淨利</a:t>
            </a:r>
            <a:r>
              <a:rPr lang="en-US" altLang="zh-TW" sz="2400" dirty="0"/>
              <a:t>×</a:t>
            </a:r>
            <a:r>
              <a:rPr lang="en-US" altLang="zh-TW" sz="2400" b="1" dirty="0">
                <a:solidFill>
                  <a:srgbClr val="FF0000"/>
                </a:solidFill>
              </a:rPr>
              <a:t>17</a:t>
            </a:r>
            <a:r>
              <a:rPr lang="zh-TW" altLang="en-US" sz="2400" b="1" dirty="0">
                <a:solidFill>
                  <a:srgbClr val="FF0000"/>
                </a:solidFill>
              </a:rPr>
              <a:t>％</a:t>
            </a:r>
            <a:r>
              <a:rPr lang="zh-TW" altLang="en-US" sz="2400" dirty="0"/>
              <a:t>＝</a:t>
            </a:r>
            <a:r>
              <a:rPr lang="en-US" altLang="zh-TW" sz="2400" dirty="0"/>
              <a:t>$220,000×17</a:t>
            </a:r>
            <a:r>
              <a:rPr lang="zh-TW" altLang="en-US" sz="2400" dirty="0"/>
              <a:t>％＝</a:t>
            </a:r>
            <a:r>
              <a:rPr lang="en-US" altLang="zh-TW" sz="2400" dirty="0"/>
              <a:t>$37,400</a:t>
            </a:r>
            <a:endParaRPr lang="zh-TW" altLang="en-US" sz="2400" dirty="0"/>
          </a:p>
        </p:txBody>
      </p:sp>
      <p:sp>
        <p:nvSpPr>
          <p:cNvPr id="52" name="矩形 51"/>
          <p:cNvSpPr/>
          <p:nvPr/>
        </p:nvSpPr>
        <p:spPr>
          <a:xfrm>
            <a:off x="331788" y="5464175"/>
            <a:ext cx="1724025" cy="466725"/>
          </a:xfrm>
          <a:prstGeom prst="rect">
            <a:avLst/>
          </a:prstGeom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/>
              <a:t>所得稅費用</a:t>
            </a:r>
          </a:p>
        </p:txBody>
      </p:sp>
      <p:grpSp>
        <p:nvGrpSpPr>
          <p:cNvPr id="40977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0978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79" name="圖片 25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0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3" grpId="0" animBg="1"/>
      <p:bldP spid="35" grpId="0" animBg="1"/>
      <p:bldP spid="3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30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016000"/>
            <a:ext cx="8942388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9-2-5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虛帳戶之結帳分錄</a:t>
            </a:r>
          </a:p>
        </p:txBody>
      </p:sp>
      <p:sp>
        <p:nvSpPr>
          <p:cNvPr id="4198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</a:t>
            </a:r>
          </a:p>
        </p:txBody>
      </p:sp>
      <p:sp>
        <p:nvSpPr>
          <p:cNvPr id="28" name="矩形 27"/>
          <p:cNvSpPr/>
          <p:nvPr/>
        </p:nvSpPr>
        <p:spPr>
          <a:xfrm>
            <a:off x="1835150" y="1006475"/>
            <a:ext cx="6124575" cy="46672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(3~5)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本期所得稅費用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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本期損益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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累積盈虧</a:t>
            </a:r>
            <a:endParaRPr lang="zh-TW" altLang="en-US" sz="2400" b="1" u="sng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25" name="表格 24"/>
          <p:cNvGraphicFramePr>
            <a:graphicFrameLocks noGrp="1"/>
          </p:cNvGraphicFramePr>
          <p:nvPr/>
        </p:nvGraphicFramePr>
        <p:xfrm>
          <a:off x="376238" y="1609725"/>
          <a:ext cx="8266112" cy="39068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16277"/>
                <a:gridCol w="4349835"/>
              </a:tblGrid>
              <a:tr h="489159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交易事項</a:t>
                      </a:r>
                      <a:endParaRPr lang="zh-TW" altLang="en-US" sz="2400" dirty="0"/>
                    </a:p>
                  </a:txBody>
                  <a:tcPr marL="91446" marR="91446" marT="45699" marB="4569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分錄</a:t>
                      </a:r>
                      <a:endParaRPr lang="zh-TW" altLang="en-US" sz="2400" dirty="0"/>
                    </a:p>
                  </a:txBody>
                  <a:tcPr marL="91446" marR="91446" marT="45699" marB="45699"/>
                </a:tc>
              </a:tr>
              <a:tr h="1085731"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6" marR="91446" marT="45699" marB="45699"/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6" marR="91446" marT="45699" marB="45699"/>
                </a:tc>
              </a:tr>
              <a:tr h="1085731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L="91446" marR="91446" marT="45699" marB="45699"/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6" marR="91446" marT="45699" marB="45699"/>
                </a:tc>
              </a:tr>
              <a:tr h="1246217"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6" marR="91446" marT="45699" marB="45699"/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6" marR="91446" marT="45699" marB="45699"/>
                </a:tc>
              </a:tr>
            </a:tbl>
          </a:graphicData>
        </a:graphic>
      </p:graphicFrame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387350" y="2341563"/>
            <a:ext cx="357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/>
              <a:t>(3)</a:t>
            </a:r>
            <a:r>
              <a:rPr lang="zh-TW" altLang="en-US" sz="2400"/>
              <a:t>認列</a:t>
            </a:r>
            <a:r>
              <a:rPr lang="zh-TW" altLang="en-US" sz="2400" b="1"/>
              <a:t>本期所得稅費用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376238" y="3284538"/>
            <a:ext cx="44942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/>
              <a:t>(4)</a:t>
            </a:r>
            <a:r>
              <a:rPr lang="zh-TW" altLang="en-US" sz="2400"/>
              <a:t>本期所得稅費用轉入</a:t>
            </a:r>
            <a:endParaRPr lang="en-US" altLang="zh-TW" sz="240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/>
              <a:t>    本期損益帳戶</a:t>
            </a:r>
            <a:endParaRPr lang="zh-TW" altLang="en-US" sz="2400"/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47663" y="4437063"/>
            <a:ext cx="4802187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/>
              <a:t>(5)</a:t>
            </a:r>
            <a:r>
              <a:rPr lang="zh-TW" altLang="en-US" sz="2400" b="1">
                <a:solidFill>
                  <a:srgbClr val="FF0000"/>
                </a:solidFill>
              </a:rPr>
              <a:t>本期損益帳戶</a:t>
            </a:r>
            <a:r>
              <a:rPr lang="zh-TW" altLang="en-US" sz="2400"/>
              <a:t>結轉</a:t>
            </a:r>
            <a:endParaRPr lang="en-US" altLang="zh-TW" sz="240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/>
              <a:t>    累積盈虧帳戶</a:t>
            </a:r>
            <a:endParaRPr lang="zh-TW" altLang="en-US" sz="2400"/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4300538" y="2100263"/>
            <a:ext cx="3708400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本期所得稅費用 </a:t>
            </a:r>
            <a:r>
              <a:rPr lang="en-US" altLang="zh-TW" sz="24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37,400</a:t>
            </a:r>
            <a:endParaRPr lang="zh-TW" altLang="en-US" sz="2400" b="1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4872038" y="2562225"/>
            <a:ext cx="378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本期所得稅負債   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37,400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5065713" y="3706813"/>
            <a:ext cx="359092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本期所得稅費用  </a:t>
            </a:r>
            <a:r>
              <a:rPr lang="en-US" altLang="zh-TW" sz="24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37,400</a:t>
            </a:r>
            <a:endParaRPr lang="zh-TW" altLang="en-US" sz="2400" b="1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4341813" y="3217863"/>
            <a:ext cx="2927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37,400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4387850" y="4321175"/>
            <a:ext cx="2622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182,600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5056188" y="4881563"/>
            <a:ext cx="3416300" cy="461962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累積盈虧　    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182,600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57238" y="5516563"/>
            <a:ext cx="5640387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n-ea"/>
              </a:rPr>
              <a:t>稅後本期損益＝</a:t>
            </a:r>
            <a:r>
              <a:rPr lang="en-US" altLang="zh-TW" sz="2400" b="1" dirty="0">
                <a:latin typeface="+mn-ea"/>
              </a:rPr>
              <a:t>220,000</a:t>
            </a:r>
            <a:r>
              <a:rPr lang="zh-TW" altLang="en-US" sz="2400" b="1" dirty="0">
                <a:latin typeface="+mn-ea"/>
              </a:rPr>
              <a:t>－</a:t>
            </a:r>
            <a:r>
              <a:rPr lang="en-US" altLang="zh-TW" sz="2400" b="1" dirty="0">
                <a:latin typeface="+mn-ea"/>
              </a:rPr>
              <a:t>37,400</a:t>
            </a:r>
            <a:r>
              <a:rPr lang="zh-TW" altLang="en-US" sz="2400" b="1" dirty="0">
                <a:latin typeface="+mn-ea"/>
              </a:rPr>
              <a:t>＝</a:t>
            </a:r>
            <a:r>
              <a:rPr lang="en-US" altLang="zh-TW" sz="2400" b="1" dirty="0">
                <a:latin typeface="+mn-ea"/>
              </a:rPr>
              <a:t>182,600</a:t>
            </a:r>
            <a:endParaRPr lang="zh-TW" altLang="en-US" sz="2400" b="1" dirty="0">
              <a:latin typeface="+mn-ea"/>
            </a:endParaRPr>
          </a:p>
        </p:txBody>
      </p:sp>
      <p:grpSp>
        <p:nvGrpSpPr>
          <p:cNvPr id="42017" name="群組 2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2018" name="圖片 2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9" name="圖片 22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0" name="圖片 2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7" grpId="0"/>
      <p:bldP spid="31" grpId="0"/>
      <p:bldP spid="37" grpId="0" animBg="1"/>
      <p:bldP spid="38" grpId="0"/>
      <p:bldP spid="39" grpId="0" animBg="1"/>
      <p:bldP spid="40" grpId="0" animBg="1"/>
      <p:bldP spid="41" grpId="0" animBg="1"/>
      <p:bldP spid="42" grpId="0" animBg="1"/>
      <p:bldP spid="4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過帳與劃線結平帳戶</a:t>
            </a:r>
          </a:p>
        </p:txBody>
      </p:sp>
      <p:sp>
        <p:nvSpPr>
          <p:cNvPr id="43011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</a:t>
            </a:r>
          </a:p>
        </p:txBody>
      </p:sp>
      <p:sp>
        <p:nvSpPr>
          <p:cNvPr id="18" name="矩形 17"/>
          <p:cNvSpPr/>
          <p:nvPr/>
        </p:nvSpPr>
        <p:spPr>
          <a:xfrm>
            <a:off x="2435225" y="895350"/>
            <a:ext cx="4765675" cy="83185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虛帳戶的結帳分錄過入</a:t>
            </a:r>
            <a:r>
              <a:rPr lang="zh-TW" altLang="en-US" sz="2400" b="1" u="sng" dirty="0">
                <a:latin typeface="標楷體" pitchFamily="65" charset="-120"/>
                <a:ea typeface="標楷體" pitchFamily="65" charset="-120"/>
              </a:rPr>
              <a:t>分類帳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後，</a:t>
            </a:r>
            <a:endParaRPr lang="en-US" altLang="zh-TW" sz="2400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在最後一列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劃雙紅線，以示結平</a:t>
            </a:r>
          </a:p>
        </p:txBody>
      </p:sp>
      <p:grpSp>
        <p:nvGrpSpPr>
          <p:cNvPr id="20" name="群組 19"/>
          <p:cNvGrpSpPr>
            <a:grpSpLocks/>
          </p:cNvGrpSpPr>
          <p:nvPr/>
        </p:nvGrpSpPr>
        <p:grpSpPr bwMode="auto">
          <a:xfrm>
            <a:off x="2051050" y="1735138"/>
            <a:ext cx="4745038" cy="582612"/>
            <a:chOff x="762630" y="1934417"/>
            <a:chExt cx="6157753" cy="1100201"/>
          </a:xfrm>
        </p:grpSpPr>
        <p:sp>
          <p:nvSpPr>
            <p:cNvPr id="43051" name="文字方塊 36"/>
            <p:cNvSpPr txBox="1">
              <a:spLocks noChangeArrowheads="1"/>
            </p:cNvSpPr>
            <p:nvPr/>
          </p:nvSpPr>
          <p:spPr bwMode="auto">
            <a:xfrm>
              <a:off x="762630" y="2276169"/>
              <a:ext cx="568598" cy="749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分</a:t>
              </a:r>
            </a:p>
          </p:txBody>
        </p:sp>
        <p:grpSp>
          <p:nvGrpSpPr>
            <p:cNvPr id="43052" name="群組 37"/>
            <p:cNvGrpSpPr>
              <a:grpSpLocks/>
            </p:cNvGrpSpPr>
            <p:nvPr/>
          </p:nvGrpSpPr>
          <p:grpSpPr bwMode="auto">
            <a:xfrm>
              <a:off x="1519783" y="1934417"/>
              <a:ext cx="5400600" cy="1100201"/>
              <a:chOff x="1547664" y="1897591"/>
              <a:chExt cx="5400600" cy="1531409"/>
            </a:xfrm>
          </p:grpSpPr>
          <p:grpSp>
            <p:nvGrpSpPr>
              <p:cNvPr id="43053" name="群組 38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25" name="直線單箭頭接點 24"/>
                <p:cNvCxnSpPr/>
                <p:nvPr/>
              </p:nvCxnSpPr>
              <p:spPr>
                <a:xfrm>
                  <a:off x="1550702" y="2707112"/>
                  <a:ext cx="0" cy="721888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直線接點 25"/>
                <p:cNvCxnSpPr/>
                <p:nvPr/>
              </p:nvCxnSpPr>
              <p:spPr>
                <a:xfrm>
                  <a:off x="1550702" y="2707112"/>
                  <a:ext cx="5397562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直線單箭頭接點 26"/>
                <p:cNvCxnSpPr/>
                <p:nvPr/>
              </p:nvCxnSpPr>
              <p:spPr>
                <a:xfrm>
                  <a:off x="6942083" y="2707112"/>
                  <a:ext cx="0" cy="721888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4" name="直線接點 23"/>
              <p:cNvCxnSpPr/>
              <p:nvPr/>
            </p:nvCxnSpPr>
            <p:spPr>
              <a:xfrm flipH="1">
                <a:off x="4340129" y="1897591"/>
                <a:ext cx="0" cy="784483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8" name="文字方塊 27"/>
          <p:cNvSpPr txBox="1">
            <a:spLocks noChangeArrowheads="1"/>
          </p:cNvSpPr>
          <p:nvPr/>
        </p:nvSpPr>
        <p:spPr bwMode="auto">
          <a:xfrm>
            <a:off x="6854825" y="186690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000"/>
              <a:t>分</a:t>
            </a:r>
          </a:p>
        </p:txBody>
      </p:sp>
      <p:sp>
        <p:nvSpPr>
          <p:cNvPr id="29" name="矩形 28"/>
          <p:cNvSpPr/>
          <p:nvPr/>
        </p:nvSpPr>
        <p:spPr>
          <a:xfrm>
            <a:off x="5740400" y="2333625"/>
            <a:ext cx="2022475" cy="83185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餘額式分類帳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結平</a:t>
            </a:r>
          </a:p>
        </p:txBody>
      </p:sp>
      <p:sp>
        <p:nvSpPr>
          <p:cNvPr id="30" name="矩形 29"/>
          <p:cNvSpPr/>
          <p:nvPr/>
        </p:nvSpPr>
        <p:spPr>
          <a:xfrm>
            <a:off x="1851025" y="2333625"/>
            <a:ext cx="1616075" cy="83185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>
                <a:latin typeface="Times New Roman" pitchFamily="18" charset="0"/>
                <a:ea typeface="標楷體" pitchFamily="65" charset="-120"/>
                <a:cs typeface="Times New Roman" pitchFamily="18" charset="0"/>
              </a:rPr>
              <a:t>T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字帳圖示</a:t>
            </a:r>
            <a:endParaRPr lang="en-US" altLang="zh-TW" sz="2400" b="1"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  <a:p>
            <a:pPr eaLnBrk="1" hangingPunct="1">
              <a:defRPr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結平</a:t>
            </a:r>
          </a:p>
        </p:txBody>
      </p:sp>
      <p:grpSp>
        <p:nvGrpSpPr>
          <p:cNvPr id="31" name="群組 30"/>
          <p:cNvGrpSpPr>
            <a:grpSpLocks/>
          </p:cNvGrpSpPr>
          <p:nvPr/>
        </p:nvGrpSpPr>
        <p:grpSpPr bwMode="auto">
          <a:xfrm>
            <a:off x="428625" y="3770313"/>
            <a:ext cx="2447925" cy="2354262"/>
            <a:chOff x="1259632" y="2636912"/>
            <a:chExt cx="2448272" cy="1440160"/>
          </a:xfrm>
        </p:grpSpPr>
        <p:cxnSp>
          <p:nvCxnSpPr>
            <p:cNvPr id="32" name="直線接點 31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接點 32"/>
            <p:cNvCxnSpPr/>
            <p:nvPr/>
          </p:nvCxnSpPr>
          <p:spPr>
            <a:xfrm>
              <a:off x="2483769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文字方塊 33"/>
          <p:cNvSpPr txBox="1">
            <a:spLocks noChangeArrowheads="1"/>
          </p:cNvSpPr>
          <p:nvPr/>
        </p:nvSpPr>
        <p:spPr bwMode="auto">
          <a:xfrm>
            <a:off x="1103313" y="3254375"/>
            <a:ext cx="1108075" cy="466725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收益類</a:t>
            </a:r>
          </a:p>
        </p:txBody>
      </p:sp>
      <p:cxnSp>
        <p:nvCxnSpPr>
          <p:cNvPr id="35" name="直線接點 34"/>
          <p:cNvCxnSpPr/>
          <p:nvPr/>
        </p:nvCxnSpPr>
        <p:spPr>
          <a:xfrm>
            <a:off x="428625" y="4189413"/>
            <a:ext cx="2447925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6" name="矩形 35"/>
          <p:cNvSpPr/>
          <p:nvPr/>
        </p:nvSpPr>
        <p:spPr>
          <a:xfrm>
            <a:off x="1935163" y="4246563"/>
            <a:ext cx="8032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貸餘</a:t>
            </a:r>
          </a:p>
        </p:txBody>
      </p:sp>
      <p:sp>
        <p:nvSpPr>
          <p:cNvPr id="37" name="矩形 36"/>
          <p:cNvSpPr/>
          <p:nvPr/>
        </p:nvSpPr>
        <p:spPr>
          <a:xfrm>
            <a:off x="133350" y="4660900"/>
            <a:ext cx="1412875" cy="466725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結帳分錄</a:t>
            </a:r>
          </a:p>
        </p:txBody>
      </p:sp>
      <p:grpSp>
        <p:nvGrpSpPr>
          <p:cNvPr id="39" name="群組 38"/>
          <p:cNvGrpSpPr>
            <a:grpSpLocks/>
          </p:cNvGrpSpPr>
          <p:nvPr/>
        </p:nvGrpSpPr>
        <p:grpSpPr bwMode="auto">
          <a:xfrm>
            <a:off x="406400" y="5267325"/>
            <a:ext cx="2449513" cy="57150"/>
            <a:chOff x="4687980" y="3739206"/>
            <a:chExt cx="2450544" cy="56864"/>
          </a:xfrm>
        </p:grpSpPr>
        <p:cxnSp>
          <p:nvCxnSpPr>
            <p:cNvPr id="40" name="直線接點 39"/>
            <p:cNvCxnSpPr/>
            <p:nvPr/>
          </p:nvCxnSpPr>
          <p:spPr>
            <a:xfrm>
              <a:off x="4687980" y="3739206"/>
              <a:ext cx="2448955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41" name="直線接點 40"/>
            <p:cNvCxnSpPr/>
            <p:nvPr/>
          </p:nvCxnSpPr>
          <p:spPr>
            <a:xfrm>
              <a:off x="4689569" y="3796070"/>
              <a:ext cx="2448955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42" name="群組 41"/>
          <p:cNvGrpSpPr>
            <a:grpSpLocks/>
          </p:cNvGrpSpPr>
          <p:nvPr/>
        </p:nvGrpSpPr>
        <p:grpSpPr bwMode="auto">
          <a:xfrm>
            <a:off x="6178550" y="3738563"/>
            <a:ext cx="2447925" cy="2352675"/>
            <a:chOff x="1259632" y="2636912"/>
            <a:chExt cx="2448272" cy="1440160"/>
          </a:xfrm>
        </p:grpSpPr>
        <p:cxnSp>
          <p:nvCxnSpPr>
            <p:cNvPr id="43" name="直線接點 42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線接點 43"/>
            <p:cNvCxnSpPr/>
            <p:nvPr/>
          </p:nvCxnSpPr>
          <p:spPr>
            <a:xfrm>
              <a:off x="2483769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文字方塊 44"/>
          <p:cNvSpPr txBox="1">
            <a:spLocks noChangeArrowheads="1"/>
          </p:cNvSpPr>
          <p:nvPr/>
        </p:nvSpPr>
        <p:spPr bwMode="auto">
          <a:xfrm>
            <a:off x="6851650" y="3236913"/>
            <a:ext cx="1108075" cy="466725"/>
          </a:xfrm>
          <a:prstGeom prst="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費損類</a:t>
            </a:r>
          </a:p>
        </p:txBody>
      </p:sp>
      <p:cxnSp>
        <p:nvCxnSpPr>
          <p:cNvPr id="46" name="直線接點 45"/>
          <p:cNvCxnSpPr/>
          <p:nvPr/>
        </p:nvCxnSpPr>
        <p:spPr>
          <a:xfrm>
            <a:off x="6178550" y="4186238"/>
            <a:ext cx="2447925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47" name="矩形 46"/>
          <p:cNvSpPr/>
          <p:nvPr/>
        </p:nvSpPr>
        <p:spPr>
          <a:xfrm>
            <a:off x="6308725" y="4257675"/>
            <a:ext cx="8032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借餘</a:t>
            </a:r>
          </a:p>
        </p:txBody>
      </p:sp>
      <p:sp>
        <p:nvSpPr>
          <p:cNvPr id="48" name="矩形 47"/>
          <p:cNvSpPr/>
          <p:nvPr/>
        </p:nvSpPr>
        <p:spPr>
          <a:xfrm>
            <a:off x="7550150" y="4584700"/>
            <a:ext cx="1412875" cy="466725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結帳分錄</a:t>
            </a:r>
          </a:p>
        </p:txBody>
      </p:sp>
      <p:grpSp>
        <p:nvGrpSpPr>
          <p:cNvPr id="50" name="群組 49"/>
          <p:cNvGrpSpPr>
            <a:grpSpLocks/>
          </p:cNvGrpSpPr>
          <p:nvPr/>
        </p:nvGrpSpPr>
        <p:grpSpPr bwMode="auto">
          <a:xfrm>
            <a:off x="6154738" y="5205413"/>
            <a:ext cx="2451100" cy="57150"/>
            <a:chOff x="4687980" y="3739206"/>
            <a:chExt cx="2450544" cy="56864"/>
          </a:xfrm>
        </p:grpSpPr>
        <p:cxnSp>
          <p:nvCxnSpPr>
            <p:cNvPr id="51" name="直線接點 50"/>
            <p:cNvCxnSpPr/>
            <p:nvPr/>
          </p:nvCxnSpPr>
          <p:spPr>
            <a:xfrm>
              <a:off x="4687980" y="3739206"/>
              <a:ext cx="2448956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52" name="直線接點 51"/>
            <p:cNvCxnSpPr/>
            <p:nvPr/>
          </p:nvCxnSpPr>
          <p:spPr>
            <a:xfrm>
              <a:off x="4689567" y="3796070"/>
              <a:ext cx="2448957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53" name="群組 52"/>
          <p:cNvGrpSpPr>
            <a:grpSpLocks/>
          </p:cNvGrpSpPr>
          <p:nvPr/>
        </p:nvGrpSpPr>
        <p:grpSpPr bwMode="auto">
          <a:xfrm>
            <a:off x="3382963" y="3770313"/>
            <a:ext cx="2447925" cy="1984375"/>
            <a:chOff x="1259632" y="2636912"/>
            <a:chExt cx="2448272" cy="1440160"/>
          </a:xfrm>
        </p:grpSpPr>
        <p:cxnSp>
          <p:nvCxnSpPr>
            <p:cNvPr id="54" name="直線接點 53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接點 54"/>
            <p:cNvCxnSpPr/>
            <p:nvPr/>
          </p:nvCxnSpPr>
          <p:spPr>
            <a:xfrm>
              <a:off x="2483767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文字方塊 55"/>
          <p:cNvSpPr txBox="1">
            <a:spLocks noChangeArrowheads="1"/>
          </p:cNvSpPr>
          <p:nvPr/>
        </p:nvSpPr>
        <p:spPr bwMode="auto">
          <a:xfrm>
            <a:off x="3876675" y="3251200"/>
            <a:ext cx="1403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</a:lstStyle>
          <a:p>
            <a:pPr eaLnBrk="1" hangingPunct="1">
              <a:defRPr/>
            </a:pPr>
            <a:r>
              <a:rPr lang="zh-TW" altLang="en-US" dirty="0" smtClean="0"/>
              <a:t>本期損益</a:t>
            </a:r>
          </a:p>
        </p:txBody>
      </p:sp>
      <p:sp>
        <p:nvSpPr>
          <p:cNvPr id="59" name="矩形 58"/>
          <p:cNvSpPr/>
          <p:nvPr/>
        </p:nvSpPr>
        <p:spPr>
          <a:xfrm>
            <a:off x="4667250" y="3970338"/>
            <a:ext cx="1412875" cy="466725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12/31  R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3070225" y="4489450"/>
            <a:ext cx="1412875" cy="466725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12/31  E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" name="肘形接點 2"/>
          <p:cNvCxnSpPr/>
          <p:nvPr/>
        </p:nvCxnSpPr>
        <p:spPr>
          <a:xfrm rot="5400000" flipH="1" flipV="1">
            <a:off x="2762250" y="2540000"/>
            <a:ext cx="690563" cy="4532313"/>
          </a:xfrm>
          <a:prstGeom prst="bentConnector3">
            <a:avLst>
              <a:gd name="adj1" fmla="val -33103"/>
            </a:avLst>
          </a:prstGeom>
          <a:ln>
            <a:headEnd type="arrow"/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62" name="肘形接點 61"/>
          <p:cNvCxnSpPr/>
          <p:nvPr/>
        </p:nvCxnSpPr>
        <p:spPr>
          <a:xfrm rot="16200000" flipH="1">
            <a:off x="6016626" y="2776537"/>
            <a:ext cx="95250" cy="4479925"/>
          </a:xfrm>
          <a:prstGeom prst="bentConnector3">
            <a:avLst>
              <a:gd name="adj1" fmla="val 340179"/>
            </a:avLst>
          </a:prstGeom>
          <a:ln>
            <a:solidFill>
              <a:srgbClr val="FF66FF"/>
            </a:solidFill>
            <a:headEnd type="arrow"/>
            <a:tailEnd type="arrow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57" name="甜甜圈 56"/>
          <p:cNvSpPr/>
          <p:nvPr/>
        </p:nvSpPr>
        <p:spPr>
          <a:xfrm>
            <a:off x="1935163" y="5418138"/>
            <a:ext cx="612775" cy="612775"/>
          </a:xfrm>
          <a:prstGeom prst="donut">
            <a:avLst/>
          </a:prstGeom>
          <a:solidFill>
            <a:srgbClr val="FF000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58" name="甜甜圈 57"/>
          <p:cNvSpPr/>
          <p:nvPr/>
        </p:nvSpPr>
        <p:spPr>
          <a:xfrm>
            <a:off x="6608763" y="5381625"/>
            <a:ext cx="612775" cy="612775"/>
          </a:xfrm>
          <a:prstGeom prst="donut">
            <a:avLst/>
          </a:prstGeom>
          <a:solidFill>
            <a:srgbClr val="FF000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>
              <a:solidFill>
                <a:schemeClr val="tx1"/>
              </a:solidFill>
            </a:endParaRPr>
          </a:p>
        </p:txBody>
      </p:sp>
      <p:grpSp>
        <p:nvGrpSpPr>
          <p:cNvPr id="43037" name="群組 6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3038" name="圖片 6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39" name="圖片 6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0" name="圖片 6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 nodeType="clickPar">
                      <p:stCondLst>
                        <p:cond delay="indefinite"/>
                      </p:stCondLst>
                      <p:childTnLst>
                        <p:par>
                          <p:cTn id="1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 nodeType="clickPar">
                      <p:stCondLst>
                        <p:cond delay="indefinite"/>
                      </p:stCondLst>
                      <p:childTnLst>
                        <p:par>
                          <p:cTn id="1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 nodeType="clickPar">
                      <p:stCondLst>
                        <p:cond delay="indefinite"/>
                      </p:stCondLst>
                      <p:childTnLst>
                        <p:par>
                          <p:cTn id="1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 nodeType="clickPar">
                      <p:stCondLst>
                        <p:cond delay="indefinite"/>
                      </p:stCondLst>
                      <p:childTnLst>
                        <p:par>
                          <p:cTn id="1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5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 nodeType="clickPar">
                      <p:stCondLst>
                        <p:cond delay="indefinite"/>
                      </p:stCondLst>
                      <p:childTnLst>
                        <p:par>
                          <p:cTn id="1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 nodeType="clickPar">
                      <p:stCondLst>
                        <p:cond delay="indefinite"/>
                      </p:stCondLst>
                      <p:childTnLst>
                        <p:par>
                          <p:cTn id="1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8" grpId="0"/>
      <p:bldP spid="29" grpId="0" animBg="1"/>
      <p:bldP spid="29" grpId="1" animBg="1"/>
      <p:bldP spid="30" grpId="0" animBg="1"/>
      <p:bldP spid="30" grpId="1" animBg="1"/>
      <p:bldP spid="34" grpId="0" animBg="1"/>
      <p:bldP spid="36" grpId="0" animBg="1"/>
      <p:bldP spid="37" grpId="0" animBg="1"/>
      <p:bldP spid="37" grpId="1" animBg="1"/>
      <p:bldP spid="45" grpId="0" animBg="1"/>
      <p:bldP spid="47" grpId="0" animBg="1"/>
      <p:bldP spid="48" grpId="0" animBg="1"/>
      <p:bldP spid="48" grpId="1" animBg="1"/>
      <p:bldP spid="56" grpId="0" animBg="1"/>
      <p:bldP spid="59" grpId="0" animBg="1"/>
      <p:bldP spid="59" grpId="1" animBg="1"/>
      <p:bldP spid="60" grpId="0" animBg="1"/>
      <p:bldP spid="60" grpId="1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過帳與劃線結平帳戶</a:t>
            </a:r>
          </a:p>
        </p:txBody>
      </p:sp>
      <p:sp>
        <p:nvSpPr>
          <p:cNvPr id="44035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</a:t>
            </a:r>
          </a:p>
        </p:txBody>
      </p:sp>
      <p:sp>
        <p:nvSpPr>
          <p:cNvPr id="18" name="矩形 17"/>
          <p:cNvSpPr/>
          <p:nvPr/>
        </p:nvSpPr>
        <p:spPr>
          <a:xfrm>
            <a:off x="1547813" y="895350"/>
            <a:ext cx="4772025" cy="830263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虛帳戶的結帳分錄過入</a:t>
            </a:r>
            <a:r>
              <a:rPr lang="zh-TW" altLang="en-US" sz="2400" b="1" u="sng" dirty="0">
                <a:latin typeface="標楷體" pitchFamily="65" charset="-120"/>
                <a:ea typeface="標楷體" pitchFamily="65" charset="-120"/>
              </a:rPr>
              <a:t>分類帳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後，在最後一列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劃雙紅線，以示結平</a:t>
            </a:r>
          </a:p>
        </p:txBody>
      </p:sp>
      <p:grpSp>
        <p:nvGrpSpPr>
          <p:cNvPr id="20" name="群組 19"/>
          <p:cNvGrpSpPr>
            <a:grpSpLocks/>
          </p:cNvGrpSpPr>
          <p:nvPr/>
        </p:nvGrpSpPr>
        <p:grpSpPr bwMode="auto">
          <a:xfrm>
            <a:off x="1082675" y="1735138"/>
            <a:ext cx="4803775" cy="582612"/>
            <a:chOff x="687290" y="1934417"/>
            <a:chExt cx="6233093" cy="1100201"/>
          </a:xfrm>
        </p:grpSpPr>
        <p:sp>
          <p:nvSpPr>
            <p:cNvPr id="44055" name="文字方塊 36"/>
            <p:cNvSpPr txBox="1">
              <a:spLocks noChangeArrowheads="1"/>
            </p:cNvSpPr>
            <p:nvPr/>
          </p:nvSpPr>
          <p:spPr bwMode="auto">
            <a:xfrm>
              <a:off x="687290" y="2276169"/>
              <a:ext cx="568517" cy="749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分</a:t>
              </a:r>
            </a:p>
          </p:txBody>
        </p:sp>
        <p:grpSp>
          <p:nvGrpSpPr>
            <p:cNvPr id="44056" name="群組 37"/>
            <p:cNvGrpSpPr>
              <a:grpSpLocks/>
            </p:cNvGrpSpPr>
            <p:nvPr/>
          </p:nvGrpSpPr>
          <p:grpSpPr bwMode="auto">
            <a:xfrm>
              <a:off x="1519783" y="1934417"/>
              <a:ext cx="5400600" cy="1100201"/>
              <a:chOff x="1547664" y="1897591"/>
              <a:chExt cx="5400600" cy="1531409"/>
            </a:xfrm>
          </p:grpSpPr>
          <p:grpSp>
            <p:nvGrpSpPr>
              <p:cNvPr id="44057" name="群組 38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25" name="直線單箭頭接點 24"/>
                <p:cNvCxnSpPr/>
                <p:nvPr/>
              </p:nvCxnSpPr>
              <p:spPr>
                <a:xfrm>
                  <a:off x="1549409" y="2707112"/>
                  <a:ext cx="0" cy="721888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直線接點 25"/>
                <p:cNvCxnSpPr/>
                <p:nvPr/>
              </p:nvCxnSpPr>
              <p:spPr>
                <a:xfrm>
                  <a:off x="1549409" y="2707112"/>
                  <a:ext cx="5398855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直線單箭頭接點 26"/>
                <p:cNvCxnSpPr/>
                <p:nvPr/>
              </p:nvCxnSpPr>
              <p:spPr>
                <a:xfrm>
                  <a:off x="6942085" y="2707112"/>
                  <a:ext cx="0" cy="721888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4" name="直線接點 23"/>
              <p:cNvCxnSpPr/>
              <p:nvPr/>
            </p:nvCxnSpPr>
            <p:spPr>
              <a:xfrm flipH="1">
                <a:off x="4340499" y="1897591"/>
                <a:ext cx="0" cy="784483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8" name="文字方塊 27"/>
          <p:cNvSpPr txBox="1">
            <a:spLocks noChangeArrowheads="1"/>
          </p:cNvSpPr>
          <p:nvPr/>
        </p:nvSpPr>
        <p:spPr bwMode="auto">
          <a:xfrm>
            <a:off x="6099175" y="188436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000"/>
              <a:t>分</a:t>
            </a:r>
          </a:p>
        </p:txBody>
      </p:sp>
      <p:sp>
        <p:nvSpPr>
          <p:cNvPr id="29" name="矩形 28"/>
          <p:cNvSpPr/>
          <p:nvPr/>
        </p:nvSpPr>
        <p:spPr>
          <a:xfrm>
            <a:off x="4859338" y="2333625"/>
            <a:ext cx="2022475" cy="83185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餘額式分類帳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結平</a:t>
            </a:r>
          </a:p>
        </p:txBody>
      </p:sp>
      <p:sp>
        <p:nvSpPr>
          <p:cNvPr id="30" name="矩形 29"/>
          <p:cNvSpPr/>
          <p:nvPr/>
        </p:nvSpPr>
        <p:spPr>
          <a:xfrm>
            <a:off x="900113" y="2363788"/>
            <a:ext cx="1616075" cy="83185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>
                <a:latin typeface="Times New Roman" pitchFamily="18" charset="0"/>
                <a:ea typeface="標楷體" pitchFamily="65" charset="-120"/>
                <a:cs typeface="Times New Roman" pitchFamily="18" charset="0"/>
              </a:rPr>
              <a:t>T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字帳圖示</a:t>
            </a:r>
            <a:endParaRPr lang="en-US" altLang="zh-TW" sz="2400" b="1"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  <a:p>
            <a:pPr eaLnBrk="1" hangingPunct="1">
              <a:defRPr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結平</a:t>
            </a:r>
          </a:p>
        </p:txBody>
      </p:sp>
      <p:grpSp>
        <p:nvGrpSpPr>
          <p:cNvPr id="57" name="群組 56"/>
          <p:cNvGrpSpPr>
            <a:grpSpLocks/>
          </p:cNvGrpSpPr>
          <p:nvPr/>
        </p:nvGrpSpPr>
        <p:grpSpPr bwMode="auto">
          <a:xfrm>
            <a:off x="3727450" y="3149600"/>
            <a:ext cx="4162425" cy="768350"/>
            <a:chOff x="1519783" y="1912526"/>
            <a:chExt cx="5400600" cy="1122092"/>
          </a:xfrm>
        </p:grpSpPr>
        <p:sp>
          <p:nvSpPr>
            <p:cNvPr id="44048" name="文字方塊 36"/>
            <p:cNvSpPr txBox="1">
              <a:spLocks noChangeArrowheads="1"/>
            </p:cNvSpPr>
            <p:nvPr/>
          </p:nvSpPr>
          <p:spPr bwMode="auto">
            <a:xfrm>
              <a:off x="1598053" y="1912526"/>
              <a:ext cx="898040" cy="579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又分</a:t>
              </a:r>
            </a:p>
          </p:txBody>
        </p:sp>
        <p:grpSp>
          <p:nvGrpSpPr>
            <p:cNvPr id="44049" name="群組 37"/>
            <p:cNvGrpSpPr>
              <a:grpSpLocks/>
            </p:cNvGrpSpPr>
            <p:nvPr/>
          </p:nvGrpSpPr>
          <p:grpSpPr bwMode="auto">
            <a:xfrm>
              <a:off x="1519783" y="1934417"/>
              <a:ext cx="5400600" cy="1100201"/>
              <a:chOff x="1547664" y="1897591"/>
              <a:chExt cx="5400600" cy="1531409"/>
            </a:xfrm>
          </p:grpSpPr>
          <p:grpSp>
            <p:nvGrpSpPr>
              <p:cNvPr id="44050" name="群組 38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65" name="直線單箭頭接點 64"/>
                <p:cNvCxnSpPr/>
                <p:nvPr/>
              </p:nvCxnSpPr>
              <p:spPr>
                <a:xfrm>
                  <a:off x="1549724" y="2709375"/>
                  <a:ext cx="0" cy="71962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直線接點 65"/>
                <p:cNvCxnSpPr/>
                <p:nvPr/>
              </p:nvCxnSpPr>
              <p:spPr>
                <a:xfrm>
                  <a:off x="1549724" y="2709375"/>
                  <a:ext cx="5398540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7" name="直線單箭頭接點 66"/>
                <p:cNvCxnSpPr/>
                <p:nvPr/>
              </p:nvCxnSpPr>
              <p:spPr>
                <a:xfrm>
                  <a:off x="6942085" y="2709375"/>
                  <a:ext cx="0" cy="71962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64" name="直線接點 63"/>
              <p:cNvCxnSpPr/>
              <p:nvPr/>
            </p:nvCxnSpPr>
            <p:spPr>
              <a:xfrm flipH="1">
                <a:off x="4338593" y="1896164"/>
                <a:ext cx="0" cy="784166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" name="矩形 1"/>
          <p:cNvSpPr/>
          <p:nvPr/>
        </p:nvSpPr>
        <p:spPr>
          <a:xfrm>
            <a:off x="1258888" y="3933825"/>
            <a:ext cx="3744912" cy="847725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dist" eaLnBrk="1" hangingPunct="1">
              <a:defRPr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結帳分錄</a:t>
            </a: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過帳後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，帳戶</a:t>
            </a:r>
            <a:b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</a:b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借方或貸方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不只一個</a:t>
            </a: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金額</a:t>
            </a:r>
          </a:p>
        </p:txBody>
      </p:sp>
      <p:sp>
        <p:nvSpPr>
          <p:cNvPr id="69" name="矩形 68"/>
          <p:cNvSpPr/>
          <p:nvPr/>
        </p:nvSpPr>
        <p:spPr>
          <a:xfrm>
            <a:off x="5413375" y="3948113"/>
            <a:ext cx="3406775" cy="847725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dist" eaLnBrk="1" hangingPunct="1">
              <a:defRPr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結帳分錄</a:t>
            </a:r>
            <a:r>
              <a:rPr lang="zh-TW" altLang="en-US" sz="2400" u="sng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過帳後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，帳戶 </a:t>
            </a: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借方、貸方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各一個</a:t>
            </a: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金額</a:t>
            </a:r>
          </a:p>
        </p:txBody>
      </p:sp>
      <p:grpSp>
        <p:nvGrpSpPr>
          <p:cNvPr id="44044" name="群組 3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4045" name="圖片 3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6" name="圖片 3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7" name="圖片 3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8" grpId="0"/>
      <p:bldP spid="29" grpId="0" animBg="1"/>
      <p:bldP spid="30" grpId="0" animBg="1"/>
      <p:bldP spid="30" grpId="1" animBg="1"/>
      <p:bldP spid="2" grpId="0" animBg="1"/>
      <p:bldP spid="69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過帳與劃線結平帳戶</a:t>
            </a:r>
          </a:p>
        </p:txBody>
      </p:sp>
      <p:sp>
        <p:nvSpPr>
          <p:cNvPr id="45059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</a:t>
            </a:r>
          </a:p>
        </p:txBody>
      </p:sp>
      <p:sp>
        <p:nvSpPr>
          <p:cNvPr id="29" name="矩形 28"/>
          <p:cNvSpPr/>
          <p:nvPr/>
        </p:nvSpPr>
        <p:spPr>
          <a:xfrm>
            <a:off x="455613" y="1098550"/>
            <a:ext cx="2747962" cy="466725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餘額式分類帳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結平</a:t>
            </a:r>
          </a:p>
        </p:txBody>
      </p:sp>
      <p:sp>
        <p:nvSpPr>
          <p:cNvPr id="2" name="矩形 1"/>
          <p:cNvSpPr/>
          <p:nvPr/>
        </p:nvSpPr>
        <p:spPr>
          <a:xfrm>
            <a:off x="3349625" y="882650"/>
            <a:ext cx="3598863" cy="847725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just"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結帳分錄</a:t>
            </a:r>
            <a:r>
              <a:rPr lang="zh-TW" altLang="en-US" sz="2400" b="1" dirty="0">
                <a:latin typeface="+mj-ea"/>
                <a:ea typeface="+mj-ea"/>
              </a:rPr>
              <a:t>過帳後</a:t>
            </a:r>
            <a:r>
              <a:rPr lang="zh-TW" altLang="en-US" sz="2400" dirty="0">
                <a:latin typeface="+mj-ea"/>
                <a:ea typeface="+mj-ea"/>
              </a:rPr>
              <a:t>，帳戶 </a:t>
            </a:r>
            <a:r>
              <a:rPr lang="zh-TW" altLang="en-US" sz="2400" b="1" dirty="0">
                <a:latin typeface="+mj-ea"/>
                <a:ea typeface="+mj-ea"/>
              </a:rPr>
              <a:t>借方或貸方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不只一個</a:t>
            </a:r>
            <a:r>
              <a:rPr lang="zh-TW" altLang="en-US" sz="2400" b="1" dirty="0">
                <a:latin typeface="+mj-ea"/>
                <a:ea typeface="+mj-ea"/>
              </a:rPr>
              <a:t>金額</a:t>
            </a:r>
          </a:p>
        </p:txBody>
      </p:sp>
      <p:sp>
        <p:nvSpPr>
          <p:cNvPr id="31" name="Text Box 122"/>
          <p:cNvSpPr txBox="1">
            <a:spLocks noChangeArrowheads="1"/>
          </p:cNvSpPr>
          <p:nvPr/>
        </p:nvSpPr>
        <p:spPr bwMode="auto">
          <a:xfrm>
            <a:off x="3352800" y="1784350"/>
            <a:ext cx="5549900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進    貨   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51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32" name="Group 185"/>
          <p:cNvGraphicFramePr>
            <a:graphicFrameLocks noGrp="1"/>
          </p:cNvGraphicFramePr>
          <p:nvPr/>
        </p:nvGraphicFramePr>
        <p:xfrm>
          <a:off x="242888" y="2216150"/>
          <a:ext cx="8642350" cy="252730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61928"/>
                <a:gridCol w="1446247"/>
                <a:gridCol w="1487488"/>
                <a:gridCol w="447675"/>
                <a:gridCol w="1652587"/>
              </a:tblGrid>
              <a:tr h="371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371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承前頁</a:t>
                      </a: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80,000</a:t>
                      </a: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應付帳款</a:t>
                      </a: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40,000</a:t>
                      </a: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/>
                          <a:ea typeface="新細明體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120,000</a:t>
                      </a: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kern="1200" dirty="0" smtClean="0">
                        <a:solidFill>
                          <a:srgbClr val="FF0000"/>
                        </a:solidFill>
                        <a:latin typeface="Tahoma" pitchFamily="34" charset="0"/>
                        <a:ea typeface="新細明體" pitchFamily="18" charset="-120"/>
                        <a:cs typeface="+mn-cs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3" name="Text Box 163"/>
          <p:cNvSpPr txBox="1">
            <a:spLocks noChangeArrowheads="1"/>
          </p:cNvSpPr>
          <p:nvPr/>
        </p:nvSpPr>
        <p:spPr bwMode="auto">
          <a:xfrm>
            <a:off x="309563" y="3843338"/>
            <a:ext cx="9937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/>
              <a:t>     </a:t>
            </a:r>
            <a:r>
              <a:rPr lang="en-US" altLang="zh-TW" sz="2400">
                <a:solidFill>
                  <a:srgbClr val="0000CC"/>
                </a:solidFill>
              </a:rPr>
              <a:t>31</a:t>
            </a:r>
          </a:p>
        </p:txBody>
      </p:sp>
      <p:sp>
        <p:nvSpPr>
          <p:cNvPr id="34" name="Text Box 164"/>
          <p:cNvSpPr txBox="1">
            <a:spLocks noChangeArrowheads="1"/>
          </p:cNvSpPr>
          <p:nvPr/>
        </p:nvSpPr>
        <p:spPr bwMode="auto">
          <a:xfrm>
            <a:off x="1395413" y="3832225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本期損益</a:t>
            </a:r>
          </a:p>
        </p:txBody>
      </p:sp>
      <p:sp>
        <p:nvSpPr>
          <p:cNvPr id="35" name="Text Box 165"/>
          <p:cNvSpPr txBox="1">
            <a:spLocks noChangeArrowheads="1"/>
          </p:cNvSpPr>
          <p:nvPr/>
        </p:nvSpPr>
        <p:spPr bwMode="auto">
          <a:xfrm>
            <a:off x="3446463" y="3843338"/>
            <a:ext cx="4635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solidFill>
                  <a:srgbClr val="0000CC"/>
                </a:solidFill>
                <a:ea typeface="標楷體" pitchFamily="65" charset="-120"/>
              </a:rPr>
              <a:t>″</a:t>
            </a:r>
          </a:p>
        </p:txBody>
      </p:sp>
      <p:sp>
        <p:nvSpPr>
          <p:cNvPr id="36" name="Text Box 166"/>
          <p:cNvSpPr txBox="1">
            <a:spLocks noChangeArrowheads="1"/>
          </p:cNvSpPr>
          <p:nvPr/>
        </p:nvSpPr>
        <p:spPr bwMode="auto">
          <a:xfrm>
            <a:off x="5511800" y="3857625"/>
            <a:ext cx="1338263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solidFill>
                  <a:srgbClr val="0000CC"/>
                </a:solidFill>
                <a:ea typeface="標楷體" pitchFamily="65" charset="-120"/>
              </a:rPr>
              <a:t>120,000</a:t>
            </a:r>
          </a:p>
        </p:txBody>
      </p:sp>
      <p:sp>
        <p:nvSpPr>
          <p:cNvPr id="37" name="Text Box 167"/>
          <p:cNvSpPr txBox="1">
            <a:spLocks noChangeArrowheads="1"/>
          </p:cNvSpPr>
          <p:nvPr/>
        </p:nvSpPr>
        <p:spPr bwMode="auto">
          <a:xfrm>
            <a:off x="6786563" y="3857625"/>
            <a:ext cx="4635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平</a:t>
            </a:r>
          </a:p>
        </p:txBody>
      </p:sp>
      <p:sp>
        <p:nvSpPr>
          <p:cNvPr id="38" name="Text Box 173"/>
          <p:cNvSpPr txBox="1">
            <a:spLocks noChangeArrowheads="1"/>
          </p:cNvSpPr>
          <p:nvPr/>
        </p:nvSpPr>
        <p:spPr bwMode="auto">
          <a:xfrm>
            <a:off x="8482013" y="3871913"/>
            <a:ext cx="3619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solidFill>
                  <a:srgbClr val="0000CC"/>
                </a:solidFill>
                <a:ea typeface="標楷體" pitchFamily="65" charset="-120"/>
              </a:rPr>
              <a:t>0</a:t>
            </a:r>
          </a:p>
        </p:txBody>
      </p:sp>
      <p:sp>
        <p:nvSpPr>
          <p:cNvPr id="39" name="Text Box 164"/>
          <p:cNvSpPr txBox="1">
            <a:spLocks noChangeArrowheads="1"/>
          </p:cNvSpPr>
          <p:nvPr/>
        </p:nvSpPr>
        <p:spPr bwMode="auto">
          <a:xfrm>
            <a:off x="1760538" y="4302125"/>
            <a:ext cx="9906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合   計</a:t>
            </a:r>
          </a:p>
        </p:txBody>
      </p:sp>
      <p:cxnSp>
        <p:nvCxnSpPr>
          <p:cNvPr id="40" name="直線接點 39"/>
          <p:cNvCxnSpPr/>
          <p:nvPr/>
        </p:nvCxnSpPr>
        <p:spPr>
          <a:xfrm>
            <a:off x="3798888" y="4246563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41" name="群組 40"/>
          <p:cNvGrpSpPr>
            <a:grpSpLocks/>
          </p:cNvGrpSpPr>
          <p:nvPr/>
        </p:nvGrpSpPr>
        <p:grpSpPr bwMode="auto">
          <a:xfrm>
            <a:off x="257175" y="4660900"/>
            <a:ext cx="8645525" cy="46038"/>
            <a:chOff x="252934" y="4551281"/>
            <a:chExt cx="8645003" cy="45719"/>
          </a:xfrm>
        </p:grpSpPr>
        <p:grpSp>
          <p:nvGrpSpPr>
            <p:cNvPr id="45137" name="群組 25"/>
            <p:cNvGrpSpPr>
              <a:grpSpLocks/>
            </p:cNvGrpSpPr>
            <p:nvPr/>
          </p:nvGrpSpPr>
          <p:grpSpPr bwMode="auto">
            <a:xfrm>
              <a:off x="3347864" y="4551281"/>
              <a:ext cx="5550073" cy="45719"/>
              <a:chOff x="4687980" y="3739206"/>
              <a:chExt cx="2450544" cy="56864"/>
            </a:xfrm>
          </p:grpSpPr>
          <p:cxnSp>
            <p:nvCxnSpPr>
              <p:cNvPr id="46" name="直線接點 45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47" name="直線接點 46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45138" name="群組 28"/>
            <p:cNvGrpSpPr>
              <a:grpSpLocks/>
            </p:cNvGrpSpPr>
            <p:nvPr/>
          </p:nvGrpSpPr>
          <p:grpSpPr bwMode="auto">
            <a:xfrm>
              <a:off x="252934" y="4551281"/>
              <a:ext cx="1075270" cy="45719"/>
              <a:chOff x="4687980" y="3739206"/>
              <a:chExt cx="2450544" cy="56864"/>
            </a:xfrm>
          </p:grpSpPr>
          <p:cxnSp>
            <p:nvCxnSpPr>
              <p:cNvPr id="44" name="直線接點 43"/>
              <p:cNvCxnSpPr/>
              <p:nvPr/>
            </p:nvCxnSpPr>
            <p:spPr>
              <a:xfrm>
                <a:off x="4687980" y="3739206"/>
                <a:ext cx="2449184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45" name="直線接點 44"/>
              <p:cNvCxnSpPr/>
              <p:nvPr/>
            </p:nvCxnSpPr>
            <p:spPr>
              <a:xfrm>
                <a:off x="4687980" y="3796070"/>
                <a:ext cx="2449184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8" name="Text Box 166"/>
          <p:cNvSpPr txBox="1">
            <a:spLocks noChangeArrowheads="1"/>
          </p:cNvSpPr>
          <p:nvPr/>
        </p:nvSpPr>
        <p:spPr bwMode="auto">
          <a:xfrm>
            <a:off x="4037013" y="4230688"/>
            <a:ext cx="1338262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solidFill>
                  <a:srgbClr val="0000CC"/>
                </a:solidFill>
                <a:ea typeface="標楷體" pitchFamily="65" charset="-120"/>
              </a:rPr>
              <a:t>120,000</a:t>
            </a:r>
          </a:p>
        </p:txBody>
      </p:sp>
      <p:sp>
        <p:nvSpPr>
          <p:cNvPr id="49" name="Text Box 166"/>
          <p:cNvSpPr txBox="1">
            <a:spLocks noChangeArrowheads="1"/>
          </p:cNvSpPr>
          <p:nvPr/>
        </p:nvSpPr>
        <p:spPr bwMode="auto">
          <a:xfrm>
            <a:off x="5529263" y="4237038"/>
            <a:ext cx="1338262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solidFill>
                  <a:srgbClr val="0000CC"/>
                </a:solidFill>
                <a:ea typeface="標楷體" pitchFamily="65" charset="-120"/>
              </a:rPr>
              <a:t>120,000</a:t>
            </a:r>
          </a:p>
        </p:txBody>
      </p:sp>
      <p:sp>
        <p:nvSpPr>
          <p:cNvPr id="3" name="矩形 2"/>
          <p:cNvSpPr/>
          <p:nvPr/>
        </p:nvSpPr>
        <p:spPr>
          <a:xfrm>
            <a:off x="138113" y="4808538"/>
            <a:ext cx="8764587" cy="1187450"/>
          </a:xfrm>
          <a:prstGeom prst="rect">
            <a:avLst/>
          </a:prstGeom>
          <a:ln>
            <a:noFill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餘額式分類帳在最後一筆金額下，在</a:t>
            </a:r>
            <a:r>
              <a:rPr lang="zh-TW" altLang="en-US" sz="2400" b="1" u="sng" dirty="0">
                <a:latin typeface="+mj-ea"/>
                <a:ea typeface="+mj-ea"/>
              </a:rPr>
              <a:t>摘要欄</a:t>
            </a:r>
            <a:r>
              <a:rPr lang="zh-TW" altLang="en-US" sz="2400" b="1" dirty="0">
                <a:latin typeface="+mj-ea"/>
                <a:ea typeface="+mj-ea"/>
              </a:rPr>
              <a:t>寫上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「合計」</a:t>
            </a:r>
            <a:r>
              <a:rPr lang="zh-TW" altLang="en-US" sz="2400" b="1" dirty="0">
                <a:latin typeface="+mj-ea"/>
                <a:ea typeface="+mj-ea"/>
              </a:rPr>
              <a:t>字樣</a:t>
            </a:r>
            <a:r>
              <a:rPr lang="zh-TW" altLang="en-US" sz="2400" dirty="0">
                <a:latin typeface="+mj-ea"/>
                <a:ea typeface="+mj-ea"/>
              </a:rPr>
              <a:t>， </a:t>
            </a:r>
            <a:r>
              <a:rPr lang="zh-TW" altLang="en-US" sz="2400" b="1" dirty="0">
                <a:solidFill>
                  <a:schemeClr val="tx1"/>
                </a:solidFill>
                <a:latin typeface="+mj-ea"/>
                <a:ea typeface="+mj-ea"/>
              </a:rPr>
              <a:t>加總的金額</a:t>
            </a:r>
            <a:r>
              <a:rPr lang="zh-TW" altLang="en-US" sz="2400" b="1" u="sng" dirty="0">
                <a:solidFill>
                  <a:schemeClr val="tx1"/>
                </a:solidFill>
                <a:latin typeface="+mj-ea"/>
                <a:ea typeface="+mj-ea"/>
              </a:rPr>
              <a:t>之上</a:t>
            </a:r>
            <a:r>
              <a:rPr lang="zh-TW" altLang="en-US" sz="2400" b="1" dirty="0">
                <a:latin typeface="+mj-ea"/>
                <a:ea typeface="+mj-ea"/>
              </a:rPr>
              <a:t>劃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單紅線（加減線）</a:t>
            </a:r>
            <a:r>
              <a:rPr lang="zh-TW" altLang="en-US" sz="2400" dirty="0">
                <a:latin typeface="+mj-ea"/>
                <a:ea typeface="+mj-ea"/>
              </a:rPr>
              <a:t>，</a:t>
            </a:r>
            <a:r>
              <a:rPr lang="zh-TW" altLang="en-US" sz="2400" b="1" dirty="0">
                <a:latin typeface="+mj-ea"/>
                <a:ea typeface="+mj-ea"/>
              </a:rPr>
              <a:t>加總的金額</a:t>
            </a:r>
            <a:r>
              <a:rPr lang="zh-TW" altLang="en-US" sz="2400" b="1" u="sng" dirty="0">
                <a:latin typeface="+mj-ea"/>
                <a:ea typeface="+mj-ea"/>
              </a:rPr>
              <a:t>之下</a:t>
            </a:r>
            <a:r>
              <a:rPr lang="zh-TW" altLang="en-US" sz="2400" b="1" i="1" dirty="0">
                <a:solidFill>
                  <a:srgbClr val="0000CC"/>
                </a:solidFill>
                <a:latin typeface="+mj-ea"/>
                <a:ea typeface="+mj-ea"/>
              </a:rPr>
              <a:t>除了摘要欄外</a:t>
            </a:r>
            <a:r>
              <a:rPr lang="zh-TW" altLang="en-US" sz="2400" dirty="0">
                <a:latin typeface="+mj-ea"/>
                <a:ea typeface="+mj-ea"/>
              </a:rPr>
              <a:t>，</a:t>
            </a:r>
            <a:r>
              <a:rPr lang="zh-TW" altLang="en-US" sz="2400" b="1" dirty="0">
                <a:solidFill>
                  <a:schemeClr val="tx1"/>
                </a:solidFill>
                <a:latin typeface="+mj-ea"/>
                <a:ea typeface="+mj-ea"/>
              </a:rPr>
              <a:t>其餘各欄</a:t>
            </a:r>
            <a:r>
              <a:rPr lang="zh-TW" altLang="en-US" sz="2400" dirty="0">
                <a:latin typeface="+mj-ea"/>
                <a:ea typeface="+mj-ea"/>
              </a:rPr>
              <a:t>均劃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雙紅線（終結線）</a:t>
            </a:r>
            <a:r>
              <a:rPr lang="zh-TW" altLang="en-US" sz="2400" dirty="0">
                <a:latin typeface="+mj-ea"/>
                <a:ea typeface="+mj-ea"/>
              </a:rPr>
              <a:t>，以示結平。</a:t>
            </a:r>
          </a:p>
        </p:txBody>
      </p:sp>
      <p:grpSp>
        <p:nvGrpSpPr>
          <p:cNvPr id="45133" name="群組 2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5134" name="圖片 4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5" name="圖片 4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6" name="圖片 4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" grpId="0" animBg="1"/>
      <p:bldP spid="31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8" grpId="0"/>
      <p:bldP spid="49" grpId="0"/>
      <p:bldP spid="3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過帳與劃線結平帳戶</a:t>
            </a:r>
          </a:p>
        </p:txBody>
      </p:sp>
      <p:sp>
        <p:nvSpPr>
          <p:cNvPr id="46083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11</a:t>
            </a:r>
          </a:p>
        </p:txBody>
      </p:sp>
      <p:sp>
        <p:nvSpPr>
          <p:cNvPr id="29" name="矩形 28"/>
          <p:cNvSpPr/>
          <p:nvPr/>
        </p:nvSpPr>
        <p:spPr>
          <a:xfrm>
            <a:off x="455613" y="1098550"/>
            <a:ext cx="2747962" cy="466725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餘額式分類帳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結平</a:t>
            </a:r>
          </a:p>
        </p:txBody>
      </p:sp>
      <p:sp>
        <p:nvSpPr>
          <p:cNvPr id="30" name="矩形 29"/>
          <p:cNvSpPr/>
          <p:nvPr/>
        </p:nvSpPr>
        <p:spPr>
          <a:xfrm>
            <a:off x="3324225" y="912813"/>
            <a:ext cx="3408363" cy="847725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結帳分錄</a:t>
            </a:r>
            <a:r>
              <a:rPr lang="zh-TW" altLang="en-US" sz="2400" u="sng" dirty="0">
                <a:latin typeface="+mj-ea"/>
                <a:ea typeface="+mj-ea"/>
              </a:rPr>
              <a:t>過帳後</a:t>
            </a:r>
            <a:r>
              <a:rPr lang="zh-TW" altLang="en-US" sz="2400" dirty="0">
                <a:latin typeface="+mj-ea"/>
                <a:ea typeface="+mj-ea"/>
              </a:rPr>
              <a:t>，帳戶</a:t>
            </a:r>
            <a:r>
              <a:rPr lang="zh-TW" altLang="en-US" sz="2400" b="1" dirty="0">
                <a:latin typeface="+mj-ea"/>
                <a:ea typeface="+mj-ea"/>
              </a:rPr>
              <a:t>借方、貸方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各一個</a:t>
            </a:r>
            <a:r>
              <a:rPr lang="zh-TW" altLang="en-US" sz="2400" b="1" dirty="0">
                <a:latin typeface="+mj-ea"/>
                <a:ea typeface="+mj-ea"/>
              </a:rPr>
              <a:t>金額</a:t>
            </a:r>
          </a:p>
        </p:txBody>
      </p:sp>
      <p:sp>
        <p:nvSpPr>
          <p:cNvPr id="50" name="Text Box 122"/>
          <p:cNvSpPr txBox="1">
            <a:spLocks noChangeArrowheads="1"/>
          </p:cNvSpPr>
          <p:nvPr/>
        </p:nvSpPr>
        <p:spPr bwMode="auto">
          <a:xfrm>
            <a:off x="3794125" y="1776413"/>
            <a:ext cx="51323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銷貨收入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41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51" name="Group 185"/>
          <p:cNvGraphicFramePr>
            <a:graphicFrameLocks noGrp="1"/>
          </p:cNvGraphicFramePr>
          <p:nvPr/>
        </p:nvGraphicFramePr>
        <p:xfrm>
          <a:off x="266700" y="2208213"/>
          <a:ext cx="8642350" cy="2116138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4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xx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承前頁</a:t>
                      </a: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300,000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300,000</a:t>
                      </a: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7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kern="1200" dirty="0" smtClean="0">
                        <a:solidFill>
                          <a:srgbClr val="FF0000"/>
                        </a:solidFill>
                        <a:latin typeface="Tahoma" pitchFamily="34" charset="0"/>
                        <a:ea typeface="新細明體" pitchFamily="18" charset="-120"/>
                        <a:cs typeface="+mn-cs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2" name="Text Box 163"/>
          <p:cNvSpPr txBox="1">
            <a:spLocks noChangeArrowheads="1"/>
          </p:cNvSpPr>
          <p:nvPr/>
        </p:nvSpPr>
        <p:spPr bwMode="auto">
          <a:xfrm>
            <a:off x="250825" y="3402013"/>
            <a:ext cx="10604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solidFill>
                  <a:srgbClr val="0000CC"/>
                </a:solidFill>
                <a:ea typeface="標楷體" pitchFamily="65" charset="-120"/>
              </a:rPr>
              <a:t>12 </a:t>
            </a: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CC"/>
                </a:solidFill>
                <a:ea typeface="標楷體" pitchFamily="65" charset="-120"/>
              </a:rPr>
              <a:t>31</a:t>
            </a:r>
          </a:p>
        </p:txBody>
      </p:sp>
      <p:sp>
        <p:nvSpPr>
          <p:cNvPr id="53" name="Text Box 164"/>
          <p:cNvSpPr txBox="1">
            <a:spLocks noChangeArrowheads="1"/>
          </p:cNvSpPr>
          <p:nvPr/>
        </p:nvSpPr>
        <p:spPr bwMode="auto">
          <a:xfrm>
            <a:off x="1419225" y="3390900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本期損益</a:t>
            </a:r>
          </a:p>
        </p:txBody>
      </p:sp>
      <p:sp>
        <p:nvSpPr>
          <p:cNvPr id="54" name="Text Box 165"/>
          <p:cNvSpPr txBox="1">
            <a:spLocks noChangeArrowheads="1"/>
          </p:cNvSpPr>
          <p:nvPr/>
        </p:nvSpPr>
        <p:spPr bwMode="auto">
          <a:xfrm>
            <a:off x="3368675" y="3402013"/>
            <a:ext cx="539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solidFill>
                  <a:srgbClr val="0000CC"/>
                </a:solidFill>
                <a:ea typeface="標楷體" pitchFamily="65" charset="-120"/>
              </a:rPr>
              <a:t>12</a:t>
            </a:r>
          </a:p>
        </p:txBody>
      </p:sp>
      <p:sp>
        <p:nvSpPr>
          <p:cNvPr id="55" name="Text Box 166"/>
          <p:cNvSpPr txBox="1">
            <a:spLocks noChangeArrowheads="1"/>
          </p:cNvSpPr>
          <p:nvPr/>
        </p:nvSpPr>
        <p:spPr bwMode="auto">
          <a:xfrm>
            <a:off x="4043363" y="3390900"/>
            <a:ext cx="133826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solidFill>
                  <a:srgbClr val="0000CC"/>
                </a:solidFill>
                <a:ea typeface="標楷體" pitchFamily="65" charset="-120"/>
              </a:rPr>
              <a:t>300,000</a:t>
            </a:r>
          </a:p>
        </p:txBody>
      </p:sp>
      <p:sp>
        <p:nvSpPr>
          <p:cNvPr id="56" name="Text Box 167"/>
          <p:cNvSpPr txBox="1">
            <a:spLocks noChangeArrowheads="1"/>
          </p:cNvSpPr>
          <p:nvPr/>
        </p:nvSpPr>
        <p:spPr bwMode="auto">
          <a:xfrm>
            <a:off x="6810375" y="3416300"/>
            <a:ext cx="4635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平</a:t>
            </a:r>
          </a:p>
        </p:txBody>
      </p:sp>
      <p:sp>
        <p:nvSpPr>
          <p:cNvPr id="57" name="Text Box 173"/>
          <p:cNvSpPr txBox="1">
            <a:spLocks noChangeArrowheads="1"/>
          </p:cNvSpPr>
          <p:nvPr/>
        </p:nvSpPr>
        <p:spPr bwMode="auto">
          <a:xfrm>
            <a:off x="8505825" y="3430588"/>
            <a:ext cx="3619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solidFill>
                  <a:srgbClr val="0000CC"/>
                </a:solidFill>
                <a:ea typeface="標楷體" pitchFamily="65" charset="-120"/>
              </a:rPr>
              <a:t>0</a:t>
            </a:r>
          </a:p>
        </p:txBody>
      </p:sp>
      <p:grpSp>
        <p:nvGrpSpPr>
          <p:cNvPr id="60" name="群組 59"/>
          <p:cNvGrpSpPr>
            <a:grpSpLocks/>
          </p:cNvGrpSpPr>
          <p:nvPr/>
        </p:nvGrpSpPr>
        <p:grpSpPr bwMode="auto">
          <a:xfrm>
            <a:off x="250825" y="3811588"/>
            <a:ext cx="8675688" cy="46037"/>
            <a:chOff x="223468" y="4551281"/>
            <a:chExt cx="8674469" cy="45719"/>
          </a:xfrm>
        </p:grpSpPr>
        <p:grpSp>
          <p:nvGrpSpPr>
            <p:cNvPr id="46148" name="群組 25"/>
            <p:cNvGrpSpPr>
              <a:grpSpLocks/>
            </p:cNvGrpSpPr>
            <p:nvPr/>
          </p:nvGrpSpPr>
          <p:grpSpPr bwMode="auto">
            <a:xfrm>
              <a:off x="3347864" y="4551281"/>
              <a:ext cx="5550073" cy="45719"/>
              <a:chOff x="4687980" y="3739206"/>
              <a:chExt cx="2450544" cy="56864"/>
            </a:xfrm>
          </p:grpSpPr>
          <p:cxnSp>
            <p:nvCxnSpPr>
              <p:cNvPr id="65" name="直線接點 64"/>
              <p:cNvCxnSpPr/>
              <p:nvPr/>
            </p:nvCxnSpPr>
            <p:spPr>
              <a:xfrm>
                <a:off x="4687700" y="3739206"/>
                <a:ext cx="244942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66" name="直線接點 65"/>
              <p:cNvCxnSpPr/>
              <p:nvPr/>
            </p:nvCxnSpPr>
            <p:spPr>
              <a:xfrm>
                <a:off x="4689101" y="3796070"/>
                <a:ext cx="244942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46149" name="群組 28"/>
            <p:cNvGrpSpPr>
              <a:grpSpLocks/>
            </p:cNvGrpSpPr>
            <p:nvPr/>
          </p:nvGrpSpPr>
          <p:grpSpPr bwMode="auto">
            <a:xfrm>
              <a:off x="223468" y="4551281"/>
              <a:ext cx="1074672" cy="45719"/>
              <a:chOff x="4620826" y="3739206"/>
              <a:chExt cx="2449181" cy="56864"/>
            </a:xfrm>
          </p:grpSpPr>
          <p:cxnSp>
            <p:nvCxnSpPr>
              <p:cNvPr id="63" name="直線接點 62"/>
              <p:cNvCxnSpPr/>
              <p:nvPr/>
            </p:nvCxnSpPr>
            <p:spPr>
              <a:xfrm>
                <a:off x="4620826" y="3739206"/>
                <a:ext cx="2448987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64" name="直線接點 63"/>
              <p:cNvCxnSpPr/>
              <p:nvPr/>
            </p:nvCxnSpPr>
            <p:spPr>
              <a:xfrm>
                <a:off x="4620826" y="3796070"/>
                <a:ext cx="2448987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/>
          <p:nvPr/>
        </p:nvSpPr>
        <p:spPr>
          <a:xfrm>
            <a:off x="179388" y="4537075"/>
            <a:ext cx="8713787" cy="822325"/>
          </a:xfrm>
          <a:prstGeom prst="rect">
            <a:avLst/>
          </a:prstGeom>
          <a:ln>
            <a:noFill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帳戶借方、貸方</a:t>
            </a:r>
            <a:r>
              <a:rPr lang="zh-TW" altLang="en-US" sz="2400" b="1" dirty="0">
                <a:latin typeface="+mj-ea"/>
                <a:ea typeface="+mj-ea"/>
              </a:rPr>
              <a:t>各一個金額</a:t>
            </a:r>
            <a:r>
              <a:rPr lang="zh-TW" altLang="en-US" sz="2400" dirty="0">
                <a:latin typeface="+mj-ea"/>
                <a:ea typeface="+mj-ea"/>
              </a:rPr>
              <a:t>時，則</a:t>
            </a:r>
            <a:r>
              <a:rPr lang="zh-TW" altLang="en-US" sz="2400" b="1" u="sng" dirty="0">
                <a:solidFill>
                  <a:srgbClr val="FF0000"/>
                </a:solidFill>
                <a:latin typeface="+mj-ea"/>
                <a:ea typeface="+mj-ea"/>
              </a:rPr>
              <a:t>不須加總</a:t>
            </a:r>
            <a:r>
              <a:rPr lang="zh-TW" altLang="en-US" sz="2400" dirty="0">
                <a:latin typeface="+mj-ea"/>
                <a:ea typeface="+mj-ea"/>
              </a:rPr>
              <a:t>，</a:t>
            </a:r>
            <a:r>
              <a:rPr lang="zh-TW" altLang="en-US" sz="2400" b="1" i="1" dirty="0">
                <a:solidFill>
                  <a:srgbClr val="0000CC"/>
                </a:solidFill>
                <a:latin typeface="+mj-ea"/>
                <a:ea typeface="+mj-ea"/>
              </a:rPr>
              <a:t>除了摘要欄外</a:t>
            </a:r>
            <a:r>
              <a:rPr lang="zh-TW" altLang="en-US" sz="2400" dirty="0">
                <a:latin typeface="+mj-ea"/>
                <a:ea typeface="+mj-ea"/>
              </a:rPr>
              <a:t>，</a:t>
            </a:r>
            <a:r>
              <a:rPr lang="zh-TW" altLang="en-US" sz="2400" b="1" dirty="0">
                <a:latin typeface="+mj-ea"/>
                <a:ea typeface="+mj-ea"/>
              </a:rPr>
              <a:t>其餘各欄</a:t>
            </a:r>
            <a:r>
              <a:rPr lang="zh-TW" altLang="en-US" sz="2400" dirty="0">
                <a:latin typeface="+mj-ea"/>
                <a:ea typeface="+mj-ea"/>
              </a:rPr>
              <a:t>均劃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雙紅線（終結線）</a:t>
            </a:r>
            <a:r>
              <a:rPr lang="zh-TW" altLang="en-US" sz="2400" dirty="0">
                <a:latin typeface="+mj-ea"/>
                <a:ea typeface="+mj-ea"/>
              </a:rPr>
              <a:t>，以示結平。</a:t>
            </a:r>
          </a:p>
        </p:txBody>
      </p:sp>
      <p:grpSp>
        <p:nvGrpSpPr>
          <p:cNvPr id="46144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6145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46" name="圖片 2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47" name="圖片 3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2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50" grpId="0"/>
      <p:bldP spid="52" grpId="0"/>
      <p:bldP spid="53" grpId="0"/>
      <p:bldP spid="54" grpId="0"/>
      <p:bldP spid="55" grpId="0"/>
      <p:bldP spid="56" grpId="0"/>
      <p:bldP spid="57" grpId="0"/>
      <p:bldP spid="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>
          <a:xfrm>
            <a:off x="523875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9-1-1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結帳之意義</a:t>
            </a:r>
          </a:p>
        </p:txBody>
      </p:sp>
      <p:sp>
        <p:nvSpPr>
          <p:cNvPr id="18435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</a:t>
            </a:r>
          </a:p>
        </p:txBody>
      </p:sp>
      <p:sp>
        <p:nvSpPr>
          <p:cNvPr id="10" name="矩形 9"/>
          <p:cNvSpPr/>
          <p:nvPr/>
        </p:nvSpPr>
        <p:spPr>
          <a:xfrm>
            <a:off x="3833813" y="863600"/>
            <a:ext cx="1006475" cy="58420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3200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結帳</a:t>
            </a:r>
            <a:endParaRPr lang="zh-TW" altLang="en-US" sz="32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214438" y="2133600"/>
            <a:ext cx="800100" cy="460375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意義</a:t>
            </a: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2" name="群組 11"/>
          <p:cNvGrpSpPr>
            <a:grpSpLocks/>
          </p:cNvGrpSpPr>
          <p:nvPr/>
        </p:nvGrpSpPr>
        <p:grpSpPr bwMode="auto">
          <a:xfrm>
            <a:off x="1114425" y="2593975"/>
            <a:ext cx="476250" cy="560388"/>
            <a:chOff x="1043674" y="3217044"/>
            <a:chExt cx="475991" cy="560095"/>
          </a:xfrm>
        </p:grpSpPr>
        <p:cxnSp>
          <p:nvCxnSpPr>
            <p:cNvPr id="13" name="直線單箭頭接點 12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476" name="文字方塊 13"/>
            <p:cNvSpPr txBox="1">
              <a:spLocks noChangeArrowheads="1"/>
            </p:cNvSpPr>
            <p:nvPr/>
          </p:nvSpPr>
          <p:spPr bwMode="auto">
            <a:xfrm>
              <a:off x="1043674" y="3313511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為</a:t>
              </a:r>
            </a:p>
          </p:txBody>
        </p:sp>
      </p:grp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468313" y="3154363"/>
            <a:ext cx="38941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會計期間終了時，將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調整後的分類帳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各帳戶予以結束的工作。</a:t>
            </a:r>
          </a:p>
        </p:txBody>
      </p:sp>
      <p:sp>
        <p:nvSpPr>
          <p:cNvPr id="16" name="矩形 15"/>
          <p:cNvSpPr/>
          <p:nvPr/>
        </p:nvSpPr>
        <p:spPr>
          <a:xfrm>
            <a:off x="5624513" y="2100263"/>
            <a:ext cx="2828925" cy="461962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調整後分類帳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性質</a:t>
            </a:r>
          </a:p>
        </p:txBody>
      </p:sp>
      <p:grpSp>
        <p:nvGrpSpPr>
          <p:cNvPr id="17" name="群組 16"/>
          <p:cNvGrpSpPr>
            <a:grpSpLocks/>
          </p:cNvGrpSpPr>
          <p:nvPr/>
        </p:nvGrpSpPr>
        <p:grpSpPr bwMode="auto">
          <a:xfrm>
            <a:off x="1085850" y="1489075"/>
            <a:ext cx="5905500" cy="582613"/>
            <a:chOff x="1014403" y="1934417"/>
            <a:chExt cx="5905980" cy="1100201"/>
          </a:xfrm>
        </p:grpSpPr>
        <p:sp>
          <p:nvSpPr>
            <p:cNvPr id="18468" name="文字方塊 17"/>
            <p:cNvSpPr txBox="1">
              <a:spLocks noChangeArrowheads="1"/>
            </p:cNvSpPr>
            <p:nvPr/>
          </p:nvSpPr>
          <p:spPr bwMode="auto">
            <a:xfrm>
              <a:off x="1014403" y="2358306"/>
              <a:ext cx="441146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的</a:t>
              </a:r>
            </a:p>
          </p:txBody>
        </p:sp>
        <p:grpSp>
          <p:nvGrpSpPr>
            <p:cNvPr id="18469" name="群組 18"/>
            <p:cNvGrpSpPr>
              <a:grpSpLocks/>
            </p:cNvGrpSpPr>
            <p:nvPr/>
          </p:nvGrpSpPr>
          <p:grpSpPr bwMode="auto">
            <a:xfrm>
              <a:off x="1519783" y="1934417"/>
              <a:ext cx="5400600" cy="1100201"/>
              <a:chOff x="1547664" y="1897591"/>
              <a:chExt cx="5400600" cy="1531409"/>
            </a:xfrm>
          </p:grpSpPr>
          <p:grpSp>
            <p:nvGrpSpPr>
              <p:cNvPr id="18470" name="群組 19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22" name="直線單箭頭接點 21"/>
                <p:cNvCxnSpPr/>
                <p:nvPr/>
              </p:nvCxnSpPr>
              <p:spPr>
                <a:xfrm>
                  <a:off x="1547150" y="2707109"/>
                  <a:ext cx="0" cy="721891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直線接點 22"/>
                <p:cNvCxnSpPr/>
                <p:nvPr/>
              </p:nvCxnSpPr>
              <p:spPr>
                <a:xfrm>
                  <a:off x="1547150" y="2707109"/>
                  <a:ext cx="5401114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線單箭頭接點 23"/>
                <p:cNvCxnSpPr/>
                <p:nvPr/>
              </p:nvCxnSpPr>
              <p:spPr>
                <a:xfrm>
                  <a:off x="6943502" y="2707109"/>
                  <a:ext cx="0" cy="721891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1" name="直線接點 20"/>
              <p:cNvCxnSpPr/>
              <p:nvPr/>
            </p:nvCxnSpPr>
            <p:spPr>
              <a:xfrm flipH="1">
                <a:off x="4336615" y="1897591"/>
                <a:ext cx="0" cy="78448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5" name="群組 24"/>
          <p:cNvGrpSpPr>
            <a:grpSpLocks/>
          </p:cNvGrpSpPr>
          <p:nvPr/>
        </p:nvGrpSpPr>
        <p:grpSpPr bwMode="auto">
          <a:xfrm>
            <a:off x="5016500" y="2576513"/>
            <a:ext cx="3938588" cy="577850"/>
            <a:chOff x="707228" y="1954499"/>
            <a:chExt cx="7055770" cy="1080120"/>
          </a:xfrm>
        </p:grpSpPr>
        <p:sp>
          <p:nvSpPr>
            <p:cNvPr id="18460" name="文字方塊 25"/>
            <p:cNvSpPr txBox="1">
              <a:spLocks noChangeArrowheads="1"/>
            </p:cNvSpPr>
            <p:nvPr/>
          </p:nvSpPr>
          <p:spPr bwMode="auto">
            <a:xfrm>
              <a:off x="707228" y="2280865"/>
              <a:ext cx="790268" cy="6605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分</a:t>
              </a:r>
            </a:p>
          </p:txBody>
        </p:sp>
        <p:grpSp>
          <p:nvGrpSpPr>
            <p:cNvPr id="18461" name="群組 26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18463" name="群組 28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31" name="直線單箭頭接點 30"/>
                <p:cNvCxnSpPr/>
                <p:nvPr/>
              </p:nvCxnSpPr>
              <p:spPr>
                <a:xfrm>
                  <a:off x="1548470" y="2710315"/>
                  <a:ext cx="0" cy="71868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直線接點 31"/>
                <p:cNvCxnSpPr/>
                <p:nvPr/>
              </p:nvCxnSpPr>
              <p:spPr>
                <a:xfrm>
                  <a:off x="1548470" y="2710315"/>
                  <a:ext cx="5400607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" name="直線單箭頭接點 32"/>
                <p:cNvCxnSpPr/>
                <p:nvPr/>
              </p:nvCxnSpPr>
              <p:spPr>
                <a:xfrm>
                  <a:off x="6943389" y="2710315"/>
                  <a:ext cx="0" cy="71868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0" name="直線接點 29"/>
              <p:cNvCxnSpPr/>
              <p:nvPr/>
            </p:nvCxnSpPr>
            <p:spPr>
              <a:xfrm flipH="1">
                <a:off x="4267259" y="1925543"/>
                <a:ext cx="0" cy="78477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462" name="文字方塊 27"/>
            <p:cNvSpPr txBox="1">
              <a:spLocks noChangeArrowheads="1"/>
            </p:cNvSpPr>
            <p:nvPr/>
          </p:nvSpPr>
          <p:spPr bwMode="auto">
            <a:xfrm>
              <a:off x="6972730" y="2354305"/>
              <a:ext cx="790268" cy="6605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分</a:t>
              </a:r>
            </a:p>
          </p:txBody>
        </p:sp>
      </p:grpSp>
      <p:sp>
        <p:nvSpPr>
          <p:cNvPr id="34" name="矩形 33"/>
          <p:cNvSpPr/>
          <p:nvPr/>
        </p:nvSpPr>
        <p:spPr>
          <a:xfrm>
            <a:off x="5010150" y="3162300"/>
            <a:ext cx="1108075" cy="461963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實</a:t>
            </a:r>
            <a:r>
              <a:rPr lang="zh-TW" altLang="en-US" sz="2400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帳戶</a:t>
            </a: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7842250" y="3192463"/>
            <a:ext cx="1108075" cy="460375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虛</a:t>
            </a:r>
            <a:r>
              <a:rPr lang="zh-TW" altLang="en-US" sz="2400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帳戶</a:t>
            </a: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36" name="群組 35"/>
          <p:cNvGrpSpPr>
            <a:grpSpLocks/>
          </p:cNvGrpSpPr>
          <p:nvPr/>
        </p:nvGrpSpPr>
        <p:grpSpPr bwMode="auto">
          <a:xfrm>
            <a:off x="4733925" y="3648075"/>
            <a:ext cx="747713" cy="460375"/>
            <a:chOff x="4648316" y="4385211"/>
            <a:chExt cx="747484" cy="560095"/>
          </a:xfrm>
        </p:grpSpPr>
        <p:cxnSp>
          <p:nvCxnSpPr>
            <p:cNvPr id="37" name="直線單箭頭接點 36"/>
            <p:cNvCxnSpPr/>
            <p:nvPr/>
          </p:nvCxnSpPr>
          <p:spPr>
            <a:xfrm>
              <a:off x="5395800" y="4385211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459" name="文字方塊 37"/>
            <p:cNvSpPr txBox="1">
              <a:spLocks noChangeArrowheads="1"/>
            </p:cNvSpPr>
            <p:nvPr/>
          </p:nvSpPr>
          <p:spPr bwMode="auto">
            <a:xfrm>
              <a:off x="4648316" y="4412133"/>
              <a:ext cx="69762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處理</a:t>
              </a:r>
            </a:p>
          </p:txBody>
        </p:sp>
      </p:grpSp>
      <p:grpSp>
        <p:nvGrpSpPr>
          <p:cNvPr id="39" name="群組 38"/>
          <p:cNvGrpSpPr>
            <a:grpSpLocks/>
          </p:cNvGrpSpPr>
          <p:nvPr/>
        </p:nvGrpSpPr>
        <p:grpSpPr bwMode="auto">
          <a:xfrm>
            <a:off x="7742238" y="3656013"/>
            <a:ext cx="746125" cy="469900"/>
            <a:chOff x="7655731" y="4388558"/>
            <a:chExt cx="747484" cy="560095"/>
          </a:xfrm>
        </p:grpSpPr>
        <p:cxnSp>
          <p:nvCxnSpPr>
            <p:cNvPr id="40" name="直線單箭頭接點 39"/>
            <p:cNvCxnSpPr/>
            <p:nvPr/>
          </p:nvCxnSpPr>
          <p:spPr>
            <a:xfrm>
              <a:off x="8403215" y="4388558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457" name="文字方塊 40"/>
            <p:cNvSpPr txBox="1">
              <a:spLocks noChangeArrowheads="1"/>
            </p:cNvSpPr>
            <p:nvPr/>
          </p:nvSpPr>
          <p:spPr bwMode="auto">
            <a:xfrm>
              <a:off x="7655731" y="4433953"/>
              <a:ext cx="69762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處理</a:t>
              </a:r>
            </a:p>
          </p:txBody>
        </p:sp>
      </p:grpSp>
      <p:sp>
        <p:nvSpPr>
          <p:cNvPr id="42" name="矩形 41"/>
          <p:cNvSpPr/>
          <p:nvPr/>
        </p:nvSpPr>
        <p:spPr>
          <a:xfrm>
            <a:off x="4802188" y="4110038"/>
            <a:ext cx="1416050" cy="461962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</a:rPr>
              <a:t>結轉下期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3" name="文字方塊 42"/>
          <p:cNvSpPr txBox="1">
            <a:spLocks noChangeArrowheads="1"/>
          </p:cNvSpPr>
          <p:nvPr/>
        </p:nvSpPr>
        <p:spPr bwMode="auto">
          <a:xfrm>
            <a:off x="7105650" y="1671638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000"/>
              <a:t>依</a:t>
            </a:r>
          </a:p>
        </p:txBody>
      </p:sp>
      <p:pic>
        <p:nvPicPr>
          <p:cNvPr id="3" name="圖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6038" y="4586288"/>
            <a:ext cx="11906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矩形 45"/>
          <p:cNvSpPr/>
          <p:nvPr/>
        </p:nvSpPr>
        <p:spPr>
          <a:xfrm>
            <a:off x="7553325" y="4116388"/>
            <a:ext cx="1416050" cy="46037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</a:rPr>
              <a:t>結清歸零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" name="甜甜圈 1"/>
          <p:cNvSpPr/>
          <p:nvPr/>
        </p:nvSpPr>
        <p:spPr>
          <a:xfrm>
            <a:off x="5148263" y="4662488"/>
            <a:ext cx="741362" cy="782637"/>
          </a:xfrm>
          <a:prstGeom prst="donut">
            <a:avLst/>
          </a:prstGeom>
          <a:solidFill>
            <a:srgbClr val="FF000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>
              <a:solidFill>
                <a:schemeClr val="tx1"/>
              </a:solidFill>
            </a:endParaRPr>
          </a:p>
        </p:txBody>
      </p:sp>
      <p:grpSp>
        <p:nvGrpSpPr>
          <p:cNvPr id="18452" name="群組 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8453" name="圖片 5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54" name="圖片 5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55" name="圖片 5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4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3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5" grpId="0"/>
      <p:bldP spid="16" grpId="0" animBg="1"/>
      <p:bldP spid="34" grpId="0" animBg="1"/>
      <p:bldP spid="35" grpId="0" animBg="1"/>
      <p:bldP spid="42" grpId="0" animBg="1"/>
      <p:bldP spid="43" grpId="0"/>
      <p:bldP spid="4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11</a:t>
            </a:r>
          </a:p>
        </p:txBody>
      </p:sp>
      <p:sp>
        <p:nvSpPr>
          <p:cNvPr id="47107" name="矩形 7"/>
          <p:cNvSpPr>
            <a:spLocks noChangeArrowheads="1"/>
          </p:cNvSpPr>
          <p:nvPr/>
        </p:nvSpPr>
        <p:spPr bwMode="auto">
          <a:xfrm>
            <a:off x="357188" y="1000125"/>
            <a:ext cx="8429625" cy="451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981075" indent="-981075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一、選擇題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)1.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結帳是結清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資產帳戶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負債帳戶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收益及費損帳戶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權益帳戶。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)2.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結帳後收益帳戶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發生借額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發生貸額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沒有餘額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不一定。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)3.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下列何種結帳分錄應借記本期損益？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應收帳款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租金支出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銷貨收入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勞務收入。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)4.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結帳時應結轉下期的項目為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利息收入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處分不動產、廠房及設備利益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呆帳損失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累計折舊。</a:t>
            </a:r>
            <a:endParaRPr lang="en-US" altLang="zh-TW" sz="22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)5.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結帳後費用帳戶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發生貸差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發生借差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沒有餘額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不一定。</a:t>
            </a: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642938" y="221456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642938" y="14287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628650" y="465296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654050" y="30289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647700" y="383857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grpSp>
        <p:nvGrpSpPr>
          <p:cNvPr id="47113" name="群組 16"/>
          <p:cNvGrpSpPr>
            <a:grpSpLocks/>
          </p:cNvGrpSpPr>
          <p:nvPr/>
        </p:nvGrpSpPr>
        <p:grpSpPr bwMode="auto">
          <a:xfrm>
            <a:off x="39688" y="-100013"/>
            <a:ext cx="4387850" cy="1225551"/>
            <a:chOff x="88455" y="-27384"/>
            <a:chExt cx="4388618" cy="1225550"/>
          </a:xfrm>
        </p:grpSpPr>
        <p:sp>
          <p:nvSpPr>
            <p:cNvPr id="18" name="AutoShape 2"/>
            <p:cNvSpPr>
              <a:spLocks noChangeArrowheads="1"/>
            </p:cNvSpPr>
            <p:nvPr/>
          </p:nvSpPr>
          <p:spPr bwMode="auto">
            <a:xfrm>
              <a:off x="1260235" y="248842"/>
              <a:ext cx="3216838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9-1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、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9-2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47119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7114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7115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16" name="圖片 2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17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9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0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11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12</a:t>
            </a:r>
          </a:p>
        </p:txBody>
      </p:sp>
      <p:sp>
        <p:nvSpPr>
          <p:cNvPr id="48131" name="矩形 7"/>
          <p:cNvSpPr>
            <a:spLocks noChangeArrowheads="1"/>
          </p:cNvSpPr>
          <p:nvPr/>
        </p:nvSpPr>
        <p:spPr bwMode="auto">
          <a:xfrm>
            <a:off x="357188" y="1214438"/>
            <a:ext cx="8215312" cy="410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981075" indent="-981075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)6.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結帳時，下列何者應貸記本期損益帳戶？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應收利息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備抵呆帳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佣金收入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折舊。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)7.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借記本期損益，貸記保險費是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開業分錄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開帳分錄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調整分錄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結帳分錄。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)8.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結帳後，存貨帳戶的餘額為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銷貨成本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銷貨毛利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期初存貨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期末存貨。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)9.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結帳後，銷貨折讓帳戶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有借餘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有貸餘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沒有餘額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不一定有餘額。</a:t>
            </a:r>
            <a:endParaRPr lang="en-US" altLang="zh-TW" sz="22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   )10.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結帳後，銷貨成本帳戶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有借餘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有貸餘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沒</a:t>
            </a:r>
            <a:br>
              <a:rPr lang="zh-TW" altLang="en-US" sz="2200" b="1">
                <a:latin typeface="標楷體" pitchFamily="65" charset="-120"/>
                <a:ea typeface="標楷體" pitchFamily="65" charset="-120"/>
              </a:rPr>
            </a:b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 有餘額　</a:t>
            </a: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>
                <a:latin typeface="標楷體" pitchFamily="65" charset="-120"/>
                <a:ea typeface="標楷體" pitchFamily="65" charset="-120"/>
              </a:rPr>
              <a:t>不一定有餘額。</a:t>
            </a: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641350" y="36718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642938" y="125730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628650" y="448151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657225" y="205740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642938" y="286861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grpSp>
        <p:nvGrpSpPr>
          <p:cNvPr id="48137" name="群組 17"/>
          <p:cNvGrpSpPr>
            <a:grpSpLocks/>
          </p:cNvGrpSpPr>
          <p:nvPr/>
        </p:nvGrpSpPr>
        <p:grpSpPr bwMode="auto">
          <a:xfrm>
            <a:off x="39688" y="-100013"/>
            <a:ext cx="4387850" cy="1225551"/>
            <a:chOff x="88455" y="-27384"/>
            <a:chExt cx="4388618" cy="1225550"/>
          </a:xfrm>
        </p:grpSpPr>
        <p:sp>
          <p:nvSpPr>
            <p:cNvPr id="19" name="AutoShape 2"/>
            <p:cNvSpPr>
              <a:spLocks noChangeArrowheads="1"/>
            </p:cNvSpPr>
            <p:nvPr/>
          </p:nvSpPr>
          <p:spPr bwMode="auto">
            <a:xfrm>
              <a:off x="1260235" y="248842"/>
              <a:ext cx="3216838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9-1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、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9-2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48143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138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8139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40" name="圖片 2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41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9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0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群組 26"/>
          <p:cNvGrpSpPr>
            <a:grpSpLocks/>
          </p:cNvGrpSpPr>
          <p:nvPr/>
        </p:nvGrpSpPr>
        <p:grpSpPr bwMode="auto">
          <a:xfrm>
            <a:off x="39688" y="-100013"/>
            <a:ext cx="4387850" cy="1225551"/>
            <a:chOff x="88455" y="-27384"/>
            <a:chExt cx="4388618" cy="1225550"/>
          </a:xfrm>
        </p:grpSpPr>
        <p:sp>
          <p:nvSpPr>
            <p:cNvPr id="28" name="AutoShape 2"/>
            <p:cNvSpPr>
              <a:spLocks noChangeArrowheads="1"/>
            </p:cNvSpPr>
            <p:nvPr/>
          </p:nvSpPr>
          <p:spPr bwMode="auto">
            <a:xfrm>
              <a:off x="1260235" y="248842"/>
              <a:ext cx="3216838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9-1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、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9-2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49207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" name="矩形 40"/>
          <p:cNvSpPr/>
          <p:nvPr/>
        </p:nvSpPr>
        <p:spPr>
          <a:xfrm>
            <a:off x="501650" y="3746500"/>
            <a:ext cx="3024188" cy="384175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2" name="矩形 41"/>
          <p:cNvSpPr/>
          <p:nvPr/>
        </p:nvSpPr>
        <p:spPr>
          <a:xfrm>
            <a:off x="501650" y="4144963"/>
            <a:ext cx="3024188" cy="385762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3" name="矩形 42"/>
          <p:cNvSpPr/>
          <p:nvPr/>
        </p:nvSpPr>
        <p:spPr>
          <a:xfrm>
            <a:off x="3538538" y="2151063"/>
            <a:ext cx="3024187" cy="384175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4" name="矩形 43"/>
          <p:cNvSpPr/>
          <p:nvPr/>
        </p:nvSpPr>
        <p:spPr>
          <a:xfrm>
            <a:off x="3538538" y="2549525"/>
            <a:ext cx="3024187" cy="384175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5" name="矩形 44"/>
          <p:cNvSpPr/>
          <p:nvPr/>
        </p:nvSpPr>
        <p:spPr>
          <a:xfrm>
            <a:off x="3538538" y="2946400"/>
            <a:ext cx="3024187" cy="38576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6" name="矩形 45"/>
          <p:cNvSpPr/>
          <p:nvPr/>
        </p:nvSpPr>
        <p:spPr>
          <a:xfrm>
            <a:off x="3538538" y="3346450"/>
            <a:ext cx="3024187" cy="38576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7" name="矩形 46"/>
          <p:cNvSpPr/>
          <p:nvPr/>
        </p:nvSpPr>
        <p:spPr>
          <a:xfrm>
            <a:off x="3538538" y="3746500"/>
            <a:ext cx="3024187" cy="384175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8" name="矩形 47"/>
          <p:cNvSpPr/>
          <p:nvPr/>
        </p:nvSpPr>
        <p:spPr>
          <a:xfrm>
            <a:off x="3538538" y="4144963"/>
            <a:ext cx="3024187" cy="385762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0" name="矩形 39"/>
          <p:cNvSpPr/>
          <p:nvPr/>
        </p:nvSpPr>
        <p:spPr>
          <a:xfrm>
            <a:off x="501650" y="2162175"/>
            <a:ext cx="3024188" cy="38576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8" name="矩形 7"/>
          <p:cNvSpPr/>
          <p:nvPr/>
        </p:nvSpPr>
        <p:spPr>
          <a:xfrm>
            <a:off x="501650" y="1376363"/>
            <a:ext cx="3024188" cy="384175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9" name="矩形 38"/>
          <p:cNvSpPr/>
          <p:nvPr/>
        </p:nvSpPr>
        <p:spPr>
          <a:xfrm>
            <a:off x="501650" y="1765300"/>
            <a:ext cx="3024188" cy="38576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492125" y="1368425"/>
          <a:ext cx="6096000" cy="317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048000"/>
                <a:gridCol w="3048000"/>
              </a:tblGrid>
              <a:tr h="396280"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 /1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12,000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 defTabSz="952500"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利息收入</a:t>
                      </a:r>
                      <a:r>
                        <a:rPr lang="en-US" altLang="zh-TW" sz="2000" baseline="0" dirty="0" smtClean="0"/>
                        <a:t>	20,000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781300" algn="r"/>
                        </a:tabLst>
                        <a:defRPr/>
                      </a:pPr>
                      <a:r>
                        <a:rPr lang="zh-TW" altLang="en-US" sz="2000" dirty="0" smtClean="0"/>
                        <a:t>進貨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200,000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租金收入</a:t>
                      </a:r>
                      <a:r>
                        <a:rPr lang="en-US" altLang="zh-TW" sz="2000" dirty="0" smtClean="0"/>
                        <a:t>	60,000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20,000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薪資支出</a:t>
                      </a:r>
                      <a:r>
                        <a:rPr lang="en-US" altLang="zh-TW" sz="2000" dirty="0" smtClean="0"/>
                        <a:t>	50,000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文具支出</a:t>
                      </a:r>
                      <a:r>
                        <a:rPr lang="en-US" altLang="zh-TW" sz="2000" dirty="0" smtClean="0"/>
                        <a:t>	2,000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2,000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水電瓦斯費</a:t>
                      </a:r>
                      <a:r>
                        <a:rPr lang="en-US" altLang="zh-TW" sz="2000" dirty="0" smtClean="0"/>
                        <a:t>	6,000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400,000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保險費</a:t>
                      </a:r>
                      <a:r>
                        <a:rPr lang="en-US" altLang="zh-TW" sz="2000" dirty="0" smtClean="0"/>
                        <a:t>	5,000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利息費用</a:t>
                      </a:r>
                      <a:r>
                        <a:rPr lang="en-US" altLang="zh-TW" sz="2000" dirty="0" smtClean="0"/>
                        <a:t>	8,000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處分投資損失</a:t>
                      </a:r>
                      <a:r>
                        <a:rPr lang="en-US" altLang="zh-TW" sz="2000" baseline="0" dirty="0" smtClean="0"/>
                        <a:t>	3,000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</a:tbl>
          </a:graphicData>
        </a:graphic>
      </p:graphicFrame>
      <p:sp>
        <p:nvSpPr>
          <p:cNvPr id="49195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12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107950" y="865188"/>
            <a:ext cx="9036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二、幸福商店為小規模營業人，本年底調整後部分帳戶餘額如下：</a:t>
            </a:r>
          </a:p>
        </p:txBody>
      </p:sp>
      <p:sp>
        <p:nvSpPr>
          <p:cNvPr id="20" name="矩形 19"/>
          <p:cNvSpPr/>
          <p:nvPr/>
        </p:nvSpPr>
        <p:spPr>
          <a:xfrm>
            <a:off x="423863" y="869950"/>
            <a:ext cx="140335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借方餘額</a:t>
            </a:r>
          </a:p>
        </p:txBody>
      </p:sp>
      <p:sp>
        <p:nvSpPr>
          <p:cNvPr id="25" name="矩形 24"/>
          <p:cNvSpPr/>
          <p:nvPr/>
        </p:nvSpPr>
        <p:spPr>
          <a:xfrm>
            <a:off x="7435850" y="5343525"/>
            <a:ext cx="11080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沖到貸</a:t>
            </a:r>
          </a:p>
        </p:txBody>
      </p:sp>
      <p:sp>
        <p:nvSpPr>
          <p:cNvPr id="14" name="矩形 13"/>
          <p:cNvSpPr/>
          <p:nvPr/>
        </p:nvSpPr>
        <p:spPr>
          <a:xfrm>
            <a:off x="6465888" y="1792288"/>
            <a:ext cx="2643187" cy="3454400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存貨（</a:t>
            </a:r>
            <a:r>
              <a:rPr lang="en-US" altLang="zh-TW" sz="2000" b="1" dirty="0">
                <a:latin typeface="+mj-ea"/>
                <a:ea typeface="+mj-ea"/>
              </a:rPr>
              <a:t>1/1</a:t>
            </a:r>
            <a:r>
              <a:rPr lang="zh-TW" altLang="en-US" sz="2000" b="1" dirty="0">
                <a:latin typeface="+mj-ea"/>
                <a:ea typeface="+mj-ea"/>
              </a:rPr>
              <a:t>）  </a:t>
            </a:r>
            <a:r>
              <a:rPr lang="en-US" altLang="zh-TW" sz="2000" b="1" dirty="0">
                <a:latin typeface="+mj-ea"/>
                <a:ea typeface="+mj-ea"/>
              </a:rPr>
              <a:t>12,000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        </a:t>
            </a:r>
            <a:r>
              <a:rPr lang="en-US" altLang="zh-TW" sz="2000" b="1" dirty="0">
                <a:latin typeface="+mj-ea"/>
                <a:ea typeface="+mj-ea"/>
              </a:rPr>
              <a:t>200,000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進貨費用     </a:t>
            </a:r>
            <a:r>
              <a:rPr lang="en-US" altLang="zh-TW" sz="2000" b="1" dirty="0">
                <a:latin typeface="+mj-ea"/>
                <a:ea typeface="+mj-ea"/>
              </a:rPr>
              <a:t>20,000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銷貨退回      </a:t>
            </a:r>
            <a:r>
              <a:rPr lang="en-US" altLang="zh-TW" sz="2000" b="1" dirty="0">
                <a:latin typeface="+mj-ea"/>
                <a:ea typeface="+mj-ea"/>
              </a:rPr>
              <a:t>3,000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銷貨折讓      </a:t>
            </a:r>
            <a:r>
              <a:rPr lang="en-US" altLang="zh-TW" sz="2000" b="1" dirty="0">
                <a:latin typeface="+mj-ea"/>
                <a:ea typeface="+mj-ea"/>
              </a:rPr>
              <a:t>4,000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薪資支出     </a:t>
            </a:r>
            <a:r>
              <a:rPr lang="en-US" altLang="zh-TW" sz="2000" b="1" dirty="0">
                <a:latin typeface="+mj-ea"/>
                <a:ea typeface="+mj-ea"/>
              </a:rPr>
              <a:t>50,000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文具用品      </a:t>
            </a:r>
            <a:r>
              <a:rPr lang="en-US" altLang="zh-TW" sz="2000" b="1" dirty="0">
                <a:latin typeface="+mj-ea"/>
                <a:ea typeface="+mj-ea"/>
              </a:rPr>
              <a:t>2,000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水電瓦斯費    </a:t>
            </a:r>
            <a:r>
              <a:rPr lang="en-US" altLang="zh-TW" sz="2000" b="1" dirty="0">
                <a:latin typeface="+mj-ea"/>
                <a:ea typeface="+mj-ea"/>
              </a:rPr>
              <a:t>6,000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保險費        </a:t>
            </a:r>
            <a:r>
              <a:rPr lang="en-US" altLang="zh-TW" sz="2000" b="1" dirty="0">
                <a:latin typeface="+mj-ea"/>
                <a:ea typeface="+mj-ea"/>
              </a:rPr>
              <a:t>5,000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利息費用      </a:t>
            </a:r>
            <a:r>
              <a:rPr lang="en-US" altLang="zh-TW" sz="2000" b="1" dirty="0">
                <a:latin typeface="+mj-ea"/>
                <a:ea typeface="+mj-ea"/>
              </a:rPr>
              <a:t>8,000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處分投資損失  </a:t>
            </a:r>
            <a:r>
              <a:rPr lang="en-US" altLang="zh-TW" sz="2000" b="1" dirty="0">
                <a:latin typeface="+mj-ea"/>
                <a:ea typeface="+mj-ea"/>
              </a:rPr>
              <a:t>3,000</a:t>
            </a:r>
            <a:endParaRPr lang="zh-TW" altLang="en-US" sz="2000" b="1" dirty="0">
              <a:latin typeface="+mj-ea"/>
              <a:ea typeface="+mj-ea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5010150" y="1303338"/>
            <a:ext cx="27749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313,000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423863" y="4491038"/>
            <a:ext cx="5989637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實地盤點期末存貨為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20,000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，存貨列入結帳事項。試依「本期損益」法，做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期初存貨及所有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借餘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之虛帳戶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，結轉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   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「本期損益」帳戶之分錄。</a:t>
            </a:r>
          </a:p>
        </p:txBody>
      </p:sp>
      <p:grpSp>
        <p:nvGrpSpPr>
          <p:cNvPr id="49202" name="群組 2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9203" name="圖片 3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04" name="圖片 3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05" name="圖片 3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0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5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5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0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5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0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5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0" grpId="0" animBg="1"/>
      <p:bldP spid="8" grpId="0" animBg="1"/>
      <p:bldP spid="39" grpId="0" animBg="1"/>
      <p:bldP spid="2" grpId="0"/>
      <p:bldP spid="20" grpId="0" animBg="1"/>
      <p:bldP spid="25" grpId="0" animBg="1"/>
      <p:bldP spid="14" grpId="0" animBg="1"/>
      <p:bldP spid="24" grpId="0" animBg="1"/>
      <p:bldP spid="1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群組 21"/>
          <p:cNvGrpSpPr>
            <a:grpSpLocks/>
          </p:cNvGrpSpPr>
          <p:nvPr/>
        </p:nvGrpSpPr>
        <p:grpSpPr bwMode="auto">
          <a:xfrm>
            <a:off x="39688" y="-100013"/>
            <a:ext cx="4387850" cy="1225551"/>
            <a:chOff x="88455" y="-27384"/>
            <a:chExt cx="4388618" cy="1225550"/>
          </a:xfrm>
        </p:grpSpPr>
        <p:sp>
          <p:nvSpPr>
            <p:cNvPr id="23" name="AutoShape 2"/>
            <p:cNvSpPr>
              <a:spLocks noChangeArrowheads="1"/>
            </p:cNvSpPr>
            <p:nvPr/>
          </p:nvSpPr>
          <p:spPr bwMode="auto">
            <a:xfrm>
              <a:off x="1260235" y="248842"/>
              <a:ext cx="3216838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9-1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、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9-2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50226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" name="矩形 40"/>
          <p:cNvSpPr/>
          <p:nvPr/>
        </p:nvSpPr>
        <p:spPr>
          <a:xfrm>
            <a:off x="369888" y="2943225"/>
            <a:ext cx="3032125" cy="3857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2" name="矩形 41"/>
          <p:cNvSpPr/>
          <p:nvPr/>
        </p:nvSpPr>
        <p:spPr>
          <a:xfrm>
            <a:off x="369888" y="3340100"/>
            <a:ext cx="3032125" cy="3857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3" name="矩形 42"/>
          <p:cNvSpPr/>
          <p:nvPr/>
        </p:nvSpPr>
        <p:spPr>
          <a:xfrm>
            <a:off x="3419475" y="1357313"/>
            <a:ext cx="3024188" cy="38417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4" name="矩形 43"/>
          <p:cNvSpPr/>
          <p:nvPr/>
        </p:nvSpPr>
        <p:spPr>
          <a:xfrm>
            <a:off x="3417888" y="1757363"/>
            <a:ext cx="3025775" cy="38417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9" name="矩形 38"/>
          <p:cNvSpPr/>
          <p:nvPr/>
        </p:nvSpPr>
        <p:spPr>
          <a:xfrm>
            <a:off x="369888" y="2549525"/>
            <a:ext cx="3032125" cy="384175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361950" y="1355725"/>
          <a:ext cx="6096000" cy="317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048000"/>
                <a:gridCol w="3048000"/>
              </a:tblGrid>
              <a:tr h="396280">
                <a:tc>
                  <a:txBody>
                    <a:bodyPr/>
                    <a:lstStyle/>
                    <a:p>
                      <a:pPr defTabSz="952500"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 /1</a:t>
                      </a: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12,000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利息收入</a:t>
                      </a:r>
                      <a:r>
                        <a:rPr lang="en-US" altLang="zh-TW" sz="2000" baseline="0" dirty="0" smtClean="0"/>
                        <a:t>	20,000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 marL="0" marR="0" indent="0" algn="l" defTabSz="9525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781300" algn="r"/>
                        </a:tabLst>
                        <a:defRPr/>
                      </a:pPr>
                      <a:r>
                        <a:rPr lang="zh-TW" altLang="en-US" sz="2000" dirty="0" smtClean="0"/>
                        <a:t>進貨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200,000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租金收入</a:t>
                      </a:r>
                      <a:r>
                        <a:rPr lang="en-US" altLang="zh-TW" sz="2000" dirty="0" smtClean="0"/>
                        <a:t>	60,000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20,000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薪資支出</a:t>
                      </a:r>
                      <a:r>
                        <a:rPr lang="en-US" altLang="zh-TW" sz="2000" dirty="0" smtClean="0"/>
                        <a:t>	50,000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 defTabSz="952500"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1,000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文具支出</a:t>
                      </a:r>
                      <a:r>
                        <a:rPr lang="en-US" altLang="zh-TW" sz="2000" dirty="0" smtClean="0"/>
                        <a:t>	2,000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 defTabSz="952500"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2,000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水電瓦斯費</a:t>
                      </a:r>
                      <a:r>
                        <a:rPr lang="en-US" altLang="zh-TW" sz="2000" dirty="0" smtClean="0"/>
                        <a:t>	6,000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 defTabSz="952500"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400,000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保險費</a:t>
                      </a:r>
                      <a:r>
                        <a:rPr lang="en-US" altLang="zh-TW" sz="2000" dirty="0" smtClean="0"/>
                        <a:t>	5,000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3,000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利息費用</a:t>
                      </a:r>
                      <a:r>
                        <a:rPr lang="en-US" altLang="zh-TW" sz="2000" dirty="0" smtClean="0"/>
                        <a:t>	8,000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  <a:tr h="396280">
                <a:tc>
                  <a:txBody>
                    <a:bodyPr/>
                    <a:lstStyle/>
                    <a:p>
                      <a:pPr defTabSz="952500">
                        <a:tabLst>
                          <a:tab pos="2781300" algn="r"/>
                        </a:tabLst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	4,000</a:t>
                      </a:r>
                      <a:endParaRPr lang="zh-TW" altLang="en-US" sz="2000" dirty="0"/>
                    </a:p>
                  </a:txBody>
                  <a:tcPr marT="45725" marB="45725"/>
                </a:tc>
                <a:tc>
                  <a:txBody>
                    <a:bodyPr/>
                    <a:lstStyle/>
                    <a:p>
                      <a:pPr>
                        <a:tabLst>
                          <a:tab pos="2781300" algn="r"/>
                        </a:tabLst>
                      </a:pPr>
                      <a:r>
                        <a:rPr lang="zh-TW" altLang="en-US" sz="2000" dirty="0" smtClean="0"/>
                        <a:t>處分投資損失</a:t>
                      </a:r>
                      <a:r>
                        <a:rPr lang="en-US" altLang="zh-TW" sz="2000" baseline="0" dirty="0" smtClean="0"/>
                        <a:t>	3,000</a:t>
                      </a:r>
                      <a:endParaRPr lang="zh-TW" altLang="en-US" sz="2000" dirty="0"/>
                    </a:p>
                  </a:txBody>
                  <a:tcPr marT="45725" marB="45725"/>
                </a:tc>
              </a:tr>
            </a:tbl>
          </a:graphicData>
        </a:graphic>
      </p:graphicFrame>
      <p:sp>
        <p:nvSpPr>
          <p:cNvPr id="45" name="矩形 44"/>
          <p:cNvSpPr/>
          <p:nvPr/>
        </p:nvSpPr>
        <p:spPr>
          <a:xfrm>
            <a:off x="1057275" y="4629150"/>
            <a:ext cx="3084513" cy="361950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5021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12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107950" y="865188"/>
            <a:ext cx="9036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二、幸福商店為小規模營業人，本年底調整後部分帳戶餘額如下：</a:t>
            </a:r>
          </a:p>
        </p:txBody>
      </p:sp>
      <p:sp>
        <p:nvSpPr>
          <p:cNvPr id="20" name="矩形 19"/>
          <p:cNvSpPr/>
          <p:nvPr/>
        </p:nvSpPr>
        <p:spPr>
          <a:xfrm>
            <a:off x="355600" y="865188"/>
            <a:ext cx="1403350" cy="4572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貸方餘額</a:t>
            </a:r>
          </a:p>
        </p:txBody>
      </p:sp>
      <p:sp>
        <p:nvSpPr>
          <p:cNvPr id="25" name="矩形 24"/>
          <p:cNvSpPr/>
          <p:nvPr/>
        </p:nvSpPr>
        <p:spPr>
          <a:xfrm>
            <a:off x="6542088" y="2384425"/>
            <a:ext cx="1108075" cy="466725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沖到借</a:t>
            </a:r>
          </a:p>
        </p:txBody>
      </p:sp>
      <p:sp>
        <p:nvSpPr>
          <p:cNvPr id="24" name="矩形 23"/>
          <p:cNvSpPr/>
          <p:nvPr/>
        </p:nvSpPr>
        <p:spPr>
          <a:xfrm>
            <a:off x="6327775" y="4983163"/>
            <a:ext cx="2622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503,000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341313" y="4562475"/>
            <a:ext cx="5989637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實地盤點期末存貨為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20,000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，存貨列入結帳事項。試依「本期損益」法，做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期末存貨及所有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貸餘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之虛帳戶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，結轉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  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「本期損益」帳戶之分錄。</a:t>
            </a:r>
          </a:p>
        </p:txBody>
      </p:sp>
      <p:sp>
        <p:nvSpPr>
          <p:cNvPr id="3" name="矩形 2"/>
          <p:cNvSpPr/>
          <p:nvPr/>
        </p:nvSpPr>
        <p:spPr>
          <a:xfrm>
            <a:off x="5114925" y="2971800"/>
            <a:ext cx="2854325" cy="193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進貨退出      </a:t>
            </a:r>
            <a:r>
              <a:rPr lang="en-US" altLang="zh-TW" sz="2000" b="1" dirty="0">
                <a:latin typeface="+mj-ea"/>
                <a:ea typeface="+mj-ea"/>
              </a:rPr>
              <a:t>1,000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進貨折讓      </a:t>
            </a:r>
            <a:r>
              <a:rPr lang="en-US" altLang="zh-TW" sz="2000" b="1" dirty="0">
                <a:latin typeface="+mj-ea"/>
                <a:ea typeface="+mj-ea"/>
              </a:rPr>
              <a:t>2,000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銷貨收入    </a:t>
            </a:r>
            <a:r>
              <a:rPr lang="en-US" altLang="zh-TW" sz="2000" b="1" dirty="0">
                <a:latin typeface="+mj-ea"/>
                <a:ea typeface="+mj-ea"/>
              </a:rPr>
              <a:t>400,000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利息收入     </a:t>
            </a:r>
            <a:r>
              <a:rPr lang="en-US" altLang="zh-TW" sz="2000" b="1" dirty="0">
                <a:latin typeface="+mj-ea"/>
                <a:ea typeface="+mj-ea"/>
              </a:rPr>
              <a:t>20,000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租金收入     </a:t>
            </a:r>
            <a:r>
              <a:rPr lang="en-US" altLang="zh-TW" sz="2000" b="1" dirty="0">
                <a:latin typeface="+mj-ea"/>
                <a:ea typeface="+mj-ea"/>
              </a:rPr>
              <a:t>60,000</a:t>
            </a:r>
          </a:p>
          <a:p>
            <a:pPr eaLnBrk="1" hangingPunct="1">
              <a:defRPr/>
            </a:pPr>
            <a:r>
              <a:rPr lang="zh-TW" altLang="en-US" sz="2000" b="1" dirty="0">
                <a:latin typeface="標楷體" pitchFamily="65" charset="-120"/>
                <a:ea typeface="標楷體" pitchFamily="65" charset="-120"/>
              </a:rPr>
              <a:t>存貨</a:t>
            </a:r>
            <a:r>
              <a:rPr lang="en-US" altLang="zh-TW" sz="2000" b="1" dirty="0">
                <a:latin typeface="標楷體" pitchFamily="65" charset="-120"/>
                <a:ea typeface="標楷體" pitchFamily="65" charset="-120"/>
              </a:rPr>
              <a:t>(12/31)  </a:t>
            </a:r>
            <a:r>
              <a:rPr lang="en-US" altLang="zh-TW" sz="2000" b="1" dirty="0">
                <a:latin typeface="+mj-ea"/>
              </a:rPr>
              <a:t>20,000</a:t>
            </a:r>
            <a:endParaRPr lang="zh-TW" altLang="en-US" sz="2000" b="1" dirty="0">
              <a:latin typeface="+mj-ea"/>
              <a:ea typeface="+mj-ea"/>
            </a:endParaRPr>
          </a:p>
        </p:txBody>
      </p:sp>
      <p:grpSp>
        <p:nvGrpSpPr>
          <p:cNvPr id="50221" name="群組 2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0222" name="圖片 2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223" name="圖片 2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224" name="圖片 3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2" grpId="0" animBg="1"/>
      <p:bldP spid="43" grpId="0" animBg="1"/>
      <p:bldP spid="44" grpId="0" animBg="1"/>
      <p:bldP spid="39" grpId="0" animBg="1"/>
      <p:bldP spid="45" grpId="0" animBg="1"/>
      <p:bldP spid="2" grpId="0"/>
      <p:bldP spid="20" grpId="0" animBg="1"/>
      <p:bldP spid="25" grpId="0" animBg="1"/>
      <p:bldP spid="24" grpId="0" animBg="1"/>
      <p:bldP spid="26" grpId="0"/>
      <p:bldP spid="3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12</a:t>
            </a:r>
          </a:p>
        </p:txBody>
      </p:sp>
      <p:sp>
        <p:nvSpPr>
          <p:cNvPr id="24" name="矩形 23"/>
          <p:cNvSpPr/>
          <p:nvPr/>
        </p:nvSpPr>
        <p:spPr>
          <a:xfrm>
            <a:off x="909638" y="4652963"/>
            <a:ext cx="26225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190,000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250825" y="1009650"/>
            <a:ext cx="8893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二、試做幸福商店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(3)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本期損益帳戶結轉「業主往來」帳戶分錄。</a:t>
            </a:r>
          </a:p>
        </p:txBody>
      </p:sp>
      <p:grpSp>
        <p:nvGrpSpPr>
          <p:cNvPr id="21" name="群組 20"/>
          <p:cNvGrpSpPr>
            <a:grpSpLocks/>
          </p:cNvGrpSpPr>
          <p:nvPr/>
        </p:nvGrpSpPr>
        <p:grpSpPr bwMode="auto">
          <a:xfrm>
            <a:off x="684213" y="2043113"/>
            <a:ext cx="7240587" cy="2330450"/>
            <a:chOff x="1259632" y="2636912"/>
            <a:chExt cx="2448272" cy="1440160"/>
          </a:xfrm>
        </p:grpSpPr>
        <p:cxnSp>
          <p:nvCxnSpPr>
            <p:cNvPr id="22" name="直線接點 21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線接點 22"/>
            <p:cNvCxnSpPr/>
            <p:nvPr/>
          </p:nvCxnSpPr>
          <p:spPr>
            <a:xfrm>
              <a:off x="2483500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文字方塊 26"/>
          <p:cNvSpPr txBox="1">
            <a:spLocks noChangeArrowheads="1"/>
          </p:cNvSpPr>
          <p:nvPr/>
        </p:nvSpPr>
        <p:spPr bwMode="auto">
          <a:xfrm>
            <a:off x="3587750" y="1536700"/>
            <a:ext cx="1403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defRPr>
            </a:lvl1pPr>
          </a:lstStyle>
          <a:p>
            <a:pPr eaLnBrk="1" hangingPunct="1">
              <a:defRPr/>
            </a:pPr>
            <a:r>
              <a:rPr lang="zh-TW" altLang="en-US" dirty="0" smtClean="0"/>
              <a:t>本期損益</a:t>
            </a:r>
          </a:p>
        </p:txBody>
      </p:sp>
      <p:cxnSp>
        <p:nvCxnSpPr>
          <p:cNvPr id="28" name="直線接點 27"/>
          <p:cNvCxnSpPr/>
          <p:nvPr/>
        </p:nvCxnSpPr>
        <p:spPr>
          <a:xfrm>
            <a:off x="684213" y="3638550"/>
            <a:ext cx="7240587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29" name="矩形 28"/>
          <p:cNvSpPr/>
          <p:nvPr/>
        </p:nvSpPr>
        <p:spPr>
          <a:xfrm>
            <a:off x="4791075" y="3810000"/>
            <a:ext cx="21653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貸餘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190,000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887413" y="2179638"/>
            <a:ext cx="3232150" cy="118745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algn="ctr" eaLnBrk="1" hangingPunct="1">
              <a:defRPr/>
            </a:pPr>
            <a:r>
              <a:rPr lang="zh-TW" altLang="en-US" sz="2400" b="1" u="sng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期初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存貨及</a:t>
            </a:r>
          </a:p>
          <a:p>
            <a:pPr algn="ctr" eaLnBrk="1" hangingPunct="1">
              <a:defRPr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虛帳戶借方餘額合計數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313,000</a:t>
            </a:r>
          </a:p>
        </p:txBody>
      </p:sp>
      <p:sp>
        <p:nvSpPr>
          <p:cNvPr id="31" name="矩形 30"/>
          <p:cNvSpPr/>
          <p:nvPr/>
        </p:nvSpPr>
        <p:spPr>
          <a:xfrm>
            <a:off x="4491038" y="2179638"/>
            <a:ext cx="3317875" cy="11874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u="sng" dirty="0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期末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存貨及</a:t>
            </a:r>
            <a:endParaRPr lang="en-US" altLang="zh-TW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虛帳戶貸方餘額合計數</a:t>
            </a:r>
            <a:endParaRPr lang="en-US" altLang="zh-TW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503,000</a:t>
            </a:r>
            <a:endParaRPr lang="zh-TW" altLang="en-US" sz="2400" b="1" dirty="0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1665288" y="5207000"/>
            <a:ext cx="3089275" cy="466725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業主往來　  </a:t>
            </a: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190,000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51212" name="群組 19"/>
          <p:cNvGrpSpPr>
            <a:grpSpLocks/>
          </p:cNvGrpSpPr>
          <p:nvPr/>
        </p:nvGrpSpPr>
        <p:grpSpPr bwMode="auto">
          <a:xfrm>
            <a:off x="39688" y="-100013"/>
            <a:ext cx="4387850" cy="1225551"/>
            <a:chOff x="88455" y="-27384"/>
            <a:chExt cx="4388618" cy="1225550"/>
          </a:xfrm>
        </p:grpSpPr>
        <p:sp>
          <p:nvSpPr>
            <p:cNvPr id="25" name="AutoShape 2"/>
            <p:cNvSpPr>
              <a:spLocks noChangeArrowheads="1"/>
            </p:cNvSpPr>
            <p:nvPr/>
          </p:nvSpPr>
          <p:spPr bwMode="auto">
            <a:xfrm>
              <a:off x="1260235" y="248842"/>
              <a:ext cx="3216838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9-1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、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9-2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51218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1213" name="群組 3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1214" name="圖片 3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215" name="圖片 35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216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/>
      <p:bldP spid="27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13</a:t>
            </a:r>
          </a:p>
        </p:txBody>
      </p:sp>
      <p:sp>
        <p:nvSpPr>
          <p:cNvPr id="2" name="矩形 1"/>
          <p:cNvSpPr/>
          <p:nvPr/>
        </p:nvSpPr>
        <p:spPr>
          <a:xfrm>
            <a:off x="195263" y="969963"/>
            <a:ext cx="8334375" cy="82232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三、將下列虛帳戶餘額結轉本期損益帳戶，並將分類帳劃線</a:t>
            </a:r>
            <a:endParaRPr lang="en-US" altLang="zh-TW" sz="2400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en-US" altLang="zh-TW" sz="2400" dirty="0">
                <a:latin typeface="+mj-ea"/>
                <a:ea typeface="+mj-ea"/>
              </a:rPr>
              <a:t>   </a:t>
            </a:r>
            <a:r>
              <a:rPr lang="zh-TW" altLang="en-US" sz="2400" dirty="0">
                <a:latin typeface="+mj-ea"/>
                <a:ea typeface="+mj-ea"/>
              </a:rPr>
              <a:t> 結平。假設結帳分錄來自日記簿第</a:t>
            </a:r>
            <a:r>
              <a:rPr lang="en-US" altLang="zh-TW" sz="2400" dirty="0">
                <a:latin typeface="+mj-ea"/>
                <a:ea typeface="+mj-ea"/>
              </a:rPr>
              <a:t>3</a:t>
            </a:r>
            <a:r>
              <a:rPr lang="zh-TW" altLang="en-US" sz="2400" dirty="0">
                <a:latin typeface="+mj-ea"/>
                <a:ea typeface="+mj-ea"/>
              </a:rPr>
              <a:t>頁。</a:t>
            </a:r>
          </a:p>
        </p:txBody>
      </p:sp>
      <p:sp>
        <p:nvSpPr>
          <p:cNvPr id="15" name="Text Box 122"/>
          <p:cNvSpPr txBox="1">
            <a:spLocks noChangeArrowheads="1"/>
          </p:cNvSpPr>
          <p:nvPr/>
        </p:nvSpPr>
        <p:spPr bwMode="auto">
          <a:xfrm>
            <a:off x="3765550" y="1765300"/>
            <a:ext cx="51323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銷貨收入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41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17" name="Group 185"/>
          <p:cNvGraphicFramePr>
            <a:graphicFrameLocks noGrp="1"/>
          </p:cNvGraphicFramePr>
          <p:nvPr/>
        </p:nvGraphicFramePr>
        <p:xfrm>
          <a:off x="238125" y="2197100"/>
          <a:ext cx="8642350" cy="252730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371475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應收帳款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現  金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40,000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60,000</a:t>
                      </a: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8" name="Text Box 163"/>
          <p:cNvSpPr txBox="1">
            <a:spLocks noChangeArrowheads="1"/>
          </p:cNvSpPr>
          <p:nvPr/>
        </p:nvSpPr>
        <p:spPr bwMode="auto">
          <a:xfrm>
            <a:off x="304800" y="3824288"/>
            <a:ext cx="965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/>
              <a:t>     </a:t>
            </a: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31</a:t>
            </a:r>
          </a:p>
        </p:txBody>
      </p:sp>
      <p:sp>
        <p:nvSpPr>
          <p:cNvPr id="19" name="Text Box 164"/>
          <p:cNvSpPr txBox="1">
            <a:spLocks noChangeArrowheads="1"/>
          </p:cNvSpPr>
          <p:nvPr/>
        </p:nvSpPr>
        <p:spPr bwMode="auto">
          <a:xfrm>
            <a:off x="1331913" y="3813175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本期損益</a:t>
            </a:r>
          </a:p>
        </p:txBody>
      </p:sp>
      <p:sp>
        <p:nvSpPr>
          <p:cNvPr id="20" name="Text Box 165"/>
          <p:cNvSpPr txBox="1">
            <a:spLocks noChangeArrowheads="1"/>
          </p:cNvSpPr>
          <p:nvPr/>
        </p:nvSpPr>
        <p:spPr bwMode="auto">
          <a:xfrm>
            <a:off x="3413125" y="38242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3</a:t>
            </a:r>
          </a:p>
        </p:txBody>
      </p:sp>
      <p:sp>
        <p:nvSpPr>
          <p:cNvPr id="21" name="Text Box 166"/>
          <p:cNvSpPr txBox="1">
            <a:spLocks noChangeArrowheads="1"/>
          </p:cNvSpPr>
          <p:nvPr/>
        </p:nvSpPr>
        <p:spPr bwMode="auto">
          <a:xfrm>
            <a:off x="4187825" y="3829050"/>
            <a:ext cx="1098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60,000</a:t>
            </a:r>
          </a:p>
        </p:txBody>
      </p:sp>
      <p:sp>
        <p:nvSpPr>
          <p:cNvPr id="22" name="Text Box 167"/>
          <p:cNvSpPr txBox="1">
            <a:spLocks noChangeArrowheads="1"/>
          </p:cNvSpPr>
          <p:nvPr/>
        </p:nvSpPr>
        <p:spPr bwMode="auto">
          <a:xfrm>
            <a:off x="6781800" y="3838575"/>
            <a:ext cx="4635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平</a:t>
            </a:r>
          </a:p>
        </p:txBody>
      </p:sp>
      <p:sp>
        <p:nvSpPr>
          <p:cNvPr id="23" name="Text Box 173"/>
          <p:cNvSpPr txBox="1">
            <a:spLocks noChangeArrowheads="1"/>
          </p:cNvSpPr>
          <p:nvPr/>
        </p:nvSpPr>
        <p:spPr bwMode="auto">
          <a:xfrm>
            <a:off x="8477250" y="385286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24" name="Text Box 164"/>
          <p:cNvSpPr txBox="1">
            <a:spLocks noChangeArrowheads="1"/>
          </p:cNvSpPr>
          <p:nvPr/>
        </p:nvSpPr>
        <p:spPr bwMode="auto">
          <a:xfrm>
            <a:off x="1843088" y="4283075"/>
            <a:ext cx="9906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合   計</a:t>
            </a:r>
          </a:p>
        </p:txBody>
      </p:sp>
      <p:cxnSp>
        <p:nvCxnSpPr>
          <p:cNvPr id="25" name="直線接點 24"/>
          <p:cNvCxnSpPr/>
          <p:nvPr/>
        </p:nvCxnSpPr>
        <p:spPr>
          <a:xfrm>
            <a:off x="3794125" y="4227513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4" name="群組 3"/>
          <p:cNvGrpSpPr>
            <a:grpSpLocks/>
          </p:cNvGrpSpPr>
          <p:nvPr/>
        </p:nvGrpSpPr>
        <p:grpSpPr bwMode="auto">
          <a:xfrm>
            <a:off x="252413" y="4641850"/>
            <a:ext cx="8645525" cy="46038"/>
            <a:chOff x="252934" y="4551281"/>
            <a:chExt cx="8645003" cy="45719"/>
          </a:xfrm>
        </p:grpSpPr>
        <p:grpSp>
          <p:nvGrpSpPr>
            <p:cNvPr id="52305" name="群組 25"/>
            <p:cNvGrpSpPr>
              <a:grpSpLocks/>
            </p:cNvGrpSpPr>
            <p:nvPr/>
          </p:nvGrpSpPr>
          <p:grpSpPr bwMode="auto">
            <a:xfrm>
              <a:off x="3347864" y="4551281"/>
              <a:ext cx="5550073" cy="45719"/>
              <a:chOff x="4687980" y="3739206"/>
              <a:chExt cx="2450544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2306" name="群組 28"/>
            <p:cNvGrpSpPr>
              <a:grpSpLocks/>
            </p:cNvGrpSpPr>
            <p:nvPr/>
          </p:nvGrpSpPr>
          <p:grpSpPr bwMode="auto">
            <a:xfrm>
              <a:off x="252934" y="4551281"/>
              <a:ext cx="1075270" cy="45719"/>
              <a:chOff x="4687980" y="3739206"/>
              <a:chExt cx="2450544" cy="56864"/>
            </a:xfrm>
          </p:grpSpPr>
          <p:cxnSp>
            <p:nvCxnSpPr>
              <p:cNvPr id="30" name="直線接點 29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1" name="直線接點 30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32" name="Text Box 166"/>
          <p:cNvSpPr txBox="1">
            <a:spLocks noChangeArrowheads="1"/>
          </p:cNvSpPr>
          <p:nvPr/>
        </p:nvSpPr>
        <p:spPr bwMode="auto">
          <a:xfrm>
            <a:off x="4176713" y="4256088"/>
            <a:ext cx="1098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60,000</a:t>
            </a:r>
          </a:p>
        </p:txBody>
      </p:sp>
      <p:sp>
        <p:nvSpPr>
          <p:cNvPr id="33" name="Text Box 166"/>
          <p:cNvSpPr txBox="1">
            <a:spLocks noChangeArrowheads="1"/>
          </p:cNvSpPr>
          <p:nvPr/>
        </p:nvSpPr>
        <p:spPr bwMode="auto">
          <a:xfrm>
            <a:off x="5727700" y="4232275"/>
            <a:ext cx="1098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60,000</a:t>
            </a:r>
          </a:p>
        </p:txBody>
      </p:sp>
      <p:grpSp>
        <p:nvGrpSpPr>
          <p:cNvPr id="52298" name="群組 33"/>
          <p:cNvGrpSpPr>
            <a:grpSpLocks/>
          </p:cNvGrpSpPr>
          <p:nvPr/>
        </p:nvGrpSpPr>
        <p:grpSpPr bwMode="auto">
          <a:xfrm>
            <a:off x="39688" y="-100013"/>
            <a:ext cx="4387850" cy="1225551"/>
            <a:chOff x="88455" y="-27384"/>
            <a:chExt cx="4388618" cy="1225550"/>
          </a:xfrm>
        </p:grpSpPr>
        <p:sp>
          <p:nvSpPr>
            <p:cNvPr id="35" name="AutoShape 2"/>
            <p:cNvSpPr>
              <a:spLocks noChangeArrowheads="1"/>
            </p:cNvSpPr>
            <p:nvPr/>
          </p:nvSpPr>
          <p:spPr bwMode="auto">
            <a:xfrm>
              <a:off x="1260235" y="248842"/>
              <a:ext cx="3216838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9-1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、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9-2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52304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2299" name="群組 3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2300" name="圖片 3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301" name="圖片 38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302" name="圖片 3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5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5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32" grpId="0"/>
      <p:bldP spid="3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50" name="群組 47"/>
          <p:cNvGrpSpPr>
            <a:grpSpLocks/>
          </p:cNvGrpSpPr>
          <p:nvPr/>
        </p:nvGrpSpPr>
        <p:grpSpPr bwMode="auto">
          <a:xfrm>
            <a:off x="39688" y="-100013"/>
            <a:ext cx="4387850" cy="1225551"/>
            <a:chOff x="88455" y="-27384"/>
            <a:chExt cx="4388618" cy="1225550"/>
          </a:xfrm>
        </p:grpSpPr>
        <p:sp>
          <p:nvSpPr>
            <p:cNvPr id="49" name="AutoShape 2"/>
            <p:cNvSpPr>
              <a:spLocks noChangeArrowheads="1"/>
            </p:cNvSpPr>
            <p:nvPr/>
          </p:nvSpPr>
          <p:spPr bwMode="auto">
            <a:xfrm>
              <a:off x="1260235" y="248842"/>
              <a:ext cx="3216838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9-1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、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9-2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53387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3251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13</a:t>
            </a:r>
          </a:p>
        </p:txBody>
      </p:sp>
      <p:sp>
        <p:nvSpPr>
          <p:cNvPr id="15" name="Text Box 122"/>
          <p:cNvSpPr txBox="1">
            <a:spLocks noChangeArrowheads="1"/>
          </p:cNvSpPr>
          <p:nvPr/>
        </p:nvSpPr>
        <p:spPr bwMode="auto">
          <a:xfrm>
            <a:off x="3765550" y="725488"/>
            <a:ext cx="51323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銷貨退回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42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17" name="Group 185"/>
          <p:cNvGraphicFramePr>
            <a:graphicFrameLocks noGrp="1"/>
          </p:cNvGraphicFramePr>
          <p:nvPr/>
        </p:nvGraphicFramePr>
        <p:xfrm>
          <a:off x="238125" y="1157288"/>
          <a:ext cx="8642350" cy="1703629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201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20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20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應付帳款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1,000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1,000</a:t>
                      </a: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7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CC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T="45621" marB="45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8" name="Text Box 163"/>
          <p:cNvSpPr txBox="1">
            <a:spLocks noChangeArrowheads="1"/>
          </p:cNvSpPr>
          <p:nvPr/>
        </p:nvSpPr>
        <p:spPr bwMode="auto">
          <a:xfrm>
            <a:off x="215900" y="2406650"/>
            <a:ext cx="1098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12  31</a:t>
            </a:r>
          </a:p>
        </p:txBody>
      </p:sp>
      <p:sp>
        <p:nvSpPr>
          <p:cNvPr id="19" name="Text Box 164"/>
          <p:cNvSpPr txBox="1">
            <a:spLocks noChangeArrowheads="1"/>
          </p:cNvSpPr>
          <p:nvPr/>
        </p:nvSpPr>
        <p:spPr bwMode="auto">
          <a:xfrm>
            <a:off x="1287463" y="2371725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本期損益</a:t>
            </a:r>
          </a:p>
        </p:txBody>
      </p:sp>
      <p:sp>
        <p:nvSpPr>
          <p:cNvPr id="20" name="Text Box 165"/>
          <p:cNvSpPr txBox="1">
            <a:spLocks noChangeArrowheads="1"/>
          </p:cNvSpPr>
          <p:nvPr/>
        </p:nvSpPr>
        <p:spPr bwMode="auto">
          <a:xfrm>
            <a:off x="3382963" y="238283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3</a:t>
            </a:r>
          </a:p>
        </p:txBody>
      </p:sp>
      <p:sp>
        <p:nvSpPr>
          <p:cNvPr id="21" name="Text Box 166"/>
          <p:cNvSpPr txBox="1">
            <a:spLocks noChangeArrowheads="1"/>
          </p:cNvSpPr>
          <p:nvPr/>
        </p:nvSpPr>
        <p:spPr bwMode="auto">
          <a:xfrm>
            <a:off x="5908675" y="2397125"/>
            <a:ext cx="946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1,000</a:t>
            </a:r>
          </a:p>
        </p:txBody>
      </p:sp>
      <p:sp>
        <p:nvSpPr>
          <p:cNvPr id="22" name="Text Box 167"/>
          <p:cNvSpPr txBox="1">
            <a:spLocks noChangeArrowheads="1"/>
          </p:cNvSpPr>
          <p:nvPr/>
        </p:nvSpPr>
        <p:spPr bwMode="auto">
          <a:xfrm>
            <a:off x="6762750" y="2397125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23" name="Text Box 173"/>
          <p:cNvSpPr txBox="1">
            <a:spLocks noChangeArrowheads="1"/>
          </p:cNvSpPr>
          <p:nvPr/>
        </p:nvSpPr>
        <p:spPr bwMode="auto">
          <a:xfrm>
            <a:off x="8458200" y="241141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pSp>
        <p:nvGrpSpPr>
          <p:cNvPr id="4" name="群組 3"/>
          <p:cNvGrpSpPr>
            <a:grpSpLocks/>
          </p:cNvGrpSpPr>
          <p:nvPr/>
        </p:nvGrpSpPr>
        <p:grpSpPr bwMode="auto">
          <a:xfrm>
            <a:off x="252413" y="2803525"/>
            <a:ext cx="8645525" cy="46038"/>
            <a:chOff x="252934" y="4551281"/>
            <a:chExt cx="8645003" cy="45719"/>
          </a:xfrm>
        </p:grpSpPr>
        <p:grpSp>
          <p:nvGrpSpPr>
            <p:cNvPr id="53380" name="群組 25"/>
            <p:cNvGrpSpPr>
              <a:grpSpLocks/>
            </p:cNvGrpSpPr>
            <p:nvPr/>
          </p:nvGrpSpPr>
          <p:grpSpPr bwMode="auto">
            <a:xfrm>
              <a:off x="3347864" y="4551281"/>
              <a:ext cx="5550073" cy="45719"/>
              <a:chOff x="4687980" y="3739206"/>
              <a:chExt cx="2450544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3381" name="群組 28"/>
            <p:cNvGrpSpPr>
              <a:grpSpLocks/>
            </p:cNvGrpSpPr>
            <p:nvPr/>
          </p:nvGrpSpPr>
          <p:grpSpPr bwMode="auto">
            <a:xfrm>
              <a:off x="252934" y="4551281"/>
              <a:ext cx="1075270" cy="45719"/>
              <a:chOff x="4687980" y="3739206"/>
              <a:chExt cx="2450544" cy="56864"/>
            </a:xfrm>
          </p:grpSpPr>
          <p:cxnSp>
            <p:nvCxnSpPr>
              <p:cNvPr id="30" name="直線接點 29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1" name="直線接點 30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24" name="Text Box 122"/>
          <p:cNvSpPr txBox="1">
            <a:spLocks noChangeArrowheads="1"/>
          </p:cNvSpPr>
          <p:nvPr/>
        </p:nvSpPr>
        <p:spPr bwMode="auto">
          <a:xfrm>
            <a:off x="3736975" y="2990850"/>
            <a:ext cx="51323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進    貨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51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25" name="Group 185"/>
          <p:cNvGraphicFramePr>
            <a:graphicFrameLocks noGrp="1"/>
          </p:cNvGraphicFramePr>
          <p:nvPr/>
        </p:nvGraphicFramePr>
        <p:xfrm>
          <a:off x="209550" y="3422650"/>
          <a:ext cx="8642350" cy="252730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371475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應付帳款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80,000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應付帳款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160,000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240,000</a:t>
                      </a: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6" name="Text Box 163"/>
          <p:cNvSpPr txBox="1">
            <a:spLocks noChangeArrowheads="1"/>
          </p:cNvSpPr>
          <p:nvPr/>
        </p:nvSpPr>
        <p:spPr bwMode="auto">
          <a:xfrm>
            <a:off x="215900" y="5049838"/>
            <a:ext cx="1098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31</a:t>
            </a:r>
          </a:p>
        </p:txBody>
      </p:sp>
      <p:sp>
        <p:nvSpPr>
          <p:cNvPr id="29" name="Text Box 164"/>
          <p:cNvSpPr txBox="1">
            <a:spLocks noChangeArrowheads="1"/>
          </p:cNvSpPr>
          <p:nvPr/>
        </p:nvSpPr>
        <p:spPr bwMode="auto">
          <a:xfrm>
            <a:off x="1287463" y="5038725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本期損益</a:t>
            </a:r>
          </a:p>
        </p:txBody>
      </p:sp>
      <p:sp>
        <p:nvSpPr>
          <p:cNvPr id="32" name="Text Box 165"/>
          <p:cNvSpPr txBox="1">
            <a:spLocks noChangeArrowheads="1"/>
          </p:cNvSpPr>
          <p:nvPr/>
        </p:nvSpPr>
        <p:spPr bwMode="auto">
          <a:xfrm>
            <a:off x="3384550" y="504983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3</a:t>
            </a:r>
          </a:p>
        </p:txBody>
      </p:sp>
      <p:sp>
        <p:nvSpPr>
          <p:cNvPr id="33" name="Text Box 166"/>
          <p:cNvSpPr txBox="1">
            <a:spLocks noChangeArrowheads="1"/>
          </p:cNvSpPr>
          <p:nvPr/>
        </p:nvSpPr>
        <p:spPr bwMode="auto">
          <a:xfrm>
            <a:off x="5470525" y="5054600"/>
            <a:ext cx="1250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240,000</a:t>
            </a:r>
          </a:p>
        </p:txBody>
      </p:sp>
      <p:sp>
        <p:nvSpPr>
          <p:cNvPr id="34" name="Text Box 167"/>
          <p:cNvSpPr txBox="1">
            <a:spLocks noChangeArrowheads="1"/>
          </p:cNvSpPr>
          <p:nvPr/>
        </p:nvSpPr>
        <p:spPr bwMode="auto">
          <a:xfrm>
            <a:off x="6753225" y="5064125"/>
            <a:ext cx="4635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平</a:t>
            </a:r>
          </a:p>
        </p:txBody>
      </p:sp>
      <p:sp>
        <p:nvSpPr>
          <p:cNvPr id="35" name="Text Box 173"/>
          <p:cNvSpPr txBox="1">
            <a:spLocks noChangeArrowheads="1"/>
          </p:cNvSpPr>
          <p:nvPr/>
        </p:nvSpPr>
        <p:spPr bwMode="auto">
          <a:xfrm>
            <a:off x="8448675" y="507841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36" name="Text Box 164"/>
          <p:cNvSpPr txBox="1">
            <a:spLocks noChangeArrowheads="1"/>
          </p:cNvSpPr>
          <p:nvPr/>
        </p:nvSpPr>
        <p:spPr bwMode="auto">
          <a:xfrm>
            <a:off x="1843088" y="5508625"/>
            <a:ext cx="9906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合   計</a:t>
            </a:r>
          </a:p>
        </p:txBody>
      </p:sp>
      <p:cxnSp>
        <p:nvCxnSpPr>
          <p:cNvPr id="37" name="直線接點 36"/>
          <p:cNvCxnSpPr/>
          <p:nvPr/>
        </p:nvCxnSpPr>
        <p:spPr>
          <a:xfrm>
            <a:off x="3765550" y="5453063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38" name="群組 37"/>
          <p:cNvGrpSpPr>
            <a:grpSpLocks/>
          </p:cNvGrpSpPr>
          <p:nvPr/>
        </p:nvGrpSpPr>
        <p:grpSpPr bwMode="auto">
          <a:xfrm>
            <a:off x="223838" y="5867400"/>
            <a:ext cx="8645525" cy="46038"/>
            <a:chOff x="252934" y="4551281"/>
            <a:chExt cx="8645003" cy="45719"/>
          </a:xfrm>
        </p:grpSpPr>
        <p:grpSp>
          <p:nvGrpSpPr>
            <p:cNvPr id="53374" name="群組 25"/>
            <p:cNvGrpSpPr>
              <a:grpSpLocks/>
            </p:cNvGrpSpPr>
            <p:nvPr/>
          </p:nvGrpSpPr>
          <p:grpSpPr bwMode="auto">
            <a:xfrm>
              <a:off x="3347864" y="4551281"/>
              <a:ext cx="5550073" cy="45719"/>
              <a:chOff x="4687980" y="3739206"/>
              <a:chExt cx="2450544" cy="56864"/>
            </a:xfrm>
          </p:grpSpPr>
          <p:cxnSp>
            <p:nvCxnSpPr>
              <p:cNvPr id="43" name="直線接點 42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44" name="直線接點 43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3375" name="群組 28"/>
            <p:cNvGrpSpPr>
              <a:grpSpLocks/>
            </p:cNvGrpSpPr>
            <p:nvPr/>
          </p:nvGrpSpPr>
          <p:grpSpPr bwMode="auto">
            <a:xfrm>
              <a:off x="252934" y="4551281"/>
              <a:ext cx="1075270" cy="45719"/>
              <a:chOff x="4687980" y="3739206"/>
              <a:chExt cx="2450544" cy="56864"/>
            </a:xfrm>
          </p:grpSpPr>
          <p:cxnSp>
            <p:nvCxnSpPr>
              <p:cNvPr id="41" name="直線接點 40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42" name="直線接點 41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5" name="Text Box 166"/>
          <p:cNvSpPr txBox="1">
            <a:spLocks noChangeArrowheads="1"/>
          </p:cNvSpPr>
          <p:nvPr/>
        </p:nvSpPr>
        <p:spPr bwMode="auto">
          <a:xfrm>
            <a:off x="3970338" y="5457825"/>
            <a:ext cx="1250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240,000</a:t>
            </a:r>
          </a:p>
        </p:txBody>
      </p:sp>
      <p:sp>
        <p:nvSpPr>
          <p:cNvPr id="46" name="Text Box 166"/>
          <p:cNvSpPr txBox="1">
            <a:spLocks noChangeArrowheads="1"/>
          </p:cNvSpPr>
          <p:nvPr/>
        </p:nvSpPr>
        <p:spPr bwMode="auto">
          <a:xfrm>
            <a:off x="5472113" y="5457825"/>
            <a:ext cx="1250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240,000</a:t>
            </a:r>
          </a:p>
        </p:txBody>
      </p:sp>
      <p:grpSp>
        <p:nvGrpSpPr>
          <p:cNvPr id="53370" name="群組 4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3371" name="圖片 5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372" name="圖片 5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373" name="圖片 5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 nodeType="clickPar">
                      <p:stCondLst>
                        <p:cond delay="indefinite"/>
                      </p:stCondLst>
                      <p:childTnLst>
                        <p:par>
                          <p:cTn id="1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0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6" grpId="0"/>
      <p:bldP spid="29" grpId="0"/>
      <p:bldP spid="32" grpId="0"/>
      <p:bldP spid="33" grpId="0"/>
      <p:bldP spid="34" grpId="0"/>
      <p:bldP spid="35" grpId="0"/>
      <p:bldP spid="36" grpId="0"/>
      <p:bldP spid="45" grpId="0"/>
      <p:bldP spid="4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13</a:t>
            </a:r>
          </a:p>
        </p:txBody>
      </p:sp>
      <p:sp>
        <p:nvSpPr>
          <p:cNvPr id="15" name="Text Box 122"/>
          <p:cNvSpPr txBox="1">
            <a:spLocks noChangeArrowheads="1"/>
          </p:cNvSpPr>
          <p:nvPr/>
        </p:nvSpPr>
        <p:spPr bwMode="auto">
          <a:xfrm>
            <a:off x="3824288" y="873125"/>
            <a:ext cx="51323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租金支出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58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17" name="Group 185"/>
          <p:cNvGraphicFramePr>
            <a:graphicFrameLocks noGrp="1"/>
          </p:cNvGraphicFramePr>
          <p:nvPr/>
        </p:nvGraphicFramePr>
        <p:xfrm>
          <a:off x="296863" y="1304925"/>
          <a:ext cx="8642350" cy="2527300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  <a:gridCol w="2065338"/>
                <a:gridCol w="415925"/>
                <a:gridCol w="1492250"/>
                <a:gridCol w="1487487"/>
                <a:gridCol w="447675"/>
                <a:gridCol w="1652588"/>
              </a:tblGrid>
              <a:tr h="371475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現  金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預付租金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4,000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6,000</a:t>
                      </a: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8" name="Text Box 163"/>
          <p:cNvSpPr txBox="1">
            <a:spLocks noChangeArrowheads="1"/>
          </p:cNvSpPr>
          <p:nvPr/>
        </p:nvSpPr>
        <p:spPr bwMode="auto">
          <a:xfrm>
            <a:off x="844550" y="2879725"/>
            <a:ext cx="3571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″</a:t>
            </a:r>
            <a:endParaRPr lang="zh-TW" altLang="en-US" sz="24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19" name="Text Box 164"/>
          <p:cNvSpPr txBox="1">
            <a:spLocks noChangeArrowheads="1"/>
          </p:cNvSpPr>
          <p:nvPr/>
        </p:nvSpPr>
        <p:spPr bwMode="auto">
          <a:xfrm>
            <a:off x="1357313" y="2930525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本期損益</a:t>
            </a:r>
          </a:p>
        </p:txBody>
      </p:sp>
      <p:sp>
        <p:nvSpPr>
          <p:cNvPr id="20" name="Text Box 165"/>
          <p:cNvSpPr txBox="1">
            <a:spLocks noChangeArrowheads="1"/>
          </p:cNvSpPr>
          <p:nvPr/>
        </p:nvSpPr>
        <p:spPr bwMode="auto">
          <a:xfrm>
            <a:off x="3409950" y="2913063"/>
            <a:ext cx="506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″</a:t>
            </a:r>
            <a:endParaRPr lang="zh-TW" altLang="en-US" sz="24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21" name="Text Box 166"/>
          <p:cNvSpPr txBox="1">
            <a:spLocks noChangeArrowheads="1"/>
          </p:cNvSpPr>
          <p:nvPr/>
        </p:nvSpPr>
        <p:spPr bwMode="auto">
          <a:xfrm>
            <a:off x="5894388" y="2936875"/>
            <a:ext cx="950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6,000</a:t>
            </a:r>
          </a:p>
        </p:txBody>
      </p:sp>
      <p:sp>
        <p:nvSpPr>
          <p:cNvPr id="22" name="Text Box 167"/>
          <p:cNvSpPr txBox="1">
            <a:spLocks noChangeArrowheads="1"/>
          </p:cNvSpPr>
          <p:nvPr/>
        </p:nvSpPr>
        <p:spPr bwMode="auto">
          <a:xfrm>
            <a:off x="6815138" y="2946400"/>
            <a:ext cx="492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zh-TW" altLang="en-US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平</a:t>
            </a:r>
          </a:p>
        </p:txBody>
      </p:sp>
      <p:sp>
        <p:nvSpPr>
          <p:cNvPr id="23" name="Text Box 173"/>
          <p:cNvSpPr txBox="1">
            <a:spLocks noChangeArrowheads="1"/>
          </p:cNvSpPr>
          <p:nvPr/>
        </p:nvSpPr>
        <p:spPr bwMode="auto">
          <a:xfrm>
            <a:off x="8562975" y="2960688"/>
            <a:ext cx="338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24" name="Text Box 164"/>
          <p:cNvSpPr txBox="1">
            <a:spLocks noChangeArrowheads="1"/>
          </p:cNvSpPr>
          <p:nvPr/>
        </p:nvSpPr>
        <p:spPr bwMode="auto">
          <a:xfrm>
            <a:off x="1725613" y="3390900"/>
            <a:ext cx="1262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zh-TW" altLang="en-US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合   計</a:t>
            </a:r>
          </a:p>
        </p:txBody>
      </p:sp>
      <p:cxnSp>
        <p:nvCxnSpPr>
          <p:cNvPr id="25" name="直線接點 24"/>
          <p:cNvCxnSpPr/>
          <p:nvPr/>
        </p:nvCxnSpPr>
        <p:spPr>
          <a:xfrm>
            <a:off x="3852863" y="3335338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4" name="群組 3"/>
          <p:cNvGrpSpPr>
            <a:grpSpLocks/>
          </p:cNvGrpSpPr>
          <p:nvPr/>
        </p:nvGrpSpPr>
        <p:grpSpPr bwMode="auto">
          <a:xfrm>
            <a:off x="311150" y="3749675"/>
            <a:ext cx="8645525" cy="46038"/>
            <a:chOff x="252934" y="4551281"/>
            <a:chExt cx="8645003" cy="45719"/>
          </a:xfrm>
        </p:grpSpPr>
        <p:grpSp>
          <p:nvGrpSpPr>
            <p:cNvPr id="54352" name="群組 25"/>
            <p:cNvGrpSpPr>
              <a:grpSpLocks/>
            </p:cNvGrpSpPr>
            <p:nvPr/>
          </p:nvGrpSpPr>
          <p:grpSpPr bwMode="auto">
            <a:xfrm>
              <a:off x="3347864" y="4551281"/>
              <a:ext cx="5550073" cy="45719"/>
              <a:chOff x="4687980" y="3739206"/>
              <a:chExt cx="2450544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4353" name="群組 28"/>
            <p:cNvGrpSpPr>
              <a:grpSpLocks/>
            </p:cNvGrpSpPr>
            <p:nvPr/>
          </p:nvGrpSpPr>
          <p:grpSpPr bwMode="auto">
            <a:xfrm>
              <a:off x="252934" y="4551281"/>
              <a:ext cx="1075270" cy="45719"/>
              <a:chOff x="4687980" y="3739206"/>
              <a:chExt cx="2450544" cy="56864"/>
            </a:xfrm>
          </p:grpSpPr>
          <p:cxnSp>
            <p:nvCxnSpPr>
              <p:cNvPr id="30" name="直線接點 29"/>
              <p:cNvCxnSpPr/>
              <p:nvPr/>
            </p:nvCxnSpPr>
            <p:spPr>
              <a:xfrm>
                <a:off x="4687980" y="3739206"/>
                <a:ext cx="2449184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1" name="直線接點 30"/>
              <p:cNvCxnSpPr/>
              <p:nvPr/>
            </p:nvCxnSpPr>
            <p:spPr>
              <a:xfrm>
                <a:off x="4687980" y="3796070"/>
                <a:ext cx="2449184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32" name="Text Box 166"/>
          <p:cNvSpPr txBox="1">
            <a:spLocks noChangeArrowheads="1"/>
          </p:cNvSpPr>
          <p:nvPr/>
        </p:nvSpPr>
        <p:spPr bwMode="auto">
          <a:xfrm>
            <a:off x="4273550" y="3363913"/>
            <a:ext cx="11191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10,000</a:t>
            </a:r>
          </a:p>
        </p:txBody>
      </p:sp>
      <p:sp>
        <p:nvSpPr>
          <p:cNvPr id="33" name="Text Box 166"/>
          <p:cNvSpPr txBox="1">
            <a:spLocks noChangeArrowheads="1"/>
          </p:cNvSpPr>
          <p:nvPr/>
        </p:nvSpPr>
        <p:spPr bwMode="auto">
          <a:xfrm>
            <a:off x="5726113" y="3341688"/>
            <a:ext cx="11191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10,000</a:t>
            </a:r>
          </a:p>
        </p:txBody>
      </p:sp>
      <p:grpSp>
        <p:nvGrpSpPr>
          <p:cNvPr id="54345" name="群組 33"/>
          <p:cNvGrpSpPr>
            <a:grpSpLocks/>
          </p:cNvGrpSpPr>
          <p:nvPr/>
        </p:nvGrpSpPr>
        <p:grpSpPr bwMode="auto">
          <a:xfrm>
            <a:off x="39688" y="-100013"/>
            <a:ext cx="4387850" cy="1225551"/>
            <a:chOff x="88455" y="-27384"/>
            <a:chExt cx="4388618" cy="1225550"/>
          </a:xfrm>
        </p:grpSpPr>
        <p:sp>
          <p:nvSpPr>
            <p:cNvPr id="35" name="AutoShape 2"/>
            <p:cNvSpPr>
              <a:spLocks noChangeArrowheads="1"/>
            </p:cNvSpPr>
            <p:nvPr/>
          </p:nvSpPr>
          <p:spPr bwMode="auto">
            <a:xfrm>
              <a:off x="1260235" y="248842"/>
              <a:ext cx="3216838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9-1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、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9-2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54351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4346" name="群組 2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4347" name="圖片 3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48" name="圖片 37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49" name="圖片 3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32" grpId="0"/>
      <p:bldP spid="33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實帳戶之結轉</a:t>
            </a:r>
          </a:p>
        </p:txBody>
      </p:sp>
      <p:sp>
        <p:nvSpPr>
          <p:cNvPr id="55299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14</a:t>
            </a:r>
          </a:p>
        </p:txBody>
      </p:sp>
      <p:sp>
        <p:nvSpPr>
          <p:cNvPr id="8" name="矩形 7"/>
          <p:cNvSpPr/>
          <p:nvPr/>
        </p:nvSpPr>
        <p:spPr>
          <a:xfrm>
            <a:off x="3810000" y="849313"/>
            <a:ext cx="1971675" cy="528637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實帳戶結轉</a:t>
            </a:r>
            <a:endParaRPr lang="zh-TW" altLang="en-US" sz="2800" b="1" dirty="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9" name="群組 8"/>
          <p:cNvGrpSpPr>
            <a:grpSpLocks/>
          </p:cNvGrpSpPr>
          <p:nvPr/>
        </p:nvGrpSpPr>
        <p:grpSpPr bwMode="auto">
          <a:xfrm>
            <a:off x="1554163" y="1404938"/>
            <a:ext cx="5480050" cy="550862"/>
            <a:chOff x="516990" y="1934417"/>
            <a:chExt cx="6403393" cy="1100201"/>
          </a:xfrm>
        </p:grpSpPr>
        <p:sp>
          <p:nvSpPr>
            <p:cNvPr id="55325" name="文字方塊 17"/>
            <p:cNvSpPr txBox="1">
              <a:spLocks noChangeArrowheads="1"/>
            </p:cNvSpPr>
            <p:nvPr/>
          </p:nvSpPr>
          <p:spPr bwMode="auto">
            <a:xfrm>
              <a:off x="516990" y="2194407"/>
              <a:ext cx="970155" cy="7926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方法</a:t>
              </a:r>
              <a:r>
                <a:rPr lang="en-US" altLang="zh-TW" sz="2000"/>
                <a:t>1</a:t>
              </a:r>
              <a:endParaRPr lang="zh-TW" altLang="en-US" sz="2000"/>
            </a:p>
          </p:txBody>
        </p:sp>
        <p:grpSp>
          <p:nvGrpSpPr>
            <p:cNvPr id="55326" name="群組 18"/>
            <p:cNvGrpSpPr>
              <a:grpSpLocks/>
            </p:cNvGrpSpPr>
            <p:nvPr/>
          </p:nvGrpSpPr>
          <p:grpSpPr bwMode="auto">
            <a:xfrm>
              <a:off x="1519783" y="1934417"/>
              <a:ext cx="5400600" cy="1100201"/>
              <a:chOff x="1547664" y="1897591"/>
              <a:chExt cx="5400600" cy="1531409"/>
            </a:xfrm>
          </p:grpSpPr>
          <p:grpSp>
            <p:nvGrpSpPr>
              <p:cNvPr id="55327" name="群組 19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14" name="直線單箭頭接點 13"/>
                <p:cNvCxnSpPr/>
                <p:nvPr/>
              </p:nvCxnSpPr>
              <p:spPr>
                <a:xfrm>
                  <a:off x="1548415" y="2709634"/>
                  <a:ext cx="0" cy="719366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" name="直線接點 14"/>
                <p:cNvCxnSpPr/>
                <p:nvPr/>
              </p:nvCxnSpPr>
              <p:spPr>
                <a:xfrm>
                  <a:off x="1548415" y="2709634"/>
                  <a:ext cx="5399849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" name="直線單箭頭接點 15"/>
                <p:cNvCxnSpPr/>
                <p:nvPr/>
              </p:nvCxnSpPr>
              <p:spPr>
                <a:xfrm>
                  <a:off x="6942698" y="2709634"/>
                  <a:ext cx="0" cy="719366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3" name="直線接點 12"/>
              <p:cNvCxnSpPr/>
              <p:nvPr/>
            </p:nvCxnSpPr>
            <p:spPr>
              <a:xfrm flipH="1">
                <a:off x="4338306" y="1897591"/>
                <a:ext cx="0" cy="78115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" name="文字方塊 17"/>
          <p:cNvSpPr txBox="1">
            <a:spLocks noChangeArrowheads="1"/>
          </p:cNvSpPr>
          <p:nvPr/>
        </p:nvSpPr>
        <p:spPr bwMode="auto">
          <a:xfrm>
            <a:off x="7077075" y="1519238"/>
            <a:ext cx="8302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000"/>
              <a:t>方法</a:t>
            </a:r>
            <a:r>
              <a:rPr lang="en-US" altLang="zh-TW" sz="2000"/>
              <a:t>2</a:t>
            </a:r>
            <a:endParaRPr lang="zh-TW" altLang="en-US" sz="2000"/>
          </a:p>
        </p:txBody>
      </p:sp>
      <p:sp>
        <p:nvSpPr>
          <p:cNvPr id="18" name="矩形 17"/>
          <p:cNvSpPr/>
          <p:nvPr/>
        </p:nvSpPr>
        <p:spPr>
          <a:xfrm>
            <a:off x="1381125" y="2014538"/>
            <a:ext cx="20224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英美式結轉法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6011863" y="2014538"/>
            <a:ext cx="20224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大陸式結轉法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0" name="群組 74"/>
          <p:cNvGrpSpPr>
            <a:grpSpLocks/>
          </p:cNvGrpSpPr>
          <p:nvPr/>
        </p:nvGrpSpPr>
        <p:grpSpPr bwMode="auto">
          <a:xfrm>
            <a:off x="1655763" y="2506663"/>
            <a:ext cx="757237" cy="473075"/>
            <a:chOff x="763385" y="3217044"/>
            <a:chExt cx="756280" cy="560095"/>
          </a:xfrm>
        </p:grpSpPr>
        <p:cxnSp>
          <p:nvCxnSpPr>
            <p:cNvPr id="21" name="直線單箭頭接點 20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5324" name="文字方塊 13"/>
            <p:cNvSpPr txBox="1">
              <a:spLocks noChangeArrowheads="1"/>
            </p:cNvSpPr>
            <p:nvPr/>
          </p:nvSpPr>
          <p:spPr bwMode="auto">
            <a:xfrm>
              <a:off x="763385" y="3297863"/>
              <a:ext cx="691275" cy="469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又稱</a:t>
              </a:r>
              <a:endParaRPr lang="zh-TW" altLang="en-US" sz="2000" b="1" u="sng">
                <a:solidFill>
                  <a:srgbClr val="0000CC"/>
                </a:solidFill>
              </a:endParaRPr>
            </a:p>
          </p:txBody>
        </p:sp>
      </p:grpSp>
      <p:sp>
        <p:nvSpPr>
          <p:cNvPr id="23" name="矩形 22"/>
          <p:cNvSpPr/>
          <p:nvPr/>
        </p:nvSpPr>
        <p:spPr>
          <a:xfrm>
            <a:off x="611188" y="3022600"/>
            <a:ext cx="3546475" cy="466725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差額結轉法、直接結轉法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4" name="群組 74"/>
          <p:cNvGrpSpPr>
            <a:grpSpLocks/>
          </p:cNvGrpSpPr>
          <p:nvPr/>
        </p:nvGrpSpPr>
        <p:grpSpPr bwMode="auto">
          <a:xfrm>
            <a:off x="1658938" y="3489325"/>
            <a:ext cx="755650" cy="471488"/>
            <a:chOff x="763385" y="3217044"/>
            <a:chExt cx="756280" cy="560095"/>
          </a:xfrm>
        </p:grpSpPr>
        <p:cxnSp>
          <p:nvCxnSpPr>
            <p:cNvPr id="25" name="直線單箭頭接點 24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5322" name="文字方塊 13"/>
            <p:cNvSpPr txBox="1">
              <a:spLocks noChangeArrowheads="1"/>
            </p:cNvSpPr>
            <p:nvPr/>
          </p:nvSpPr>
          <p:spPr bwMode="auto">
            <a:xfrm>
              <a:off x="763385" y="3296249"/>
              <a:ext cx="676839" cy="471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   即</a:t>
              </a:r>
              <a:endParaRPr lang="zh-TW" altLang="en-US" sz="2000" b="1" u="sng">
                <a:solidFill>
                  <a:srgbClr val="0000CC"/>
                </a:solidFill>
              </a:endParaRPr>
            </a:p>
          </p:txBody>
        </p:sp>
      </p:grp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468313" y="3957638"/>
            <a:ext cx="3887787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期末各實帳戶餘額的結轉，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一律直接在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分類帳上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結轉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，而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不須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在日記簿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作結帳分錄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8" name="群組 74"/>
          <p:cNvGrpSpPr>
            <a:grpSpLocks/>
          </p:cNvGrpSpPr>
          <p:nvPr/>
        </p:nvGrpSpPr>
        <p:grpSpPr bwMode="auto">
          <a:xfrm>
            <a:off x="6257925" y="2508250"/>
            <a:ext cx="757238" cy="473075"/>
            <a:chOff x="763385" y="3217044"/>
            <a:chExt cx="756280" cy="560095"/>
          </a:xfrm>
        </p:grpSpPr>
        <p:cxnSp>
          <p:nvCxnSpPr>
            <p:cNvPr id="29" name="直線單箭頭接點 28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5320" name="文字方塊 13"/>
            <p:cNvSpPr txBox="1">
              <a:spLocks noChangeArrowheads="1"/>
            </p:cNvSpPr>
            <p:nvPr/>
          </p:nvSpPr>
          <p:spPr bwMode="auto">
            <a:xfrm>
              <a:off x="763385" y="3297863"/>
              <a:ext cx="691275" cy="469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又稱</a:t>
              </a:r>
              <a:endParaRPr lang="zh-TW" altLang="en-US" sz="2000" b="1" u="sng">
                <a:solidFill>
                  <a:srgbClr val="0000CC"/>
                </a:solidFill>
              </a:endParaRPr>
            </a:p>
          </p:txBody>
        </p:sp>
      </p:grpSp>
      <p:sp>
        <p:nvSpPr>
          <p:cNvPr id="31" name="矩形 30"/>
          <p:cNvSpPr/>
          <p:nvPr/>
        </p:nvSpPr>
        <p:spPr>
          <a:xfrm>
            <a:off x="6167438" y="3011488"/>
            <a:ext cx="1717675" cy="466725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分錄結轉法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32" name="群組 74"/>
          <p:cNvGrpSpPr>
            <a:grpSpLocks/>
          </p:cNvGrpSpPr>
          <p:nvPr/>
        </p:nvGrpSpPr>
        <p:grpSpPr bwMode="auto">
          <a:xfrm>
            <a:off x="6276975" y="3489325"/>
            <a:ext cx="757238" cy="473075"/>
            <a:chOff x="763385" y="3217044"/>
            <a:chExt cx="756280" cy="560095"/>
          </a:xfrm>
        </p:grpSpPr>
        <p:cxnSp>
          <p:nvCxnSpPr>
            <p:cNvPr id="33" name="直線單箭頭接點 32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5318" name="文字方塊 13"/>
            <p:cNvSpPr txBox="1">
              <a:spLocks noChangeArrowheads="1"/>
            </p:cNvSpPr>
            <p:nvPr/>
          </p:nvSpPr>
          <p:spPr bwMode="auto">
            <a:xfrm>
              <a:off x="763385" y="3297863"/>
              <a:ext cx="675420" cy="469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   即</a:t>
              </a:r>
              <a:endParaRPr lang="zh-TW" altLang="en-US" sz="2000" b="1" u="sng">
                <a:solidFill>
                  <a:srgbClr val="0000CC"/>
                </a:solidFill>
              </a:endParaRPr>
            </a:p>
          </p:txBody>
        </p:sp>
      </p:grp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4354513" y="3957638"/>
            <a:ext cx="47894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期末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須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在日記簿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作成</a:t>
            </a:r>
            <a:r>
              <a:rPr lang="zh-TW" altLang="en-US" sz="2400" b="1" i="1" u="sng">
                <a:latin typeface="標楷體" pitchFamily="65" charset="-120"/>
                <a:ea typeface="標楷體" pitchFamily="65" charset="-120"/>
              </a:rPr>
              <a:t>結帳分錄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，將實帳戶的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借餘與貸餘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帳戶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直接對轉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55313" name="群組 3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5314" name="圖片 3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315" name="圖片 3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316" name="圖片 3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7" grpId="0"/>
      <p:bldP spid="18" grpId="0" animBg="1"/>
      <p:bldP spid="19" grpId="0" animBg="1"/>
      <p:bldP spid="23" grpId="0" animBg="1"/>
      <p:bldP spid="2" grpId="0"/>
      <p:bldP spid="31" grpId="0" animBg="1"/>
      <p:bldP spid="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9-3-1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英美式結轉法</a:t>
            </a:r>
          </a:p>
        </p:txBody>
      </p:sp>
      <p:sp>
        <p:nvSpPr>
          <p:cNvPr id="56323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14</a:t>
            </a:r>
          </a:p>
        </p:txBody>
      </p:sp>
      <p:sp>
        <p:nvSpPr>
          <p:cNvPr id="18" name="矩形 17"/>
          <p:cNvSpPr/>
          <p:nvPr/>
        </p:nvSpPr>
        <p:spPr>
          <a:xfrm>
            <a:off x="341313" y="898525"/>
            <a:ext cx="43084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英美式結轉法</a:t>
            </a:r>
            <a:r>
              <a:rPr lang="en-US" altLang="zh-TW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-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程序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1: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結轉下期</a:t>
            </a:r>
            <a:endParaRPr lang="zh-TW" altLang="en-US" sz="2400" b="1" u="sng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4" name="群組 74"/>
          <p:cNvGrpSpPr>
            <a:grpSpLocks/>
          </p:cNvGrpSpPr>
          <p:nvPr/>
        </p:nvGrpSpPr>
        <p:grpSpPr bwMode="auto">
          <a:xfrm>
            <a:off x="2687638" y="3040063"/>
            <a:ext cx="1554162" cy="471487"/>
            <a:chOff x="-34225" y="3217044"/>
            <a:chExt cx="1553890" cy="560095"/>
          </a:xfrm>
        </p:grpSpPr>
        <p:cxnSp>
          <p:nvCxnSpPr>
            <p:cNvPr id="25" name="直線單箭頭接點 24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6343" name="文字方塊 13"/>
            <p:cNvSpPr txBox="1">
              <a:spLocks noChangeArrowheads="1"/>
            </p:cNvSpPr>
            <p:nvPr/>
          </p:nvSpPr>
          <p:spPr bwMode="auto">
            <a:xfrm>
              <a:off x="-34225" y="3262304"/>
              <a:ext cx="1453895" cy="471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 b="1" u="sng">
                  <a:solidFill>
                    <a:srgbClr val="0000CC"/>
                  </a:solidFill>
                </a:rPr>
                <a:t>摘要欄</a:t>
              </a:r>
              <a:r>
                <a:rPr lang="zh-TW" altLang="en-US" sz="2000"/>
                <a:t>填寫</a:t>
              </a:r>
              <a:endParaRPr lang="zh-TW" altLang="en-US" sz="2000" b="1" u="sng">
                <a:solidFill>
                  <a:srgbClr val="0000CC"/>
                </a:solidFill>
              </a:endParaRPr>
            </a:p>
          </p:txBody>
        </p: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723900" y="1368425"/>
            <a:ext cx="77343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該帳戶餘額若是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借餘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，則將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餘額填入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貸方金額欄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；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該帳戶餘額若是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貸餘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，則將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餘額填入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借方金額欄。</a:t>
            </a:r>
          </a:p>
        </p:txBody>
      </p:sp>
      <p:grpSp>
        <p:nvGrpSpPr>
          <p:cNvPr id="38" name="群組 74"/>
          <p:cNvGrpSpPr>
            <a:grpSpLocks/>
          </p:cNvGrpSpPr>
          <p:nvPr/>
        </p:nvGrpSpPr>
        <p:grpSpPr bwMode="auto">
          <a:xfrm>
            <a:off x="2700338" y="2112963"/>
            <a:ext cx="1546225" cy="473075"/>
            <a:chOff x="-24097" y="3217044"/>
            <a:chExt cx="1543762" cy="560095"/>
          </a:xfrm>
        </p:grpSpPr>
        <p:cxnSp>
          <p:nvCxnSpPr>
            <p:cNvPr id="39" name="直線單箭頭接點 38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6341" name="文字方塊 13"/>
            <p:cNvSpPr txBox="1">
              <a:spLocks noChangeArrowheads="1"/>
            </p:cNvSpPr>
            <p:nvPr/>
          </p:nvSpPr>
          <p:spPr bwMode="auto">
            <a:xfrm>
              <a:off x="-24097" y="3262152"/>
              <a:ext cx="1464513" cy="4698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 b="1" u="sng">
                  <a:solidFill>
                    <a:srgbClr val="0000CC"/>
                  </a:solidFill>
                </a:rPr>
                <a:t>日期欄</a:t>
              </a:r>
              <a:r>
                <a:rPr lang="zh-TW" altLang="en-US" sz="2000"/>
                <a:t>填寫</a:t>
              </a:r>
              <a:endParaRPr lang="zh-TW" altLang="en-US" sz="2000" b="1" u="sng">
                <a:solidFill>
                  <a:srgbClr val="0000CC"/>
                </a:solidFill>
              </a:endParaRPr>
            </a:p>
          </p:txBody>
        </p:sp>
      </p:grpSp>
      <p:sp>
        <p:nvSpPr>
          <p:cNvPr id="41" name="矩形 40"/>
          <p:cNvSpPr/>
          <p:nvPr/>
        </p:nvSpPr>
        <p:spPr>
          <a:xfrm>
            <a:off x="3513138" y="2571750"/>
            <a:ext cx="14128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結帳日期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2128838" y="3540125"/>
            <a:ext cx="41560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以紅色字寫「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結轉下期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」字樣</a:t>
            </a:r>
          </a:p>
        </p:txBody>
      </p:sp>
      <p:grpSp>
        <p:nvGrpSpPr>
          <p:cNvPr id="43" name="群組 74"/>
          <p:cNvGrpSpPr>
            <a:grpSpLocks/>
          </p:cNvGrpSpPr>
          <p:nvPr/>
        </p:nvGrpSpPr>
        <p:grpSpPr bwMode="auto">
          <a:xfrm>
            <a:off x="2687638" y="4029075"/>
            <a:ext cx="1554162" cy="469900"/>
            <a:chOff x="-34225" y="3217044"/>
            <a:chExt cx="1553890" cy="560095"/>
          </a:xfrm>
        </p:grpSpPr>
        <p:cxnSp>
          <p:nvCxnSpPr>
            <p:cNvPr id="44" name="直線單箭頭接點 43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6339" name="文字方塊 13"/>
            <p:cNvSpPr txBox="1">
              <a:spLocks noChangeArrowheads="1"/>
            </p:cNvSpPr>
            <p:nvPr/>
          </p:nvSpPr>
          <p:spPr bwMode="auto">
            <a:xfrm>
              <a:off x="-34225" y="3262457"/>
              <a:ext cx="1453895" cy="473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 b="1" u="sng">
                  <a:solidFill>
                    <a:srgbClr val="0000CC"/>
                  </a:solidFill>
                </a:rPr>
                <a:t>日頁欄</a:t>
              </a:r>
              <a:r>
                <a:rPr lang="zh-TW" altLang="en-US" sz="2000"/>
                <a:t>填寫</a:t>
              </a:r>
              <a:endParaRPr lang="zh-TW" altLang="en-US" sz="2000" b="1" u="sng">
                <a:solidFill>
                  <a:srgbClr val="0000CC"/>
                </a:solidFill>
              </a:endParaRPr>
            </a:p>
          </p:txBody>
        </p:sp>
      </p:grpSp>
      <p:sp>
        <p:nvSpPr>
          <p:cNvPr id="46" name="矩形 45"/>
          <p:cNvSpPr/>
          <p:nvPr/>
        </p:nvSpPr>
        <p:spPr>
          <a:xfrm>
            <a:off x="3360738" y="4498975"/>
            <a:ext cx="1652587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「</a:t>
            </a: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  <a:sym typeface="Wingdings"/>
              </a:rPr>
              <a:t></a:t>
            </a: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」符號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221288" y="4252913"/>
            <a:ext cx="39227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表示餘額直接在帳上結轉，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並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非由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日記簿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過帳而來</a:t>
            </a:r>
          </a:p>
        </p:txBody>
      </p:sp>
      <p:sp>
        <p:nvSpPr>
          <p:cNvPr id="48" name="矩形 47"/>
          <p:cNvSpPr>
            <a:spLocks noChangeArrowheads="1"/>
          </p:cNvSpPr>
          <p:nvPr/>
        </p:nvSpPr>
        <p:spPr bwMode="auto">
          <a:xfrm>
            <a:off x="496888" y="4940300"/>
            <a:ext cx="7993062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借貸金額中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最末一筆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之下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劃一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單紅線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，並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合計其總數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，在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摘要欄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填寫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「合計」字樣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，且在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總數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之下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劃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雙紅線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，以示結平。雙紅線</a:t>
            </a:r>
            <a:r>
              <a:rPr lang="zh-TW" altLang="en-US" sz="2400" b="1" i="1" u="sng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除了摘要欄不劃線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外，應劃過其餘各欄。</a:t>
            </a:r>
          </a:p>
        </p:txBody>
      </p:sp>
      <p:grpSp>
        <p:nvGrpSpPr>
          <p:cNvPr id="56334" name="群組 2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6335" name="圖片 3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6" name="圖片 3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7" name="圖片 3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4" grpId="0"/>
      <p:bldP spid="41" grpId="0" animBg="1"/>
      <p:bldP spid="42" grpId="0" animBg="1"/>
      <p:bldP spid="46" grpId="0" animBg="1"/>
      <p:bldP spid="5" grpId="0"/>
      <p:bldP spid="5" grpId="1"/>
      <p:bldP spid="4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</a:t>
            </a:r>
          </a:p>
        </p:txBody>
      </p:sp>
      <p:sp>
        <p:nvSpPr>
          <p:cNvPr id="1945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9-1-2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結帳之功用</a:t>
            </a:r>
          </a:p>
        </p:txBody>
      </p:sp>
      <p:sp>
        <p:nvSpPr>
          <p:cNvPr id="17" name="矩形 16"/>
          <p:cNvSpPr/>
          <p:nvPr/>
        </p:nvSpPr>
        <p:spPr>
          <a:xfrm>
            <a:off x="3833813" y="1035050"/>
            <a:ext cx="1006475" cy="585788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3200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結帳</a:t>
            </a:r>
            <a:endParaRPr lang="zh-TW" altLang="en-US" sz="32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3925888" y="2246313"/>
            <a:ext cx="800100" cy="461962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功用</a:t>
            </a: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9" name="群組 18"/>
          <p:cNvGrpSpPr>
            <a:grpSpLocks/>
          </p:cNvGrpSpPr>
          <p:nvPr/>
        </p:nvGrpSpPr>
        <p:grpSpPr bwMode="auto">
          <a:xfrm>
            <a:off x="3860800" y="1649413"/>
            <a:ext cx="476250" cy="560387"/>
            <a:chOff x="1043674" y="3217044"/>
            <a:chExt cx="475991" cy="560095"/>
          </a:xfrm>
        </p:grpSpPr>
        <p:cxnSp>
          <p:nvCxnSpPr>
            <p:cNvPr id="20" name="直線單箭頭接點 19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9487" name="文字方塊 20"/>
            <p:cNvSpPr txBox="1">
              <a:spLocks noChangeArrowheads="1"/>
            </p:cNvSpPr>
            <p:nvPr/>
          </p:nvSpPr>
          <p:spPr bwMode="auto">
            <a:xfrm>
              <a:off x="1043674" y="3313511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的</a:t>
              </a:r>
            </a:p>
          </p:txBody>
        </p:sp>
      </p:grp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611188" y="4624388"/>
            <a:ext cx="41148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收益、費損等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虛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帳戶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餘額結轉「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本期損益」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所得餘額。</a:t>
            </a:r>
          </a:p>
        </p:txBody>
      </p:sp>
      <p:grpSp>
        <p:nvGrpSpPr>
          <p:cNvPr id="23" name="群組 22"/>
          <p:cNvGrpSpPr>
            <a:grpSpLocks/>
          </p:cNvGrpSpPr>
          <p:nvPr/>
        </p:nvGrpSpPr>
        <p:grpSpPr bwMode="auto">
          <a:xfrm>
            <a:off x="1836738" y="2732088"/>
            <a:ext cx="5041900" cy="860425"/>
            <a:chOff x="809608" y="1954499"/>
            <a:chExt cx="6953390" cy="1255139"/>
          </a:xfrm>
        </p:grpSpPr>
        <p:sp>
          <p:nvSpPr>
            <p:cNvPr id="19478" name="文字方塊 23"/>
            <p:cNvSpPr txBox="1">
              <a:spLocks noChangeArrowheads="1"/>
            </p:cNvSpPr>
            <p:nvPr/>
          </p:nvSpPr>
          <p:spPr bwMode="auto">
            <a:xfrm>
              <a:off x="809608" y="2414499"/>
              <a:ext cx="790268" cy="748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有</a:t>
              </a:r>
            </a:p>
          </p:txBody>
        </p:sp>
        <p:grpSp>
          <p:nvGrpSpPr>
            <p:cNvPr id="19479" name="群組 24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19481" name="群組 26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29" name="直線單箭頭接點 28"/>
                <p:cNvCxnSpPr/>
                <p:nvPr/>
              </p:nvCxnSpPr>
              <p:spPr>
                <a:xfrm>
                  <a:off x="1546839" y="2708823"/>
                  <a:ext cx="0" cy="71881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直線接點 29"/>
                <p:cNvCxnSpPr/>
                <p:nvPr/>
              </p:nvCxnSpPr>
              <p:spPr>
                <a:xfrm>
                  <a:off x="1546839" y="2708823"/>
                  <a:ext cx="5401136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直線單箭頭接點 30"/>
                <p:cNvCxnSpPr/>
                <p:nvPr/>
              </p:nvCxnSpPr>
              <p:spPr>
                <a:xfrm>
                  <a:off x="6943597" y="2708823"/>
                  <a:ext cx="0" cy="71881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8" name="直線接點 27"/>
              <p:cNvCxnSpPr/>
              <p:nvPr/>
            </p:nvCxnSpPr>
            <p:spPr>
              <a:xfrm flipH="1">
                <a:off x="4266017" y="1925543"/>
                <a:ext cx="0" cy="78328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480" name="文字方塊 25"/>
            <p:cNvSpPr txBox="1">
              <a:spLocks noChangeArrowheads="1"/>
            </p:cNvSpPr>
            <p:nvPr/>
          </p:nvSpPr>
          <p:spPr bwMode="auto">
            <a:xfrm>
              <a:off x="6972730" y="2461210"/>
              <a:ext cx="790268" cy="748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有</a:t>
              </a:r>
            </a:p>
          </p:txBody>
        </p:sp>
      </p:grpSp>
      <p:sp>
        <p:nvSpPr>
          <p:cNvPr id="32" name="矩形 31"/>
          <p:cNvSpPr/>
          <p:nvPr/>
        </p:nvSpPr>
        <p:spPr>
          <a:xfrm>
            <a:off x="874713" y="3535363"/>
            <a:ext cx="2954337" cy="461962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了解</a:t>
            </a:r>
            <a:r>
              <a:rPr lang="zh-TW" altLang="en-US" sz="2400" b="1" u="sng" dirty="0">
                <a:latin typeface="標楷體" pitchFamily="65" charset="-120"/>
                <a:ea typeface="標楷體" pitchFamily="65" charset="-120"/>
              </a:rPr>
              <a:t>當期的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財務績效</a:t>
            </a:r>
          </a:p>
        </p:txBody>
      </p:sp>
      <p:sp>
        <p:nvSpPr>
          <p:cNvPr id="33" name="矩形 32"/>
          <p:cNvSpPr/>
          <p:nvPr/>
        </p:nvSpPr>
        <p:spPr>
          <a:xfrm>
            <a:off x="4840288" y="3533775"/>
            <a:ext cx="2954337" cy="460375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了解</a:t>
            </a:r>
            <a:r>
              <a:rPr lang="zh-TW" altLang="en-US" sz="2400" b="1" u="sng" dirty="0">
                <a:latin typeface="標楷體" pitchFamily="65" charset="-120"/>
                <a:ea typeface="標楷體" pitchFamily="65" charset="-120"/>
              </a:rPr>
              <a:t>期末的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財務狀況</a:t>
            </a:r>
          </a:p>
        </p:txBody>
      </p:sp>
      <p:grpSp>
        <p:nvGrpSpPr>
          <p:cNvPr id="35" name="群組 34"/>
          <p:cNvGrpSpPr>
            <a:grpSpLocks/>
          </p:cNvGrpSpPr>
          <p:nvPr/>
        </p:nvGrpSpPr>
        <p:grpSpPr bwMode="auto">
          <a:xfrm>
            <a:off x="1560513" y="4025900"/>
            <a:ext cx="804862" cy="558800"/>
            <a:chOff x="715050" y="3217044"/>
            <a:chExt cx="804615" cy="560095"/>
          </a:xfrm>
        </p:grpSpPr>
        <p:cxnSp>
          <p:nvCxnSpPr>
            <p:cNvPr id="36" name="直線單箭頭接點 35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9477" name="文字方塊 36"/>
            <p:cNvSpPr txBox="1">
              <a:spLocks noChangeArrowheads="1"/>
            </p:cNvSpPr>
            <p:nvPr/>
          </p:nvSpPr>
          <p:spPr bwMode="auto">
            <a:xfrm>
              <a:off x="715050" y="3313511"/>
              <a:ext cx="69762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透過</a:t>
              </a:r>
            </a:p>
          </p:txBody>
        </p:sp>
      </p:grpSp>
      <p:grpSp>
        <p:nvGrpSpPr>
          <p:cNvPr id="38" name="群組 37"/>
          <p:cNvGrpSpPr>
            <a:grpSpLocks/>
          </p:cNvGrpSpPr>
          <p:nvPr/>
        </p:nvGrpSpPr>
        <p:grpSpPr bwMode="auto">
          <a:xfrm>
            <a:off x="5478463" y="4041775"/>
            <a:ext cx="776287" cy="560388"/>
            <a:chOff x="743626" y="3217044"/>
            <a:chExt cx="776039" cy="560095"/>
          </a:xfrm>
        </p:grpSpPr>
        <p:cxnSp>
          <p:nvCxnSpPr>
            <p:cNvPr id="39" name="直線單箭頭接點 38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9475" name="文字方塊 39"/>
            <p:cNvSpPr txBox="1">
              <a:spLocks noChangeArrowheads="1"/>
            </p:cNvSpPr>
            <p:nvPr/>
          </p:nvSpPr>
          <p:spPr bwMode="auto">
            <a:xfrm>
              <a:off x="743626" y="3313511"/>
              <a:ext cx="69762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透過</a:t>
              </a:r>
            </a:p>
          </p:txBody>
        </p:sp>
      </p:grp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4635500" y="4637088"/>
            <a:ext cx="4214813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資產、負債、權益等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實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帳戶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的期末餘額。</a:t>
            </a:r>
          </a:p>
        </p:txBody>
      </p:sp>
      <p:grpSp>
        <p:nvGrpSpPr>
          <p:cNvPr id="19470" name="群組 3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9471" name="圖片 3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72" name="圖片 3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73" name="圖片 4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2" grpId="0"/>
      <p:bldP spid="32" grpId="0" animBg="1"/>
      <p:bldP spid="33" grpId="0" animBg="1"/>
      <p:bldP spid="4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9-3-1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英美式結轉法</a:t>
            </a:r>
          </a:p>
        </p:txBody>
      </p:sp>
      <p:sp>
        <p:nvSpPr>
          <p:cNvPr id="57347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14</a:t>
            </a:r>
          </a:p>
        </p:txBody>
      </p:sp>
      <p:sp>
        <p:nvSpPr>
          <p:cNvPr id="18" name="矩形 17"/>
          <p:cNvSpPr/>
          <p:nvPr/>
        </p:nvSpPr>
        <p:spPr>
          <a:xfrm>
            <a:off x="341313" y="898525"/>
            <a:ext cx="43084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英美式結轉法</a:t>
            </a:r>
            <a:r>
              <a:rPr lang="en-US" altLang="zh-TW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-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程序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2: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期初開帳</a:t>
            </a:r>
            <a:endParaRPr lang="zh-TW" altLang="en-US" sz="2400" b="1" u="sng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4" name="群組 74"/>
          <p:cNvGrpSpPr>
            <a:grpSpLocks/>
          </p:cNvGrpSpPr>
          <p:nvPr/>
        </p:nvGrpSpPr>
        <p:grpSpPr bwMode="auto">
          <a:xfrm>
            <a:off x="2687638" y="3171825"/>
            <a:ext cx="1554162" cy="469900"/>
            <a:chOff x="-34225" y="3217044"/>
            <a:chExt cx="1553890" cy="560095"/>
          </a:xfrm>
        </p:grpSpPr>
        <p:cxnSp>
          <p:nvCxnSpPr>
            <p:cNvPr id="25" name="直線單箭頭接點 24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7366" name="文字方塊 13"/>
            <p:cNvSpPr txBox="1">
              <a:spLocks noChangeArrowheads="1"/>
            </p:cNvSpPr>
            <p:nvPr/>
          </p:nvSpPr>
          <p:spPr bwMode="auto">
            <a:xfrm>
              <a:off x="-34225" y="3262457"/>
              <a:ext cx="1453895" cy="473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 b="1" u="sng">
                  <a:solidFill>
                    <a:srgbClr val="0000CC"/>
                  </a:solidFill>
                </a:rPr>
                <a:t>摘要欄</a:t>
              </a:r>
              <a:r>
                <a:rPr lang="zh-TW" altLang="en-US" sz="2000"/>
                <a:t>填寫</a:t>
              </a:r>
              <a:endParaRPr lang="zh-TW" altLang="en-US" sz="2000" b="1" u="sng">
                <a:solidFill>
                  <a:srgbClr val="0000CC"/>
                </a:solidFill>
              </a:endParaRPr>
            </a:p>
          </p:txBody>
        </p:sp>
      </p:grpSp>
      <p:grpSp>
        <p:nvGrpSpPr>
          <p:cNvPr id="38" name="群組 74"/>
          <p:cNvGrpSpPr>
            <a:grpSpLocks/>
          </p:cNvGrpSpPr>
          <p:nvPr/>
        </p:nvGrpSpPr>
        <p:grpSpPr bwMode="auto">
          <a:xfrm>
            <a:off x="2700338" y="2243138"/>
            <a:ext cx="1546225" cy="473075"/>
            <a:chOff x="-24097" y="3217044"/>
            <a:chExt cx="1543762" cy="560095"/>
          </a:xfrm>
        </p:grpSpPr>
        <p:cxnSp>
          <p:nvCxnSpPr>
            <p:cNvPr id="39" name="直線單箭頭接點 38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7364" name="文字方塊 13"/>
            <p:cNvSpPr txBox="1">
              <a:spLocks noChangeArrowheads="1"/>
            </p:cNvSpPr>
            <p:nvPr/>
          </p:nvSpPr>
          <p:spPr bwMode="auto">
            <a:xfrm>
              <a:off x="-24097" y="3262152"/>
              <a:ext cx="1464513" cy="4698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 b="1" u="sng">
                  <a:solidFill>
                    <a:srgbClr val="0000CC"/>
                  </a:solidFill>
                </a:rPr>
                <a:t>日期欄</a:t>
              </a:r>
              <a:r>
                <a:rPr lang="zh-TW" altLang="en-US" sz="2000"/>
                <a:t>填寫</a:t>
              </a:r>
              <a:endParaRPr lang="zh-TW" altLang="en-US" sz="2000" b="1" u="sng">
                <a:solidFill>
                  <a:srgbClr val="0000CC"/>
                </a:solidFill>
              </a:endParaRPr>
            </a:p>
          </p:txBody>
        </p:sp>
      </p:grpSp>
      <p:sp>
        <p:nvSpPr>
          <p:cNvPr id="41" name="矩形 40"/>
          <p:cNvSpPr/>
          <p:nvPr/>
        </p:nvSpPr>
        <p:spPr>
          <a:xfrm>
            <a:off x="2892425" y="2717800"/>
            <a:ext cx="26320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次期期初的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年</a:t>
            </a: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月日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2843213" y="3671888"/>
            <a:ext cx="27463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「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」字樣</a:t>
            </a:r>
          </a:p>
        </p:txBody>
      </p:sp>
      <p:grpSp>
        <p:nvGrpSpPr>
          <p:cNvPr id="43" name="群組 74"/>
          <p:cNvGrpSpPr>
            <a:grpSpLocks/>
          </p:cNvGrpSpPr>
          <p:nvPr/>
        </p:nvGrpSpPr>
        <p:grpSpPr bwMode="auto">
          <a:xfrm>
            <a:off x="2687638" y="4159250"/>
            <a:ext cx="1554162" cy="471488"/>
            <a:chOff x="-34225" y="3217044"/>
            <a:chExt cx="1553890" cy="560095"/>
          </a:xfrm>
        </p:grpSpPr>
        <p:cxnSp>
          <p:nvCxnSpPr>
            <p:cNvPr id="44" name="直線單箭頭接點 43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7362" name="文字方塊 13"/>
            <p:cNvSpPr txBox="1">
              <a:spLocks noChangeArrowheads="1"/>
            </p:cNvSpPr>
            <p:nvPr/>
          </p:nvSpPr>
          <p:spPr bwMode="auto">
            <a:xfrm>
              <a:off x="-34225" y="3262304"/>
              <a:ext cx="1453895" cy="471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 b="1" u="sng">
                  <a:solidFill>
                    <a:srgbClr val="0000CC"/>
                  </a:solidFill>
                </a:rPr>
                <a:t>日頁欄</a:t>
              </a:r>
              <a:r>
                <a:rPr lang="zh-TW" altLang="en-US" sz="2000"/>
                <a:t>填寫</a:t>
              </a:r>
              <a:endParaRPr lang="zh-TW" altLang="en-US" sz="2000" b="1" u="sng">
                <a:solidFill>
                  <a:srgbClr val="0000CC"/>
                </a:solidFill>
              </a:endParaRPr>
            </a:p>
          </p:txBody>
        </p:sp>
      </p:grpSp>
      <p:sp>
        <p:nvSpPr>
          <p:cNvPr id="46" name="矩形 45"/>
          <p:cNvSpPr/>
          <p:nvPr/>
        </p:nvSpPr>
        <p:spPr>
          <a:xfrm>
            <a:off x="3355975" y="4630738"/>
            <a:ext cx="1652588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「</a:t>
            </a: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  <a:sym typeface="Wingdings"/>
              </a:rPr>
              <a:t></a:t>
            </a: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」符號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221288" y="4397375"/>
            <a:ext cx="39227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表示餘額直接在帳上結轉，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並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非由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日記簿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過帳而來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500063" y="1497013"/>
            <a:ext cx="82486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次年期初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開帳時，應將上期結轉的金額，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恢復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為</a:t>
            </a:r>
            <a:r>
              <a:rPr lang="zh-TW" altLang="en-US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上期期末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原有的</a:t>
            </a:r>
            <a:r>
              <a:rPr lang="zh-TW" altLang="en-US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借餘或貸餘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方向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，將餘額填入借方金額或貸方金額。</a:t>
            </a:r>
          </a:p>
        </p:txBody>
      </p:sp>
      <p:grpSp>
        <p:nvGrpSpPr>
          <p:cNvPr id="57357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7358" name="圖片 2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359" name="圖片 2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360" name="圖片 2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41" grpId="0" animBg="1"/>
      <p:bldP spid="42" grpId="0" animBg="1"/>
      <p:bldP spid="46" grpId="0" animBg="1"/>
      <p:bldP spid="5" grpId="0"/>
      <p:bldP spid="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TW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9-3-2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　英美式結轉法之</a:t>
            </a:r>
            <a:r>
              <a:rPr lang="zh-TW" altLang="en-US" sz="3200" b="1" u="sng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結轉下期</a:t>
            </a:r>
          </a:p>
        </p:txBody>
      </p:sp>
      <p:sp>
        <p:nvSpPr>
          <p:cNvPr id="58371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15</a:t>
            </a:r>
          </a:p>
        </p:txBody>
      </p:sp>
      <p:sp>
        <p:nvSpPr>
          <p:cNvPr id="35" name="文字方塊 34"/>
          <p:cNvSpPr txBox="1"/>
          <p:nvPr/>
        </p:nvSpPr>
        <p:spPr>
          <a:xfrm>
            <a:off x="239715" y="774411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1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36" name="文字方塊 2"/>
          <p:cNvSpPr txBox="1">
            <a:spLocks noChangeArrowheads="1"/>
          </p:cNvSpPr>
          <p:nvPr/>
        </p:nvSpPr>
        <p:spPr bwMode="auto">
          <a:xfrm>
            <a:off x="1144588" y="849313"/>
            <a:ext cx="323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實帳戶採英美式結轉法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1144588" y="1382713"/>
            <a:ext cx="7099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以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餘額式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現金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帳戶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為例，列示分類帳的結轉如下：</a:t>
            </a:r>
          </a:p>
        </p:txBody>
      </p:sp>
      <p:sp>
        <p:nvSpPr>
          <p:cNvPr id="37" name="Text Box 122"/>
          <p:cNvSpPr txBox="1">
            <a:spLocks noChangeArrowheads="1"/>
          </p:cNvSpPr>
          <p:nvPr/>
        </p:nvSpPr>
        <p:spPr bwMode="auto">
          <a:xfrm>
            <a:off x="4251325" y="958850"/>
            <a:ext cx="46434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現    金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47" name="Group 185"/>
          <p:cNvGraphicFramePr>
            <a:graphicFrameLocks noGrp="1"/>
          </p:cNvGraphicFramePr>
          <p:nvPr/>
        </p:nvGraphicFramePr>
        <p:xfrm>
          <a:off x="279400" y="1406525"/>
          <a:ext cx="8642350" cy="4689473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4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4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4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承前頁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1,000,000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506,400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493,600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4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5,000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498,600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4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49,500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449,100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4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2,300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446,800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4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9,400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437,400</a:t>
                      </a: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4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〃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436,800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6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10,000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446,800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4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4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8" name="Text Box 163"/>
          <p:cNvSpPr txBox="1">
            <a:spLocks noChangeArrowheads="1"/>
          </p:cNvSpPr>
          <p:nvPr/>
        </p:nvSpPr>
        <p:spPr bwMode="auto">
          <a:xfrm>
            <a:off x="827088" y="5240338"/>
            <a:ext cx="642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″</a:t>
            </a:r>
            <a:endParaRPr lang="en-US" altLang="zh-TW" sz="2400">
              <a:solidFill>
                <a:srgbClr val="0000CC"/>
              </a:solidFill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49" name="Text Box 164"/>
          <p:cNvSpPr txBox="1">
            <a:spLocks noChangeArrowheads="1"/>
          </p:cNvSpPr>
          <p:nvPr/>
        </p:nvSpPr>
        <p:spPr bwMode="auto">
          <a:xfrm>
            <a:off x="1327150" y="5194300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sp>
        <p:nvSpPr>
          <p:cNvPr id="50" name="Text Box 165"/>
          <p:cNvSpPr txBox="1">
            <a:spLocks noChangeArrowheads="1"/>
          </p:cNvSpPr>
          <p:nvPr/>
        </p:nvSpPr>
        <p:spPr bwMode="auto">
          <a:xfrm>
            <a:off x="3457575" y="5240338"/>
            <a:ext cx="423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solidFill>
                  <a:srgbClr val="0000CC"/>
                </a:solidFill>
                <a:sym typeface="Wingdings" pitchFamily="2" charset="2"/>
              </a:rPr>
              <a:t></a:t>
            </a:r>
            <a:endParaRPr lang="en-US" altLang="zh-TW" sz="2400">
              <a:solidFill>
                <a:srgbClr val="0000CC"/>
              </a:solidFill>
            </a:endParaRPr>
          </a:p>
        </p:txBody>
      </p:sp>
      <p:sp>
        <p:nvSpPr>
          <p:cNvPr id="52" name="Text Box 167"/>
          <p:cNvSpPr txBox="1">
            <a:spLocks noChangeArrowheads="1"/>
          </p:cNvSpPr>
          <p:nvPr/>
        </p:nvSpPr>
        <p:spPr bwMode="auto">
          <a:xfrm>
            <a:off x="6823075" y="5219700"/>
            <a:ext cx="4635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平</a:t>
            </a:r>
          </a:p>
        </p:txBody>
      </p:sp>
      <p:sp>
        <p:nvSpPr>
          <p:cNvPr id="53" name="Text Box 173"/>
          <p:cNvSpPr txBox="1">
            <a:spLocks noChangeArrowheads="1"/>
          </p:cNvSpPr>
          <p:nvPr/>
        </p:nvSpPr>
        <p:spPr bwMode="auto">
          <a:xfrm>
            <a:off x="8518525" y="5233988"/>
            <a:ext cx="3619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200" b="1">
                <a:solidFill>
                  <a:srgbClr val="0000CC"/>
                </a:solidFill>
                <a:ea typeface="標楷體" pitchFamily="65" charset="-120"/>
              </a:rPr>
              <a:t>0</a:t>
            </a:r>
          </a:p>
        </p:txBody>
      </p:sp>
      <p:sp>
        <p:nvSpPr>
          <p:cNvPr id="54" name="Text Box 164"/>
          <p:cNvSpPr txBox="1">
            <a:spLocks noChangeArrowheads="1"/>
          </p:cNvSpPr>
          <p:nvPr/>
        </p:nvSpPr>
        <p:spPr bwMode="auto">
          <a:xfrm>
            <a:off x="1797050" y="5664200"/>
            <a:ext cx="9906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合   計</a:t>
            </a:r>
          </a:p>
        </p:txBody>
      </p:sp>
      <p:cxnSp>
        <p:nvCxnSpPr>
          <p:cNvPr id="55" name="直線接點 54"/>
          <p:cNvCxnSpPr/>
          <p:nvPr/>
        </p:nvCxnSpPr>
        <p:spPr>
          <a:xfrm>
            <a:off x="3835400" y="5608638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56" name="群組 55"/>
          <p:cNvGrpSpPr>
            <a:grpSpLocks/>
          </p:cNvGrpSpPr>
          <p:nvPr/>
        </p:nvGrpSpPr>
        <p:grpSpPr bwMode="auto">
          <a:xfrm>
            <a:off x="293688" y="6022975"/>
            <a:ext cx="8645525" cy="46038"/>
            <a:chOff x="252934" y="4551281"/>
            <a:chExt cx="8645003" cy="45719"/>
          </a:xfrm>
        </p:grpSpPr>
        <p:grpSp>
          <p:nvGrpSpPr>
            <p:cNvPr id="58501" name="群組 25"/>
            <p:cNvGrpSpPr>
              <a:grpSpLocks/>
            </p:cNvGrpSpPr>
            <p:nvPr/>
          </p:nvGrpSpPr>
          <p:grpSpPr bwMode="auto">
            <a:xfrm>
              <a:off x="3347864" y="4551281"/>
              <a:ext cx="5550073" cy="45719"/>
              <a:chOff x="4687980" y="3739206"/>
              <a:chExt cx="2450544" cy="56864"/>
            </a:xfrm>
          </p:grpSpPr>
          <p:cxnSp>
            <p:nvCxnSpPr>
              <p:cNvPr id="61" name="直線接點 60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62" name="直線接點 61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8502" name="群組 28"/>
            <p:cNvGrpSpPr>
              <a:grpSpLocks/>
            </p:cNvGrpSpPr>
            <p:nvPr/>
          </p:nvGrpSpPr>
          <p:grpSpPr bwMode="auto">
            <a:xfrm>
              <a:off x="252934" y="4551281"/>
              <a:ext cx="1075270" cy="45719"/>
              <a:chOff x="4687980" y="3739206"/>
              <a:chExt cx="2450544" cy="56864"/>
            </a:xfrm>
          </p:grpSpPr>
          <p:cxnSp>
            <p:nvCxnSpPr>
              <p:cNvPr id="59" name="直線接點 58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60" name="直線接點 59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63" name="Text Box 166"/>
          <p:cNvSpPr txBox="1">
            <a:spLocks noChangeArrowheads="1"/>
          </p:cNvSpPr>
          <p:nvPr/>
        </p:nvSpPr>
        <p:spPr bwMode="auto">
          <a:xfrm>
            <a:off x="3836988" y="5599113"/>
            <a:ext cx="1555750" cy="45720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 dirty="0" smtClean="0">
                <a:solidFill>
                  <a:srgbClr val="0000CC"/>
                </a:solidFill>
                <a:latin typeface="+mj-ea"/>
                <a:ea typeface="+mj-ea"/>
              </a:rPr>
              <a:t>1,015,000</a:t>
            </a:r>
          </a:p>
        </p:txBody>
      </p:sp>
      <p:sp>
        <p:nvSpPr>
          <p:cNvPr id="64" name="Text Box 166"/>
          <p:cNvSpPr txBox="1">
            <a:spLocks noChangeArrowheads="1"/>
          </p:cNvSpPr>
          <p:nvPr/>
        </p:nvSpPr>
        <p:spPr bwMode="auto">
          <a:xfrm>
            <a:off x="5337175" y="5600700"/>
            <a:ext cx="1555750" cy="45720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 dirty="0" smtClean="0">
                <a:solidFill>
                  <a:srgbClr val="0000CC"/>
                </a:solidFill>
                <a:latin typeface="+mj-ea"/>
                <a:ea typeface="+mj-ea"/>
              </a:rPr>
              <a:t>1,015,000</a:t>
            </a:r>
          </a:p>
        </p:txBody>
      </p:sp>
      <p:sp>
        <p:nvSpPr>
          <p:cNvPr id="66" name="矩形 65"/>
          <p:cNvSpPr/>
          <p:nvPr/>
        </p:nvSpPr>
        <p:spPr>
          <a:xfrm>
            <a:off x="6797675" y="4730750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pSp>
        <p:nvGrpSpPr>
          <p:cNvPr id="19" name="群組 18"/>
          <p:cNvGrpSpPr>
            <a:grpSpLocks/>
          </p:cNvGrpSpPr>
          <p:nvPr/>
        </p:nvGrpSpPr>
        <p:grpSpPr bwMode="auto">
          <a:xfrm>
            <a:off x="109538" y="1322388"/>
            <a:ext cx="7627937" cy="4067175"/>
            <a:chOff x="109089" y="1323159"/>
            <a:chExt cx="7628442" cy="4068887"/>
          </a:xfrm>
        </p:grpSpPr>
        <p:cxnSp>
          <p:nvCxnSpPr>
            <p:cNvPr id="11" name="肘形接點 10"/>
            <p:cNvCxnSpPr/>
            <p:nvPr/>
          </p:nvCxnSpPr>
          <p:spPr>
            <a:xfrm rot="16200000" flipV="1">
              <a:off x="2220000" y="-787752"/>
              <a:ext cx="3406620" cy="7628442"/>
            </a:xfrm>
            <a:prstGeom prst="bentConnector2">
              <a:avLst/>
            </a:prstGeom>
            <a:ln w="38100">
              <a:solidFill>
                <a:srgbClr val="FF006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肘形接點 15"/>
            <p:cNvCxnSpPr/>
            <p:nvPr/>
          </p:nvCxnSpPr>
          <p:spPr>
            <a:xfrm>
              <a:off x="123377" y="1331099"/>
              <a:ext cx="5351817" cy="4060947"/>
            </a:xfrm>
            <a:prstGeom prst="bentConnector3">
              <a:avLst>
                <a:gd name="adj1" fmla="val 100"/>
              </a:avLst>
            </a:prstGeom>
            <a:ln w="3810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文字方塊 19"/>
          <p:cNvSpPr txBox="1"/>
          <p:nvPr/>
        </p:nvSpPr>
        <p:spPr>
          <a:xfrm>
            <a:off x="219075" y="2366963"/>
            <a:ext cx="558800" cy="278765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eaVert"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CC"/>
                </a:solidFill>
                <a:latin typeface="+mj-ea"/>
                <a:ea typeface="+mj-ea"/>
              </a:rPr>
              <a:t>借餘</a:t>
            </a:r>
            <a:r>
              <a:rPr lang="zh-TW" altLang="en-US" sz="2400" b="1" dirty="0">
                <a:latin typeface="+mj-ea"/>
                <a:ea typeface="+mj-ea"/>
              </a:rPr>
              <a:t>結轉下期</a:t>
            </a:r>
            <a:r>
              <a:rPr lang="en-US" altLang="zh-TW" sz="2400" b="1" dirty="0">
                <a:latin typeface="+mj-ea"/>
                <a:ea typeface="+mj-ea"/>
                <a:sym typeface="Wingdings" pitchFamily="2" charset="2"/>
              </a:rPr>
              <a:t></a:t>
            </a:r>
            <a:r>
              <a:rPr lang="zh-TW" altLang="en-US" sz="2400" b="1" dirty="0">
                <a:solidFill>
                  <a:srgbClr val="0000CC"/>
                </a:solidFill>
                <a:latin typeface="+mj-ea"/>
                <a:ea typeface="+mj-ea"/>
                <a:sym typeface="Wingdings" pitchFamily="2" charset="2"/>
              </a:rPr>
              <a:t>貸方</a:t>
            </a:r>
            <a:endParaRPr lang="zh-TW" altLang="en-US" sz="2400" b="1" dirty="0">
              <a:solidFill>
                <a:srgbClr val="0000CC"/>
              </a:solidFill>
              <a:latin typeface="+mj-ea"/>
              <a:ea typeface="+mj-ea"/>
            </a:endParaRP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5551488" y="5157788"/>
            <a:ext cx="1250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>
                <a:srgbClr val="EEECE1"/>
              </a:buClr>
              <a:buSzPct val="75000"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446,800</a:t>
            </a:r>
          </a:p>
        </p:txBody>
      </p:sp>
      <p:grpSp>
        <p:nvGrpSpPr>
          <p:cNvPr id="58495" name="群組 3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8496" name="圖片 3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97" name="圖片 3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98" name="圖片 4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id="27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utoUpdateAnimBg="0"/>
      <p:bldP spid="7" grpId="0"/>
      <p:bldP spid="7" grpId="1"/>
      <p:bldP spid="7" grpId="2"/>
      <p:bldP spid="37" grpId="0"/>
      <p:bldP spid="48" grpId="0"/>
      <p:bldP spid="49" grpId="0"/>
      <p:bldP spid="50" grpId="0"/>
      <p:bldP spid="52" grpId="0"/>
      <p:bldP spid="53" grpId="0"/>
      <p:bldP spid="54" grpId="0"/>
      <p:bldP spid="63" grpId="0"/>
      <p:bldP spid="64" grpId="0"/>
      <p:bldP spid="66" grpId="0" animBg="1"/>
      <p:bldP spid="20" grpId="0" animBg="1"/>
      <p:bldP spid="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2"/>
          <p:cNvSpPr>
            <a:spLocks noGrp="1" noChangeArrowheads="1"/>
          </p:cNvSpPr>
          <p:nvPr>
            <p:ph type="title"/>
          </p:nvPr>
        </p:nvSpPr>
        <p:spPr>
          <a:xfrm>
            <a:off x="523875" y="188913"/>
            <a:ext cx="7793038" cy="576262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TW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9-3-3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　英美式結轉法之</a:t>
            </a:r>
            <a:r>
              <a:rPr lang="zh-TW" altLang="en-US" sz="3200" b="1" u="sng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期初開帳</a:t>
            </a:r>
          </a:p>
        </p:txBody>
      </p:sp>
      <p:sp>
        <p:nvSpPr>
          <p:cNvPr id="59395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15</a:t>
            </a:r>
          </a:p>
        </p:txBody>
      </p:sp>
      <p:pic>
        <p:nvPicPr>
          <p:cNvPr id="80898" name="tab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2200" y="1006475"/>
            <a:ext cx="6878638" cy="370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" name="Text Box 122"/>
          <p:cNvSpPr txBox="1">
            <a:spLocks noChangeArrowheads="1"/>
          </p:cNvSpPr>
          <p:nvPr/>
        </p:nvSpPr>
        <p:spPr bwMode="auto">
          <a:xfrm>
            <a:off x="3784600" y="639763"/>
            <a:ext cx="5329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現    金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81" name="Group 185"/>
          <p:cNvGraphicFramePr>
            <a:graphicFrameLocks noGrp="1"/>
          </p:cNvGraphicFramePr>
          <p:nvPr/>
        </p:nvGraphicFramePr>
        <p:xfrm>
          <a:off x="1106488" y="4849813"/>
          <a:ext cx="6835775" cy="1143012"/>
        </p:xfrm>
        <a:graphic>
          <a:graphicData uri="http://schemas.openxmlformats.org/drawingml/2006/table">
            <a:tbl>
              <a:tblPr/>
              <a:tblGrid>
                <a:gridCol w="399297"/>
                <a:gridCol w="455803"/>
                <a:gridCol w="1633604"/>
                <a:gridCol w="328981"/>
                <a:gridCol w="1180314"/>
                <a:gridCol w="1176548"/>
                <a:gridCol w="354094"/>
                <a:gridCol w="1307134"/>
              </a:tblGrid>
              <a:tr h="36576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</a:t>
                      </a:r>
                      <a:r>
                        <a:rPr kumimoji="1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91442" marR="91442"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2" name="Text Box 163"/>
          <p:cNvSpPr txBox="1">
            <a:spLocks noChangeArrowheads="1"/>
          </p:cNvSpPr>
          <p:nvPr/>
        </p:nvSpPr>
        <p:spPr bwMode="auto">
          <a:xfrm>
            <a:off x="1552575" y="3997325"/>
            <a:ext cx="6429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″</a:t>
            </a:r>
            <a:endParaRPr lang="en-US" altLang="zh-TW" sz="1800">
              <a:solidFill>
                <a:srgbClr val="0000CC"/>
              </a:solidFill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83" name="Text Box 164"/>
          <p:cNvSpPr txBox="1">
            <a:spLocks noChangeArrowheads="1"/>
          </p:cNvSpPr>
          <p:nvPr/>
        </p:nvSpPr>
        <p:spPr bwMode="auto">
          <a:xfrm>
            <a:off x="2052638" y="3951288"/>
            <a:ext cx="1098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18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sp>
        <p:nvSpPr>
          <p:cNvPr id="84" name="Text Box 165"/>
          <p:cNvSpPr txBox="1">
            <a:spLocks noChangeArrowheads="1"/>
          </p:cNvSpPr>
          <p:nvPr/>
        </p:nvSpPr>
        <p:spPr bwMode="auto">
          <a:xfrm>
            <a:off x="3587750" y="4054475"/>
            <a:ext cx="3635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000CC"/>
                </a:solidFill>
                <a:sym typeface="Wingdings" pitchFamily="2" charset="2"/>
              </a:rPr>
              <a:t></a:t>
            </a:r>
            <a:endParaRPr lang="en-US" altLang="zh-TW" sz="1800" b="1">
              <a:solidFill>
                <a:srgbClr val="0000CC"/>
              </a:solidFill>
            </a:endParaRPr>
          </a:p>
        </p:txBody>
      </p:sp>
      <p:sp>
        <p:nvSpPr>
          <p:cNvPr id="85" name="Text Box 167"/>
          <p:cNvSpPr txBox="1">
            <a:spLocks noChangeArrowheads="1"/>
          </p:cNvSpPr>
          <p:nvPr/>
        </p:nvSpPr>
        <p:spPr bwMode="auto">
          <a:xfrm>
            <a:off x="6227763" y="3990975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1800" b="1">
                <a:solidFill>
                  <a:srgbClr val="0000CC"/>
                </a:solidFill>
                <a:ea typeface="標楷體" pitchFamily="65" charset="-120"/>
              </a:rPr>
              <a:t>平</a:t>
            </a:r>
          </a:p>
        </p:txBody>
      </p:sp>
      <p:sp>
        <p:nvSpPr>
          <p:cNvPr id="86" name="Text Box 173"/>
          <p:cNvSpPr txBox="1">
            <a:spLocks noChangeArrowheads="1"/>
          </p:cNvSpPr>
          <p:nvPr/>
        </p:nvSpPr>
        <p:spPr bwMode="auto">
          <a:xfrm>
            <a:off x="7581900" y="3990975"/>
            <a:ext cx="330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000CC"/>
                </a:solidFill>
                <a:ea typeface="標楷體" pitchFamily="65" charset="-120"/>
              </a:rPr>
              <a:t>0</a:t>
            </a:r>
          </a:p>
        </p:txBody>
      </p:sp>
      <p:sp>
        <p:nvSpPr>
          <p:cNvPr id="87" name="Text Box 164"/>
          <p:cNvSpPr txBox="1">
            <a:spLocks noChangeArrowheads="1"/>
          </p:cNvSpPr>
          <p:nvPr/>
        </p:nvSpPr>
        <p:spPr bwMode="auto">
          <a:xfrm>
            <a:off x="2354263" y="4348163"/>
            <a:ext cx="841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1800" b="1">
                <a:solidFill>
                  <a:srgbClr val="0000CC"/>
                </a:solidFill>
                <a:ea typeface="標楷體" pitchFamily="65" charset="-120"/>
              </a:rPr>
              <a:t>合   計</a:t>
            </a:r>
          </a:p>
        </p:txBody>
      </p:sp>
      <p:sp>
        <p:nvSpPr>
          <p:cNvPr id="95" name="Text Box 166"/>
          <p:cNvSpPr txBox="1">
            <a:spLocks noChangeArrowheads="1"/>
          </p:cNvSpPr>
          <p:nvPr/>
        </p:nvSpPr>
        <p:spPr bwMode="auto">
          <a:xfrm>
            <a:off x="3895725" y="4341813"/>
            <a:ext cx="1212850" cy="366712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b="1" dirty="0" smtClean="0">
                <a:solidFill>
                  <a:srgbClr val="0000CC"/>
                </a:solidFill>
                <a:latin typeface="+mj-ea"/>
                <a:ea typeface="+mj-ea"/>
              </a:rPr>
              <a:t>1,015,000</a:t>
            </a:r>
          </a:p>
        </p:txBody>
      </p:sp>
      <p:sp>
        <p:nvSpPr>
          <p:cNvPr id="96" name="Text Box 166"/>
          <p:cNvSpPr txBox="1">
            <a:spLocks noChangeArrowheads="1"/>
          </p:cNvSpPr>
          <p:nvPr/>
        </p:nvSpPr>
        <p:spPr bwMode="auto">
          <a:xfrm>
            <a:off x="5076825" y="4329113"/>
            <a:ext cx="1212850" cy="366712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defPPr>
              <a:defRPr lang="zh-TW"/>
            </a:defPPr>
            <a:lvl1pPr eaLnBrk="1" hangingPunct="1">
              <a:defRPr b="1">
                <a:solidFill>
                  <a:srgbClr val="0000CC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>
              <a:defRPr/>
            </a:pPr>
            <a:r>
              <a:rPr lang="en-US" altLang="zh-TW" dirty="0" smtClean="0">
                <a:latin typeface="+mj-ea"/>
                <a:ea typeface="+mj-ea"/>
              </a:rPr>
              <a:t>1,015,000</a:t>
            </a:r>
          </a:p>
        </p:txBody>
      </p:sp>
      <p:cxnSp>
        <p:nvCxnSpPr>
          <p:cNvPr id="99" name="直線接點 98"/>
          <p:cNvCxnSpPr/>
          <p:nvPr/>
        </p:nvCxnSpPr>
        <p:spPr>
          <a:xfrm>
            <a:off x="3908425" y="4357688"/>
            <a:ext cx="2352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100" name="群組 99"/>
          <p:cNvGrpSpPr>
            <a:grpSpLocks/>
          </p:cNvGrpSpPr>
          <p:nvPr/>
        </p:nvGrpSpPr>
        <p:grpSpPr bwMode="auto">
          <a:xfrm>
            <a:off x="1163638" y="4675188"/>
            <a:ext cx="6750050" cy="46037"/>
            <a:chOff x="252934" y="4551281"/>
            <a:chExt cx="8645002" cy="45719"/>
          </a:xfrm>
        </p:grpSpPr>
        <p:grpSp>
          <p:nvGrpSpPr>
            <p:cNvPr id="59456" name="群組 25"/>
            <p:cNvGrpSpPr>
              <a:grpSpLocks/>
            </p:cNvGrpSpPr>
            <p:nvPr/>
          </p:nvGrpSpPr>
          <p:grpSpPr bwMode="auto">
            <a:xfrm>
              <a:off x="3348371" y="4551281"/>
              <a:ext cx="5549565" cy="45719"/>
              <a:chOff x="4688204" y="3739206"/>
              <a:chExt cx="2450320" cy="56864"/>
            </a:xfrm>
          </p:grpSpPr>
          <p:cxnSp>
            <p:nvCxnSpPr>
              <p:cNvPr id="105" name="直線接點 104"/>
              <p:cNvCxnSpPr/>
              <p:nvPr/>
            </p:nvCxnSpPr>
            <p:spPr>
              <a:xfrm>
                <a:off x="4687778" y="3739206"/>
                <a:ext cx="244895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06" name="直線接點 105"/>
              <p:cNvCxnSpPr/>
              <p:nvPr/>
            </p:nvCxnSpPr>
            <p:spPr>
              <a:xfrm>
                <a:off x="4689573" y="3796070"/>
                <a:ext cx="244895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9457" name="群組 28"/>
            <p:cNvGrpSpPr>
              <a:grpSpLocks/>
            </p:cNvGrpSpPr>
            <p:nvPr/>
          </p:nvGrpSpPr>
          <p:grpSpPr bwMode="auto">
            <a:xfrm>
              <a:off x="252934" y="4551281"/>
              <a:ext cx="1075270" cy="45719"/>
              <a:chOff x="4687980" y="3739206"/>
              <a:chExt cx="2450544" cy="56864"/>
            </a:xfrm>
          </p:grpSpPr>
          <p:cxnSp>
            <p:nvCxnSpPr>
              <p:cNvPr id="103" name="直線接點 102"/>
              <p:cNvCxnSpPr/>
              <p:nvPr/>
            </p:nvCxnSpPr>
            <p:spPr>
              <a:xfrm>
                <a:off x="4687980" y="3739206"/>
                <a:ext cx="245116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04" name="直線接點 103"/>
              <p:cNvCxnSpPr/>
              <p:nvPr/>
            </p:nvCxnSpPr>
            <p:spPr>
              <a:xfrm>
                <a:off x="4687980" y="3796070"/>
                <a:ext cx="245116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107" name="Text Box 163"/>
          <p:cNvSpPr txBox="1">
            <a:spLocks noChangeArrowheads="1"/>
          </p:cNvSpPr>
          <p:nvPr/>
        </p:nvSpPr>
        <p:spPr bwMode="auto">
          <a:xfrm>
            <a:off x="1150938" y="4859338"/>
            <a:ext cx="64293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en-US" altLang="zh-TW" sz="1800">
              <a:solidFill>
                <a:srgbClr val="0000CC"/>
              </a:solidFill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108" name="Text Box 163"/>
          <p:cNvSpPr txBox="1">
            <a:spLocks noChangeArrowheads="1"/>
          </p:cNvSpPr>
          <p:nvPr/>
        </p:nvSpPr>
        <p:spPr bwMode="auto">
          <a:xfrm>
            <a:off x="1150938" y="5648325"/>
            <a:ext cx="8096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000CC"/>
                </a:solidFill>
              </a:rPr>
              <a:t>1    1</a:t>
            </a:r>
          </a:p>
        </p:txBody>
      </p:sp>
      <p:sp>
        <p:nvSpPr>
          <p:cNvPr id="109" name="Text Box 164"/>
          <p:cNvSpPr txBox="1">
            <a:spLocks noChangeArrowheads="1"/>
          </p:cNvSpPr>
          <p:nvPr/>
        </p:nvSpPr>
        <p:spPr bwMode="auto">
          <a:xfrm>
            <a:off x="1955800" y="5614988"/>
            <a:ext cx="1416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18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</a:p>
        </p:txBody>
      </p:sp>
      <p:sp>
        <p:nvSpPr>
          <p:cNvPr id="110" name="Text Box 165"/>
          <p:cNvSpPr txBox="1">
            <a:spLocks noChangeArrowheads="1"/>
          </p:cNvSpPr>
          <p:nvPr/>
        </p:nvSpPr>
        <p:spPr bwMode="auto">
          <a:xfrm>
            <a:off x="3571875" y="5643563"/>
            <a:ext cx="4270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CC"/>
                </a:solidFill>
                <a:sym typeface="Wingdings" pitchFamily="2" charset="2"/>
              </a:rPr>
              <a:t></a:t>
            </a:r>
            <a:endParaRPr lang="en-US" altLang="zh-TW" sz="1800">
              <a:solidFill>
                <a:srgbClr val="0000CC"/>
              </a:solidFill>
            </a:endParaRPr>
          </a:p>
        </p:txBody>
      </p:sp>
      <p:sp>
        <p:nvSpPr>
          <p:cNvPr id="112" name="Text Box 167"/>
          <p:cNvSpPr txBox="1">
            <a:spLocks noChangeArrowheads="1"/>
          </p:cNvSpPr>
          <p:nvPr/>
        </p:nvSpPr>
        <p:spPr bwMode="auto">
          <a:xfrm>
            <a:off x="6227763" y="5614988"/>
            <a:ext cx="4921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18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114" name="矩形 113"/>
          <p:cNvSpPr/>
          <p:nvPr/>
        </p:nvSpPr>
        <p:spPr>
          <a:xfrm>
            <a:off x="6275388" y="3606800"/>
            <a:ext cx="1606550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pSp>
        <p:nvGrpSpPr>
          <p:cNvPr id="23" name="群組 22"/>
          <p:cNvGrpSpPr>
            <a:grpSpLocks/>
          </p:cNvGrpSpPr>
          <p:nvPr/>
        </p:nvGrpSpPr>
        <p:grpSpPr bwMode="auto">
          <a:xfrm>
            <a:off x="7881938" y="3840163"/>
            <a:ext cx="809625" cy="2001837"/>
            <a:chOff x="7882494" y="3798912"/>
            <a:chExt cx="808476" cy="2001304"/>
          </a:xfrm>
        </p:grpSpPr>
        <p:cxnSp>
          <p:nvCxnSpPr>
            <p:cNvPr id="18" name="肘形接點 17"/>
            <p:cNvCxnSpPr>
              <a:stCxn id="114" idx="3"/>
            </p:cNvCxnSpPr>
            <p:nvPr/>
          </p:nvCxnSpPr>
          <p:spPr>
            <a:xfrm>
              <a:off x="7882494" y="3798912"/>
              <a:ext cx="808476" cy="2001304"/>
            </a:xfrm>
            <a:prstGeom prst="bentConnector2">
              <a:avLst/>
            </a:prstGeom>
            <a:ln w="38100">
              <a:solidFill>
                <a:srgbClr val="FF006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線單箭頭接點 21"/>
            <p:cNvCxnSpPr/>
            <p:nvPr/>
          </p:nvCxnSpPr>
          <p:spPr>
            <a:xfrm flipH="1">
              <a:off x="7928466" y="5758952"/>
              <a:ext cx="748237" cy="0"/>
            </a:xfrm>
            <a:prstGeom prst="straightConnector1">
              <a:avLst/>
            </a:prstGeom>
            <a:ln w="3810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" name="文字方塊 114"/>
          <p:cNvSpPr txBox="1"/>
          <p:nvPr/>
        </p:nvSpPr>
        <p:spPr>
          <a:xfrm>
            <a:off x="8018463" y="928688"/>
            <a:ext cx="558800" cy="278765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eaVert"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期初開帳</a:t>
            </a:r>
            <a:r>
              <a:rPr lang="zh-TW" altLang="en-US" sz="2400" b="1" dirty="0">
                <a:solidFill>
                  <a:srgbClr val="0000CC"/>
                </a:solidFill>
                <a:latin typeface="+mj-ea"/>
                <a:ea typeface="+mj-ea"/>
              </a:rPr>
              <a:t>借餘</a:t>
            </a:r>
            <a:r>
              <a:rPr lang="en-US" altLang="zh-TW" sz="2400" b="1" dirty="0">
                <a:latin typeface="+mj-ea"/>
                <a:ea typeface="+mj-ea"/>
                <a:sym typeface="Wingdings" pitchFamily="2" charset="2"/>
              </a:rPr>
              <a:t></a:t>
            </a:r>
            <a:r>
              <a:rPr lang="zh-TW" altLang="en-US" sz="2400" b="1" dirty="0">
                <a:solidFill>
                  <a:srgbClr val="0000CC"/>
                </a:solidFill>
                <a:latin typeface="+mj-ea"/>
                <a:ea typeface="+mj-ea"/>
                <a:sym typeface="Wingdings" pitchFamily="2" charset="2"/>
              </a:rPr>
              <a:t>借方</a:t>
            </a:r>
            <a:endParaRPr lang="zh-TW" altLang="en-US" sz="2400" b="1" dirty="0">
              <a:solidFill>
                <a:srgbClr val="0000CC"/>
              </a:solidFill>
              <a:latin typeface="+mj-ea"/>
              <a:ea typeface="+mj-ea"/>
            </a:endParaRPr>
          </a:p>
        </p:txBody>
      </p:sp>
      <p:sp>
        <p:nvSpPr>
          <p:cNvPr id="116" name="矩形 115"/>
          <p:cNvSpPr>
            <a:spLocks noChangeArrowheads="1"/>
          </p:cNvSpPr>
          <p:nvPr/>
        </p:nvSpPr>
        <p:spPr bwMode="auto">
          <a:xfrm>
            <a:off x="5254625" y="3978275"/>
            <a:ext cx="984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>
                <a:srgbClr val="EEECE1"/>
              </a:buClr>
              <a:buSzPct val="75000"/>
              <a:buFontTx/>
              <a:buNone/>
            </a:pPr>
            <a:r>
              <a:rPr lang="en-US" altLang="zh-TW" sz="18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446,800</a:t>
            </a:r>
          </a:p>
        </p:txBody>
      </p:sp>
      <p:sp>
        <p:nvSpPr>
          <p:cNvPr id="117" name="矩形 116"/>
          <p:cNvSpPr>
            <a:spLocks noChangeArrowheads="1"/>
          </p:cNvSpPr>
          <p:nvPr/>
        </p:nvSpPr>
        <p:spPr bwMode="auto">
          <a:xfrm>
            <a:off x="4121150" y="5619750"/>
            <a:ext cx="984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>
                <a:srgbClr val="EEECE1"/>
              </a:buClr>
              <a:buSzPct val="75000"/>
              <a:buFontTx/>
              <a:buNone/>
            </a:pPr>
            <a:r>
              <a:rPr lang="en-US" altLang="zh-TW" sz="18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446,800</a:t>
            </a:r>
          </a:p>
        </p:txBody>
      </p:sp>
      <p:sp>
        <p:nvSpPr>
          <p:cNvPr id="118" name="矩形 117"/>
          <p:cNvSpPr>
            <a:spLocks noChangeArrowheads="1"/>
          </p:cNvSpPr>
          <p:nvPr/>
        </p:nvSpPr>
        <p:spPr bwMode="auto">
          <a:xfrm>
            <a:off x="6943725" y="5614988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>
                <a:srgbClr val="EEECE1"/>
              </a:buClr>
              <a:buSzPct val="75000"/>
              <a:buFontTx/>
              <a:buNone/>
            </a:pPr>
            <a:r>
              <a:rPr lang="en-US" altLang="zh-TW" sz="18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446,800</a:t>
            </a:r>
          </a:p>
        </p:txBody>
      </p:sp>
      <p:grpSp>
        <p:nvGrpSpPr>
          <p:cNvPr id="59450" name="群組 3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9451" name="圖片 4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452" name="圖片 4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453" name="圖片 4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1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 nodeType="clickPar">
                      <p:stCondLst>
                        <p:cond delay="indefinite"/>
                      </p:stCondLst>
                      <p:childTnLst>
                        <p:par>
                          <p:cTn id="1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2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2" grpId="0"/>
      <p:bldP spid="83" grpId="0"/>
      <p:bldP spid="84" grpId="0"/>
      <p:bldP spid="85" grpId="0"/>
      <p:bldP spid="86" grpId="0"/>
      <p:bldP spid="87" grpId="0"/>
      <p:bldP spid="95" grpId="0"/>
      <p:bldP spid="96" grpId="0"/>
      <p:bldP spid="107" grpId="0"/>
      <p:bldP spid="108" grpId="0"/>
      <p:bldP spid="109" grpId="0"/>
      <p:bldP spid="110" grpId="0"/>
      <p:bldP spid="112" grpId="0"/>
      <p:bldP spid="114" grpId="0" animBg="1"/>
      <p:bldP spid="115" grpId="0" animBg="1"/>
      <p:bldP spid="116" grpId="0"/>
      <p:bldP spid="117" grpId="0"/>
      <p:bldP spid="11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9-3-4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大陸式結轉法</a:t>
            </a:r>
          </a:p>
        </p:txBody>
      </p:sp>
      <p:sp>
        <p:nvSpPr>
          <p:cNvPr id="60419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15</a:t>
            </a:r>
          </a:p>
        </p:txBody>
      </p:sp>
      <p:sp>
        <p:nvSpPr>
          <p:cNvPr id="48" name="矩形 47"/>
          <p:cNvSpPr>
            <a:spLocks noChangeArrowheads="1"/>
          </p:cNvSpPr>
          <p:nvPr/>
        </p:nvSpPr>
        <p:spPr bwMode="auto">
          <a:xfrm>
            <a:off x="1112838" y="1571625"/>
            <a:ext cx="75628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期末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須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在日記簿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作成</a:t>
            </a:r>
            <a:r>
              <a:rPr lang="zh-TW" altLang="en-US" sz="2400" b="1" i="1" u="sng">
                <a:latin typeface="標楷體" pitchFamily="65" charset="-120"/>
                <a:ea typeface="標楷體" pitchFamily="65" charset="-120"/>
              </a:rPr>
              <a:t>結帳分錄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，將實帳戶的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借餘與貸餘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帳戶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直接對轉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，過帳後各帳戶餘額為零。</a:t>
            </a:r>
          </a:p>
        </p:txBody>
      </p:sp>
      <p:sp>
        <p:nvSpPr>
          <p:cNvPr id="49" name="矩形 48"/>
          <p:cNvSpPr/>
          <p:nvPr/>
        </p:nvSpPr>
        <p:spPr>
          <a:xfrm>
            <a:off x="341313" y="1049338"/>
            <a:ext cx="43084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大陸式結轉法</a:t>
            </a:r>
            <a:r>
              <a:rPr lang="en-US" altLang="zh-TW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-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程序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1: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結轉下期</a:t>
            </a:r>
            <a:endParaRPr lang="zh-TW" altLang="en-US" sz="2400" b="1" u="sng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366713" y="2638425"/>
            <a:ext cx="43084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大陸式結轉法</a:t>
            </a:r>
            <a:r>
              <a:rPr lang="en-US" altLang="zh-TW" sz="24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-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程序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2: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cs typeface="+mj-cs"/>
              </a:rPr>
              <a:t>期初開帳</a:t>
            </a:r>
            <a:endParaRPr lang="zh-TW" altLang="en-US" sz="2400" b="1" u="sng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1112838" y="3140075"/>
            <a:ext cx="734695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下期期初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仍須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在日記簿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作成</a:t>
            </a:r>
            <a:r>
              <a:rPr lang="zh-TW" altLang="en-US" sz="2400" b="1" i="1" u="sng">
                <a:latin typeface="標楷體" pitchFamily="65" charset="-120"/>
                <a:ea typeface="標楷體" pitchFamily="65" charset="-120"/>
              </a:rPr>
              <a:t>開帳分錄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開帳分錄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與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結帳分錄</a:t>
            </a:r>
            <a:r>
              <a:rPr lang="zh-TW" altLang="en-US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借貸相反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，過帳後各帳戶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恢復上期期末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原有的借貸餘額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，作為下期的期初餘額。</a:t>
            </a:r>
          </a:p>
        </p:txBody>
      </p:sp>
      <p:grpSp>
        <p:nvGrpSpPr>
          <p:cNvPr id="60424" name="群組 1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0425" name="圖片 1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26" name="圖片 1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27" name="圖片 1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 animBg="1"/>
      <p:bldP spid="50" grpId="0" animBg="1"/>
      <p:bldP spid="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2"/>
          <p:cNvSpPr>
            <a:spLocks noGrp="1" noChangeArrowheads="1"/>
          </p:cNvSpPr>
          <p:nvPr>
            <p:ph type="title"/>
          </p:nvPr>
        </p:nvSpPr>
        <p:spPr>
          <a:xfrm>
            <a:off x="523875" y="188913"/>
            <a:ext cx="7793038" cy="576262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TW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9-3-5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　大陸式結轉法之</a:t>
            </a:r>
            <a:r>
              <a:rPr lang="zh-TW" altLang="en-US" sz="3200" b="1" dirty="0">
                <a:solidFill>
                  <a:schemeClr val="accent6">
                    <a:lumMod val="50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本期期末</a:t>
            </a:r>
            <a:r>
              <a:rPr lang="zh-TW" altLang="en-US" sz="3200" b="1" u="sng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結帳分錄</a:t>
            </a:r>
          </a:p>
        </p:txBody>
      </p:sp>
      <p:sp>
        <p:nvSpPr>
          <p:cNvPr id="61443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16</a:t>
            </a:r>
          </a:p>
        </p:txBody>
      </p:sp>
      <p:sp>
        <p:nvSpPr>
          <p:cNvPr id="12" name="文字方塊 11"/>
          <p:cNvSpPr txBox="1"/>
          <p:nvPr/>
        </p:nvSpPr>
        <p:spPr>
          <a:xfrm>
            <a:off x="239715" y="774411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13" name="文字方塊 2"/>
          <p:cNvSpPr txBox="1">
            <a:spLocks noChangeArrowheads="1"/>
          </p:cNvSpPr>
          <p:nvPr/>
        </p:nvSpPr>
        <p:spPr bwMode="auto">
          <a:xfrm>
            <a:off x="1144588" y="849313"/>
            <a:ext cx="323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實帳戶採大陸式結轉法</a:t>
            </a:r>
          </a:p>
        </p:txBody>
      </p:sp>
      <p:graphicFrame>
        <p:nvGraphicFramePr>
          <p:cNvPr id="3" name="表格 2"/>
          <p:cNvGraphicFramePr>
            <a:graphicFrameLocks noGrp="1"/>
          </p:cNvGraphicFramePr>
          <p:nvPr/>
        </p:nvGraphicFramePr>
        <p:xfrm>
          <a:off x="727075" y="1370013"/>
          <a:ext cx="7727950" cy="2592388"/>
        </p:xfrm>
        <a:graphic>
          <a:graphicData uri="http://schemas.openxmlformats.org/drawingml/2006/table">
            <a:tbl>
              <a:tblPr/>
              <a:tblGrid>
                <a:gridCol w="3587750"/>
                <a:gridCol w="4140200"/>
              </a:tblGrid>
              <a:tr h="4381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借餘帳戶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EF4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貸餘帳戶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EF4"/>
                    </a:solidFill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現金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                      20,000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備抵呆帳－應收帳款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           300 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應收帳款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             30,000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累計折舊－運輸設備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   100,000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存貨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                      40,000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應付帳款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                           20,000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運輸設備成本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  200,000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業主資本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                         100,000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業主往來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                           69,700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/>
          <p:nvPr/>
        </p:nvSpPr>
        <p:spPr>
          <a:xfrm>
            <a:off x="1739900" y="1343025"/>
            <a:ext cx="140335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借方餘額</a:t>
            </a:r>
          </a:p>
        </p:txBody>
      </p:sp>
      <p:sp>
        <p:nvSpPr>
          <p:cNvPr id="16" name="矩形 15"/>
          <p:cNvSpPr/>
          <p:nvPr/>
        </p:nvSpPr>
        <p:spPr>
          <a:xfrm>
            <a:off x="1609725" y="5575300"/>
            <a:ext cx="1479550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沖到貸方</a:t>
            </a:r>
          </a:p>
        </p:txBody>
      </p:sp>
      <p:sp>
        <p:nvSpPr>
          <p:cNvPr id="9" name="矩形 8"/>
          <p:cNvSpPr/>
          <p:nvPr/>
        </p:nvSpPr>
        <p:spPr>
          <a:xfrm>
            <a:off x="3175000" y="4473575"/>
            <a:ext cx="3989388" cy="1570038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現金</a:t>
            </a:r>
            <a:r>
              <a:rPr lang="en-US" altLang="zh-TW" sz="2400" b="1" dirty="0">
                <a:latin typeface="+mj-ea"/>
                <a:ea typeface="+mj-ea"/>
              </a:rPr>
              <a:t>              20,000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應收帳款</a:t>
            </a:r>
            <a:r>
              <a:rPr lang="en-US" altLang="zh-TW" sz="2400" b="1" dirty="0">
                <a:latin typeface="+mj-ea"/>
                <a:ea typeface="+mj-ea"/>
              </a:rPr>
              <a:t>          30,000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存貨</a:t>
            </a:r>
            <a:r>
              <a:rPr lang="en-US" altLang="zh-TW" sz="2400" b="1" dirty="0">
                <a:latin typeface="+mj-ea"/>
                <a:ea typeface="+mj-ea"/>
              </a:rPr>
              <a:t>              40,000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運輸設備</a:t>
            </a:r>
            <a:r>
              <a:rPr lang="zh-TW" altLang="en-US" sz="2400" b="1" dirty="0">
                <a:latin typeface="+mj-ea"/>
                <a:ea typeface="+mj-ea"/>
              </a:rPr>
              <a:t>成本 </a:t>
            </a:r>
            <a:r>
              <a:rPr lang="en-US" altLang="zh-TW" sz="2400" b="1" dirty="0">
                <a:latin typeface="+mj-ea"/>
                <a:ea typeface="+mj-ea"/>
              </a:rPr>
              <a:t>    200,000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5630863" y="1343025"/>
            <a:ext cx="1403350" cy="4572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貸方餘額</a:t>
            </a:r>
          </a:p>
        </p:txBody>
      </p:sp>
      <p:sp>
        <p:nvSpPr>
          <p:cNvPr id="24" name="矩形 23"/>
          <p:cNvSpPr/>
          <p:nvPr/>
        </p:nvSpPr>
        <p:spPr>
          <a:xfrm>
            <a:off x="211138" y="3962400"/>
            <a:ext cx="1412875" cy="466725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沖到借方</a:t>
            </a:r>
          </a:p>
        </p:txBody>
      </p:sp>
      <p:sp>
        <p:nvSpPr>
          <p:cNvPr id="10" name="矩形 9"/>
          <p:cNvSpPr/>
          <p:nvPr/>
        </p:nvSpPr>
        <p:spPr>
          <a:xfrm>
            <a:off x="1773238" y="2501900"/>
            <a:ext cx="4572000" cy="19272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備抵呆帳－應收帳款</a:t>
            </a:r>
            <a:r>
              <a:rPr lang="en-US" altLang="zh-TW" sz="2400" b="1" dirty="0">
                <a:latin typeface="+mj-ea"/>
                <a:ea typeface="+mj-ea"/>
              </a:rPr>
              <a:t>       300 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累計折舊－運輸設備</a:t>
            </a:r>
            <a:r>
              <a:rPr lang="en-US" altLang="zh-TW" sz="2400" b="1" dirty="0">
                <a:latin typeface="+mj-ea"/>
                <a:ea typeface="+mj-ea"/>
              </a:rPr>
              <a:t>   100,000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應付帳款</a:t>
            </a:r>
            <a:r>
              <a:rPr lang="en-US" altLang="zh-TW" sz="2400" b="1" dirty="0">
                <a:latin typeface="+mj-ea"/>
                <a:ea typeface="+mj-ea"/>
              </a:rPr>
              <a:t>              20,000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業主資本</a:t>
            </a:r>
            <a:r>
              <a:rPr lang="en-US" altLang="zh-TW" sz="2400" b="1" dirty="0">
                <a:latin typeface="+mj-ea"/>
                <a:ea typeface="+mj-ea"/>
              </a:rPr>
              <a:t>             100,000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業主往來</a:t>
            </a:r>
            <a:r>
              <a:rPr lang="en-US" altLang="zh-TW" sz="2400" b="1" dirty="0">
                <a:latin typeface="+mj-ea"/>
                <a:ea typeface="+mj-ea"/>
              </a:rPr>
              <a:t>              69,700</a:t>
            </a:r>
            <a:endParaRPr lang="zh-TW" altLang="zh-TW" sz="2400" b="1" dirty="0">
              <a:latin typeface="+mj-ea"/>
              <a:ea typeface="+mj-ea"/>
            </a:endParaRPr>
          </a:p>
        </p:txBody>
      </p:sp>
      <p:grpSp>
        <p:nvGrpSpPr>
          <p:cNvPr id="61477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1478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79" name="圖片 1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80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utoUpdateAnimBg="0"/>
      <p:bldP spid="15" grpId="0" animBg="1"/>
      <p:bldP spid="16" grpId="0" animBg="1"/>
      <p:bldP spid="9" grpId="0" animBg="1"/>
      <p:bldP spid="23" grpId="0" animBg="1"/>
      <p:bldP spid="24" grpId="0" animBg="1"/>
      <p:bldP spid="10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/>
          <p:cNvSpPr>
            <a:spLocks noGrp="1" noChangeArrowheads="1"/>
          </p:cNvSpPr>
          <p:nvPr>
            <p:ph type="title"/>
          </p:nvPr>
        </p:nvSpPr>
        <p:spPr>
          <a:xfrm>
            <a:off x="523875" y="188913"/>
            <a:ext cx="7793038" cy="576262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zh-TW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9-3-6</a:t>
            </a:r>
            <a:r>
              <a:rPr lang="zh-TW" altLang="en-US" sz="3200" b="1" dirty="0">
                <a:solidFill>
                  <a:srgbClr val="41A7C3"/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　大陸式結轉法之</a:t>
            </a:r>
            <a:r>
              <a:rPr lang="zh-TW" altLang="en-US" sz="3200" b="1" dirty="0">
                <a:solidFill>
                  <a:schemeClr val="accent6">
                    <a:lumMod val="50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下期期初</a:t>
            </a:r>
            <a:r>
              <a:rPr lang="zh-TW" altLang="en-US" sz="3200" b="1" u="sng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  <a:ea typeface="華康粗黑體" panose="020B0709000000000000" pitchFamily="49" charset="-120"/>
              </a:rPr>
              <a:t>開帳分錄</a:t>
            </a:r>
          </a:p>
        </p:txBody>
      </p:sp>
      <p:sp>
        <p:nvSpPr>
          <p:cNvPr id="62467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16</a:t>
            </a:r>
          </a:p>
        </p:txBody>
      </p:sp>
      <p:sp>
        <p:nvSpPr>
          <p:cNvPr id="16" name="矩形 15"/>
          <p:cNvSpPr/>
          <p:nvPr/>
        </p:nvSpPr>
        <p:spPr>
          <a:xfrm>
            <a:off x="482600" y="2068513"/>
            <a:ext cx="14128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轉回借方</a:t>
            </a:r>
          </a:p>
        </p:txBody>
      </p:sp>
      <p:sp>
        <p:nvSpPr>
          <p:cNvPr id="9" name="矩形 8"/>
          <p:cNvSpPr/>
          <p:nvPr/>
        </p:nvSpPr>
        <p:spPr>
          <a:xfrm>
            <a:off x="1898650" y="1514475"/>
            <a:ext cx="3987800" cy="1570038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現金</a:t>
            </a:r>
            <a:r>
              <a:rPr lang="en-US" altLang="zh-TW" sz="2400" b="1" dirty="0">
                <a:latin typeface="+mj-ea"/>
                <a:ea typeface="+mj-ea"/>
              </a:rPr>
              <a:t>              20,000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應收帳款</a:t>
            </a:r>
            <a:r>
              <a:rPr lang="en-US" altLang="zh-TW" sz="2400" b="1" dirty="0">
                <a:latin typeface="+mj-ea"/>
                <a:ea typeface="+mj-ea"/>
              </a:rPr>
              <a:t>          30,000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存貨</a:t>
            </a:r>
            <a:r>
              <a:rPr lang="en-US" altLang="zh-TW" sz="2400" b="1" dirty="0">
                <a:latin typeface="+mj-ea"/>
                <a:ea typeface="+mj-ea"/>
              </a:rPr>
              <a:t>              40,000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運輸設備</a:t>
            </a:r>
            <a:r>
              <a:rPr lang="zh-TW" altLang="en-US" sz="2400" b="1" dirty="0">
                <a:latin typeface="+mj-ea"/>
                <a:ea typeface="+mj-ea"/>
              </a:rPr>
              <a:t>成本 </a:t>
            </a:r>
            <a:r>
              <a:rPr lang="en-US" altLang="zh-TW" sz="2400" b="1" dirty="0">
                <a:latin typeface="+mj-ea"/>
                <a:ea typeface="+mj-ea"/>
              </a:rPr>
              <a:t>    200,000</a:t>
            </a:r>
            <a:endParaRPr lang="zh-TW" altLang="en-US" sz="2400" b="1" dirty="0">
              <a:latin typeface="+mj-ea"/>
              <a:ea typeface="+mj-ea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7537450" y="3902075"/>
            <a:ext cx="1412875" cy="466725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轉回貸方</a:t>
            </a:r>
          </a:p>
        </p:txBody>
      </p:sp>
      <p:sp>
        <p:nvSpPr>
          <p:cNvPr id="10" name="矩形 9"/>
          <p:cNvSpPr/>
          <p:nvPr/>
        </p:nvSpPr>
        <p:spPr>
          <a:xfrm>
            <a:off x="2965450" y="3181350"/>
            <a:ext cx="4572000" cy="19272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備抵呆帳－應收帳款</a:t>
            </a:r>
            <a:r>
              <a:rPr lang="en-US" altLang="zh-TW" sz="2400" b="1" dirty="0">
                <a:latin typeface="+mj-ea"/>
                <a:ea typeface="+mj-ea"/>
              </a:rPr>
              <a:t>       300 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累計折舊－運輸設備</a:t>
            </a:r>
            <a:r>
              <a:rPr lang="en-US" altLang="zh-TW" sz="2400" b="1" dirty="0">
                <a:latin typeface="+mj-ea"/>
                <a:ea typeface="+mj-ea"/>
              </a:rPr>
              <a:t>   100,000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應付帳款</a:t>
            </a:r>
            <a:r>
              <a:rPr lang="en-US" altLang="zh-TW" sz="2400" b="1" dirty="0">
                <a:latin typeface="+mj-ea"/>
                <a:ea typeface="+mj-ea"/>
              </a:rPr>
              <a:t>              20,000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業主資本</a:t>
            </a:r>
            <a:r>
              <a:rPr lang="en-US" altLang="zh-TW" sz="2400" b="1" dirty="0">
                <a:latin typeface="+mj-ea"/>
                <a:ea typeface="+mj-ea"/>
              </a:rPr>
              <a:t>             100,000</a:t>
            </a:r>
            <a:endParaRPr lang="zh-TW" altLang="zh-TW" sz="24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zh-TW" sz="2400" b="1" dirty="0">
                <a:latin typeface="+mj-ea"/>
                <a:ea typeface="+mj-ea"/>
              </a:rPr>
              <a:t>業主往來</a:t>
            </a:r>
            <a:r>
              <a:rPr lang="en-US" altLang="zh-TW" sz="2400" b="1" dirty="0">
                <a:latin typeface="+mj-ea"/>
                <a:ea typeface="+mj-ea"/>
              </a:rPr>
              <a:t>              69,700</a:t>
            </a:r>
            <a:endParaRPr lang="zh-TW" altLang="zh-TW" sz="2400" b="1" dirty="0">
              <a:latin typeface="+mj-ea"/>
              <a:ea typeface="+mj-ea"/>
            </a:endParaRPr>
          </a:p>
        </p:txBody>
      </p:sp>
      <p:sp>
        <p:nvSpPr>
          <p:cNvPr id="17" name="文字方塊 16"/>
          <p:cNvSpPr txBox="1"/>
          <p:nvPr/>
        </p:nvSpPr>
        <p:spPr>
          <a:xfrm>
            <a:off x="239715" y="905037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2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18" name="文字方塊 2"/>
          <p:cNvSpPr txBox="1">
            <a:spLocks noChangeArrowheads="1"/>
          </p:cNvSpPr>
          <p:nvPr/>
        </p:nvSpPr>
        <p:spPr bwMode="auto">
          <a:xfrm>
            <a:off x="1144588" y="979488"/>
            <a:ext cx="323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實帳戶採大陸式結轉法</a:t>
            </a:r>
          </a:p>
        </p:txBody>
      </p:sp>
      <p:grpSp>
        <p:nvGrpSpPr>
          <p:cNvPr id="62476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2477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78" name="圖片 1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79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 animBg="1"/>
      <p:bldP spid="24" grpId="0" animBg="1"/>
      <p:bldP spid="10" grpId="0" animBg="1"/>
      <p:bldP spid="18" grpId="0" autoUpdateAnimBg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17</a:t>
            </a:r>
          </a:p>
        </p:txBody>
      </p:sp>
      <p:sp>
        <p:nvSpPr>
          <p:cNvPr id="60421" name="矩形 7"/>
          <p:cNvSpPr>
            <a:spLocks noChangeArrowheads="1"/>
          </p:cNvSpPr>
          <p:nvPr/>
        </p:nvSpPr>
        <p:spPr bwMode="auto">
          <a:xfrm>
            <a:off x="357188" y="1700213"/>
            <a:ext cx="8358187" cy="3490912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marL="981075" indent="-981075" eaLnBrk="0" hangingPunct="0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   )1.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實帳戶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採英美式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結轉法時，將餘額填列在數額較小一方的金額欄內，並在摘要欄內註明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本期差額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結轉下期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本期損益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累計差額。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   )2.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今年的期末存貨結轉至次年度帳上時稱為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期初存貨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期末存貨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進貨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銷貨成本。</a:t>
            </a:r>
          </a:p>
          <a:p>
            <a:pPr marL="0" indent="0">
              <a:buFont typeface="Wingdings" pitchFamily="2" charset="2"/>
              <a:buNone/>
              <a:defRPr/>
            </a:pP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   )3.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今年年底的現金餘額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$100,000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，則結帳程序之後，明</a:t>
            </a:r>
            <a:endParaRPr lang="en-US" altLang="zh-TW" sz="2400" b="1" dirty="0" smtClean="0">
              <a:latin typeface="標楷體" pitchFamily="65" charset="-120"/>
              <a:ea typeface="標楷體" pitchFamily="65" charset="-120"/>
            </a:endParaRPr>
          </a:p>
          <a:p>
            <a:pPr marL="0" indent="0">
              <a:buFont typeface="Wingdings" pitchFamily="2" charset="2"/>
              <a:buNone/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     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  年年初現金餘額為　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沒有餘額　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不一定有餘額</a:t>
            </a:r>
            <a:endParaRPr lang="en-US" altLang="zh-TW" sz="2400" b="1" dirty="0" smtClean="0">
              <a:latin typeface="標楷體" pitchFamily="65" charset="-120"/>
              <a:ea typeface="標楷體" pitchFamily="65" charset="-120"/>
            </a:endParaRPr>
          </a:p>
          <a:p>
            <a:pPr marL="0" indent="0">
              <a:buFont typeface="Wingdings" pitchFamily="2" charset="2"/>
              <a:buNone/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  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　 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借方餘額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$100,000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　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貸方餘額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$100,000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 b="1" dirty="0" smtClean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642938" y="172243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614363" y="293687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628650" y="3830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63495" name="矩形 1"/>
          <p:cNvSpPr>
            <a:spLocks noChangeArrowheads="1"/>
          </p:cNvSpPr>
          <p:nvPr/>
        </p:nvSpPr>
        <p:spPr bwMode="auto">
          <a:xfrm>
            <a:off x="414338" y="1196975"/>
            <a:ext cx="1593850" cy="49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一、選擇題</a:t>
            </a:r>
          </a:p>
        </p:txBody>
      </p:sp>
      <p:grpSp>
        <p:nvGrpSpPr>
          <p:cNvPr id="63496" name="群組 18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20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9-3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63502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3497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3498" name="圖片 1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99" name="圖片 1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00" name="圖片 1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/>
      <p:bldP spid="13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17</a:t>
            </a:r>
          </a:p>
        </p:txBody>
      </p:sp>
      <p:sp>
        <p:nvSpPr>
          <p:cNvPr id="60421" name="矩形 7"/>
          <p:cNvSpPr>
            <a:spLocks noChangeArrowheads="1"/>
          </p:cNvSpPr>
          <p:nvPr/>
        </p:nvSpPr>
        <p:spPr bwMode="auto">
          <a:xfrm>
            <a:off x="357188" y="1403350"/>
            <a:ext cx="8358187" cy="2055813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marL="981075" indent="-981075" eaLnBrk="0" hangingPunct="0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marL="0" indent="0">
              <a:buFont typeface="Wingdings" pitchFamily="2" charset="2"/>
              <a:buNone/>
              <a:defRPr/>
            </a:pP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   )4.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期末時，下列帳戶何者應結轉下期？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預付租金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(B)</a:t>
            </a:r>
          </a:p>
          <a:p>
            <a:pPr marL="0" indent="0">
              <a:buFont typeface="Wingdings" pitchFamily="2" charset="2"/>
              <a:buNone/>
              <a:defRPr/>
            </a:pP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       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薪資支出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期初存貨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佣金收入。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   )5.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實帳戶採英美式結轉法時，將餘額填入合計數額較小一方</a:t>
            </a:r>
            <a:endParaRPr lang="en-US" altLang="zh-TW" sz="2200" b="1" dirty="0" smtClean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       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的金額欄內，日頁欄填記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日記簿頁次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「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」符號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結轉下期　</a:t>
            </a:r>
            <a:r>
              <a:rPr lang="en-US" altLang="zh-TW" sz="2200" b="1" dirty="0" smtClean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200" b="1" dirty="0" smtClean="0">
                <a:latin typeface="標楷體" pitchFamily="65" charset="-120"/>
                <a:ea typeface="標楷體" pitchFamily="65" charset="-120"/>
              </a:rPr>
              <a:t>合計。</a:t>
            </a: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619125" y="138747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628650" y="213677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grpSp>
        <p:nvGrpSpPr>
          <p:cNvPr id="64518" name="群組 18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20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9-3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64524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4519" name="群組 1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4520" name="圖片 1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21" name="圖片 1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22" name="圖片 1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群組 41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43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9-3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65670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5539" name="Text Box 20"/>
          <p:cNvSpPr txBox="1">
            <a:spLocks noChangeArrowheads="1"/>
          </p:cNvSpPr>
          <p:nvPr/>
        </p:nvSpPr>
        <p:spPr bwMode="auto">
          <a:xfrm>
            <a:off x="341313" y="6202363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18</a:t>
            </a:r>
          </a:p>
        </p:txBody>
      </p:sp>
      <p:sp>
        <p:nvSpPr>
          <p:cNvPr id="2" name="矩形 1"/>
          <p:cNvSpPr/>
          <p:nvPr/>
        </p:nvSpPr>
        <p:spPr>
          <a:xfrm>
            <a:off x="195263" y="835025"/>
            <a:ext cx="8702675" cy="82232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二、將下列實帳戶餘額結轉下期、分類帳劃線結平，並做下期</a:t>
            </a:r>
            <a:endParaRPr lang="en-US" altLang="zh-TW" sz="2400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    期初開帳。</a:t>
            </a:r>
          </a:p>
        </p:txBody>
      </p:sp>
      <p:sp>
        <p:nvSpPr>
          <p:cNvPr id="15" name="Text Box 122"/>
          <p:cNvSpPr txBox="1">
            <a:spLocks noChangeArrowheads="1"/>
          </p:cNvSpPr>
          <p:nvPr/>
        </p:nvSpPr>
        <p:spPr bwMode="auto">
          <a:xfrm>
            <a:off x="3765550" y="1270000"/>
            <a:ext cx="51323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現    金 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17" name="Group 185"/>
          <p:cNvGraphicFramePr>
            <a:graphicFrameLocks noGrp="1"/>
          </p:cNvGraphicFramePr>
          <p:nvPr/>
        </p:nvGraphicFramePr>
        <p:xfrm>
          <a:off x="238125" y="1701800"/>
          <a:ext cx="8642350" cy="298450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371475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銷貨收入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120,000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銀行存款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100,000</a:t>
                      </a: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銷貨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收入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〃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10,000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110,000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8" name="Text Box 163"/>
          <p:cNvSpPr txBox="1">
            <a:spLocks noChangeArrowheads="1"/>
          </p:cNvSpPr>
          <p:nvPr/>
        </p:nvSpPr>
        <p:spPr bwMode="auto">
          <a:xfrm>
            <a:off x="785813" y="3808413"/>
            <a:ext cx="642937" cy="45720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 dirty="0" smtClean="0">
                <a:solidFill>
                  <a:srgbClr val="0000CC"/>
                </a:solidFill>
                <a:latin typeface="+mj-ea"/>
                <a:ea typeface="+mj-ea"/>
              </a:rPr>
              <a:t>31</a:t>
            </a:r>
          </a:p>
        </p:txBody>
      </p:sp>
      <p:sp>
        <p:nvSpPr>
          <p:cNvPr id="19" name="Text Box 164"/>
          <p:cNvSpPr txBox="1">
            <a:spLocks noChangeArrowheads="1"/>
          </p:cNvSpPr>
          <p:nvPr/>
        </p:nvSpPr>
        <p:spPr bwMode="auto">
          <a:xfrm>
            <a:off x="1285875" y="3762375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sp>
        <p:nvSpPr>
          <p:cNvPr id="20" name="Text Box 165"/>
          <p:cNvSpPr txBox="1">
            <a:spLocks noChangeArrowheads="1"/>
          </p:cNvSpPr>
          <p:nvPr/>
        </p:nvSpPr>
        <p:spPr bwMode="auto">
          <a:xfrm>
            <a:off x="3416300" y="3808413"/>
            <a:ext cx="423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solidFill>
                  <a:srgbClr val="0000CC"/>
                </a:solidFill>
                <a:sym typeface="Wingdings" pitchFamily="2" charset="2"/>
              </a:rPr>
              <a:t></a:t>
            </a:r>
            <a:endParaRPr lang="en-US" altLang="zh-TW" sz="2400">
              <a:solidFill>
                <a:srgbClr val="0000CC"/>
              </a:solidFill>
            </a:endParaRPr>
          </a:p>
        </p:txBody>
      </p:sp>
      <p:sp>
        <p:nvSpPr>
          <p:cNvPr id="21" name="Text Box 166"/>
          <p:cNvSpPr txBox="1">
            <a:spLocks noChangeArrowheads="1"/>
          </p:cNvSpPr>
          <p:nvPr/>
        </p:nvSpPr>
        <p:spPr bwMode="auto">
          <a:xfrm>
            <a:off x="5500688" y="3778250"/>
            <a:ext cx="1287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110,000</a:t>
            </a:r>
          </a:p>
        </p:txBody>
      </p:sp>
      <p:sp>
        <p:nvSpPr>
          <p:cNvPr id="22" name="Text Box 167"/>
          <p:cNvSpPr txBox="1">
            <a:spLocks noChangeArrowheads="1"/>
          </p:cNvSpPr>
          <p:nvPr/>
        </p:nvSpPr>
        <p:spPr bwMode="auto">
          <a:xfrm>
            <a:off x="6781800" y="3787775"/>
            <a:ext cx="4635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23" name="Text Box 173"/>
          <p:cNvSpPr txBox="1">
            <a:spLocks noChangeArrowheads="1"/>
          </p:cNvSpPr>
          <p:nvPr/>
        </p:nvSpPr>
        <p:spPr bwMode="auto">
          <a:xfrm>
            <a:off x="8477250" y="3802063"/>
            <a:ext cx="338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24" name="Text Box 164"/>
          <p:cNvSpPr txBox="1">
            <a:spLocks noChangeArrowheads="1"/>
          </p:cNvSpPr>
          <p:nvPr/>
        </p:nvSpPr>
        <p:spPr bwMode="auto">
          <a:xfrm>
            <a:off x="1785938" y="4249738"/>
            <a:ext cx="11620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 計</a:t>
            </a:r>
          </a:p>
        </p:txBody>
      </p:sp>
      <p:cxnSp>
        <p:nvCxnSpPr>
          <p:cNvPr id="25" name="直線接點 24"/>
          <p:cNvCxnSpPr/>
          <p:nvPr/>
        </p:nvCxnSpPr>
        <p:spPr>
          <a:xfrm>
            <a:off x="3794125" y="4221163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4" name="群組 3"/>
          <p:cNvGrpSpPr>
            <a:grpSpLocks/>
          </p:cNvGrpSpPr>
          <p:nvPr/>
        </p:nvGrpSpPr>
        <p:grpSpPr bwMode="auto">
          <a:xfrm>
            <a:off x="252413" y="4591050"/>
            <a:ext cx="8645525" cy="46038"/>
            <a:chOff x="252934" y="4551281"/>
            <a:chExt cx="8645003" cy="45719"/>
          </a:xfrm>
        </p:grpSpPr>
        <p:grpSp>
          <p:nvGrpSpPr>
            <p:cNvPr id="65663" name="群組 25"/>
            <p:cNvGrpSpPr>
              <a:grpSpLocks/>
            </p:cNvGrpSpPr>
            <p:nvPr/>
          </p:nvGrpSpPr>
          <p:grpSpPr bwMode="auto">
            <a:xfrm>
              <a:off x="3347864" y="4551281"/>
              <a:ext cx="5550073" cy="45719"/>
              <a:chOff x="4687980" y="3739206"/>
              <a:chExt cx="2450544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65664" name="群組 28"/>
            <p:cNvGrpSpPr>
              <a:grpSpLocks/>
            </p:cNvGrpSpPr>
            <p:nvPr/>
          </p:nvGrpSpPr>
          <p:grpSpPr bwMode="auto">
            <a:xfrm>
              <a:off x="252934" y="4551281"/>
              <a:ext cx="1075270" cy="45719"/>
              <a:chOff x="4687980" y="3739206"/>
              <a:chExt cx="2450544" cy="56864"/>
            </a:xfrm>
          </p:grpSpPr>
          <p:cxnSp>
            <p:nvCxnSpPr>
              <p:cNvPr id="30" name="直線接點 29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1" name="直線接點 30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32" name="Text Box 166"/>
          <p:cNvSpPr txBox="1">
            <a:spLocks noChangeArrowheads="1"/>
          </p:cNvSpPr>
          <p:nvPr/>
        </p:nvSpPr>
        <p:spPr bwMode="auto">
          <a:xfrm>
            <a:off x="4000500" y="4167188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130,000</a:t>
            </a:r>
          </a:p>
        </p:txBody>
      </p:sp>
      <p:sp>
        <p:nvSpPr>
          <p:cNvPr id="33" name="Text Box 166"/>
          <p:cNvSpPr txBox="1">
            <a:spLocks noChangeArrowheads="1"/>
          </p:cNvSpPr>
          <p:nvPr/>
        </p:nvSpPr>
        <p:spPr bwMode="auto">
          <a:xfrm>
            <a:off x="5500688" y="4183063"/>
            <a:ext cx="1287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130,000</a:t>
            </a:r>
          </a:p>
        </p:txBody>
      </p:sp>
      <p:graphicFrame>
        <p:nvGraphicFramePr>
          <p:cNvPr id="29" name="Group 185"/>
          <p:cNvGraphicFramePr>
            <a:graphicFrameLocks noGrp="1"/>
          </p:cNvGraphicFramePr>
          <p:nvPr/>
        </p:nvGraphicFramePr>
        <p:xfrm>
          <a:off x="238125" y="4821238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" name="Text Box 163"/>
          <p:cNvSpPr txBox="1">
            <a:spLocks noChangeArrowheads="1"/>
          </p:cNvSpPr>
          <p:nvPr/>
        </p:nvSpPr>
        <p:spPr bwMode="auto">
          <a:xfrm>
            <a:off x="331788" y="5607050"/>
            <a:ext cx="954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1   1</a:t>
            </a:r>
          </a:p>
        </p:txBody>
      </p:sp>
      <p:sp>
        <p:nvSpPr>
          <p:cNvPr id="35" name="Text Box 164"/>
          <p:cNvSpPr txBox="1">
            <a:spLocks noChangeArrowheads="1"/>
          </p:cNvSpPr>
          <p:nvPr/>
        </p:nvSpPr>
        <p:spPr bwMode="auto">
          <a:xfrm>
            <a:off x="1371600" y="5607050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上期結轉</a:t>
            </a:r>
          </a:p>
        </p:txBody>
      </p:sp>
      <p:sp>
        <p:nvSpPr>
          <p:cNvPr id="36" name="Text Box 165"/>
          <p:cNvSpPr txBox="1">
            <a:spLocks noChangeArrowheads="1"/>
          </p:cNvSpPr>
          <p:nvPr/>
        </p:nvSpPr>
        <p:spPr bwMode="auto">
          <a:xfrm>
            <a:off x="3400425" y="5635625"/>
            <a:ext cx="423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solidFill>
                  <a:srgbClr val="0000CC"/>
                </a:solidFill>
                <a:sym typeface="Wingdings" pitchFamily="2" charset="2"/>
              </a:rPr>
              <a:t></a:t>
            </a:r>
            <a:endParaRPr lang="en-US" altLang="zh-TW" sz="2400">
              <a:solidFill>
                <a:srgbClr val="0000CC"/>
              </a:solidFill>
            </a:endParaRPr>
          </a:p>
        </p:txBody>
      </p:sp>
      <p:sp>
        <p:nvSpPr>
          <p:cNvPr id="37" name="Text Box 166"/>
          <p:cNvSpPr txBox="1">
            <a:spLocks noChangeArrowheads="1"/>
          </p:cNvSpPr>
          <p:nvPr/>
        </p:nvSpPr>
        <p:spPr bwMode="auto">
          <a:xfrm>
            <a:off x="4029075" y="56070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110,000</a:t>
            </a:r>
          </a:p>
        </p:txBody>
      </p:sp>
      <p:sp>
        <p:nvSpPr>
          <p:cNvPr id="38" name="Text Box 167"/>
          <p:cNvSpPr txBox="1">
            <a:spLocks noChangeArrowheads="1"/>
          </p:cNvSpPr>
          <p:nvPr/>
        </p:nvSpPr>
        <p:spPr bwMode="auto">
          <a:xfrm>
            <a:off x="6762750" y="5607050"/>
            <a:ext cx="4635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39" name="Text Box 173"/>
          <p:cNvSpPr txBox="1">
            <a:spLocks noChangeArrowheads="1"/>
          </p:cNvSpPr>
          <p:nvPr/>
        </p:nvSpPr>
        <p:spPr bwMode="auto">
          <a:xfrm>
            <a:off x="7600950" y="5635625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110,000</a:t>
            </a:r>
          </a:p>
        </p:txBody>
      </p:sp>
      <p:sp>
        <p:nvSpPr>
          <p:cNvPr id="40" name="矩形 39"/>
          <p:cNvSpPr/>
          <p:nvPr/>
        </p:nvSpPr>
        <p:spPr>
          <a:xfrm>
            <a:off x="6769100" y="3362325"/>
            <a:ext cx="2100263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1" name="Text Box 173"/>
          <p:cNvSpPr txBox="1">
            <a:spLocks noChangeArrowheads="1"/>
          </p:cNvSpPr>
          <p:nvPr/>
        </p:nvSpPr>
        <p:spPr bwMode="auto">
          <a:xfrm>
            <a:off x="331788" y="4810125"/>
            <a:ext cx="492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02</a:t>
            </a:r>
          </a:p>
        </p:txBody>
      </p:sp>
      <p:grpSp>
        <p:nvGrpSpPr>
          <p:cNvPr id="65659" name="群組 4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5660" name="圖片 4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61" name="圖片 4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62" name="圖片 4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id="15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5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0" grpId="0" animBg="1"/>
      <p:bldP spid="41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群組 33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35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9-3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66663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6563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18</a:t>
            </a:r>
          </a:p>
        </p:txBody>
      </p:sp>
      <p:sp>
        <p:nvSpPr>
          <p:cNvPr id="2" name="矩形 1"/>
          <p:cNvSpPr/>
          <p:nvPr/>
        </p:nvSpPr>
        <p:spPr>
          <a:xfrm>
            <a:off x="195263" y="836613"/>
            <a:ext cx="8334375" cy="82232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二、將下列實帳戶餘額結轉下、分類帳劃線結平，並做下期</a:t>
            </a:r>
            <a:endParaRPr lang="en-US" altLang="zh-TW" sz="2400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    期初開帳。</a:t>
            </a:r>
          </a:p>
        </p:txBody>
      </p:sp>
      <p:sp>
        <p:nvSpPr>
          <p:cNvPr id="15" name="Text Box 122"/>
          <p:cNvSpPr txBox="1">
            <a:spLocks noChangeArrowheads="1"/>
          </p:cNvSpPr>
          <p:nvPr/>
        </p:nvSpPr>
        <p:spPr bwMode="auto">
          <a:xfrm>
            <a:off x="3143250" y="1674813"/>
            <a:ext cx="5754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備抵呆帳 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– 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應收票據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6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17" name="Group 185"/>
          <p:cNvGraphicFramePr>
            <a:graphicFrameLocks noGrp="1"/>
          </p:cNvGraphicFramePr>
          <p:nvPr/>
        </p:nvGraphicFramePr>
        <p:xfrm>
          <a:off x="238125" y="2106613"/>
          <a:ext cx="8642350" cy="1704974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5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6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呆帳損失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1,000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1,000</a:t>
                      </a: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002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T="45763" marB="4576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8" name="Text Box 163"/>
          <p:cNvSpPr txBox="1">
            <a:spLocks noChangeArrowheads="1"/>
          </p:cNvSpPr>
          <p:nvPr/>
        </p:nvSpPr>
        <p:spPr bwMode="auto">
          <a:xfrm>
            <a:off x="696913" y="3355975"/>
            <a:ext cx="6604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/>
              <a:t> </a:t>
            </a: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″</a:t>
            </a:r>
            <a:endParaRPr lang="zh-TW" altLang="en-US" sz="24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zh-TW" sz="2400">
              <a:solidFill>
                <a:srgbClr val="FF0000"/>
              </a:solidFill>
            </a:endParaRPr>
          </a:p>
        </p:txBody>
      </p:sp>
      <p:sp>
        <p:nvSpPr>
          <p:cNvPr id="19" name="Text Box 164"/>
          <p:cNvSpPr txBox="1">
            <a:spLocks noChangeArrowheads="1"/>
          </p:cNvSpPr>
          <p:nvPr/>
        </p:nvSpPr>
        <p:spPr bwMode="auto">
          <a:xfrm>
            <a:off x="1285875" y="3321050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sp>
        <p:nvSpPr>
          <p:cNvPr id="20" name="Text Box 165"/>
          <p:cNvSpPr txBox="1">
            <a:spLocks noChangeArrowheads="1"/>
          </p:cNvSpPr>
          <p:nvPr/>
        </p:nvSpPr>
        <p:spPr bwMode="auto">
          <a:xfrm>
            <a:off x="3421063" y="3332163"/>
            <a:ext cx="4238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solidFill>
                  <a:srgbClr val="0000CC"/>
                </a:solidFill>
                <a:sym typeface="Wingdings" pitchFamily="2" charset="2"/>
              </a:rPr>
              <a:t></a:t>
            </a:r>
            <a:endParaRPr lang="en-US" altLang="zh-TW" sz="2400">
              <a:solidFill>
                <a:srgbClr val="0000CC"/>
              </a:solidFill>
            </a:endParaRPr>
          </a:p>
        </p:txBody>
      </p:sp>
      <p:sp>
        <p:nvSpPr>
          <p:cNvPr id="21" name="Text Box 166"/>
          <p:cNvSpPr txBox="1">
            <a:spLocks noChangeArrowheads="1"/>
          </p:cNvSpPr>
          <p:nvPr/>
        </p:nvSpPr>
        <p:spPr bwMode="auto">
          <a:xfrm>
            <a:off x="4357688" y="3346450"/>
            <a:ext cx="946150" cy="45720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defPPr>
              <a:defRPr lang="zh-TW"/>
            </a:defPPr>
            <a:lvl1pPr eaLnBrk="1" hangingPunct="1">
              <a:defRPr sz="2400">
                <a:solidFill>
                  <a:srgbClr val="0000CC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>
              <a:defRPr/>
            </a:pPr>
            <a:r>
              <a:rPr lang="en-US" altLang="zh-TW" b="1" dirty="0" smtClean="0">
                <a:latin typeface="+mj-ea"/>
                <a:ea typeface="+mj-ea"/>
              </a:rPr>
              <a:t>1,000</a:t>
            </a:r>
          </a:p>
        </p:txBody>
      </p:sp>
      <p:sp>
        <p:nvSpPr>
          <p:cNvPr id="22" name="Text Box 167"/>
          <p:cNvSpPr txBox="1">
            <a:spLocks noChangeArrowheads="1"/>
          </p:cNvSpPr>
          <p:nvPr/>
        </p:nvSpPr>
        <p:spPr bwMode="auto">
          <a:xfrm>
            <a:off x="6762750" y="3346450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23" name="Text Box 173"/>
          <p:cNvSpPr txBox="1">
            <a:spLocks noChangeArrowheads="1"/>
          </p:cNvSpPr>
          <p:nvPr/>
        </p:nvSpPr>
        <p:spPr bwMode="auto">
          <a:xfrm>
            <a:off x="8458200" y="336073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pSp>
        <p:nvGrpSpPr>
          <p:cNvPr id="4" name="群組 3"/>
          <p:cNvGrpSpPr>
            <a:grpSpLocks/>
          </p:cNvGrpSpPr>
          <p:nvPr/>
        </p:nvGrpSpPr>
        <p:grpSpPr bwMode="auto">
          <a:xfrm>
            <a:off x="252413" y="3752850"/>
            <a:ext cx="8645525" cy="46038"/>
            <a:chOff x="252934" y="4551281"/>
            <a:chExt cx="8645003" cy="45719"/>
          </a:xfrm>
        </p:grpSpPr>
        <p:grpSp>
          <p:nvGrpSpPr>
            <p:cNvPr id="66656" name="群組 25"/>
            <p:cNvGrpSpPr>
              <a:grpSpLocks/>
            </p:cNvGrpSpPr>
            <p:nvPr/>
          </p:nvGrpSpPr>
          <p:grpSpPr bwMode="auto">
            <a:xfrm>
              <a:off x="3347864" y="4551281"/>
              <a:ext cx="5550073" cy="45719"/>
              <a:chOff x="4687980" y="3739206"/>
              <a:chExt cx="2450544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66657" name="群組 28"/>
            <p:cNvGrpSpPr>
              <a:grpSpLocks/>
            </p:cNvGrpSpPr>
            <p:nvPr/>
          </p:nvGrpSpPr>
          <p:grpSpPr bwMode="auto">
            <a:xfrm>
              <a:off x="252934" y="4551281"/>
              <a:ext cx="1075270" cy="45719"/>
              <a:chOff x="4687980" y="3739206"/>
              <a:chExt cx="2450544" cy="56864"/>
            </a:xfrm>
          </p:grpSpPr>
          <p:cxnSp>
            <p:nvCxnSpPr>
              <p:cNvPr id="30" name="直線接點 29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1" name="直線接點 30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42" name="Group 185"/>
          <p:cNvGraphicFramePr>
            <a:graphicFrameLocks noGrp="1"/>
          </p:cNvGraphicFramePr>
          <p:nvPr/>
        </p:nvGraphicFramePr>
        <p:xfrm>
          <a:off x="238125" y="4143375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3" name="Text Box 163"/>
          <p:cNvSpPr txBox="1">
            <a:spLocks noChangeArrowheads="1"/>
          </p:cNvSpPr>
          <p:nvPr/>
        </p:nvSpPr>
        <p:spPr bwMode="auto">
          <a:xfrm>
            <a:off x="317500" y="4929188"/>
            <a:ext cx="946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1   1</a:t>
            </a:r>
          </a:p>
        </p:txBody>
      </p:sp>
      <p:sp>
        <p:nvSpPr>
          <p:cNvPr id="44" name="Text Box 164"/>
          <p:cNvSpPr txBox="1">
            <a:spLocks noChangeArrowheads="1"/>
          </p:cNvSpPr>
          <p:nvPr/>
        </p:nvSpPr>
        <p:spPr bwMode="auto">
          <a:xfrm>
            <a:off x="1371600" y="4929188"/>
            <a:ext cx="1403350" cy="45720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defPPr>
              <a:defRPr lang="zh-TW"/>
            </a:defPPr>
            <a:lvl1pPr eaLnBrk="1" hangingPunct="1">
              <a:defRPr sz="2400">
                <a:solidFill>
                  <a:srgbClr val="0000CC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>
              <a:defRPr/>
            </a:pPr>
            <a:r>
              <a:rPr lang="zh-TW" altLang="en-US" b="1" dirty="0" smtClean="0">
                <a:latin typeface="+mj-ea"/>
                <a:ea typeface="+mj-ea"/>
              </a:rPr>
              <a:t>上期結轉</a:t>
            </a:r>
          </a:p>
        </p:txBody>
      </p:sp>
      <p:sp>
        <p:nvSpPr>
          <p:cNvPr id="45" name="Text Box 165"/>
          <p:cNvSpPr txBox="1">
            <a:spLocks noChangeArrowheads="1"/>
          </p:cNvSpPr>
          <p:nvPr/>
        </p:nvSpPr>
        <p:spPr bwMode="auto">
          <a:xfrm>
            <a:off x="3400425" y="4957763"/>
            <a:ext cx="423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solidFill>
                  <a:srgbClr val="0000CC"/>
                </a:solidFill>
                <a:sym typeface="Wingdings" pitchFamily="2" charset="2"/>
              </a:rPr>
              <a:t></a:t>
            </a:r>
            <a:endParaRPr lang="en-US" altLang="zh-TW" sz="2400">
              <a:solidFill>
                <a:srgbClr val="0000CC"/>
              </a:solidFill>
            </a:endParaRPr>
          </a:p>
        </p:txBody>
      </p:sp>
      <p:sp>
        <p:nvSpPr>
          <p:cNvPr id="46" name="Text Box 166"/>
          <p:cNvSpPr txBox="1">
            <a:spLocks noChangeArrowheads="1"/>
          </p:cNvSpPr>
          <p:nvPr/>
        </p:nvSpPr>
        <p:spPr bwMode="auto">
          <a:xfrm>
            <a:off x="5835650" y="4929188"/>
            <a:ext cx="946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1,000</a:t>
            </a:r>
          </a:p>
        </p:txBody>
      </p:sp>
      <p:sp>
        <p:nvSpPr>
          <p:cNvPr id="47" name="Text Box 167"/>
          <p:cNvSpPr txBox="1">
            <a:spLocks noChangeArrowheads="1"/>
          </p:cNvSpPr>
          <p:nvPr/>
        </p:nvSpPr>
        <p:spPr bwMode="auto">
          <a:xfrm>
            <a:off x="6762750" y="4929188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48" name="Text Box 173"/>
          <p:cNvSpPr txBox="1">
            <a:spLocks noChangeArrowheads="1"/>
          </p:cNvSpPr>
          <p:nvPr/>
        </p:nvSpPr>
        <p:spPr bwMode="auto">
          <a:xfrm>
            <a:off x="7907338" y="4957763"/>
            <a:ext cx="946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1,000</a:t>
            </a:r>
          </a:p>
        </p:txBody>
      </p:sp>
      <p:sp>
        <p:nvSpPr>
          <p:cNvPr id="32" name="Text Box 173"/>
          <p:cNvSpPr txBox="1">
            <a:spLocks noChangeArrowheads="1"/>
          </p:cNvSpPr>
          <p:nvPr/>
        </p:nvSpPr>
        <p:spPr bwMode="auto">
          <a:xfrm>
            <a:off x="433388" y="4127500"/>
            <a:ext cx="492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02</a:t>
            </a:r>
          </a:p>
        </p:txBody>
      </p:sp>
      <p:sp>
        <p:nvSpPr>
          <p:cNvPr id="33" name="矩形 32"/>
          <p:cNvSpPr/>
          <p:nvPr/>
        </p:nvSpPr>
        <p:spPr>
          <a:xfrm>
            <a:off x="6769100" y="2938463"/>
            <a:ext cx="2100263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pSp>
        <p:nvGrpSpPr>
          <p:cNvPr id="66652" name="群組 3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6653" name="圖片 3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54" name="圖片 38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55" name="圖片 3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1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19" grpId="0"/>
      <p:bldP spid="20" grpId="0"/>
      <p:bldP spid="21" grpId="0"/>
      <p:bldP spid="22" grpId="0"/>
      <p:bldP spid="23" grpId="0"/>
      <p:bldP spid="43" grpId="0"/>
      <p:bldP spid="44" grpId="0"/>
      <p:bldP spid="45" grpId="0"/>
      <p:bldP spid="46" grpId="0"/>
      <p:bldP spid="47" grpId="0"/>
      <p:bldP spid="48" grpId="0"/>
      <p:bldP spid="32" grpId="0"/>
      <p:bldP spid="3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</a:t>
            </a:r>
          </a:p>
        </p:txBody>
      </p:sp>
      <p:sp>
        <p:nvSpPr>
          <p:cNvPr id="21507" name="Rectangle 2"/>
          <p:cNvSpPr txBox="1">
            <a:spLocks noChangeArrowheads="1"/>
          </p:cNvSpPr>
          <p:nvPr/>
        </p:nvSpPr>
        <p:spPr bwMode="auto">
          <a:xfrm>
            <a:off x="539750" y="188913"/>
            <a:ext cx="7793038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9-1-3</a:t>
            </a:r>
            <a:r>
              <a:rPr lang="zh-TW" altLang="en-US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結帳之程序</a:t>
            </a:r>
          </a:p>
        </p:txBody>
      </p:sp>
      <p:grpSp>
        <p:nvGrpSpPr>
          <p:cNvPr id="28" name="群組 27"/>
          <p:cNvGrpSpPr>
            <a:grpSpLocks/>
          </p:cNvGrpSpPr>
          <p:nvPr/>
        </p:nvGrpSpPr>
        <p:grpSpPr bwMode="auto">
          <a:xfrm>
            <a:off x="3298825" y="1636713"/>
            <a:ext cx="1295400" cy="666750"/>
            <a:chOff x="1907704" y="1196752"/>
            <a:chExt cx="1296144" cy="667236"/>
          </a:xfrm>
        </p:grpSpPr>
        <p:sp>
          <p:nvSpPr>
            <p:cNvPr id="29" name="五邊形 28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21521" name="文字方塊 29"/>
            <p:cNvSpPr txBox="1">
              <a:spLocks noChangeArrowheads="1"/>
            </p:cNvSpPr>
            <p:nvPr/>
          </p:nvSpPr>
          <p:spPr bwMode="auto">
            <a:xfrm>
              <a:off x="2014753" y="1268760"/>
              <a:ext cx="90281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 b="1">
                  <a:latin typeface="標楷體" pitchFamily="65" charset="-120"/>
                  <a:ea typeface="標楷體" pitchFamily="65" charset="-120"/>
                </a:rPr>
                <a:t>分錄</a:t>
              </a:r>
            </a:p>
          </p:txBody>
        </p:sp>
      </p:grpSp>
      <p:grpSp>
        <p:nvGrpSpPr>
          <p:cNvPr id="31" name="群組 30"/>
          <p:cNvGrpSpPr>
            <a:grpSpLocks/>
          </p:cNvGrpSpPr>
          <p:nvPr/>
        </p:nvGrpSpPr>
        <p:grpSpPr bwMode="auto">
          <a:xfrm>
            <a:off x="4594225" y="1604963"/>
            <a:ext cx="1296988" cy="666750"/>
            <a:chOff x="1907704" y="1196752"/>
            <a:chExt cx="1296144" cy="667236"/>
          </a:xfrm>
        </p:grpSpPr>
        <p:sp>
          <p:nvSpPr>
            <p:cNvPr id="32" name="五邊形 31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21519" name="文字方塊 32"/>
            <p:cNvSpPr txBox="1">
              <a:spLocks noChangeArrowheads="1"/>
            </p:cNvSpPr>
            <p:nvPr/>
          </p:nvSpPr>
          <p:spPr bwMode="auto">
            <a:xfrm>
              <a:off x="2014753" y="1268760"/>
              <a:ext cx="90281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>
                  <a:latin typeface="標楷體" pitchFamily="65" charset="-120"/>
                  <a:ea typeface="標楷體" pitchFamily="65" charset="-120"/>
                </a:rPr>
                <a:t>過帳</a:t>
              </a:r>
            </a:p>
          </p:txBody>
        </p:sp>
      </p:grpSp>
      <p:grpSp>
        <p:nvGrpSpPr>
          <p:cNvPr id="34" name="群組 33"/>
          <p:cNvGrpSpPr>
            <a:grpSpLocks/>
          </p:cNvGrpSpPr>
          <p:nvPr/>
        </p:nvGrpSpPr>
        <p:grpSpPr bwMode="auto">
          <a:xfrm>
            <a:off x="5891213" y="1563688"/>
            <a:ext cx="1295400" cy="668337"/>
            <a:chOff x="1907704" y="1196752"/>
            <a:chExt cx="1296144" cy="667236"/>
          </a:xfrm>
        </p:grpSpPr>
        <p:sp>
          <p:nvSpPr>
            <p:cNvPr id="35" name="五邊形 34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21517" name="文字方塊 35"/>
            <p:cNvSpPr txBox="1">
              <a:spLocks noChangeArrowheads="1"/>
            </p:cNvSpPr>
            <p:nvPr/>
          </p:nvSpPr>
          <p:spPr bwMode="auto">
            <a:xfrm>
              <a:off x="2014753" y="1268760"/>
              <a:ext cx="90281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>
                  <a:latin typeface="標楷體" pitchFamily="65" charset="-120"/>
                  <a:ea typeface="標楷體" pitchFamily="65" charset="-120"/>
                </a:rPr>
                <a:t>試算</a:t>
              </a:r>
            </a:p>
          </p:txBody>
        </p:sp>
      </p:grpSp>
      <p:pic>
        <p:nvPicPr>
          <p:cNvPr id="22547" name="Picture 1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313" y="2565400"/>
            <a:ext cx="8623300" cy="253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12" name="群組 1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1513" name="圖片 1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14" name="圖片 1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15" name="圖片 2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2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2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群組 41"/>
          <p:cNvGrpSpPr>
            <a:grpSpLocks/>
          </p:cNvGrpSpPr>
          <p:nvPr/>
        </p:nvGrpSpPr>
        <p:grpSpPr bwMode="auto">
          <a:xfrm>
            <a:off x="39688" y="-100013"/>
            <a:ext cx="3524250" cy="1225551"/>
            <a:chOff x="88455" y="-27384"/>
            <a:chExt cx="3524522" cy="1225550"/>
          </a:xfrm>
        </p:grpSpPr>
        <p:sp>
          <p:nvSpPr>
            <p:cNvPr id="43" name="AutoShape 2"/>
            <p:cNvSpPr>
              <a:spLocks noChangeArrowheads="1"/>
            </p:cNvSpPr>
            <p:nvPr/>
          </p:nvSpPr>
          <p:spPr bwMode="auto">
            <a:xfrm>
              <a:off x="1260120" y="248842"/>
              <a:ext cx="2352857" cy="546100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algn="ctr" eaLnBrk="1" hangingPunct="1"/>
              <a:r>
                <a:rPr lang="zh-TW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9-3</a:t>
              </a:r>
              <a:endParaRPr lang="zh-TW" altLang="zh-TW">
                <a:latin typeface="Arial" charset="0"/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67709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" y="-27384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7587" name="Text Box 20"/>
          <p:cNvSpPr txBox="1">
            <a:spLocks noChangeArrowheads="1"/>
          </p:cNvSpPr>
          <p:nvPr/>
        </p:nvSpPr>
        <p:spPr bwMode="auto">
          <a:xfrm>
            <a:off x="341313" y="6202363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18</a:t>
            </a:r>
          </a:p>
        </p:txBody>
      </p:sp>
      <p:sp>
        <p:nvSpPr>
          <p:cNvPr id="2" name="矩形 1"/>
          <p:cNvSpPr/>
          <p:nvPr/>
        </p:nvSpPr>
        <p:spPr>
          <a:xfrm>
            <a:off x="195263" y="836613"/>
            <a:ext cx="8702675" cy="82232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二、將下列實帳戶餘額結轉下期、分類帳劃線結平，並做下期</a:t>
            </a:r>
            <a:endParaRPr lang="en-US" altLang="zh-TW" sz="2400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    期初開帳。</a:t>
            </a:r>
          </a:p>
        </p:txBody>
      </p:sp>
      <p:sp>
        <p:nvSpPr>
          <p:cNvPr id="15" name="Text Box 122"/>
          <p:cNvSpPr txBox="1">
            <a:spLocks noChangeArrowheads="1"/>
          </p:cNvSpPr>
          <p:nvPr/>
        </p:nvSpPr>
        <p:spPr bwMode="auto">
          <a:xfrm>
            <a:off x="3765550" y="1271588"/>
            <a:ext cx="51323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應付帳款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23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17" name="Group 185"/>
          <p:cNvGraphicFramePr>
            <a:graphicFrameLocks noGrp="1"/>
          </p:cNvGraphicFramePr>
          <p:nvPr/>
        </p:nvGraphicFramePr>
        <p:xfrm>
          <a:off x="238125" y="1703388"/>
          <a:ext cx="8642350" cy="2573337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3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3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3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進　　貨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100,000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100,000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3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應付票據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60,000</a:t>
                      </a: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40,000</a:t>
                      </a: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5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4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8" name="Text Box 163"/>
          <p:cNvSpPr txBox="1">
            <a:spLocks noChangeArrowheads="1"/>
          </p:cNvSpPr>
          <p:nvPr/>
        </p:nvSpPr>
        <p:spPr bwMode="auto">
          <a:xfrm>
            <a:off x="785813" y="3349625"/>
            <a:ext cx="642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″</a:t>
            </a:r>
            <a:endParaRPr lang="zh-TW" altLang="en-US" sz="24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19" name="Text Box 164"/>
          <p:cNvSpPr txBox="1">
            <a:spLocks noChangeArrowheads="1"/>
          </p:cNvSpPr>
          <p:nvPr/>
        </p:nvSpPr>
        <p:spPr bwMode="auto">
          <a:xfrm>
            <a:off x="1285875" y="3349625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sp>
        <p:nvSpPr>
          <p:cNvPr id="20" name="Text Box 165"/>
          <p:cNvSpPr txBox="1">
            <a:spLocks noChangeArrowheads="1"/>
          </p:cNvSpPr>
          <p:nvPr/>
        </p:nvSpPr>
        <p:spPr bwMode="auto">
          <a:xfrm>
            <a:off x="3416300" y="3335338"/>
            <a:ext cx="423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solidFill>
                  <a:srgbClr val="0000CC"/>
                </a:solidFill>
                <a:sym typeface="Wingdings" pitchFamily="2" charset="2"/>
              </a:rPr>
              <a:t></a:t>
            </a:r>
            <a:endParaRPr lang="en-US" altLang="zh-TW" sz="2400">
              <a:solidFill>
                <a:srgbClr val="0000CC"/>
              </a:solidFill>
            </a:endParaRPr>
          </a:p>
        </p:txBody>
      </p:sp>
      <p:sp>
        <p:nvSpPr>
          <p:cNvPr id="21" name="Text Box 166"/>
          <p:cNvSpPr txBox="1">
            <a:spLocks noChangeArrowheads="1"/>
          </p:cNvSpPr>
          <p:nvPr/>
        </p:nvSpPr>
        <p:spPr bwMode="auto">
          <a:xfrm>
            <a:off x="4005263" y="3335338"/>
            <a:ext cx="1287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40,000</a:t>
            </a:r>
          </a:p>
        </p:txBody>
      </p:sp>
      <p:sp>
        <p:nvSpPr>
          <p:cNvPr id="22" name="Text Box 167"/>
          <p:cNvSpPr txBox="1">
            <a:spLocks noChangeArrowheads="1"/>
          </p:cNvSpPr>
          <p:nvPr/>
        </p:nvSpPr>
        <p:spPr bwMode="auto">
          <a:xfrm>
            <a:off x="6781800" y="3351213"/>
            <a:ext cx="4635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23" name="Text Box 173"/>
          <p:cNvSpPr txBox="1">
            <a:spLocks noChangeArrowheads="1"/>
          </p:cNvSpPr>
          <p:nvPr/>
        </p:nvSpPr>
        <p:spPr bwMode="auto">
          <a:xfrm>
            <a:off x="8477250" y="3335338"/>
            <a:ext cx="338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24" name="Text Box 164"/>
          <p:cNvSpPr txBox="1">
            <a:spLocks noChangeArrowheads="1"/>
          </p:cNvSpPr>
          <p:nvPr/>
        </p:nvSpPr>
        <p:spPr bwMode="auto">
          <a:xfrm>
            <a:off x="1785938" y="3835400"/>
            <a:ext cx="11620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 計</a:t>
            </a:r>
          </a:p>
        </p:txBody>
      </p:sp>
      <p:cxnSp>
        <p:nvCxnSpPr>
          <p:cNvPr id="25" name="直線接點 24"/>
          <p:cNvCxnSpPr/>
          <p:nvPr/>
        </p:nvCxnSpPr>
        <p:spPr>
          <a:xfrm>
            <a:off x="3794125" y="3806825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4" name="群組 3"/>
          <p:cNvGrpSpPr>
            <a:grpSpLocks/>
          </p:cNvGrpSpPr>
          <p:nvPr/>
        </p:nvGrpSpPr>
        <p:grpSpPr bwMode="auto">
          <a:xfrm>
            <a:off x="252413" y="4176713"/>
            <a:ext cx="8645525" cy="46037"/>
            <a:chOff x="252934" y="4551281"/>
            <a:chExt cx="8645003" cy="45719"/>
          </a:xfrm>
        </p:grpSpPr>
        <p:grpSp>
          <p:nvGrpSpPr>
            <p:cNvPr id="67702" name="群組 25"/>
            <p:cNvGrpSpPr>
              <a:grpSpLocks/>
            </p:cNvGrpSpPr>
            <p:nvPr/>
          </p:nvGrpSpPr>
          <p:grpSpPr bwMode="auto">
            <a:xfrm>
              <a:off x="3347864" y="4551281"/>
              <a:ext cx="5550073" cy="45719"/>
              <a:chOff x="4687980" y="3739206"/>
              <a:chExt cx="2450544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67703" name="群組 28"/>
            <p:cNvGrpSpPr>
              <a:grpSpLocks/>
            </p:cNvGrpSpPr>
            <p:nvPr/>
          </p:nvGrpSpPr>
          <p:grpSpPr bwMode="auto">
            <a:xfrm>
              <a:off x="252934" y="4551281"/>
              <a:ext cx="1075270" cy="45719"/>
              <a:chOff x="4687980" y="3739206"/>
              <a:chExt cx="2450544" cy="56864"/>
            </a:xfrm>
          </p:grpSpPr>
          <p:cxnSp>
            <p:nvCxnSpPr>
              <p:cNvPr id="30" name="直線接點 29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1" name="直線接點 30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32" name="Text Box 166"/>
          <p:cNvSpPr txBox="1">
            <a:spLocks noChangeArrowheads="1"/>
          </p:cNvSpPr>
          <p:nvPr/>
        </p:nvSpPr>
        <p:spPr bwMode="auto">
          <a:xfrm>
            <a:off x="4000500" y="3795713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100,000</a:t>
            </a:r>
          </a:p>
        </p:txBody>
      </p:sp>
      <p:sp>
        <p:nvSpPr>
          <p:cNvPr id="33" name="Text Box 166"/>
          <p:cNvSpPr txBox="1">
            <a:spLocks noChangeArrowheads="1"/>
          </p:cNvSpPr>
          <p:nvPr/>
        </p:nvSpPr>
        <p:spPr bwMode="auto">
          <a:xfrm>
            <a:off x="5500688" y="3795713"/>
            <a:ext cx="1287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100,000</a:t>
            </a:r>
          </a:p>
        </p:txBody>
      </p:sp>
      <p:graphicFrame>
        <p:nvGraphicFramePr>
          <p:cNvPr id="29" name="Group 185"/>
          <p:cNvGraphicFramePr>
            <a:graphicFrameLocks noGrp="1"/>
          </p:cNvGraphicFramePr>
          <p:nvPr/>
        </p:nvGraphicFramePr>
        <p:xfrm>
          <a:off x="238125" y="4822825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" name="Text Box 163"/>
          <p:cNvSpPr txBox="1">
            <a:spLocks noChangeArrowheads="1"/>
          </p:cNvSpPr>
          <p:nvPr/>
        </p:nvSpPr>
        <p:spPr bwMode="auto">
          <a:xfrm>
            <a:off x="331788" y="5608638"/>
            <a:ext cx="954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1   1</a:t>
            </a:r>
          </a:p>
        </p:txBody>
      </p:sp>
      <p:sp>
        <p:nvSpPr>
          <p:cNvPr id="35" name="Text Box 164"/>
          <p:cNvSpPr txBox="1">
            <a:spLocks noChangeArrowheads="1"/>
          </p:cNvSpPr>
          <p:nvPr/>
        </p:nvSpPr>
        <p:spPr bwMode="auto">
          <a:xfrm>
            <a:off x="1371600" y="560863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ea typeface="標楷體" pitchFamily="65" charset="-120"/>
              </a:rPr>
              <a:t>上期結轉</a:t>
            </a:r>
          </a:p>
        </p:txBody>
      </p:sp>
      <p:sp>
        <p:nvSpPr>
          <p:cNvPr id="36" name="Text Box 165"/>
          <p:cNvSpPr txBox="1">
            <a:spLocks noChangeArrowheads="1"/>
          </p:cNvSpPr>
          <p:nvPr/>
        </p:nvSpPr>
        <p:spPr bwMode="auto">
          <a:xfrm>
            <a:off x="3400425" y="5637213"/>
            <a:ext cx="423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solidFill>
                  <a:srgbClr val="0000CC"/>
                </a:solidFill>
                <a:sym typeface="Wingdings" pitchFamily="2" charset="2"/>
              </a:rPr>
              <a:t></a:t>
            </a:r>
            <a:endParaRPr lang="en-US" altLang="zh-TW" sz="2400">
              <a:solidFill>
                <a:srgbClr val="0000CC"/>
              </a:solidFill>
            </a:endParaRPr>
          </a:p>
        </p:txBody>
      </p:sp>
      <p:sp>
        <p:nvSpPr>
          <p:cNvPr id="37" name="Text Box 166"/>
          <p:cNvSpPr txBox="1">
            <a:spLocks noChangeArrowheads="1"/>
          </p:cNvSpPr>
          <p:nvPr/>
        </p:nvSpPr>
        <p:spPr bwMode="auto">
          <a:xfrm>
            <a:off x="5435600" y="5608638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40,000</a:t>
            </a:r>
          </a:p>
        </p:txBody>
      </p:sp>
      <p:sp>
        <p:nvSpPr>
          <p:cNvPr id="38" name="Text Box 167"/>
          <p:cNvSpPr txBox="1">
            <a:spLocks noChangeArrowheads="1"/>
          </p:cNvSpPr>
          <p:nvPr/>
        </p:nvSpPr>
        <p:spPr bwMode="auto">
          <a:xfrm>
            <a:off x="6762750" y="5608638"/>
            <a:ext cx="4635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39" name="Text Box 173"/>
          <p:cNvSpPr txBox="1">
            <a:spLocks noChangeArrowheads="1"/>
          </p:cNvSpPr>
          <p:nvPr/>
        </p:nvSpPr>
        <p:spPr bwMode="auto">
          <a:xfrm>
            <a:off x="7524750" y="5637213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40,000</a:t>
            </a:r>
          </a:p>
        </p:txBody>
      </p:sp>
      <p:sp>
        <p:nvSpPr>
          <p:cNvPr id="40" name="矩形 39"/>
          <p:cNvSpPr/>
          <p:nvPr/>
        </p:nvSpPr>
        <p:spPr>
          <a:xfrm>
            <a:off x="6769100" y="2963863"/>
            <a:ext cx="2100263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1" name="Text Box 173"/>
          <p:cNvSpPr txBox="1">
            <a:spLocks noChangeArrowheads="1"/>
          </p:cNvSpPr>
          <p:nvPr/>
        </p:nvSpPr>
        <p:spPr bwMode="auto">
          <a:xfrm>
            <a:off x="331788" y="4811713"/>
            <a:ext cx="492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02</a:t>
            </a:r>
          </a:p>
        </p:txBody>
      </p:sp>
      <p:grpSp>
        <p:nvGrpSpPr>
          <p:cNvPr id="67698" name="群組 4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7699" name="圖片 4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700" name="圖片 4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701" name="圖片 4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5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5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0" grpId="0" animBg="1"/>
      <p:bldP spid="41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19</a:t>
            </a:r>
          </a:p>
        </p:txBody>
      </p:sp>
      <p:sp>
        <p:nvSpPr>
          <p:cNvPr id="68611" name="Rectangle 2"/>
          <p:cNvSpPr>
            <a:spLocks noGrp="1" noChangeArrowheads="1"/>
          </p:cNvSpPr>
          <p:nvPr>
            <p:ph type="title"/>
          </p:nvPr>
        </p:nvSpPr>
        <p:spPr>
          <a:xfrm>
            <a:off x="523875" y="187325"/>
            <a:ext cx="7793038" cy="576263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結帳後試算表</a:t>
            </a:r>
          </a:p>
        </p:txBody>
      </p:sp>
      <p:sp>
        <p:nvSpPr>
          <p:cNvPr id="2" name="矩形 1"/>
          <p:cNvSpPr/>
          <p:nvPr/>
        </p:nvSpPr>
        <p:spPr>
          <a:xfrm>
            <a:off x="1042988" y="1844675"/>
            <a:ext cx="7921625" cy="82232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期末</a:t>
            </a:r>
            <a:r>
              <a:rPr lang="zh-TW" altLang="en-US" sz="2400" b="1" u="sng" dirty="0">
                <a:latin typeface="+mj-ea"/>
                <a:ea typeface="+mj-ea"/>
              </a:rPr>
              <a:t>結帳程序</a:t>
            </a:r>
            <a:r>
              <a:rPr lang="zh-TW" altLang="en-US" sz="2400" dirty="0">
                <a:latin typeface="+mj-ea"/>
                <a:ea typeface="+mj-ea"/>
              </a:rPr>
              <a:t>完成</a:t>
            </a:r>
            <a:r>
              <a:rPr lang="zh-TW" altLang="en-US" sz="2400" b="1" dirty="0">
                <a:latin typeface="+mj-ea"/>
                <a:ea typeface="+mj-ea"/>
              </a:rPr>
              <a:t>結清虛帳戶</a:t>
            </a:r>
            <a:r>
              <a:rPr lang="zh-TW" altLang="en-US" sz="2400" dirty="0">
                <a:latin typeface="+mj-ea"/>
                <a:ea typeface="+mj-ea"/>
              </a:rPr>
              <a:t>及</a:t>
            </a:r>
            <a:r>
              <a:rPr lang="zh-TW" altLang="en-US" sz="2400" b="1" dirty="0">
                <a:latin typeface="+mj-ea"/>
                <a:ea typeface="+mj-ea"/>
              </a:rPr>
              <a:t>結轉實帳戶</a:t>
            </a:r>
            <a:r>
              <a:rPr lang="zh-TW" altLang="en-US" sz="2400" dirty="0">
                <a:latin typeface="+mj-ea"/>
                <a:ea typeface="+mj-ea"/>
              </a:rPr>
              <a:t>後，接著編製</a:t>
            </a:r>
            <a:r>
              <a:rPr lang="zh-TW" altLang="en-US" sz="2400" b="1" dirty="0">
                <a:solidFill>
                  <a:srgbClr val="0000CC"/>
                </a:solidFill>
                <a:latin typeface="+mj-ea"/>
                <a:ea typeface="+mj-ea"/>
              </a:rPr>
              <a:t>結帳後試算表</a:t>
            </a:r>
            <a:r>
              <a:rPr lang="zh-TW" altLang="en-US" sz="2400" dirty="0">
                <a:latin typeface="+mj-ea"/>
                <a:ea typeface="+mj-ea"/>
              </a:rPr>
              <a:t>。</a:t>
            </a:r>
          </a:p>
        </p:txBody>
      </p:sp>
      <p:grpSp>
        <p:nvGrpSpPr>
          <p:cNvPr id="29" name="群組 28"/>
          <p:cNvGrpSpPr>
            <a:grpSpLocks/>
          </p:cNvGrpSpPr>
          <p:nvPr/>
        </p:nvGrpSpPr>
        <p:grpSpPr bwMode="auto">
          <a:xfrm>
            <a:off x="2651125" y="968375"/>
            <a:ext cx="1295400" cy="666750"/>
            <a:chOff x="1907704" y="1196752"/>
            <a:chExt cx="1296144" cy="667236"/>
          </a:xfrm>
        </p:grpSpPr>
        <p:sp>
          <p:nvSpPr>
            <p:cNvPr id="30" name="五邊形 29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68626" name="文字方塊 29"/>
            <p:cNvSpPr txBox="1">
              <a:spLocks noChangeArrowheads="1"/>
            </p:cNvSpPr>
            <p:nvPr/>
          </p:nvSpPr>
          <p:spPr bwMode="auto">
            <a:xfrm>
              <a:off x="2014128" y="1268242"/>
              <a:ext cx="895864" cy="5194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>
                  <a:latin typeface="標楷體" pitchFamily="65" charset="-120"/>
                  <a:ea typeface="標楷體" pitchFamily="65" charset="-120"/>
                </a:rPr>
                <a:t>分錄</a:t>
              </a:r>
            </a:p>
          </p:txBody>
        </p:sp>
      </p:grpSp>
      <p:grpSp>
        <p:nvGrpSpPr>
          <p:cNvPr id="32" name="群組 31"/>
          <p:cNvGrpSpPr>
            <a:grpSpLocks/>
          </p:cNvGrpSpPr>
          <p:nvPr/>
        </p:nvGrpSpPr>
        <p:grpSpPr bwMode="auto">
          <a:xfrm>
            <a:off x="3946525" y="936625"/>
            <a:ext cx="1296988" cy="666750"/>
            <a:chOff x="1907704" y="1196752"/>
            <a:chExt cx="1296144" cy="667236"/>
          </a:xfrm>
        </p:grpSpPr>
        <p:sp>
          <p:nvSpPr>
            <p:cNvPr id="33" name="五邊形 32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68624" name="文字方塊 32"/>
            <p:cNvSpPr txBox="1">
              <a:spLocks noChangeArrowheads="1"/>
            </p:cNvSpPr>
            <p:nvPr/>
          </p:nvSpPr>
          <p:spPr bwMode="auto">
            <a:xfrm>
              <a:off x="2013997" y="1268242"/>
              <a:ext cx="894768" cy="5194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>
                  <a:latin typeface="標楷體" pitchFamily="65" charset="-120"/>
                  <a:ea typeface="標楷體" pitchFamily="65" charset="-120"/>
                </a:rPr>
                <a:t>過帳</a:t>
              </a:r>
            </a:p>
          </p:txBody>
        </p:sp>
      </p:grpSp>
      <p:grpSp>
        <p:nvGrpSpPr>
          <p:cNvPr id="35" name="群組 34"/>
          <p:cNvGrpSpPr>
            <a:grpSpLocks/>
          </p:cNvGrpSpPr>
          <p:nvPr/>
        </p:nvGrpSpPr>
        <p:grpSpPr bwMode="auto">
          <a:xfrm>
            <a:off x="5243513" y="895350"/>
            <a:ext cx="1295400" cy="668338"/>
            <a:chOff x="1907704" y="1196752"/>
            <a:chExt cx="1296144" cy="667236"/>
          </a:xfrm>
        </p:grpSpPr>
        <p:sp>
          <p:nvSpPr>
            <p:cNvPr id="36" name="五邊形 35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68622" name="文字方塊 35"/>
            <p:cNvSpPr txBox="1">
              <a:spLocks noChangeArrowheads="1"/>
            </p:cNvSpPr>
            <p:nvPr/>
          </p:nvSpPr>
          <p:spPr bwMode="auto">
            <a:xfrm>
              <a:off x="2014128" y="1268072"/>
              <a:ext cx="895864" cy="518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 b="1">
                  <a:latin typeface="標楷體" pitchFamily="65" charset="-120"/>
                  <a:ea typeface="標楷體" pitchFamily="65" charset="-120"/>
                </a:rPr>
                <a:t>試算</a:t>
              </a:r>
            </a:p>
          </p:txBody>
        </p:sp>
      </p:grpSp>
      <p:sp>
        <p:nvSpPr>
          <p:cNvPr id="4" name="矩形 3"/>
          <p:cNvSpPr/>
          <p:nvPr/>
        </p:nvSpPr>
        <p:spPr>
          <a:xfrm>
            <a:off x="1042988" y="2813050"/>
            <a:ext cx="7777162" cy="1200150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以第</a:t>
            </a:r>
            <a:r>
              <a:rPr lang="en-US" altLang="zh-TW" sz="2400" dirty="0">
                <a:latin typeface="+mj-ea"/>
                <a:ea typeface="+mj-ea"/>
              </a:rPr>
              <a:t>Ⅰ</a:t>
            </a:r>
            <a:r>
              <a:rPr lang="zh-TW" altLang="en-US" sz="2400" dirty="0">
                <a:latin typeface="+mj-ea"/>
                <a:ea typeface="+mj-ea"/>
              </a:rPr>
              <a:t>冊</a:t>
            </a:r>
            <a:r>
              <a:rPr lang="zh-TW" altLang="en-US" sz="2400" b="1" u="sng" dirty="0">
                <a:latin typeface="+mj-ea"/>
                <a:ea typeface="+mj-ea"/>
              </a:rPr>
              <a:t>大富翁</a:t>
            </a:r>
            <a:r>
              <a:rPr lang="zh-TW" altLang="en-US" sz="2400" b="1" dirty="0">
                <a:latin typeface="+mj-ea"/>
                <a:ea typeface="+mj-ea"/>
              </a:rPr>
              <a:t>商店</a:t>
            </a:r>
            <a:r>
              <a:rPr lang="en-US" altLang="zh-TW" sz="2400" dirty="0">
                <a:latin typeface="+mj-ea"/>
                <a:ea typeface="+mj-ea"/>
              </a:rPr>
              <a:t>01</a:t>
            </a:r>
            <a:r>
              <a:rPr lang="zh-TW" altLang="en-US" sz="2400" dirty="0">
                <a:latin typeface="+mj-ea"/>
                <a:ea typeface="+mj-ea"/>
              </a:rPr>
              <a:t>年調整後資料為例，</a:t>
            </a:r>
            <a:r>
              <a:rPr lang="zh-TW" altLang="en-US" sz="2400" b="1" dirty="0">
                <a:latin typeface="+mj-ea"/>
                <a:ea typeface="+mj-ea"/>
              </a:rPr>
              <a:t>虛帳戶結帳分錄</a:t>
            </a:r>
            <a:r>
              <a:rPr lang="zh-TW" altLang="en-US" sz="2400" dirty="0">
                <a:latin typeface="+mj-ea"/>
                <a:ea typeface="+mj-ea"/>
              </a:rPr>
              <a:t>採</a:t>
            </a:r>
            <a:r>
              <a:rPr lang="zh-TW" altLang="en-US" sz="2400" u="sng" dirty="0">
                <a:solidFill>
                  <a:srgbClr val="0000CC"/>
                </a:solidFill>
                <a:latin typeface="+mj-ea"/>
                <a:ea typeface="+mj-ea"/>
              </a:rPr>
              <a:t>本期損益法</a:t>
            </a:r>
            <a:r>
              <a:rPr lang="zh-TW" altLang="en-US" sz="2400" dirty="0">
                <a:latin typeface="+mj-ea"/>
                <a:ea typeface="+mj-ea"/>
              </a:rPr>
              <a:t>結帳，</a:t>
            </a:r>
            <a:r>
              <a:rPr lang="zh-TW" altLang="en-US" sz="2400" b="1" dirty="0">
                <a:latin typeface="+mj-ea"/>
                <a:ea typeface="+mj-ea"/>
              </a:rPr>
              <a:t>實帳戶</a:t>
            </a:r>
            <a:r>
              <a:rPr lang="zh-TW" altLang="en-US" sz="2400" dirty="0">
                <a:latin typeface="+mj-ea"/>
                <a:ea typeface="+mj-ea"/>
              </a:rPr>
              <a:t>採</a:t>
            </a:r>
            <a:r>
              <a:rPr lang="zh-TW" altLang="en-US" sz="2400" u="sng" dirty="0">
                <a:solidFill>
                  <a:srgbClr val="0000CC"/>
                </a:solidFill>
                <a:latin typeface="+mj-ea"/>
                <a:ea typeface="+mj-ea"/>
              </a:rPr>
              <a:t>英美式結轉法</a:t>
            </a:r>
            <a:r>
              <a:rPr lang="zh-TW" altLang="en-US" sz="2400" dirty="0">
                <a:latin typeface="+mj-ea"/>
                <a:ea typeface="+mj-ea"/>
              </a:rPr>
              <a:t>。</a:t>
            </a:r>
            <a:endParaRPr lang="en-US" altLang="zh-TW" sz="2400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結帳後之日記簿、分類帳、試算表如下：</a:t>
            </a:r>
          </a:p>
        </p:txBody>
      </p:sp>
      <p:grpSp>
        <p:nvGrpSpPr>
          <p:cNvPr id="68617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8618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19" name="圖片 2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20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19</a:t>
            </a:r>
          </a:p>
        </p:txBody>
      </p:sp>
      <p:sp>
        <p:nvSpPr>
          <p:cNvPr id="69635" name="Rectangle 2"/>
          <p:cNvSpPr>
            <a:spLocks noGrp="1" noChangeArrowheads="1"/>
          </p:cNvSpPr>
          <p:nvPr>
            <p:ph type="title"/>
          </p:nvPr>
        </p:nvSpPr>
        <p:spPr>
          <a:xfrm>
            <a:off x="523875" y="187325"/>
            <a:ext cx="7793038" cy="576263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(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)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後之日記簿</a:t>
            </a:r>
          </a:p>
        </p:txBody>
      </p:sp>
      <p:graphicFrame>
        <p:nvGraphicFramePr>
          <p:cNvPr id="20" name="表格 19"/>
          <p:cNvGraphicFramePr>
            <a:graphicFrameLocks noGrp="1"/>
          </p:cNvGraphicFramePr>
          <p:nvPr/>
        </p:nvGraphicFramePr>
        <p:xfrm>
          <a:off x="679450" y="1138238"/>
          <a:ext cx="7853363" cy="4818067"/>
        </p:xfrm>
        <a:graphic>
          <a:graphicData uri="http://schemas.openxmlformats.org/drawingml/2006/table">
            <a:tbl>
              <a:tblPr/>
              <a:tblGrid>
                <a:gridCol w="427038"/>
                <a:gridCol w="457200"/>
                <a:gridCol w="803275"/>
                <a:gridCol w="2128837"/>
                <a:gridCol w="1103313"/>
                <a:gridCol w="420687"/>
                <a:gridCol w="1263650"/>
                <a:gridCol w="1249363"/>
              </a:tblGrid>
              <a:tr h="479424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01</a:t>
                      </a: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  <a:endParaRPr kumimoji="0" lang="zh-TW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85725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85725" marR="0" lvl="0" indent="0" algn="l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傳票編號</a:t>
                      </a:r>
                      <a:r>
                        <a:rPr kumimoji="0" lang="en-US" altLang="zh-TW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會計項目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摘要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類頁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70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12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31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結帳分錄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33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113,000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存貨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期初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270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進貨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51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80,000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銷貨退回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42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2,000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薪資支出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55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文具用品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56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400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郵電費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57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1,300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保險費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59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呆帳損失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350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折舊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61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1,250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各項攤銷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62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利息費用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63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7,500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sp>
        <p:nvSpPr>
          <p:cNvPr id="21" name="文字方塊 20"/>
          <p:cNvSpPr txBox="1">
            <a:spLocks noChangeArrowheads="1"/>
          </p:cNvSpPr>
          <p:nvPr/>
        </p:nvSpPr>
        <p:spPr bwMode="auto">
          <a:xfrm>
            <a:off x="3109913" y="639763"/>
            <a:ext cx="526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日  記  簿                    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1600" b="1">
                <a:latin typeface="標楷體" pitchFamily="65" charset="-120"/>
                <a:ea typeface="標楷體" pitchFamily="65" charset="-120"/>
              </a:rPr>
              <a:t>4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pSp>
        <p:nvGrpSpPr>
          <p:cNvPr id="69767" name="群組 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9768" name="圖片 1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69" name="圖片 1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70" name="圖片 1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19</a:t>
            </a:r>
          </a:p>
        </p:txBody>
      </p:sp>
      <p:sp>
        <p:nvSpPr>
          <p:cNvPr id="70659" name="Rectangle 2"/>
          <p:cNvSpPr>
            <a:spLocks noGrp="1" noChangeArrowheads="1"/>
          </p:cNvSpPr>
          <p:nvPr>
            <p:ph type="title"/>
          </p:nvPr>
        </p:nvSpPr>
        <p:spPr>
          <a:xfrm>
            <a:off x="523875" y="187325"/>
            <a:ext cx="7793038" cy="576263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(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)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後之日記簿</a:t>
            </a:r>
          </a:p>
        </p:txBody>
      </p:sp>
      <p:graphicFrame>
        <p:nvGraphicFramePr>
          <p:cNvPr id="20" name="表格 19"/>
          <p:cNvGraphicFramePr>
            <a:graphicFrameLocks noGrp="1"/>
          </p:cNvGraphicFramePr>
          <p:nvPr/>
        </p:nvGraphicFramePr>
        <p:xfrm>
          <a:off x="679450" y="1138238"/>
          <a:ext cx="7996238" cy="4446589"/>
        </p:xfrm>
        <a:graphic>
          <a:graphicData uri="http://schemas.openxmlformats.org/drawingml/2006/table">
            <a:tbl>
              <a:tblPr/>
              <a:tblGrid>
                <a:gridCol w="434975"/>
                <a:gridCol w="465138"/>
                <a:gridCol w="819150"/>
                <a:gridCol w="2166937"/>
                <a:gridCol w="1123950"/>
                <a:gridCol w="428625"/>
                <a:gridCol w="1287463"/>
                <a:gridCol w="1270000"/>
              </a:tblGrid>
              <a:tr h="515938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01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傳票</a:t>
                      </a:r>
                      <a:r>
                        <a:rPr kumimoji="0" lang="en-US" altLang="zh-TW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 </a:t>
                      </a: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編號</a:t>
                      </a:r>
                      <a:r>
                        <a:rPr kumimoji="0" lang="en-US" altLang="zh-TW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會計項目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摘要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類頁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508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charset="-120"/>
                          <a:ea typeface="新細明體" charset="-120"/>
                          <a:cs typeface="Times New Roman" pitchFamily="18" charset="0"/>
                        </a:rPr>
                        <a:t>″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存貨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期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末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略</a:t>
                      </a:r>
                      <a:r>
                        <a:rPr kumimoji="0" lang="en-US" altLang="zh-TW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60,000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進貨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折讓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54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08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銷貨收入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41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60,000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佣金收入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45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33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121,500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charset="-120"/>
                          <a:ea typeface="新細明體" charset="-120"/>
                          <a:cs typeface="Times New Roman" pitchFamily="18" charset="0"/>
                        </a:rPr>
                        <a:t>″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8,500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業主往來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32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8,500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合計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243,000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243,000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sp>
        <p:nvSpPr>
          <p:cNvPr id="21" name="文字方塊 20"/>
          <p:cNvSpPr txBox="1">
            <a:spLocks noChangeArrowheads="1"/>
          </p:cNvSpPr>
          <p:nvPr/>
        </p:nvSpPr>
        <p:spPr bwMode="auto">
          <a:xfrm>
            <a:off x="3109913" y="668338"/>
            <a:ext cx="526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日  記  簿                    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1600" b="1">
                <a:latin typeface="標楷體" pitchFamily="65" charset="-120"/>
                <a:ea typeface="標楷體" pitchFamily="65" charset="-120"/>
              </a:rPr>
              <a:t>4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cxnSp>
        <p:nvCxnSpPr>
          <p:cNvPr id="3" name="直線接點 2"/>
          <p:cNvCxnSpPr/>
          <p:nvPr/>
        </p:nvCxnSpPr>
        <p:spPr>
          <a:xfrm flipH="1">
            <a:off x="4591050" y="4551363"/>
            <a:ext cx="1079500" cy="64928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群組 25"/>
          <p:cNvGrpSpPr>
            <a:grpSpLocks/>
          </p:cNvGrpSpPr>
          <p:nvPr/>
        </p:nvGrpSpPr>
        <p:grpSpPr bwMode="auto">
          <a:xfrm>
            <a:off x="6100763" y="5545138"/>
            <a:ext cx="2619375" cy="46037"/>
            <a:chOff x="4688204" y="3739206"/>
            <a:chExt cx="2450324" cy="56864"/>
          </a:xfrm>
        </p:grpSpPr>
        <p:cxnSp>
          <p:nvCxnSpPr>
            <p:cNvPr id="13" name="直線接點 12"/>
            <p:cNvCxnSpPr/>
            <p:nvPr/>
          </p:nvCxnSpPr>
          <p:spPr>
            <a:xfrm>
              <a:off x="4688204" y="3739206"/>
              <a:ext cx="2448838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4" name="直線接點 13"/>
            <p:cNvCxnSpPr/>
            <p:nvPr/>
          </p:nvCxnSpPr>
          <p:spPr>
            <a:xfrm>
              <a:off x="4689689" y="3796070"/>
              <a:ext cx="2448839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cxnSp>
        <p:nvCxnSpPr>
          <p:cNvPr id="15" name="直線接點 14"/>
          <p:cNvCxnSpPr/>
          <p:nvPr/>
        </p:nvCxnSpPr>
        <p:spPr>
          <a:xfrm>
            <a:off x="6102350" y="5213350"/>
            <a:ext cx="2573338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70776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0777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78" name="圖片 1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79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20</a:t>
            </a:r>
          </a:p>
        </p:txBody>
      </p:sp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4695825" y="620713"/>
            <a:ext cx="42687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現    金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052513"/>
          <a:ext cx="8642350" cy="3349734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392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1,000,000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1,000,000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999,000</a:t>
                      </a: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〃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400,000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599,000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1,200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597,800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591,800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87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7" name="直線接點 16"/>
          <p:cNvCxnSpPr>
            <a:cxnSpLocks noChangeShapeType="1"/>
          </p:cNvCxnSpPr>
          <p:nvPr/>
        </p:nvCxnSpPr>
        <p:spPr bwMode="auto">
          <a:xfrm>
            <a:off x="3794125" y="3929063"/>
            <a:ext cx="298767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cxnSp>
      <p:grpSp>
        <p:nvGrpSpPr>
          <p:cNvPr id="3" name="群組 25"/>
          <p:cNvGrpSpPr>
            <a:grpSpLocks/>
          </p:cNvGrpSpPr>
          <p:nvPr/>
        </p:nvGrpSpPr>
        <p:grpSpPr bwMode="auto">
          <a:xfrm>
            <a:off x="3756025" y="4341813"/>
            <a:ext cx="3035300" cy="46037"/>
            <a:chOff x="4688204" y="3739206"/>
            <a:chExt cx="2450324" cy="56864"/>
          </a:xfrm>
        </p:grpSpPr>
        <p:cxnSp>
          <p:nvCxnSpPr>
            <p:cNvPr id="23" name="直線接點 22"/>
            <p:cNvCxnSpPr/>
            <p:nvPr/>
          </p:nvCxnSpPr>
          <p:spPr>
            <a:xfrm>
              <a:off x="4688204" y="3739206"/>
              <a:ext cx="2449043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4" name="直線接點 23"/>
            <p:cNvCxnSpPr/>
            <p:nvPr/>
          </p:nvCxnSpPr>
          <p:spPr>
            <a:xfrm>
              <a:off x="4689486" y="3796070"/>
              <a:ext cx="2449042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sp>
        <p:nvSpPr>
          <p:cNvPr id="27" name="Text Box 122"/>
          <p:cNvSpPr txBox="1">
            <a:spLocks noChangeArrowheads="1"/>
          </p:cNvSpPr>
          <p:nvPr/>
        </p:nvSpPr>
        <p:spPr bwMode="auto">
          <a:xfrm>
            <a:off x="3713163" y="4433888"/>
            <a:ext cx="513238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         現    金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28" name="Group 185"/>
          <p:cNvGraphicFramePr>
            <a:graphicFrameLocks noGrp="1"/>
          </p:cNvGraphicFramePr>
          <p:nvPr/>
        </p:nvGraphicFramePr>
        <p:xfrm>
          <a:off x="239713" y="4829175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4148" name="矩形 28"/>
          <p:cNvSpPr>
            <a:spLocks noChangeArrowheads="1"/>
          </p:cNvSpPr>
          <p:nvPr/>
        </p:nvSpPr>
        <p:spPr bwMode="auto">
          <a:xfrm>
            <a:off x="1741488" y="39655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過 次 頁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44149" name="矩形 29"/>
          <p:cNvSpPr>
            <a:spLocks noChangeArrowheads="1"/>
          </p:cNvSpPr>
          <p:nvPr/>
        </p:nvSpPr>
        <p:spPr bwMode="auto">
          <a:xfrm>
            <a:off x="3957638" y="3922713"/>
            <a:ext cx="13843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1,000,000</a:t>
            </a:r>
            <a:endParaRPr lang="zh-TW" altLang="en-US" sz="2100">
              <a:solidFill>
                <a:srgbClr val="0000CC"/>
              </a:solidFill>
            </a:endParaRPr>
          </a:p>
        </p:txBody>
      </p:sp>
      <p:sp>
        <p:nvSpPr>
          <p:cNvPr id="44150" name="矩形 30"/>
          <p:cNvSpPr>
            <a:spLocks noChangeArrowheads="1"/>
          </p:cNvSpPr>
          <p:nvPr/>
        </p:nvSpPr>
        <p:spPr bwMode="auto">
          <a:xfrm>
            <a:off x="5689600" y="3922713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408,200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4151" name="矩形 31"/>
          <p:cNvSpPr>
            <a:spLocks noChangeArrowheads="1"/>
          </p:cNvSpPr>
          <p:nvPr/>
        </p:nvSpPr>
        <p:spPr bwMode="auto">
          <a:xfrm>
            <a:off x="1827213" y="5637213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承 前 頁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4152" name="矩形 32"/>
          <p:cNvSpPr>
            <a:spLocks noChangeArrowheads="1"/>
          </p:cNvSpPr>
          <p:nvPr/>
        </p:nvSpPr>
        <p:spPr bwMode="auto">
          <a:xfrm>
            <a:off x="3956050" y="5680075"/>
            <a:ext cx="13843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1,000,000</a:t>
            </a:r>
            <a:endParaRPr lang="zh-TW" altLang="en-US" sz="2100">
              <a:solidFill>
                <a:srgbClr val="0000CC"/>
              </a:solidFill>
            </a:endParaRPr>
          </a:p>
        </p:txBody>
      </p:sp>
      <p:sp>
        <p:nvSpPr>
          <p:cNvPr id="44153" name="矩形 33"/>
          <p:cNvSpPr>
            <a:spLocks noChangeArrowheads="1"/>
          </p:cNvSpPr>
          <p:nvPr/>
        </p:nvSpPr>
        <p:spPr bwMode="auto">
          <a:xfrm>
            <a:off x="5688013" y="5680075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408,200</a:t>
            </a:r>
            <a:endParaRPr lang="zh-TW" altLang="en-US" sz="2100">
              <a:solidFill>
                <a:srgbClr val="0000CC"/>
              </a:solidFill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44154" name="矩形 34"/>
          <p:cNvSpPr>
            <a:spLocks noChangeArrowheads="1"/>
          </p:cNvSpPr>
          <p:nvPr/>
        </p:nvSpPr>
        <p:spPr bwMode="auto">
          <a:xfrm>
            <a:off x="6751638" y="56800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借</a:t>
            </a:r>
          </a:p>
        </p:txBody>
      </p:sp>
      <p:sp>
        <p:nvSpPr>
          <p:cNvPr id="44155" name="矩形 35"/>
          <p:cNvSpPr>
            <a:spLocks noChangeArrowheads="1"/>
          </p:cNvSpPr>
          <p:nvPr/>
        </p:nvSpPr>
        <p:spPr bwMode="auto">
          <a:xfrm>
            <a:off x="7724775" y="5680075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591,800</a:t>
            </a:r>
          </a:p>
        </p:txBody>
      </p:sp>
      <p:cxnSp>
        <p:nvCxnSpPr>
          <p:cNvPr id="37" name="直線接點 36"/>
          <p:cNvCxnSpPr/>
          <p:nvPr/>
        </p:nvCxnSpPr>
        <p:spPr>
          <a:xfrm>
            <a:off x="3800475" y="3922713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373063" y="483552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6796088" y="3522663"/>
            <a:ext cx="2063750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9" name="矩形 28"/>
          <p:cNvSpPr/>
          <p:nvPr/>
        </p:nvSpPr>
        <p:spPr>
          <a:xfrm>
            <a:off x="139700" y="700088"/>
            <a:ext cx="4411663" cy="461962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j-ea"/>
                <a:ea typeface="+mj-ea"/>
                <a:sym typeface="Wingdings 2"/>
              </a:rPr>
              <a:t></a:t>
            </a:r>
            <a:r>
              <a:rPr lang="zh-TW" altLang="en-US" sz="2400" b="1" dirty="0">
                <a:latin typeface="+mj-ea"/>
                <a:ea typeface="+mj-ea"/>
              </a:rPr>
              <a:t>過次頁、承前項之寫法複習</a:t>
            </a:r>
          </a:p>
        </p:txBody>
      </p:sp>
      <p:grpSp>
        <p:nvGrpSpPr>
          <p:cNvPr id="71807" name="群組 2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1808" name="圖片 3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09" name="圖片 3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10" name="圖片 3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44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44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44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id="6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4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7" dur="500"/>
                                        <p:tgtEl>
                                          <p:spTgt spid="44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2" dur="500"/>
                                        <p:tgtEl>
                                          <p:spTgt spid="44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4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4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3" dur="2000"/>
                                        <p:tgtEl>
                                          <p:spTgt spid="44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7" grpId="0"/>
      <p:bldP spid="44148" grpId="0"/>
      <p:bldP spid="44149" grpId="0"/>
      <p:bldP spid="44150" grpId="0"/>
      <p:bldP spid="44151" grpId="0"/>
      <p:bldP spid="44152" grpId="0"/>
      <p:bldP spid="44153" grpId="0"/>
      <p:bldP spid="44154" grpId="0"/>
      <p:bldP spid="44155" grpId="0"/>
      <p:bldP spid="25" grpId="0"/>
      <p:bldP spid="26" grpId="0" animBg="1"/>
      <p:bldP spid="2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20</a:t>
            </a:r>
          </a:p>
        </p:txBody>
      </p:sp>
      <p:sp>
        <p:nvSpPr>
          <p:cNvPr id="7270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65550" y="701675"/>
            <a:ext cx="5132388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現    金 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074738"/>
          <a:ext cx="8642350" cy="3762375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5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5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5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承 前 頁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1,000,000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408,200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591,800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5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5,000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596,800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5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49,500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547,300</a:t>
                      </a: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5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29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〃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1,300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546,000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5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9,400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536,600</a:t>
                      </a: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5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39" marB="4573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7" name="直線接點 16"/>
          <p:cNvCxnSpPr/>
          <p:nvPr/>
        </p:nvCxnSpPr>
        <p:spPr>
          <a:xfrm>
            <a:off x="3794125" y="4376738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4879975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3929063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22" name="群組 21"/>
          <p:cNvGrpSpPr>
            <a:grpSpLocks/>
          </p:cNvGrpSpPr>
          <p:nvPr/>
        </p:nvGrpSpPr>
        <p:grpSpPr bwMode="auto">
          <a:xfrm>
            <a:off x="252413" y="4754563"/>
            <a:ext cx="8645525" cy="46037"/>
            <a:chOff x="252934" y="5284143"/>
            <a:chExt cx="8645001" cy="56864"/>
          </a:xfrm>
        </p:grpSpPr>
        <p:grpSp>
          <p:nvGrpSpPr>
            <p:cNvPr id="72850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72851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817563" y="39893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989388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692775" y="3959225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536,600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9893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973513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1930400" y="4430713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計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3916363" y="4359275"/>
            <a:ext cx="13843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1,005,000</a:t>
            </a: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5429250" y="4359275"/>
            <a:ext cx="13843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1,005,000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5676900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5689600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5703888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152900" y="5689600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536,600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1800" y="5675313"/>
            <a:ext cx="454025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788275" y="5703888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536,600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3544888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357188" y="4872038"/>
            <a:ext cx="454025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72846" name="群組 3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2847" name="圖片 3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848" name="圖片 3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849" name="圖片 3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2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5" grpId="0"/>
      <p:bldP spid="18" grpId="0"/>
      <p:bldP spid="19" grpId="0"/>
      <p:bldP spid="20" grpId="0"/>
      <p:bldP spid="21" grpId="0"/>
      <p:bldP spid="34" grpId="0" animBg="1"/>
      <p:bldP spid="35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21</a:t>
            </a:r>
          </a:p>
        </p:txBody>
      </p:sp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65550" y="915988"/>
            <a:ext cx="51323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銀行存款 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3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289050"/>
          <a:ext cx="8642350" cy="3349734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392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400,000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400,000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100,000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300,000</a:t>
                      </a: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18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18,000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318,000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26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200,000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518,000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87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7" name="直線接點 16"/>
          <p:cNvCxnSpPr/>
          <p:nvPr/>
        </p:nvCxnSpPr>
        <p:spPr>
          <a:xfrm>
            <a:off x="3794125" y="4173538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4786313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3725863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4551363"/>
            <a:ext cx="8645525" cy="46037"/>
            <a:chOff x="252934" y="5284143"/>
            <a:chExt cx="8645001" cy="56864"/>
          </a:xfrm>
        </p:grpSpPr>
        <p:grpSp>
          <p:nvGrpSpPr>
            <p:cNvPr id="73865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73866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786188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664200" y="3756025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518,000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7861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770313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1930400" y="4227513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計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4164013" y="4156075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618,000</a:t>
            </a: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5664200" y="4156075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618,000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5583238"/>
          <a:ext cx="1081087" cy="411172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5595938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5610225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152900" y="5595938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518,000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1800" y="5581650"/>
            <a:ext cx="4540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788275" y="5610225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518,000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3341688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817563" y="37147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358775" y="478472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73861" name="群組 3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3862" name="圖片 3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863" name="圖片 3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864" name="圖片 3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5" grpId="0"/>
      <p:bldP spid="18" grpId="0"/>
      <p:bldP spid="19" grpId="0"/>
      <p:bldP spid="20" grpId="0"/>
      <p:bldP spid="21" grpId="0"/>
      <p:bldP spid="34" grpId="0" animBg="1"/>
      <p:bldP spid="35" grpId="0"/>
      <p:bldP spid="36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21</a:t>
            </a:r>
          </a:p>
        </p:txBody>
      </p:sp>
      <p:sp>
        <p:nvSpPr>
          <p:cNvPr id="7475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65550" y="1111250"/>
            <a:ext cx="5132388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應收票據 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4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54305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15,000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15,000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357563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73843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125788"/>
            <a:ext cx="8645525" cy="46037"/>
            <a:chOff x="252934" y="5284143"/>
            <a:chExt cx="8645001" cy="56864"/>
          </a:xfrm>
        </p:grpSpPr>
        <p:grpSp>
          <p:nvGrpSpPr>
            <p:cNvPr id="74849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74850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27987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759450" y="2768600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27987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2782888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154488"/>
          <a:ext cx="1081087" cy="411172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167188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181475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219575" y="4167188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1800" y="4152900"/>
            <a:ext cx="4540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854950" y="4181475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67513" y="2368550"/>
            <a:ext cx="2112962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72891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358775" y="33575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74845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4846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847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848" name="圖片 3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7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21</a:t>
            </a:r>
          </a:p>
        </p:txBody>
      </p:sp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071813" y="1071563"/>
            <a:ext cx="58261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 備抵呆帳 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– 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應收票據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5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54305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150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150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357563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73843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111500"/>
            <a:ext cx="8645525" cy="46038"/>
            <a:chOff x="252934" y="5284143"/>
            <a:chExt cx="8645001" cy="56864"/>
          </a:xfrm>
        </p:grpSpPr>
        <p:grpSp>
          <p:nvGrpSpPr>
            <p:cNvPr id="75873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75874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27987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716463" y="2754313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274002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27400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154488"/>
          <a:ext cx="1081087" cy="411172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167188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181475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6199188" y="4167188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15290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270875" y="4181475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35426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72891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3575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75869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5870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5871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5872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1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22</a:t>
            </a:r>
          </a:p>
        </p:txBody>
      </p:sp>
      <p:sp>
        <p:nvSpPr>
          <p:cNvPr id="7680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65550" y="798513"/>
            <a:ext cx="51323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應收帳款 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6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216025"/>
          <a:ext cx="8642350" cy="3349734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392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20,000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20,000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18,000</a:t>
                      </a: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18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18,000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平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28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20,000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20,000</a:t>
                      </a: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3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87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84" marB="4568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7" name="直線接點 16"/>
          <p:cNvCxnSpPr/>
          <p:nvPr/>
        </p:nvCxnSpPr>
        <p:spPr>
          <a:xfrm>
            <a:off x="3794125" y="4102100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4714875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3654425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22" name="群組 21"/>
          <p:cNvGrpSpPr>
            <a:grpSpLocks/>
          </p:cNvGrpSpPr>
          <p:nvPr/>
        </p:nvGrpSpPr>
        <p:grpSpPr bwMode="auto">
          <a:xfrm>
            <a:off x="252413" y="4479925"/>
            <a:ext cx="8645525" cy="46038"/>
            <a:chOff x="252934" y="5284143"/>
            <a:chExt cx="8645001" cy="56864"/>
          </a:xfrm>
        </p:grpSpPr>
        <p:grpSp>
          <p:nvGrpSpPr>
            <p:cNvPr id="76937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76938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817563" y="37147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714750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797550" y="3684588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20,000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7147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6988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1930400" y="4156075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計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4297363" y="4084638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40,000</a:t>
            </a: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5797550" y="4084638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40,000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5511800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5524500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5538788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340225" y="5524500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20,000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1800" y="5510213"/>
            <a:ext cx="454025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869238" y="5538788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20,000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3270250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358775" y="47132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76933" name="群組 3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6934" name="圖片 3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6935" name="圖片 3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6936" name="圖片 3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2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5" grpId="0"/>
      <p:bldP spid="18" grpId="0"/>
      <p:bldP spid="19" grpId="0"/>
      <p:bldP spid="20" grpId="0"/>
      <p:bldP spid="21" grpId="0"/>
      <p:bldP spid="34" grpId="0" animBg="1"/>
      <p:bldP spid="3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</a:t>
            </a:r>
          </a:p>
        </p:txBody>
      </p:sp>
      <p:sp>
        <p:nvSpPr>
          <p:cNvPr id="22531" name="Rectangle 2"/>
          <p:cNvSpPr txBox="1">
            <a:spLocks noChangeArrowheads="1"/>
          </p:cNvSpPr>
          <p:nvPr/>
        </p:nvSpPr>
        <p:spPr bwMode="auto">
          <a:xfrm>
            <a:off x="539750" y="188913"/>
            <a:ext cx="7793038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9-1-3</a:t>
            </a:r>
            <a:r>
              <a:rPr lang="zh-TW" altLang="en-US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結帳之程序</a:t>
            </a:r>
          </a:p>
        </p:txBody>
      </p:sp>
      <p:grpSp>
        <p:nvGrpSpPr>
          <p:cNvPr id="19" name="群組 18"/>
          <p:cNvGrpSpPr>
            <a:grpSpLocks/>
          </p:cNvGrpSpPr>
          <p:nvPr/>
        </p:nvGrpSpPr>
        <p:grpSpPr bwMode="auto">
          <a:xfrm>
            <a:off x="3197225" y="1576388"/>
            <a:ext cx="1295400" cy="668337"/>
            <a:chOff x="1907704" y="1196752"/>
            <a:chExt cx="1296144" cy="667236"/>
          </a:xfrm>
        </p:grpSpPr>
        <p:sp>
          <p:nvSpPr>
            <p:cNvPr id="20" name="五邊形 19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22545" name="文字方塊 20"/>
            <p:cNvSpPr txBox="1">
              <a:spLocks noChangeArrowheads="1"/>
            </p:cNvSpPr>
            <p:nvPr/>
          </p:nvSpPr>
          <p:spPr bwMode="auto">
            <a:xfrm>
              <a:off x="2014753" y="1268760"/>
              <a:ext cx="90281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>
                  <a:latin typeface="標楷體" pitchFamily="65" charset="-120"/>
                  <a:ea typeface="標楷體" pitchFamily="65" charset="-120"/>
                </a:rPr>
                <a:t>分錄</a:t>
              </a:r>
            </a:p>
          </p:txBody>
        </p:sp>
      </p:grpSp>
      <p:grpSp>
        <p:nvGrpSpPr>
          <p:cNvPr id="22" name="群組 21"/>
          <p:cNvGrpSpPr>
            <a:grpSpLocks/>
          </p:cNvGrpSpPr>
          <p:nvPr/>
        </p:nvGrpSpPr>
        <p:grpSpPr bwMode="auto">
          <a:xfrm>
            <a:off x="4492625" y="1544638"/>
            <a:ext cx="1296988" cy="668337"/>
            <a:chOff x="1907704" y="1196752"/>
            <a:chExt cx="1296144" cy="667236"/>
          </a:xfrm>
        </p:grpSpPr>
        <p:sp>
          <p:nvSpPr>
            <p:cNvPr id="23" name="五邊形 22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22543" name="文字方塊 23"/>
            <p:cNvSpPr txBox="1">
              <a:spLocks noChangeArrowheads="1"/>
            </p:cNvSpPr>
            <p:nvPr/>
          </p:nvSpPr>
          <p:spPr bwMode="auto">
            <a:xfrm>
              <a:off x="2014753" y="1268760"/>
              <a:ext cx="90281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 b="1">
                  <a:latin typeface="標楷體" pitchFamily="65" charset="-120"/>
                  <a:ea typeface="標楷體" pitchFamily="65" charset="-120"/>
                </a:rPr>
                <a:t>過帳</a:t>
              </a:r>
            </a:p>
          </p:txBody>
        </p:sp>
      </p:grpSp>
      <p:grpSp>
        <p:nvGrpSpPr>
          <p:cNvPr id="25" name="群組 24"/>
          <p:cNvGrpSpPr>
            <a:grpSpLocks/>
          </p:cNvGrpSpPr>
          <p:nvPr/>
        </p:nvGrpSpPr>
        <p:grpSpPr bwMode="auto">
          <a:xfrm>
            <a:off x="5789613" y="1504950"/>
            <a:ext cx="1295400" cy="666750"/>
            <a:chOff x="1907704" y="1196752"/>
            <a:chExt cx="1296144" cy="667236"/>
          </a:xfrm>
        </p:grpSpPr>
        <p:sp>
          <p:nvSpPr>
            <p:cNvPr id="38" name="五邊形 37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22541" name="文字方塊 38"/>
            <p:cNvSpPr txBox="1">
              <a:spLocks noChangeArrowheads="1"/>
            </p:cNvSpPr>
            <p:nvPr/>
          </p:nvSpPr>
          <p:spPr bwMode="auto">
            <a:xfrm>
              <a:off x="2014753" y="1268760"/>
              <a:ext cx="90281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>
                  <a:latin typeface="標楷體" pitchFamily="65" charset="-120"/>
                  <a:ea typeface="標楷體" pitchFamily="65" charset="-120"/>
                </a:rPr>
                <a:t>試算</a:t>
              </a:r>
            </a:p>
          </p:txBody>
        </p:sp>
      </p:grpSp>
      <p:pic>
        <p:nvPicPr>
          <p:cNvPr id="23570" name="Picture 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565400"/>
            <a:ext cx="8675688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536" name="群組 1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2537" name="圖片 2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8" name="圖片 23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9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3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22</a:t>
            </a:r>
          </a:p>
        </p:txBody>
      </p:sp>
      <p:sp>
        <p:nvSpPr>
          <p:cNvPr id="7782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071813" y="1071563"/>
            <a:ext cx="58261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 備抵呆帳 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– 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應收帳款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7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54305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357563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</a:t>
                      </a: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73843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111500"/>
            <a:ext cx="8645525" cy="46038"/>
            <a:chOff x="252934" y="5284143"/>
            <a:chExt cx="8645001" cy="56864"/>
          </a:xfrm>
        </p:grpSpPr>
        <p:grpSp>
          <p:nvGrpSpPr>
            <p:cNvPr id="77921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77922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27987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716463" y="2754313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274002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27400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154488"/>
          <a:ext cx="1081087" cy="411172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167188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181475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6199188" y="4167188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15290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270875" y="4181475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35426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72891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3575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77917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7918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919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920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1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23</a:t>
            </a:r>
          </a:p>
        </p:txBody>
      </p:sp>
      <p:sp>
        <p:nvSpPr>
          <p:cNvPr id="7885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應收佣金 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8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78945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78946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932488" y="30146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503738" y="4498975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075613" y="45132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78941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8942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943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944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23</a:t>
            </a:r>
          </a:p>
        </p:txBody>
      </p:sp>
      <p:sp>
        <p:nvSpPr>
          <p:cNvPr id="7987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65550" y="927100"/>
            <a:ext cx="51323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存    貨 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9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343025"/>
          <a:ext cx="8642350" cy="293852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43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43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43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10,000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10,000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3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10,000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平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0</a:t>
                      </a: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3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60,000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60,000</a:t>
                      </a: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3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88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00" marB="457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7" name="直線接點 16"/>
          <p:cNvCxnSpPr/>
          <p:nvPr/>
        </p:nvCxnSpPr>
        <p:spPr>
          <a:xfrm>
            <a:off x="3794125" y="3816350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4500563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3368675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22" name="群組 21"/>
          <p:cNvGrpSpPr>
            <a:grpSpLocks/>
          </p:cNvGrpSpPr>
          <p:nvPr/>
        </p:nvGrpSpPr>
        <p:grpSpPr bwMode="auto">
          <a:xfrm>
            <a:off x="252413" y="4194175"/>
            <a:ext cx="8645525" cy="46038"/>
            <a:chOff x="252934" y="5284143"/>
            <a:chExt cx="8645001" cy="56864"/>
          </a:xfrm>
        </p:grpSpPr>
        <p:grpSp>
          <p:nvGrpSpPr>
            <p:cNvPr id="80000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80001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787400" y="342900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sym typeface="Wingdings" pitchFamily="2" charset="2"/>
            </a:endParaRP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429000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797550" y="3398838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42900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4131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1930400" y="3870325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計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4289425" y="3798888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70,000</a:t>
            </a: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5797550" y="3798888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70,000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5297488"/>
          <a:ext cx="1081087" cy="411172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5310188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5324475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289425" y="5310188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1800" y="5295900"/>
            <a:ext cx="4540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940675" y="5324475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984500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358775" y="45005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79996" name="群組 3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9997" name="圖片 3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998" name="圖片 3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999" name="圖片 3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2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5" grpId="0"/>
      <p:bldP spid="18" grpId="0"/>
      <p:bldP spid="19" grpId="0"/>
      <p:bldP spid="20" grpId="0"/>
      <p:bldP spid="21" grpId="0"/>
      <p:bldP spid="34" grpId="0" animBg="1"/>
      <p:bldP spid="35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23</a:t>
            </a:r>
          </a:p>
        </p:txBody>
      </p:sp>
      <p:sp>
        <p:nvSpPr>
          <p:cNvPr id="8089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用品盤存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10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80993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80994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6199188" y="3014663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716463" y="4498975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288338" y="4513263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80989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0990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991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992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24</a:t>
            </a:r>
          </a:p>
        </p:txBody>
      </p:sp>
      <p:sp>
        <p:nvSpPr>
          <p:cNvPr id="8192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預付保險費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11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1,100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1,100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82017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82018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932488" y="30146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1,100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503738" y="4498975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1,100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075613" y="45132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1,100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82013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2014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015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016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8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24</a:t>
            </a:r>
          </a:p>
        </p:txBody>
      </p:sp>
      <p:sp>
        <p:nvSpPr>
          <p:cNvPr id="8294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土地成本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83041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83042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664200" y="3014663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100,000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219575" y="4498975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100,000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791450" y="4513263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100,000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83037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3038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39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40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24</a:t>
            </a:r>
          </a:p>
        </p:txBody>
      </p:sp>
      <p:sp>
        <p:nvSpPr>
          <p:cNvPr id="8397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276600" y="1331913"/>
            <a:ext cx="565308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房屋及建築成本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13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150,000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150,000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84065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84066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664200" y="3014663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150,000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219575" y="4498975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150,000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791450" y="4513263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150,000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84061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4062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063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064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25</a:t>
            </a:r>
          </a:p>
        </p:txBody>
      </p:sp>
      <p:sp>
        <p:nvSpPr>
          <p:cNvPr id="8499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000375" y="1331913"/>
            <a:ext cx="585787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累計折舊 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-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 房屋及建築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14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1,250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1,250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85089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85090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460875" y="30146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1,250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961063" y="4498975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1,250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075613" y="45132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1,250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85085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5086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087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088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3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25</a:t>
            </a:r>
          </a:p>
        </p:txBody>
      </p:sp>
      <p:sp>
        <p:nvSpPr>
          <p:cNvPr id="8601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857625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專 利 權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18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86113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86114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946775" y="30146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446588" y="4498975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借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075613" y="45132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86109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6110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111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112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25</a:t>
            </a:r>
          </a:p>
        </p:txBody>
      </p:sp>
      <p:sp>
        <p:nvSpPr>
          <p:cNvPr id="8704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429000" y="1331913"/>
            <a:ext cx="550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累計攤銷 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– 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專利權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19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87137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87138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716463" y="3014663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6242050" y="4498975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313738" y="4513263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87133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7134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135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136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1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</a:t>
            </a:r>
          </a:p>
        </p:txBody>
      </p:sp>
      <p:sp>
        <p:nvSpPr>
          <p:cNvPr id="23555" name="Rectangle 2"/>
          <p:cNvSpPr txBox="1">
            <a:spLocks noChangeArrowheads="1"/>
          </p:cNvSpPr>
          <p:nvPr/>
        </p:nvSpPr>
        <p:spPr bwMode="auto">
          <a:xfrm>
            <a:off x="539750" y="188913"/>
            <a:ext cx="7793038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9-1-3</a:t>
            </a:r>
            <a:r>
              <a:rPr lang="zh-TW" altLang="en-US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結帳之程序</a:t>
            </a:r>
          </a:p>
        </p:txBody>
      </p:sp>
      <p:grpSp>
        <p:nvGrpSpPr>
          <p:cNvPr id="18" name="群組 17"/>
          <p:cNvGrpSpPr>
            <a:grpSpLocks/>
          </p:cNvGrpSpPr>
          <p:nvPr/>
        </p:nvGrpSpPr>
        <p:grpSpPr bwMode="auto">
          <a:xfrm>
            <a:off x="3197225" y="1446213"/>
            <a:ext cx="1295400" cy="666750"/>
            <a:chOff x="1907704" y="1196752"/>
            <a:chExt cx="1296144" cy="667236"/>
          </a:xfrm>
        </p:grpSpPr>
        <p:sp>
          <p:nvSpPr>
            <p:cNvPr id="27" name="五邊形 26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23569" name="文字方塊 27"/>
            <p:cNvSpPr txBox="1">
              <a:spLocks noChangeArrowheads="1"/>
            </p:cNvSpPr>
            <p:nvPr/>
          </p:nvSpPr>
          <p:spPr bwMode="auto">
            <a:xfrm>
              <a:off x="2014753" y="1268760"/>
              <a:ext cx="90281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>
                  <a:latin typeface="標楷體" pitchFamily="65" charset="-120"/>
                  <a:ea typeface="標楷體" pitchFamily="65" charset="-120"/>
                </a:rPr>
                <a:t>分錄</a:t>
              </a:r>
            </a:p>
          </p:txBody>
        </p:sp>
      </p:grpSp>
      <p:grpSp>
        <p:nvGrpSpPr>
          <p:cNvPr id="29" name="群組 28"/>
          <p:cNvGrpSpPr>
            <a:grpSpLocks/>
          </p:cNvGrpSpPr>
          <p:nvPr/>
        </p:nvGrpSpPr>
        <p:grpSpPr bwMode="auto">
          <a:xfrm>
            <a:off x="4492625" y="1414463"/>
            <a:ext cx="1296988" cy="666750"/>
            <a:chOff x="1907704" y="1196752"/>
            <a:chExt cx="1296144" cy="667236"/>
          </a:xfrm>
        </p:grpSpPr>
        <p:sp>
          <p:nvSpPr>
            <p:cNvPr id="30" name="五邊形 29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23567" name="文字方塊 30"/>
            <p:cNvSpPr txBox="1">
              <a:spLocks noChangeArrowheads="1"/>
            </p:cNvSpPr>
            <p:nvPr/>
          </p:nvSpPr>
          <p:spPr bwMode="auto">
            <a:xfrm>
              <a:off x="2014753" y="1268760"/>
              <a:ext cx="90281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>
                  <a:latin typeface="標楷體" pitchFamily="65" charset="-120"/>
                  <a:ea typeface="標楷體" pitchFamily="65" charset="-120"/>
                </a:rPr>
                <a:t>過帳</a:t>
              </a:r>
            </a:p>
          </p:txBody>
        </p:sp>
      </p:grpSp>
      <p:grpSp>
        <p:nvGrpSpPr>
          <p:cNvPr id="32" name="群組 31"/>
          <p:cNvGrpSpPr>
            <a:grpSpLocks/>
          </p:cNvGrpSpPr>
          <p:nvPr/>
        </p:nvGrpSpPr>
        <p:grpSpPr bwMode="auto">
          <a:xfrm>
            <a:off x="5789613" y="1374775"/>
            <a:ext cx="1295400" cy="666750"/>
            <a:chOff x="1907704" y="1196752"/>
            <a:chExt cx="1296144" cy="667236"/>
          </a:xfrm>
        </p:grpSpPr>
        <p:sp>
          <p:nvSpPr>
            <p:cNvPr id="33" name="五邊形 32"/>
            <p:cNvSpPr/>
            <p:nvPr/>
          </p:nvSpPr>
          <p:spPr>
            <a:xfrm>
              <a:off x="1907704" y="1196752"/>
              <a:ext cx="1296144" cy="667236"/>
            </a:xfrm>
            <a:prstGeom prst="homePlate">
              <a:avLst/>
            </a:pr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en-US"/>
            </a:p>
          </p:txBody>
        </p:sp>
        <p:sp>
          <p:nvSpPr>
            <p:cNvPr id="23565" name="文字方塊 33"/>
            <p:cNvSpPr txBox="1">
              <a:spLocks noChangeArrowheads="1"/>
            </p:cNvSpPr>
            <p:nvPr/>
          </p:nvSpPr>
          <p:spPr bwMode="auto">
            <a:xfrm>
              <a:off x="2014753" y="1268760"/>
              <a:ext cx="90281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800" b="1">
                  <a:latin typeface="標楷體" pitchFamily="65" charset="-120"/>
                  <a:ea typeface="標楷體" pitchFamily="65" charset="-120"/>
                </a:rPr>
                <a:t>試算</a:t>
              </a:r>
            </a:p>
          </p:txBody>
        </p:sp>
      </p:grpSp>
      <p:pic>
        <p:nvPicPr>
          <p:cNvPr id="2" name="Picture 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925" y="2349500"/>
            <a:ext cx="8604250" cy="310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560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3561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62" name="圖片 2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63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26</a:t>
            </a:r>
          </a:p>
        </p:txBody>
      </p:sp>
      <p:sp>
        <p:nvSpPr>
          <p:cNvPr id="8806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應付票據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150,000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150,000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88161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88162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164013" y="3014663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150,000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721350" y="4498975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150,000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791450" y="4513263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150,000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88157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8158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159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160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Text Box 20"/>
          <p:cNvSpPr txBox="1">
            <a:spLocks noChangeArrowheads="1"/>
          </p:cNvSpPr>
          <p:nvPr/>
        </p:nvSpPr>
        <p:spPr bwMode="auto">
          <a:xfrm>
            <a:off x="341313" y="6186488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26</a:t>
            </a:r>
          </a:p>
        </p:txBody>
      </p:sp>
      <p:sp>
        <p:nvSpPr>
          <p:cNvPr id="8909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應付帳款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22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246858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427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80,000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80,000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50,000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30,000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4516438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3413125"/>
            <a:ext cx="1301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4198938"/>
            <a:ext cx="8645525" cy="46037"/>
            <a:chOff x="252934" y="5284143"/>
            <a:chExt cx="8645001" cy="56864"/>
          </a:xfrm>
        </p:grpSpPr>
        <p:grpSp>
          <p:nvGrpSpPr>
            <p:cNvPr id="89207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89208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473450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325938" y="3429000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30,000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41630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414713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5313363"/>
          <a:ext cx="1081087" cy="411172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6" marB="45566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5326063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5340350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868988" y="5326063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30,000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53117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940675" y="5340350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30,000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3028950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340360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451643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1717675" y="3870325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計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3" name="直線接點 32"/>
          <p:cNvCxnSpPr/>
          <p:nvPr/>
        </p:nvCxnSpPr>
        <p:spPr>
          <a:xfrm>
            <a:off x="3794125" y="3859213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4289425" y="3841750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80,000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5826125" y="3843338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80,000</a:t>
            </a:r>
          </a:p>
        </p:txBody>
      </p:sp>
      <p:grpSp>
        <p:nvGrpSpPr>
          <p:cNvPr id="89203" name="群組 3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9204" name="圖片 3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205" name="圖片 3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206" name="圖片 4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  <p:bldP spid="32" grpId="0"/>
      <p:bldP spid="35" grpId="0"/>
      <p:bldP spid="37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26</a:t>
            </a:r>
          </a:p>
        </p:txBody>
      </p:sp>
      <p:sp>
        <p:nvSpPr>
          <p:cNvPr id="9011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應付利息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24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7,500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7,500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90209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0210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487863" y="30146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7,500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946775" y="4498975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7,500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924800" y="45132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7,500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90205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0206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207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208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27</a:t>
            </a:r>
          </a:p>
        </p:txBody>
      </p:sp>
      <p:sp>
        <p:nvSpPr>
          <p:cNvPr id="9113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預收貨款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26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5,000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91192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1193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487863" y="30146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5,000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28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Text Box 122"/>
          <p:cNvSpPr txBox="1">
            <a:spLocks noChangeArrowheads="1"/>
          </p:cNvSpPr>
          <p:nvPr/>
        </p:nvSpPr>
        <p:spPr bwMode="auto">
          <a:xfrm>
            <a:off x="190500" y="3765550"/>
            <a:ext cx="88931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612775" indent="-612775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註：預收貨款帳戶結帳前餘額為零，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不必結轉下期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，只要將帳戶劃線結平。    </a:t>
            </a:r>
          </a:p>
        </p:txBody>
      </p:sp>
      <p:grpSp>
        <p:nvGrpSpPr>
          <p:cNvPr id="91188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1189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90" name="圖片 2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91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5" grpId="0"/>
      <p:bldP spid="6" grpId="0"/>
      <p:bldP spid="7" grpId="0"/>
      <p:bldP spid="36" grpId="0"/>
      <p:bldP spid="32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27</a:t>
            </a:r>
          </a:p>
        </p:txBody>
      </p:sp>
      <p:sp>
        <p:nvSpPr>
          <p:cNvPr id="9216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代 收 款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27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92257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2258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699000" y="3014663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6199188" y="4498975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270875" y="4513263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92253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2254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55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56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27</a:t>
            </a:r>
          </a:p>
        </p:txBody>
      </p:sp>
      <p:sp>
        <p:nvSpPr>
          <p:cNvPr id="9318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571875" y="1331913"/>
            <a:ext cx="53578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銀行長期借款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28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26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200,000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200,000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93281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3282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219575" y="3014663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200,000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719763" y="4498975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200,000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791450" y="4513263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200,000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93277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3278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279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280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9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28</a:t>
            </a:r>
          </a:p>
        </p:txBody>
      </p:sp>
      <p:sp>
        <p:nvSpPr>
          <p:cNvPr id="9421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業主資本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1,010,000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1,010,000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94305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4306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3929063" y="3014663"/>
            <a:ext cx="13843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1,010,000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413375" y="4498975"/>
            <a:ext cx="13843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1,010,000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502525" y="4513263"/>
            <a:ext cx="13843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1,010,000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94301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4302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303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304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28</a:t>
            </a:r>
          </a:p>
        </p:txBody>
      </p:sp>
      <p:sp>
        <p:nvSpPr>
          <p:cNvPr id="9523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業主往來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32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8,500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8,500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Group 185"/>
          <p:cNvGraphicFramePr>
            <a:graphicFrameLocks noGrp="1"/>
          </p:cNvGraphicFramePr>
          <p:nvPr/>
        </p:nvGraphicFramePr>
        <p:xfrm>
          <a:off x="238125" y="3689350"/>
          <a:ext cx="8642350" cy="1235076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692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年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6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692">
                <a:tc>
                  <a:txBody>
                    <a:bodyPr/>
                    <a:lstStyle/>
                    <a:p>
                      <a:endParaRPr lang="zh-TW" altLang="en-US" sz="180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4" marB="4574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64"/>
          <p:cNvSpPr txBox="1">
            <a:spLocks noChangeArrowheads="1"/>
          </p:cNvSpPr>
          <p:nvPr/>
        </p:nvSpPr>
        <p:spPr bwMode="auto">
          <a:xfrm>
            <a:off x="1309688" y="2998788"/>
            <a:ext cx="1301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200" b="1">
                <a:solidFill>
                  <a:srgbClr val="FF0000"/>
                </a:solidFill>
                <a:ea typeface="標楷體" pitchFamily="65" charset="-120"/>
              </a:rPr>
              <a:t>結轉下期</a:t>
            </a:r>
          </a:p>
        </p:txBody>
      </p:sp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371850"/>
            <a:ext cx="8645525" cy="46038"/>
            <a:chOff x="252934" y="5284143"/>
            <a:chExt cx="8645001" cy="56864"/>
          </a:xfrm>
        </p:grpSpPr>
        <p:grpSp>
          <p:nvGrpSpPr>
            <p:cNvPr id="95329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5330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86138" y="305911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487863" y="30146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8,500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000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0003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274638" y="4486275"/>
          <a:ext cx="1081087" cy="411174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</a:tblGrid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567" marB="45567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331913" y="4498975"/>
            <a:ext cx="12509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上期結轉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459163" y="4513263"/>
            <a:ext cx="3937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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932488" y="4498975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8,500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783388" y="448468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貸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004175" y="45132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8,500</a:t>
            </a:r>
          </a:p>
        </p:txBody>
      </p:sp>
      <p:sp>
        <p:nvSpPr>
          <p:cNvPr id="34" name="矩形 33"/>
          <p:cNvSpPr/>
          <p:nvPr/>
        </p:nvSpPr>
        <p:spPr>
          <a:xfrm>
            <a:off x="6753225" y="2614613"/>
            <a:ext cx="2141538" cy="384175"/>
          </a:xfrm>
          <a:prstGeom prst="rect">
            <a:avLst/>
          </a:prstGeom>
          <a:noFill/>
          <a:ln w="38100">
            <a:solidFill>
              <a:srgbClr val="FF0066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9892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775" y="36893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cs typeface="Times New Roman" pitchFamily="18" charset="0"/>
              </a:rPr>
              <a:t>02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  <a:cs typeface="Times New Roman" pitchFamily="18" charset="0"/>
            </a:endParaRPr>
          </a:p>
        </p:txBody>
      </p:sp>
      <p:grpSp>
        <p:nvGrpSpPr>
          <p:cNvPr id="95325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5326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327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328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4" grpId="0"/>
      <p:bldP spid="5" grpId="0"/>
      <p:bldP spid="6" grpId="0"/>
      <p:bldP spid="7" grpId="0"/>
      <p:bldP spid="15" grpId="0"/>
      <p:bldP spid="18" grpId="0"/>
      <p:bldP spid="19" grpId="0"/>
      <p:bldP spid="20" grpId="0"/>
      <p:bldP spid="21" grpId="0"/>
      <p:bldP spid="34" grpId="0" animBg="1"/>
      <p:bldP spid="36" grpId="0"/>
      <p:bldP spid="31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ext Box 20"/>
          <p:cNvSpPr txBox="1">
            <a:spLocks noChangeArrowheads="1"/>
          </p:cNvSpPr>
          <p:nvPr/>
        </p:nvSpPr>
        <p:spPr bwMode="auto">
          <a:xfrm>
            <a:off x="341313" y="6186488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28</a:t>
            </a:r>
          </a:p>
        </p:txBody>
      </p:sp>
      <p:sp>
        <p:nvSpPr>
          <p:cNvPr id="9625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本期損益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33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246858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427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113,000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113,000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″</a:t>
                      </a:r>
                      <a:endParaRPr kumimoji="0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″</a:t>
                      </a:r>
                      <a:endParaRPr kumimoji="0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121,500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8,500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4198938"/>
            <a:ext cx="8645525" cy="46037"/>
            <a:chOff x="252934" y="5284143"/>
            <a:chExt cx="8645001" cy="56864"/>
          </a:xfrm>
        </p:grpSpPr>
        <p:grpSp>
          <p:nvGrpSpPr>
            <p:cNvPr id="96334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6335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357563" y="34734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487863" y="3429000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8,500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41630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414713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340360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1717675" y="3870325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計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3" name="直線接點 32"/>
          <p:cNvCxnSpPr/>
          <p:nvPr/>
        </p:nvCxnSpPr>
        <p:spPr>
          <a:xfrm>
            <a:off x="3794125" y="3859213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4224338" y="3841750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121,500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5719763" y="3843338"/>
            <a:ext cx="11176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121,500</a:t>
            </a:r>
          </a:p>
        </p:txBody>
      </p:sp>
      <p:sp>
        <p:nvSpPr>
          <p:cNvPr id="38" name="Text Box 122"/>
          <p:cNvSpPr txBox="1">
            <a:spLocks noChangeArrowheads="1"/>
          </p:cNvSpPr>
          <p:nvPr/>
        </p:nvSpPr>
        <p:spPr bwMode="auto">
          <a:xfrm>
            <a:off x="285750" y="4405313"/>
            <a:ext cx="85010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註：本期損益帳戶餘額結轉業主往來帳戶後，餘額為零，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不必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結轉下期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，只要將帳戶劃線結平。    </a:t>
            </a:r>
          </a:p>
        </p:txBody>
      </p:sp>
      <p:grpSp>
        <p:nvGrpSpPr>
          <p:cNvPr id="96330" name="群組 3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6331" name="圖片 3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332" name="圖片 3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333" name="圖片 3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5" grpId="0"/>
      <p:bldP spid="6" grpId="0"/>
      <p:bldP spid="7" grpId="0"/>
      <p:bldP spid="36" grpId="0"/>
      <p:bldP spid="32" grpId="0"/>
      <p:bldP spid="35" grpId="0"/>
      <p:bldP spid="37" grpId="0"/>
      <p:bldP spid="38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Text Box 20"/>
          <p:cNvSpPr txBox="1">
            <a:spLocks noChangeArrowheads="1"/>
          </p:cNvSpPr>
          <p:nvPr/>
        </p:nvSpPr>
        <p:spPr bwMode="auto">
          <a:xfrm>
            <a:off x="341313" y="6186488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29</a:t>
            </a:r>
          </a:p>
        </p:txBody>
      </p:sp>
      <p:sp>
        <p:nvSpPr>
          <p:cNvPr id="9728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3319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銷貨收入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41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803400"/>
          <a:ext cx="8642350" cy="246858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427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20,000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20,000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28</a:t>
                      </a:r>
                      <a:endParaRPr kumimoji="0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</a:t>
                      </a:r>
                      <a:endParaRPr kumimoji="0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40,000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″</a:t>
                      </a:r>
                      <a:endParaRPr kumimoji="0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60,000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4198938"/>
            <a:ext cx="8645525" cy="46037"/>
            <a:chOff x="252934" y="5284143"/>
            <a:chExt cx="8645001" cy="56864"/>
          </a:xfrm>
        </p:grpSpPr>
        <p:grpSp>
          <p:nvGrpSpPr>
            <p:cNvPr id="97357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7358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424238" y="3473450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4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319588" y="3429000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341630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3414713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340360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1717675" y="3870325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計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3" name="直線接點 32"/>
          <p:cNvCxnSpPr/>
          <p:nvPr/>
        </p:nvCxnSpPr>
        <p:spPr>
          <a:xfrm>
            <a:off x="3794125" y="3859213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4289425" y="3841750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60,000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5786438" y="3843338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60,000</a:t>
            </a:r>
          </a:p>
        </p:txBody>
      </p:sp>
      <p:grpSp>
        <p:nvGrpSpPr>
          <p:cNvPr id="97353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7354" name="圖片 3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355" name="圖片 3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356" name="圖片 3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5" grpId="0"/>
      <p:bldP spid="6" grpId="0"/>
      <p:bldP spid="7" grpId="0"/>
      <p:bldP spid="36" grpId="0"/>
      <p:bldP spid="32" grpId="0"/>
      <p:bldP spid="35" grpId="0"/>
      <p:bldP spid="3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虛帳戶之結清</a:t>
            </a:r>
          </a:p>
        </p:txBody>
      </p:sp>
      <p:sp>
        <p:nvSpPr>
          <p:cNvPr id="24579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</a:t>
            </a:r>
          </a:p>
        </p:txBody>
      </p:sp>
      <p:sp>
        <p:nvSpPr>
          <p:cNvPr id="16" name="矩形 15"/>
          <p:cNvSpPr/>
          <p:nvPr/>
        </p:nvSpPr>
        <p:spPr>
          <a:xfrm>
            <a:off x="3810000" y="1270000"/>
            <a:ext cx="1979613" cy="523875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  <a:cs typeface="+mj-cs"/>
              </a:rPr>
              <a:t>虛帳戶結清</a:t>
            </a:r>
            <a:endParaRPr lang="zh-TW" altLang="en-US" sz="2800" b="1" dirty="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7" name="群組 16"/>
          <p:cNvGrpSpPr>
            <a:grpSpLocks/>
          </p:cNvGrpSpPr>
          <p:nvPr/>
        </p:nvGrpSpPr>
        <p:grpSpPr bwMode="auto">
          <a:xfrm>
            <a:off x="1747838" y="1825625"/>
            <a:ext cx="5286375" cy="782638"/>
            <a:chOff x="742931" y="1934417"/>
            <a:chExt cx="6177452" cy="1100201"/>
          </a:xfrm>
        </p:grpSpPr>
        <p:sp>
          <p:nvSpPr>
            <p:cNvPr id="24608" name="文字方塊 17"/>
            <p:cNvSpPr txBox="1">
              <a:spLocks noChangeArrowheads="1"/>
            </p:cNvSpPr>
            <p:nvPr/>
          </p:nvSpPr>
          <p:spPr bwMode="auto">
            <a:xfrm>
              <a:off x="742931" y="2467944"/>
              <a:ext cx="697627" cy="562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包括</a:t>
              </a:r>
            </a:p>
          </p:txBody>
        </p:sp>
        <p:grpSp>
          <p:nvGrpSpPr>
            <p:cNvPr id="24609" name="群組 18"/>
            <p:cNvGrpSpPr>
              <a:grpSpLocks/>
            </p:cNvGrpSpPr>
            <p:nvPr/>
          </p:nvGrpSpPr>
          <p:grpSpPr bwMode="auto">
            <a:xfrm>
              <a:off x="1519783" y="1934417"/>
              <a:ext cx="5400600" cy="1100201"/>
              <a:chOff x="1547664" y="1897591"/>
              <a:chExt cx="5400600" cy="1531409"/>
            </a:xfrm>
          </p:grpSpPr>
          <p:grpSp>
            <p:nvGrpSpPr>
              <p:cNvPr id="24610" name="群組 19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22" name="直線單箭頭接點 21"/>
                <p:cNvCxnSpPr/>
                <p:nvPr/>
              </p:nvCxnSpPr>
              <p:spPr>
                <a:xfrm>
                  <a:off x="1548094" y="2708337"/>
                  <a:ext cx="0" cy="720663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直線接點 22"/>
                <p:cNvCxnSpPr/>
                <p:nvPr/>
              </p:nvCxnSpPr>
              <p:spPr>
                <a:xfrm>
                  <a:off x="1548094" y="2708337"/>
                  <a:ext cx="5400170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線單箭頭接點 23"/>
                <p:cNvCxnSpPr/>
                <p:nvPr/>
              </p:nvCxnSpPr>
              <p:spPr>
                <a:xfrm>
                  <a:off x="6942698" y="2708337"/>
                  <a:ext cx="0" cy="720663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1" name="直線接點 20"/>
              <p:cNvCxnSpPr/>
              <p:nvPr/>
            </p:nvCxnSpPr>
            <p:spPr>
              <a:xfrm flipH="1">
                <a:off x="4338151" y="1897591"/>
                <a:ext cx="0" cy="782789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" name="矩形 24"/>
          <p:cNvSpPr/>
          <p:nvPr/>
        </p:nvSpPr>
        <p:spPr>
          <a:xfrm>
            <a:off x="839788" y="2647950"/>
            <a:ext cx="2954337" cy="461963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在</a:t>
            </a:r>
            <a:r>
              <a:rPr lang="zh-TW" altLang="en-US" sz="2400" b="1" u="sng" dirty="0">
                <a:latin typeface="標楷體" pitchFamily="65" charset="-120"/>
                <a:ea typeface="標楷體" pitchFamily="65" charset="-120"/>
              </a:rPr>
              <a:t>日記簿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做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結帳分錄</a:t>
            </a:r>
          </a:p>
        </p:txBody>
      </p:sp>
      <p:sp>
        <p:nvSpPr>
          <p:cNvPr id="26" name="矩形 25"/>
          <p:cNvSpPr/>
          <p:nvPr/>
        </p:nvSpPr>
        <p:spPr>
          <a:xfrm>
            <a:off x="5305425" y="2652713"/>
            <a:ext cx="3262313" cy="83185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將結帳分錄過入</a:t>
            </a:r>
            <a:r>
              <a:rPr lang="zh-TW" altLang="en-US" sz="2400" b="1" u="sng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分類帳</a:t>
            </a:r>
            <a:endParaRPr lang="en-US" altLang="zh-TW" sz="2400" b="1" u="sng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並將分類帳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劃線結平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7064375" y="2206625"/>
            <a:ext cx="6969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000">
                <a:latin typeface="新細明體" pitchFamily="18" charset="-120"/>
              </a:rPr>
              <a:t>接著</a:t>
            </a:r>
          </a:p>
        </p:txBody>
      </p:sp>
      <p:grpSp>
        <p:nvGrpSpPr>
          <p:cNvPr id="28" name="群組 27"/>
          <p:cNvGrpSpPr>
            <a:grpSpLocks/>
          </p:cNvGrpSpPr>
          <p:nvPr/>
        </p:nvGrpSpPr>
        <p:grpSpPr bwMode="auto">
          <a:xfrm>
            <a:off x="1228725" y="3130550"/>
            <a:ext cx="1211263" cy="560388"/>
            <a:chOff x="314986" y="3217044"/>
            <a:chExt cx="1210588" cy="560095"/>
          </a:xfrm>
        </p:grpSpPr>
        <p:cxnSp>
          <p:nvCxnSpPr>
            <p:cNvPr id="29" name="直線單箭頭接點 28"/>
            <p:cNvCxnSpPr/>
            <p:nvPr/>
          </p:nvCxnSpPr>
          <p:spPr>
            <a:xfrm>
              <a:off x="1519228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607" name="文字方塊 29"/>
            <p:cNvSpPr txBox="1">
              <a:spLocks noChangeArrowheads="1"/>
            </p:cNvSpPr>
            <p:nvPr/>
          </p:nvSpPr>
          <p:spPr bwMode="auto">
            <a:xfrm>
              <a:off x="314986" y="3313511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常用方法</a:t>
              </a:r>
            </a:p>
          </p:txBody>
        </p:sp>
      </p:grpSp>
      <p:sp>
        <p:nvSpPr>
          <p:cNvPr id="31" name="矩形 30"/>
          <p:cNvSpPr/>
          <p:nvPr/>
        </p:nvSpPr>
        <p:spPr>
          <a:xfrm>
            <a:off x="1552575" y="3708400"/>
            <a:ext cx="1724025" cy="461963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  <a:cs typeface="+mj-cs"/>
              </a:rPr>
              <a:t>本期損益法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32" name="群組 31"/>
          <p:cNvGrpSpPr>
            <a:grpSpLocks/>
          </p:cNvGrpSpPr>
          <p:nvPr/>
        </p:nvGrpSpPr>
        <p:grpSpPr bwMode="auto">
          <a:xfrm>
            <a:off x="1979613" y="4170363"/>
            <a:ext cx="441325" cy="558800"/>
            <a:chOff x="1083625" y="3217044"/>
            <a:chExt cx="441146" cy="560095"/>
          </a:xfrm>
        </p:grpSpPr>
        <p:cxnSp>
          <p:nvCxnSpPr>
            <p:cNvPr id="33" name="直線單箭頭接點 32"/>
            <p:cNvCxnSpPr/>
            <p:nvPr/>
          </p:nvCxnSpPr>
          <p:spPr>
            <a:xfrm>
              <a:off x="152001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605" name="文字方塊 33"/>
            <p:cNvSpPr txBox="1">
              <a:spLocks noChangeArrowheads="1"/>
            </p:cNvSpPr>
            <p:nvPr/>
          </p:nvSpPr>
          <p:spPr bwMode="auto">
            <a:xfrm>
              <a:off x="1083625" y="3313511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即</a:t>
              </a:r>
            </a:p>
          </p:txBody>
        </p:sp>
      </p:grp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723900" y="4735513"/>
            <a:ext cx="41148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所有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虛帳戶的餘額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結轉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「本期損益」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帳戶</a:t>
            </a:r>
          </a:p>
        </p:txBody>
      </p:sp>
      <p:grpSp>
        <p:nvGrpSpPr>
          <p:cNvPr id="36" name="群組 35"/>
          <p:cNvGrpSpPr>
            <a:grpSpLocks/>
          </p:cNvGrpSpPr>
          <p:nvPr/>
        </p:nvGrpSpPr>
        <p:grpSpPr bwMode="auto">
          <a:xfrm>
            <a:off x="5010150" y="3490913"/>
            <a:ext cx="3454400" cy="782637"/>
            <a:chOff x="762630" y="1934417"/>
            <a:chExt cx="6157753" cy="1100201"/>
          </a:xfrm>
        </p:grpSpPr>
        <p:sp>
          <p:nvSpPr>
            <p:cNvPr id="24597" name="文字方塊 36"/>
            <p:cNvSpPr txBox="1">
              <a:spLocks noChangeArrowheads="1"/>
            </p:cNvSpPr>
            <p:nvPr/>
          </p:nvSpPr>
          <p:spPr bwMode="auto">
            <a:xfrm>
              <a:off x="762630" y="2467944"/>
              <a:ext cx="636721" cy="562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分</a:t>
              </a:r>
            </a:p>
          </p:txBody>
        </p:sp>
        <p:grpSp>
          <p:nvGrpSpPr>
            <p:cNvPr id="24598" name="群組 37"/>
            <p:cNvGrpSpPr>
              <a:grpSpLocks/>
            </p:cNvGrpSpPr>
            <p:nvPr/>
          </p:nvGrpSpPr>
          <p:grpSpPr bwMode="auto">
            <a:xfrm>
              <a:off x="1519783" y="1934417"/>
              <a:ext cx="5400600" cy="1100201"/>
              <a:chOff x="1547664" y="1897591"/>
              <a:chExt cx="5400600" cy="1531409"/>
            </a:xfrm>
          </p:grpSpPr>
          <p:grpSp>
            <p:nvGrpSpPr>
              <p:cNvPr id="24599" name="群組 38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41" name="直線單箭頭接點 40"/>
                <p:cNvCxnSpPr/>
                <p:nvPr/>
              </p:nvCxnSpPr>
              <p:spPr>
                <a:xfrm>
                  <a:off x="1548910" y="2708337"/>
                  <a:ext cx="0" cy="720663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直線接點 41"/>
                <p:cNvCxnSpPr/>
                <p:nvPr/>
              </p:nvCxnSpPr>
              <p:spPr>
                <a:xfrm>
                  <a:off x="1548910" y="2708337"/>
                  <a:ext cx="5399354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直線單箭頭接點 42"/>
                <p:cNvCxnSpPr/>
                <p:nvPr/>
              </p:nvCxnSpPr>
              <p:spPr>
                <a:xfrm>
                  <a:off x="6942604" y="2708337"/>
                  <a:ext cx="0" cy="720663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0" name="直線接點 39"/>
              <p:cNvCxnSpPr/>
              <p:nvPr/>
            </p:nvCxnSpPr>
            <p:spPr>
              <a:xfrm flipH="1">
                <a:off x="4339142" y="1897591"/>
                <a:ext cx="0" cy="78279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4" name="文字方塊 43"/>
          <p:cNvSpPr txBox="1">
            <a:spLocks noChangeArrowheads="1"/>
          </p:cNvSpPr>
          <p:nvPr/>
        </p:nvSpPr>
        <p:spPr bwMode="auto">
          <a:xfrm>
            <a:off x="8501063" y="382270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000"/>
              <a:t>分</a:t>
            </a:r>
          </a:p>
        </p:txBody>
      </p:sp>
      <p:sp>
        <p:nvSpPr>
          <p:cNvPr id="45" name="矩形 44"/>
          <p:cNvSpPr/>
          <p:nvPr/>
        </p:nvSpPr>
        <p:spPr>
          <a:xfrm>
            <a:off x="6980238" y="4327525"/>
            <a:ext cx="2032000" cy="830263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餘額式分類帳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結平</a:t>
            </a:r>
          </a:p>
        </p:txBody>
      </p:sp>
      <p:sp>
        <p:nvSpPr>
          <p:cNvPr id="46" name="矩形 45"/>
          <p:cNvSpPr/>
          <p:nvPr/>
        </p:nvSpPr>
        <p:spPr>
          <a:xfrm>
            <a:off x="4370388" y="4319588"/>
            <a:ext cx="1570037" cy="830262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T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字帳圖示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結平</a:t>
            </a:r>
          </a:p>
        </p:txBody>
      </p:sp>
      <p:grpSp>
        <p:nvGrpSpPr>
          <p:cNvPr id="24593" name="群組 3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4594" name="圖片 4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95" name="圖片 4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96" name="圖片 4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5" grpId="0" animBg="1"/>
      <p:bldP spid="26" grpId="0" animBg="1"/>
      <p:bldP spid="27" grpId="0"/>
      <p:bldP spid="31" grpId="0" animBg="1"/>
      <p:bldP spid="35" grpId="0"/>
      <p:bldP spid="44" grpId="0"/>
      <p:bldP spid="45" grpId="0" animBg="1"/>
      <p:bldP spid="46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29</a:t>
            </a:r>
          </a:p>
        </p:txBody>
      </p:sp>
      <p:sp>
        <p:nvSpPr>
          <p:cNvPr id="9830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07156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銷貨退回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42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54305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111500"/>
            <a:ext cx="8645525" cy="46038"/>
            <a:chOff x="252934" y="5284143"/>
            <a:chExt cx="8645001" cy="56864"/>
          </a:xfrm>
        </p:grpSpPr>
        <p:grpSp>
          <p:nvGrpSpPr>
            <p:cNvPr id="98412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8413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424238" y="27400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4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932488" y="2752725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2,000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274002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27400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72891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Text Box 122"/>
          <p:cNvSpPr txBox="1">
            <a:spLocks noChangeArrowheads="1"/>
          </p:cNvSpPr>
          <p:nvPr/>
        </p:nvSpPr>
        <p:spPr bwMode="auto">
          <a:xfrm>
            <a:off x="3790950" y="36687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佣金收入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45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25" name="Group 185"/>
          <p:cNvGraphicFramePr>
            <a:graphicFrameLocks noGrp="1"/>
          </p:cNvGraphicFramePr>
          <p:nvPr/>
        </p:nvGraphicFramePr>
        <p:xfrm>
          <a:off x="242888" y="41402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  <a:gridCol w="2065338"/>
                <a:gridCol w="415925"/>
                <a:gridCol w="1492250"/>
                <a:gridCol w="1487487"/>
                <a:gridCol w="447675"/>
                <a:gridCol w="1652588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2" name="群組 21"/>
          <p:cNvGrpSpPr>
            <a:grpSpLocks/>
          </p:cNvGrpSpPr>
          <p:nvPr/>
        </p:nvGrpSpPr>
        <p:grpSpPr bwMode="auto">
          <a:xfrm>
            <a:off x="257175" y="5708650"/>
            <a:ext cx="8645525" cy="46038"/>
            <a:chOff x="252934" y="5284143"/>
            <a:chExt cx="8645001" cy="56864"/>
          </a:xfrm>
        </p:grpSpPr>
        <p:grpSp>
          <p:nvGrpSpPr>
            <p:cNvPr id="98406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38" name="直線接點 37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9" name="直線接點 38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8407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35" name="直線接點 34"/>
              <p:cNvCxnSpPr/>
              <p:nvPr/>
            </p:nvCxnSpPr>
            <p:spPr>
              <a:xfrm>
                <a:off x="4687980" y="3739206"/>
                <a:ext cx="244918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7" name="直線接點 36"/>
              <p:cNvCxnSpPr/>
              <p:nvPr/>
            </p:nvCxnSpPr>
            <p:spPr>
              <a:xfrm>
                <a:off x="4687980" y="3796070"/>
                <a:ext cx="244918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3429000" y="5338763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4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矩形 4"/>
          <p:cNvSpPr>
            <a:spLocks noChangeArrowheads="1"/>
          </p:cNvSpPr>
          <p:nvPr/>
        </p:nvSpPr>
        <p:spPr bwMode="auto">
          <a:xfrm>
            <a:off x="4489450" y="53514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1,000</a:t>
            </a:r>
          </a:p>
        </p:txBody>
      </p:sp>
      <p:sp>
        <p:nvSpPr>
          <p:cNvPr id="42" name="矩形 5"/>
          <p:cNvSpPr>
            <a:spLocks noChangeArrowheads="1"/>
          </p:cNvSpPr>
          <p:nvPr/>
        </p:nvSpPr>
        <p:spPr bwMode="auto">
          <a:xfrm>
            <a:off x="6769100" y="53387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43" name="矩形 6"/>
          <p:cNvSpPr>
            <a:spLocks noChangeArrowheads="1"/>
          </p:cNvSpPr>
          <p:nvPr/>
        </p:nvSpPr>
        <p:spPr bwMode="auto">
          <a:xfrm>
            <a:off x="8513763" y="53371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790575" y="5327650"/>
            <a:ext cx="4540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98402" name="群組 4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8403" name="圖片 4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404" name="圖片 4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405" name="圖片 4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5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5" grpId="0"/>
      <p:bldP spid="6" grpId="0"/>
      <p:bldP spid="7" grpId="0"/>
      <p:bldP spid="36" grpId="0"/>
      <p:bldP spid="24" grpId="0"/>
      <p:bldP spid="40" grpId="0"/>
      <p:bldP spid="41" grpId="0"/>
      <p:bldP spid="42" grpId="0"/>
      <p:bldP spid="43" grpId="0"/>
      <p:bldP spid="4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29</a:t>
            </a:r>
          </a:p>
        </p:txBody>
      </p:sp>
      <p:sp>
        <p:nvSpPr>
          <p:cNvPr id="9933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07156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進    貨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51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54305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80,000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111500"/>
            <a:ext cx="8645525" cy="46038"/>
            <a:chOff x="252934" y="5284143"/>
            <a:chExt cx="8645001" cy="56864"/>
          </a:xfrm>
        </p:grpSpPr>
        <p:grpSp>
          <p:nvGrpSpPr>
            <p:cNvPr id="99436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9437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424238" y="27400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4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789613" y="2752725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80,000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274002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51863" y="27400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72891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Text Box 122"/>
          <p:cNvSpPr txBox="1">
            <a:spLocks noChangeArrowheads="1"/>
          </p:cNvSpPr>
          <p:nvPr/>
        </p:nvSpPr>
        <p:spPr bwMode="auto">
          <a:xfrm>
            <a:off x="3790950" y="3454400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進貨折讓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54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25" name="Group 185"/>
          <p:cNvGraphicFramePr>
            <a:graphicFrameLocks noGrp="1"/>
          </p:cNvGraphicFramePr>
          <p:nvPr/>
        </p:nvGraphicFramePr>
        <p:xfrm>
          <a:off x="242888" y="3925888"/>
          <a:ext cx="8642350" cy="1646236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  <a:gridCol w="2065338"/>
                <a:gridCol w="415925"/>
                <a:gridCol w="1492250"/>
                <a:gridCol w="1487487"/>
                <a:gridCol w="447675"/>
                <a:gridCol w="1652588"/>
              </a:tblGrid>
              <a:tr h="411559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5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5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500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5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2" name="群組 21"/>
          <p:cNvGrpSpPr>
            <a:grpSpLocks/>
          </p:cNvGrpSpPr>
          <p:nvPr/>
        </p:nvGrpSpPr>
        <p:grpSpPr bwMode="auto">
          <a:xfrm>
            <a:off x="257175" y="5494338"/>
            <a:ext cx="8645525" cy="46037"/>
            <a:chOff x="252934" y="5284143"/>
            <a:chExt cx="8645001" cy="56864"/>
          </a:xfrm>
        </p:grpSpPr>
        <p:grpSp>
          <p:nvGrpSpPr>
            <p:cNvPr id="99430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38" name="直線接點 37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9" name="直線接點 38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99431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35" name="直線接點 34"/>
              <p:cNvCxnSpPr/>
              <p:nvPr/>
            </p:nvCxnSpPr>
            <p:spPr>
              <a:xfrm>
                <a:off x="4687980" y="3739206"/>
                <a:ext cx="244918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7" name="直線接點 36"/>
              <p:cNvCxnSpPr/>
              <p:nvPr/>
            </p:nvCxnSpPr>
            <p:spPr>
              <a:xfrm>
                <a:off x="4687980" y="3796070"/>
                <a:ext cx="244918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3429000" y="5124450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4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矩形 4"/>
          <p:cNvSpPr>
            <a:spLocks noChangeArrowheads="1"/>
          </p:cNvSpPr>
          <p:nvPr/>
        </p:nvSpPr>
        <p:spPr bwMode="auto">
          <a:xfrm>
            <a:off x="4699000" y="5137150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500</a:t>
            </a:r>
          </a:p>
        </p:txBody>
      </p:sp>
      <p:sp>
        <p:nvSpPr>
          <p:cNvPr id="42" name="矩形 5"/>
          <p:cNvSpPr>
            <a:spLocks noChangeArrowheads="1"/>
          </p:cNvSpPr>
          <p:nvPr/>
        </p:nvSpPr>
        <p:spPr bwMode="auto">
          <a:xfrm>
            <a:off x="6769100" y="5124450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43" name="矩形 6"/>
          <p:cNvSpPr>
            <a:spLocks noChangeArrowheads="1"/>
          </p:cNvSpPr>
          <p:nvPr/>
        </p:nvSpPr>
        <p:spPr bwMode="auto">
          <a:xfrm>
            <a:off x="8582025" y="5122863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790575" y="5113338"/>
            <a:ext cx="454025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99426" name="群組 4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9427" name="圖片 4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428" name="圖片 4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429" name="圖片 4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5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5" grpId="0"/>
      <p:bldP spid="6" grpId="0"/>
      <p:bldP spid="7" grpId="0"/>
      <p:bldP spid="36" grpId="0"/>
      <p:bldP spid="24" grpId="0"/>
      <p:bldP spid="40" grpId="0"/>
      <p:bldP spid="41" grpId="0"/>
      <p:bldP spid="42" grpId="0"/>
      <p:bldP spid="43" grpId="0"/>
      <p:bldP spid="4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30</a:t>
            </a: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7858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薪資支出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55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2573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10,000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2825750"/>
            <a:ext cx="8645525" cy="46038"/>
            <a:chOff x="252934" y="5284143"/>
            <a:chExt cx="8645001" cy="56864"/>
          </a:xfrm>
        </p:grpSpPr>
        <p:grpSp>
          <p:nvGrpSpPr>
            <p:cNvPr id="100482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100483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424238" y="24542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4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789613" y="2466975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10,000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24542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51863" y="24542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4431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6" name="Text Box 122"/>
          <p:cNvSpPr txBox="1">
            <a:spLocks noChangeArrowheads="1"/>
          </p:cNvSpPr>
          <p:nvPr/>
        </p:nvSpPr>
        <p:spPr bwMode="auto">
          <a:xfrm>
            <a:off x="3786188" y="3074988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文具用品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56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47" name="Group 185"/>
          <p:cNvGraphicFramePr>
            <a:graphicFrameLocks noGrp="1"/>
          </p:cNvGraphicFramePr>
          <p:nvPr/>
        </p:nvGraphicFramePr>
        <p:xfrm>
          <a:off x="238125" y="3546475"/>
          <a:ext cx="8642350" cy="246858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427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1,000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31</a:t>
                      </a:r>
                      <a:endParaRPr kumimoji="0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</a:t>
                      </a:r>
                      <a:endParaRPr kumimoji="0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″</a:t>
                      </a:r>
                      <a:endParaRPr kumimoji="0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2" name="群組 21"/>
          <p:cNvGrpSpPr>
            <a:grpSpLocks/>
          </p:cNvGrpSpPr>
          <p:nvPr/>
        </p:nvGrpSpPr>
        <p:grpSpPr bwMode="auto">
          <a:xfrm>
            <a:off x="252413" y="5942013"/>
            <a:ext cx="8645525" cy="46037"/>
            <a:chOff x="252934" y="5284143"/>
            <a:chExt cx="8645001" cy="56864"/>
          </a:xfrm>
        </p:grpSpPr>
        <p:grpSp>
          <p:nvGrpSpPr>
            <p:cNvPr id="100476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53" name="直線接點 52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54" name="直線接點 53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100477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51" name="直線接點 50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52" name="直線接點 51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55" name="矩形 54"/>
          <p:cNvSpPr>
            <a:spLocks noChangeArrowheads="1"/>
          </p:cNvSpPr>
          <p:nvPr/>
        </p:nvSpPr>
        <p:spPr bwMode="auto">
          <a:xfrm>
            <a:off x="3424238" y="52165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4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6" name="矩形 4"/>
          <p:cNvSpPr>
            <a:spLocks noChangeArrowheads="1"/>
          </p:cNvSpPr>
          <p:nvPr/>
        </p:nvSpPr>
        <p:spPr bwMode="auto">
          <a:xfrm>
            <a:off x="6199188" y="5172075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400</a:t>
            </a:r>
          </a:p>
        </p:txBody>
      </p:sp>
      <p:sp>
        <p:nvSpPr>
          <p:cNvPr id="57" name="矩形 5"/>
          <p:cNvSpPr>
            <a:spLocks noChangeArrowheads="1"/>
          </p:cNvSpPr>
          <p:nvPr/>
        </p:nvSpPr>
        <p:spPr bwMode="auto">
          <a:xfrm>
            <a:off x="6764338" y="51593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58" name="矩形 6"/>
          <p:cNvSpPr>
            <a:spLocks noChangeArrowheads="1"/>
          </p:cNvSpPr>
          <p:nvPr/>
        </p:nvSpPr>
        <p:spPr bwMode="auto">
          <a:xfrm>
            <a:off x="8509000" y="5157788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60" name="矩形 59"/>
          <p:cNvSpPr>
            <a:spLocks noChangeArrowheads="1"/>
          </p:cNvSpPr>
          <p:nvPr/>
        </p:nvSpPr>
        <p:spPr bwMode="auto">
          <a:xfrm>
            <a:off x="787400" y="51466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1" name="矩形 60"/>
          <p:cNvSpPr>
            <a:spLocks noChangeArrowheads="1"/>
          </p:cNvSpPr>
          <p:nvPr/>
        </p:nvSpPr>
        <p:spPr bwMode="auto">
          <a:xfrm>
            <a:off x="1717675" y="5613400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計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62" name="直線接點 61"/>
          <p:cNvCxnSpPr/>
          <p:nvPr/>
        </p:nvCxnSpPr>
        <p:spPr>
          <a:xfrm>
            <a:off x="3794125" y="5602288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63" name="矩形 62"/>
          <p:cNvSpPr>
            <a:spLocks noChangeArrowheads="1"/>
          </p:cNvSpPr>
          <p:nvPr/>
        </p:nvSpPr>
        <p:spPr bwMode="auto">
          <a:xfrm>
            <a:off x="4432300" y="5584825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1,000</a:t>
            </a:r>
          </a:p>
        </p:txBody>
      </p:sp>
      <p:sp>
        <p:nvSpPr>
          <p:cNvPr id="64" name="矩形 63"/>
          <p:cNvSpPr>
            <a:spLocks noChangeArrowheads="1"/>
          </p:cNvSpPr>
          <p:nvPr/>
        </p:nvSpPr>
        <p:spPr bwMode="auto">
          <a:xfrm>
            <a:off x="5932488" y="558641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1,000</a:t>
            </a:r>
          </a:p>
        </p:txBody>
      </p:sp>
      <p:grpSp>
        <p:nvGrpSpPr>
          <p:cNvPr id="100472" name="群組 3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0473" name="圖片 4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474" name="圖片 4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475" name="圖片 4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5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5" grpId="0"/>
      <p:bldP spid="6" grpId="0"/>
      <p:bldP spid="7" grpId="0"/>
      <p:bldP spid="36" grpId="0"/>
      <p:bldP spid="46" grpId="0"/>
      <p:bldP spid="55" grpId="0"/>
      <p:bldP spid="56" grpId="0"/>
      <p:bldP spid="57" grpId="0"/>
      <p:bldP spid="58" grpId="0"/>
      <p:bldP spid="60" grpId="0"/>
      <p:bldP spid="61" grpId="0"/>
      <p:bldP spid="63" grpId="0"/>
      <p:bldP spid="64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30</a:t>
            </a:r>
          </a:p>
        </p:txBody>
      </p:sp>
      <p:sp>
        <p:nvSpPr>
          <p:cNvPr id="10137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7858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郵 電 費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57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2573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1,300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1,300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2825750"/>
            <a:ext cx="8645525" cy="46038"/>
            <a:chOff x="252934" y="5284143"/>
            <a:chExt cx="8645001" cy="56864"/>
          </a:xfrm>
        </p:grpSpPr>
        <p:grpSp>
          <p:nvGrpSpPr>
            <p:cNvPr id="101506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101507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424238" y="24542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4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856288" y="2466975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1,300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245427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51863" y="24542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4431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31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6" name="Text Box 122"/>
          <p:cNvSpPr txBox="1">
            <a:spLocks noChangeArrowheads="1"/>
          </p:cNvSpPr>
          <p:nvPr/>
        </p:nvSpPr>
        <p:spPr bwMode="auto">
          <a:xfrm>
            <a:off x="3786188" y="3117850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保 險 費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59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47" name="Group 185"/>
          <p:cNvGraphicFramePr>
            <a:graphicFrameLocks noGrp="1"/>
          </p:cNvGraphicFramePr>
          <p:nvPr/>
        </p:nvGraphicFramePr>
        <p:xfrm>
          <a:off x="238125" y="3589338"/>
          <a:ext cx="8642350" cy="246858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427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1,200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1,200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31</a:t>
                      </a:r>
                      <a:endParaRPr kumimoji="0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</a:t>
                      </a:r>
                      <a:endParaRPr kumimoji="0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1,100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″</a:t>
                      </a:r>
                      <a:endParaRPr kumimoji="0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100</a:t>
                      </a: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2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2" name="群組 21"/>
          <p:cNvGrpSpPr>
            <a:grpSpLocks/>
          </p:cNvGrpSpPr>
          <p:nvPr/>
        </p:nvGrpSpPr>
        <p:grpSpPr bwMode="auto">
          <a:xfrm>
            <a:off x="252413" y="5984875"/>
            <a:ext cx="8645525" cy="46038"/>
            <a:chOff x="252934" y="5284143"/>
            <a:chExt cx="8645001" cy="56864"/>
          </a:xfrm>
        </p:grpSpPr>
        <p:grpSp>
          <p:nvGrpSpPr>
            <p:cNvPr id="101500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53" name="直線接點 52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54" name="直線接點 53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101501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51" name="直線接點 50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52" name="直線接點 51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55" name="矩形 54"/>
          <p:cNvSpPr>
            <a:spLocks noChangeArrowheads="1"/>
          </p:cNvSpPr>
          <p:nvPr/>
        </p:nvSpPr>
        <p:spPr bwMode="auto">
          <a:xfrm>
            <a:off x="3424238" y="5259388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4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6" name="矩形 4"/>
          <p:cNvSpPr>
            <a:spLocks noChangeArrowheads="1"/>
          </p:cNvSpPr>
          <p:nvPr/>
        </p:nvSpPr>
        <p:spPr bwMode="auto">
          <a:xfrm>
            <a:off x="6199188" y="5214938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100</a:t>
            </a:r>
          </a:p>
        </p:txBody>
      </p:sp>
      <p:sp>
        <p:nvSpPr>
          <p:cNvPr id="57" name="矩形 5"/>
          <p:cNvSpPr>
            <a:spLocks noChangeArrowheads="1"/>
          </p:cNvSpPr>
          <p:nvPr/>
        </p:nvSpPr>
        <p:spPr bwMode="auto">
          <a:xfrm>
            <a:off x="6764338" y="520223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58" name="矩形 6"/>
          <p:cNvSpPr>
            <a:spLocks noChangeArrowheads="1"/>
          </p:cNvSpPr>
          <p:nvPr/>
        </p:nvSpPr>
        <p:spPr bwMode="auto">
          <a:xfrm>
            <a:off x="8509000" y="5200650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60" name="矩形 59"/>
          <p:cNvSpPr>
            <a:spLocks noChangeArrowheads="1"/>
          </p:cNvSpPr>
          <p:nvPr/>
        </p:nvSpPr>
        <p:spPr bwMode="auto">
          <a:xfrm>
            <a:off x="787400" y="5189538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1" name="矩形 60"/>
          <p:cNvSpPr>
            <a:spLocks noChangeArrowheads="1"/>
          </p:cNvSpPr>
          <p:nvPr/>
        </p:nvSpPr>
        <p:spPr bwMode="auto">
          <a:xfrm>
            <a:off x="1717675" y="5656263"/>
            <a:ext cx="9842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合  計</a:t>
            </a:r>
            <a:endParaRPr lang="zh-TW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62" name="直線接點 61"/>
          <p:cNvCxnSpPr/>
          <p:nvPr/>
        </p:nvCxnSpPr>
        <p:spPr>
          <a:xfrm>
            <a:off x="3794125" y="5645150"/>
            <a:ext cx="29876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63" name="矩形 62"/>
          <p:cNvSpPr>
            <a:spLocks noChangeArrowheads="1"/>
          </p:cNvSpPr>
          <p:nvPr/>
        </p:nvSpPr>
        <p:spPr bwMode="auto">
          <a:xfrm>
            <a:off x="4432300" y="5627688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1,200</a:t>
            </a:r>
          </a:p>
        </p:txBody>
      </p:sp>
      <p:sp>
        <p:nvSpPr>
          <p:cNvPr id="64" name="矩形 63"/>
          <p:cNvSpPr>
            <a:spLocks noChangeArrowheads="1"/>
          </p:cNvSpPr>
          <p:nvPr/>
        </p:nvSpPr>
        <p:spPr bwMode="auto">
          <a:xfrm>
            <a:off x="5932488" y="5629275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1,200</a:t>
            </a:r>
          </a:p>
        </p:txBody>
      </p:sp>
      <p:grpSp>
        <p:nvGrpSpPr>
          <p:cNvPr id="101496" name="群組 3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1497" name="圖片 4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498" name="圖片 4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499" name="圖片 4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5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5" grpId="0"/>
      <p:bldP spid="6" grpId="0"/>
      <p:bldP spid="7" grpId="0"/>
      <p:bldP spid="36" grpId="0"/>
      <p:bldP spid="46" grpId="0"/>
      <p:bldP spid="55" grpId="0"/>
      <p:bldP spid="56" grpId="0"/>
      <p:bldP spid="57" grpId="0"/>
      <p:bldP spid="58" grpId="0"/>
      <p:bldP spid="60" grpId="0"/>
      <p:bldP spid="61" grpId="0"/>
      <p:bldP spid="63" grpId="0"/>
      <p:bldP spid="64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31</a:t>
            </a:r>
          </a:p>
        </p:txBody>
      </p:sp>
      <p:sp>
        <p:nvSpPr>
          <p:cNvPr id="10240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07156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呆帳損失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60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54305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350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350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111500"/>
            <a:ext cx="8645525" cy="46038"/>
            <a:chOff x="252934" y="5284143"/>
            <a:chExt cx="8645001" cy="56864"/>
          </a:xfrm>
        </p:grpSpPr>
        <p:grpSp>
          <p:nvGrpSpPr>
            <p:cNvPr id="102508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102509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424238" y="27400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4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6199188" y="2752725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350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274002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27400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72891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Text Box 122"/>
          <p:cNvSpPr txBox="1">
            <a:spLocks noChangeArrowheads="1"/>
          </p:cNvSpPr>
          <p:nvPr/>
        </p:nvSpPr>
        <p:spPr bwMode="auto">
          <a:xfrm>
            <a:off x="3790950" y="36687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折    舊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61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25" name="Group 185"/>
          <p:cNvGraphicFramePr>
            <a:graphicFrameLocks noGrp="1"/>
          </p:cNvGraphicFramePr>
          <p:nvPr/>
        </p:nvGraphicFramePr>
        <p:xfrm>
          <a:off x="242888" y="41402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  <a:gridCol w="2065338"/>
                <a:gridCol w="415925"/>
                <a:gridCol w="1492250"/>
                <a:gridCol w="1487487"/>
                <a:gridCol w="447675"/>
                <a:gridCol w="1652588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1,250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1,250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2" name="群組 21"/>
          <p:cNvGrpSpPr>
            <a:grpSpLocks/>
          </p:cNvGrpSpPr>
          <p:nvPr/>
        </p:nvGrpSpPr>
        <p:grpSpPr bwMode="auto">
          <a:xfrm>
            <a:off x="257175" y="5708650"/>
            <a:ext cx="8645525" cy="46038"/>
            <a:chOff x="252934" y="5284143"/>
            <a:chExt cx="8645001" cy="56864"/>
          </a:xfrm>
        </p:grpSpPr>
        <p:grpSp>
          <p:nvGrpSpPr>
            <p:cNvPr id="102502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38" name="直線接點 37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9" name="直線接點 38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102503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35" name="直線接點 34"/>
              <p:cNvCxnSpPr/>
              <p:nvPr/>
            </p:nvCxnSpPr>
            <p:spPr>
              <a:xfrm>
                <a:off x="4687980" y="3739206"/>
                <a:ext cx="244918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7" name="直線接點 36"/>
              <p:cNvCxnSpPr/>
              <p:nvPr/>
            </p:nvCxnSpPr>
            <p:spPr>
              <a:xfrm>
                <a:off x="4687980" y="3796070"/>
                <a:ext cx="244918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3429000" y="5338763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4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矩形 4"/>
          <p:cNvSpPr>
            <a:spLocks noChangeArrowheads="1"/>
          </p:cNvSpPr>
          <p:nvPr/>
        </p:nvSpPr>
        <p:spPr bwMode="auto">
          <a:xfrm>
            <a:off x="5961063" y="53514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1,250</a:t>
            </a:r>
          </a:p>
        </p:txBody>
      </p:sp>
      <p:sp>
        <p:nvSpPr>
          <p:cNvPr id="42" name="矩形 5"/>
          <p:cNvSpPr>
            <a:spLocks noChangeArrowheads="1"/>
          </p:cNvSpPr>
          <p:nvPr/>
        </p:nvSpPr>
        <p:spPr bwMode="auto">
          <a:xfrm>
            <a:off x="6769100" y="53387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43" name="矩形 6"/>
          <p:cNvSpPr>
            <a:spLocks noChangeArrowheads="1"/>
          </p:cNvSpPr>
          <p:nvPr/>
        </p:nvSpPr>
        <p:spPr bwMode="auto">
          <a:xfrm>
            <a:off x="8513763" y="53371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790575" y="5327650"/>
            <a:ext cx="4540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02498" name="群組 4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2499" name="圖片 4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500" name="圖片 4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501" name="圖片 4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5" grpId="0"/>
      <p:bldP spid="6" grpId="0"/>
      <p:bldP spid="7" grpId="0"/>
      <p:bldP spid="36" grpId="0"/>
      <p:bldP spid="24" grpId="0"/>
      <p:bldP spid="40" grpId="0"/>
      <p:bldP spid="41" grpId="0"/>
      <p:bldP spid="42" grpId="0"/>
      <p:bldP spid="43" grpId="0"/>
      <p:bldP spid="45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31</a:t>
            </a:r>
          </a:p>
        </p:txBody>
      </p:sp>
      <p:sp>
        <p:nvSpPr>
          <p:cNvPr id="10342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結帳後之分類帳及下期開帳</a:t>
            </a:r>
          </a:p>
        </p:txBody>
      </p:sp>
      <p:sp>
        <p:nvSpPr>
          <p:cNvPr id="8" name="Text Box 122"/>
          <p:cNvSpPr txBox="1">
            <a:spLocks noChangeArrowheads="1"/>
          </p:cNvSpPr>
          <p:nvPr/>
        </p:nvSpPr>
        <p:spPr bwMode="auto">
          <a:xfrm>
            <a:off x="3786188" y="107156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各項攤提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62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9" name="Group 185"/>
          <p:cNvGraphicFramePr>
            <a:graphicFrameLocks noGrp="1"/>
          </p:cNvGraphicFramePr>
          <p:nvPr/>
        </p:nvGraphicFramePr>
        <p:xfrm>
          <a:off x="238125" y="154305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3"/>
                <a:gridCol w="2065337"/>
                <a:gridCol w="415925"/>
                <a:gridCol w="1492250"/>
                <a:gridCol w="1487488"/>
                <a:gridCol w="447675"/>
                <a:gridCol w="1652587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" name="群組 21"/>
          <p:cNvGrpSpPr>
            <a:grpSpLocks/>
          </p:cNvGrpSpPr>
          <p:nvPr/>
        </p:nvGrpSpPr>
        <p:grpSpPr bwMode="auto">
          <a:xfrm>
            <a:off x="252413" y="3111500"/>
            <a:ext cx="8645525" cy="46038"/>
            <a:chOff x="252934" y="5284143"/>
            <a:chExt cx="8645001" cy="56864"/>
          </a:xfrm>
        </p:grpSpPr>
        <p:grpSp>
          <p:nvGrpSpPr>
            <p:cNvPr id="103532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29" name="直線接點 28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0" name="直線接點 29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103533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27" name="直線接點 26"/>
              <p:cNvCxnSpPr/>
              <p:nvPr/>
            </p:nvCxnSpPr>
            <p:spPr>
              <a:xfrm>
                <a:off x="4687980" y="3739206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" name="直線接點 27"/>
              <p:cNvCxnSpPr/>
              <p:nvPr/>
            </p:nvCxnSpPr>
            <p:spPr>
              <a:xfrm>
                <a:off x="4687980" y="3796070"/>
                <a:ext cx="2449181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424238" y="27400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4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6199188" y="2752725"/>
            <a:ext cx="5842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100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6764338" y="2740025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509000" y="274002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87400" y="272891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Text Box 122"/>
          <p:cNvSpPr txBox="1">
            <a:spLocks noChangeArrowheads="1"/>
          </p:cNvSpPr>
          <p:nvPr/>
        </p:nvSpPr>
        <p:spPr bwMode="auto">
          <a:xfrm>
            <a:off x="3790950" y="3668713"/>
            <a:ext cx="5143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利息費用                       第</a:t>
            </a:r>
            <a:r>
              <a:rPr lang="en-US" altLang="zh-TW" sz="2100" b="1">
                <a:latin typeface="標楷體" pitchFamily="65" charset="-120"/>
                <a:ea typeface="標楷體" pitchFamily="65" charset="-120"/>
              </a:rPr>
              <a:t>63</a:t>
            </a:r>
            <a:r>
              <a:rPr lang="zh-TW" altLang="en-US" sz="2100" b="1">
                <a:latin typeface="標楷體" pitchFamily="65" charset="-120"/>
                <a:ea typeface="標楷體" pitchFamily="65" charset="-120"/>
              </a:rPr>
              <a:t>頁    </a:t>
            </a:r>
          </a:p>
        </p:txBody>
      </p:sp>
      <p:graphicFrame>
        <p:nvGraphicFramePr>
          <p:cNvPr id="25" name="Group 185"/>
          <p:cNvGraphicFramePr>
            <a:graphicFrameLocks noGrp="1"/>
          </p:cNvGraphicFramePr>
          <p:nvPr/>
        </p:nvGraphicFramePr>
        <p:xfrm>
          <a:off x="242888" y="4140200"/>
          <a:ext cx="8642350" cy="1646240"/>
        </p:xfrm>
        <a:graphic>
          <a:graphicData uri="http://schemas.openxmlformats.org/drawingml/2006/table">
            <a:tbl>
              <a:tblPr/>
              <a:tblGrid>
                <a:gridCol w="504825"/>
                <a:gridCol w="576262"/>
                <a:gridCol w="2065338"/>
                <a:gridCol w="415925"/>
                <a:gridCol w="1492250"/>
                <a:gridCol w="1487487"/>
                <a:gridCol w="447675"/>
                <a:gridCol w="1652588"/>
              </a:tblGrid>
              <a:tr h="41156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01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摘　　　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頁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貸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餘　　額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(</a:t>
                      </a: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略</a:t>
                      </a: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)</a:t>
                      </a: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7,500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借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7,500</a:t>
                      </a: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5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TW" altLang="en-US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TW" sz="2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T="45741" marB="457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2" name="群組 21"/>
          <p:cNvGrpSpPr>
            <a:grpSpLocks/>
          </p:cNvGrpSpPr>
          <p:nvPr/>
        </p:nvGrpSpPr>
        <p:grpSpPr bwMode="auto">
          <a:xfrm>
            <a:off x="257175" y="5708650"/>
            <a:ext cx="8645525" cy="46038"/>
            <a:chOff x="252934" y="5284143"/>
            <a:chExt cx="8645001" cy="56864"/>
          </a:xfrm>
        </p:grpSpPr>
        <p:grpSp>
          <p:nvGrpSpPr>
            <p:cNvPr id="103526" name="群組 25"/>
            <p:cNvGrpSpPr>
              <a:grpSpLocks/>
            </p:cNvGrpSpPr>
            <p:nvPr/>
          </p:nvGrpSpPr>
          <p:grpSpPr bwMode="auto">
            <a:xfrm>
              <a:off x="3348370" y="5284143"/>
              <a:ext cx="5549565" cy="56864"/>
              <a:chOff x="4688204" y="3739206"/>
              <a:chExt cx="2450320" cy="56864"/>
            </a:xfrm>
          </p:grpSpPr>
          <p:cxnSp>
            <p:nvCxnSpPr>
              <p:cNvPr id="38" name="直線接點 37"/>
              <p:cNvCxnSpPr/>
              <p:nvPr/>
            </p:nvCxnSpPr>
            <p:spPr>
              <a:xfrm>
                <a:off x="4688204" y="3739206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9" name="直線接點 38"/>
              <p:cNvCxnSpPr/>
              <p:nvPr/>
            </p:nvCxnSpPr>
            <p:spPr>
              <a:xfrm>
                <a:off x="4689606" y="3796070"/>
                <a:ext cx="2448918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103527" name="群組 28"/>
            <p:cNvGrpSpPr>
              <a:grpSpLocks/>
            </p:cNvGrpSpPr>
            <p:nvPr/>
          </p:nvGrpSpPr>
          <p:grpSpPr bwMode="auto">
            <a:xfrm>
              <a:off x="252934" y="5284143"/>
              <a:ext cx="1074672" cy="56864"/>
              <a:chOff x="4687980" y="3739206"/>
              <a:chExt cx="2449181" cy="56864"/>
            </a:xfrm>
          </p:grpSpPr>
          <p:cxnSp>
            <p:nvCxnSpPr>
              <p:cNvPr id="35" name="直線接點 34"/>
              <p:cNvCxnSpPr/>
              <p:nvPr/>
            </p:nvCxnSpPr>
            <p:spPr>
              <a:xfrm>
                <a:off x="4687980" y="3739206"/>
                <a:ext cx="244918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37" name="直線接點 36"/>
              <p:cNvCxnSpPr/>
              <p:nvPr/>
            </p:nvCxnSpPr>
            <p:spPr>
              <a:xfrm>
                <a:off x="4687980" y="3796070"/>
                <a:ext cx="2449183" cy="0"/>
              </a:xfrm>
              <a:prstGeom prst="line">
                <a:avLst/>
              </a:prstGeom>
              <a:ln cmpd="sng">
                <a:solidFill>
                  <a:srgbClr val="FF0000"/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3429000" y="5338763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4</a:t>
            </a:r>
            <a:endParaRPr lang="en-US" altLang="zh-TW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矩形 4"/>
          <p:cNvSpPr>
            <a:spLocks noChangeArrowheads="1"/>
          </p:cNvSpPr>
          <p:nvPr/>
        </p:nvSpPr>
        <p:spPr bwMode="auto">
          <a:xfrm>
            <a:off x="5961063" y="5351463"/>
            <a:ext cx="8509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7,500</a:t>
            </a:r>
          </a:p>
        </p:txBody>
      </p:sp>
      <p:sp>
        <p:nvSpPr>
          <p:cNvPr id="42" name="矩形 5"/>
          <p:cNvSpPr>
            <a:spLocks noChangeArrowheads="1"/>
          </p:cNvSpPr>
          <p:nvPr/>
        </p:nvSpPr>
        <p:spPr bwMode="auto">
          <a:xfrm>
            <a:off x="6769100" y="5338763"/>
            <a:ext cx="4508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zh-TW" altLang="en-US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平</a:t>
            </a:r>
          </a:p>
        </p:txBody>
      </p:sp>
      <p:sp>
        <p:nvSpPr>
          <p:cNvPr id="43" name="矩形 6"/>
          <p:cNvSpPr>
            <a:spLocks noChangeArrowheads="1"/>
          </p:cNvSpPr>
          <p:nvPr/>
        </p:nvSpPr>
        <p:spPr bwMode="auto">
          <a:xfrm>
            <a:off x="8513763" y="5337175"/>
            <a:ext cx="3175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0</a:t>
            </a: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790575" y="5327650"/>
            <a:ext cx="4540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2100" b="1">
                <a:solidFill>
                  <a:srgbClr val="0000CC"/>
                </a:solidFill>
                <a:latin typeface="標楷體" pitchFamily="65" charset="-120"/>
                <a:ea typeface="標楷體" pitchFamily="65" charset="-120"/>
              </a:rPr>
              <a:t>″</a:t>
            </a:r>
            <a:endParaRPr lang="zh-TW" altLang="en-US" sz="2100" b="1">
              <a:solidFill>
                <a:srgbClr val="0000CC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03522" name="群組 4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3523" name="圖片 4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524" name="圖片 4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525" name="圖片 4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5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5" grpId="0"/>
      <p:bldP spid="6" grpId="0"/>
      <p:bldP spid="7" grpId="0"/>
      <p:bldP spid="36" grpId="0"/>
      <p:bldP spid="24" grpId="0"/>
      <p:bldP spid="40" grpId="0"/>
      <p:bldP spid="41" grpId="0"/>
      <p:bldP spid="42" grpId="0"/>
      <p:bldP spid="43" grpId="0"/>
      <p:bldP spid="45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19</a:t>
            </a:r>
          </a:p>
        </p:txBody>
      </p:sp>
      <p:sp>
        <p:nvSpPr>
          <p:cNvPr id="104451" name="Rectangle 2"/>
          <p:cNvSpPr>
            <a:spLocks noGrp="1" noChangeArrowheads="1"/>
          </p:cNvSpPr>
          <p:nvPr>
            <p:ph type="title"/>
          </p:nvPr>
        </p:nvSpPr>
        <p:spPr>
          <a:xfrm>
            <a:off x="523875" y="187325"/>
            <a:ext cx="7793038" cy="576263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(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過帳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)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後之日記簿</a:t>
            </a:r>
          </a:p>
        </p:txBody>
      </p:sp>
      <p:graphicFrame>
        <p:nvGraphicFramePr>
          <p:cNvPr id="20" name="表格 19"/>
          <p:cNvGraphicFramePr>
            <a:graphicFrameLocks noGrp="1"/>
          </p:cNvGraphicFramePr>
          <p:nvPr/>
        </p:nvGraphicFramePr>
        <p:xfrm>
          <a:off x="679450" y="1138238"/>
          <a:ext cx="7853363" cy="4818067"/>
        </p:xfrm>
        <a:graphic>
          <a:graphicData uri="http://schemas.openxmlformats.org/drawingml/2006/table">
            <a:tbl>
              <a:tblPr/>
              <a:tblGrid>
                <a:gridCol w="427038"/>
                <a:gridCol w="457200"/>
                <a:gridCol w="803275"/>
                <a:gridCol w="2128837"/>
                <a:gridCol w="1103313"/>
                <a:gridCol w="485775"/>
                <a:gridCol w="1198562"/>
                <a:gridCol w="1249363"/>
              </a:tblGrid>
              <a:tr h="479424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01</a:t>
                      </a: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  <a:endParaRPr kumimoji="0" lang="zh-TW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傳票</a:t>
                      </a:r>
                      <a:r>
                        <a:rPr kumimoji="0" lang="en-US" altLang="zh-TW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 </a:t>
                      </a: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編號</a:t>
                      </a:r>
                      <a:r>
                        <a:rPr kumimoji="0" lang="en-US" altLang="zh-TW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會計項目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摘要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類頁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70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12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31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結帳分錄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113,000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存貨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期初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270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進貨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80,000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銷貨退回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2,000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薪資支出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文具用品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400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郵電費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1,300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保險費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呆帳損失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350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折舊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1,250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各項攤銷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4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利息費用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7,500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sp>
        <p:nvSpPr>
          <p:cNvPr id="21" name="文字方塊 20"/>
          <p:cNvSpPr txBox="1">
            <a:spLocks noChangeArrowheads="1"/>
          </p:cNvSpPr>
          <p:nvPr/>
        </p:nvSpPr>
        <p:spPr bwMode="auto">
          <a:xfrm>
            <a:off x="3109913" y="692150"/>
            <a:ext cx="526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日  記  簿                    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1600" b="1">
                <a:latin typeface="標楷體" pitchFamily="65" charset="-120"/>
                <a:ea typeface="標楷體" pitchFamily="65" charset="-120"/>
              </a:rPr>
              <a:t>4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2" name="表格 1"/>
          <p:cNvGraphicFramePr>
            <a:graphicFrameLocks noGrp="1"/>
          </p:cNvGraphicFramePr>
          <p:nvPr/>
        </p:nvGraphicFramePr>
        <p:xfrm>
          <a:off x="5597525" y="1944688"/>
          <a:ext cx="484188" cy="4011607"/>
        </p:xfrm>
        <a:graphic>
          <a:graphicData uri="http://schemas.openxmlformats.org/drawingml/2006/table">
            <a:tbl>
              <a:tblPr/>
              <a:tblGrid>
                <a:gridCol w="484188"/>
              </a:tblGrid>
              <a:tr h="3349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33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51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42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55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56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57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59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60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61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62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63</a:t>
                      </a:r>
                      <a:endParaRPr kumimoji="0" lang="zh-TW" altLang="zh-TW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457" marR="68457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04596" name="群組 1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4597" name="圖片 1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98" name="圖片 1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99" name="圖片 1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19</a:t>
            </a:r>
          </a:p>
        </p:txBody>
      </p:sp>
      <p:sp>
        <p:nvSpPr>
          <p:cNvPr id="105475" name="Rectangle 2"/>
          <p:cNvSpPr>
            <a:spLocks noGrp="1" noChangeArrowheads="1"/>
          </p:cNvSpPr>
          <p:nvPr>
            <p:ph type="title"/>
          </p:nvPr>
        </p:nvSpPr>
        <p:spPr>
          <a:xfrm>
            <a:off x="523875" y="187325"/>
            <a:ext cx="7793038" cy="576263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(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過帳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)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後之日記簿</a:t>
            </a:r>
          </a:p>
        </p:txBody>
      </p:sp>
      <p:graphicFrame>
        <p:nvGraphicFramePr>
          <p:cNvPr id="20" name="表格 19"/>
          <p:cNvGraphicFramePr>
            <a:graphicFrameLocks noGrp="1"/>
          </p:cNvGraphicFramePr>
          <p:nvPr/>
        </p:nvGraphicFramePr>
        <p:xfrm>
          <a:off x="679450" y="1138238"/>
          <a:ext cx="7996238" cy="4446589"/>
        </p:xfrm>
        <a:graphic>
          <a:graphicData uri="http://schemas.openxmlformats.org/drawingml/2006/table">
            <a:tbl>
              <a:tblPr/>
              <a:tblGrid>
                <a:gridCol w="434975"/>
                <a:gridCol w="465138"/>
                <a:gridCol w="819150"/>
                <a:gridCol w="2166937"/>
                <a:gridCol w="1123950"/>
                <a:gridCol w="466725"/>
                <a:gridCol w="1249363"/>
                <a:gridCol w="1270000"/>
              </a:tblGrid>
              <a:tr h="515938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01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傳票</a:t>
                      </a:r>
                      <a:r>
                        <a:rPr kumimoji="0" lang="en-US" altLang="zh-TW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 </a:t>
                      </a: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編號</a:t>
                      </a:r>
                      <a:r>
                        <a:rPr kumimoji="0" lang="en-US" altLang="zh-TW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新細明體" charset="-120"/>
                        </a:rPr>
                        <a:t> 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會計項目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摘要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類頁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508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charset="-120"/>
                          <a:ea typeface="新細明體" charset="-120"/>
                          <a:cs typeface="Times New Roman" pitchFamily="18" charset="0"/>
                        </a:rPr>
                        <a:t>″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存貨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期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末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略</a:t>
                      </a:r>
                      <a:r>
                        <a:rPr kumimoji="0" lang="en-US" altLang="zh-TW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60,000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進貨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折讓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08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銷貨收入</a:t>
                      </a: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60,000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佣金收入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121,500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charset="-120"/>
                          <a:ea typeface="新細明體" charset="-120"/>
                          <a:cs typeface="Times New Roman" pitchFamily="18" charset="0"/>
                        </a:rPr>
                        <a:t>″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8,500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業主往來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8,500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87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合計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243,000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243,000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sp>
        <p:nvSpPr>
          <p:cNvPr id="21" name="文字方塊 20"/>
          <p:cNvSpPr txBox="1">
            <a:spLocks noChangeArrowheads="1"/>
          </p:cNvSpPr>
          <p:nvPr/>
        </p:nvSpPr>
        <p:spPr bwMode="auto">
          <a:xfrm>
            <a:off x="3109913" y="692150"/>
            <a:ext cx="526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日  記  簿                    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1600" b="1">
                <a:latin typeface="標楷體" pitchFamily="65" charset="-120"/>
                <a:ea typeface="標楷體" pitchFamily="65" charset="-120"/>
              </a:rPr>
              <a:t>4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cxnSp>
        <p:nvCxnSpPr>
          <p:cNvPr id="3" name="直線接點 2"/>
          <p:cNvCxnSpPr/>
          <p:nvPr/>
        </p:nvCxnSpPr>
        <p:spPr>
          <a:xfrm flipH="1">
            <a:off x="4591050" y="4551363"/>
            <a:ext cx="1079500" cy="64928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群組 25"/>
          <p:cNvGrpSpPr>
            <a:grpSpLocks/>
          </p:cNvGrpSpPr>
          <p:nvPr/>
        </p:nvGrpSpPr>
        <p:grpSpPr bwMode="auto">
          <a:xfrm>
            <a:off x="6100763" y="5545138"/>
            <a:ext cx="2619375" cy="46037"/>
            <a:chOff x="4688204" y="3739206"/>
            <a:chExt cx="2450324" cy="56864"/>
          </a:xfrm>
        </p:grpSpPr>
        <p:cxnSp>
          <p:nvCxnSpPr>
            <p:cNvPr id="13" name="直線接點 12"/>
            <p:cNvCxnSpPr/>
            <p:nvPr/>
          </p:nvCxnSpPr>
          <p:spPr>
            <a:xfrm>
              <a:off x="4688204" y="3739206"/>
              <a:ext cx="2448838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4" name="直線接點 13"/>
            <p:cNvCxnSpPr/>
            <p:nvPr/>
          </p:nvCxnSpPr>
          <p:spPr>
            <a:xfrm>
              <a:off x="4689689" y="3796070"/>
              <a:ext cx="2448839" cy="0"/>
            </a:xfrm>
            <a:prstGeom prst="line">
              <a:avLst/>
            </a:prstGeom>
            <a:ln cmpd="sng">
              <a:solidFill>
                <a:srgbClr val="FF0000"/>
              </a:solidFill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cxnSp>
        <p:nvCxnSpPr>
          <p:cNvPr id="15" name="直線接點 14"/>
          <p:cNvCxnSpPr/>
          <p:nvPr/>
        </p:nvCxnSpPr>
        <p:spPr>
          <a:xfrm>
            <a:off x="6102350" y="5213350"/>
            <a:ext cx="2573338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aphicFrame>
        <p:nvGraphicFramePr>
          <p:cNvPr id="2" name="表格 1"/>
          <p:cNvGraphicFramePr>
            <a:graphicFrameLocks noGrp="1"/>
          </p:cNvGraphicFramePr>
          <p:nvPr/>
        </p:nvGraphicFramePr>
        <p:xfrm>
          <a:off x="5670550" y="2019300"/>
          <a:ext cx="466725" cy="2503488"/>
        </p:xfrm>
        <a:graphic>
          <a:graphicData uri="http://schemas.openxmlformats.org/drawingml/2006/table">
            <a:tbl>
              <a:tblPr/>
              <a:tblGrid>
                <a:gridCol w="466725"/>
              </a:tblGrid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8</a:t>
                      </a:r>
                      <a:endParaRPr kumimoji="0" lang="zh-TW" altLang="zh-TW" sz="20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602" marR="68602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54</a:t>
                      </a:r>
                      <a:endParaRPr kumimoji="0" lang="zh-TW" altLang="zh-TW" sz="20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602" marR="68602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41</a:t>
                      </a:r>
                      <a:endParaRPr kumimoji="0" lang="zh-TW" altLang="zh-TW" sz="20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602" marR="68602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45</a:t>
                      </a:r>
                      <a:endParaRPr kumimoji="0" lang="zh-TW" altLang="zh-TW" sz="20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602" marR="68602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33</a:t>
                      </a:r>
                      <a:endParaRPr kumimoji="0" lang="zh-TW" altLang="zh-TW" sz="20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602" marR="68602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″</a:t>
                      </a:r>
                      <a:endParaRPr kumimoji="0" lang="zh-TW" altLang="zh-TW" sz="20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602" marR="68602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32</a:t>
                      </a:r>
                      <a:endParaRPr kumimoji="0" lang="zh-TW" altLang="zh-TW" sz="20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602" marR="68602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05600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5601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602" name="圖片 1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603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Picture 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3775" y="830263"/>
            <a:ext cx="4586288" cy="518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499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32</a:t>
            </a:r>
          </a:p>
        </p:txBody>
      </p:sp>
      <p:sp>
        <p:nvSpPr>
          <p:cNvPr id="10650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9-4-4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結帳後試算表</a:t>
            </a:r>
          </a:p>
        </p:txBody>
      </p:sp>
      <p:sp>
        <p:nvSpPr>
          <p:cNvPr id="2" name="矩形 1"/>
          <p:cNvSpPr/>
          <p:nvPr/>
        </p:nvSpPr>
        <p:spPr>
          <a:xfrm>
            <a:off x="5702300" y="3251200"/>
            <a:ext cx="3333750" cy="1200150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結帳後試算表僅存</a:t>
            </a:r>
            <a:r>
              <a:rPr lang="zh-TW" altLang="en-US" sz="2400" b="1" u="sng" dirty="0">
                <a:latin typeface="+mj-ea"/>
                <a:ea typeface="+mj-ea"/>
              </a:rPr>
              <a:t>資產</a:t>
            </a:r>
            <a:r>
              <a:rPr lang="zh-TW" altLang="en-US" sz="2400" dirty="0">
                <a:latin typeface="+mj-ea"/>
                <a:ea typeface="+mj-ea"/>
              </a:rPr>
              <a:t>、</a:t>
            </a:r>
            <a:endParaRPr lang="en-US" altLang="zh-TW" sz="2400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400" b="1" u="sng" dirty="0">
                <a:latin typeface="+mj-ea"/>
                <a:ea typeface="+mj-ea"/>
              </a:rPr>
              <a:t>負債</a:t>
            </a:r>
            <a:r>
              <a:rPr lang="zh-TW" altLang="en-US" sz="2400" dirty="0">
                <a:latin typeface="+mj-ea"/>
                <a:ea typeface="+mj-ea"/>
              </a:rPr>
              <a:t>及</a:t>
            </a:r>
            <a:r>
              <a:rPr lang="zh-TW" altLang="en-US" sz="2400" b="1" u="sng" dirty="0">
                <a:latin typeface="+mj-ea"/>
                <a:ea typeface="+mj-ea"/>
              </a:rPr>
              <a:t>權益</a:t>
            </a:r>
            <a:r>
              <a:rPr lang="zh-TW" altLang="en-US" sz="2400" dirty="0">
                <a:latin typeface="+mj-ea"/>
                <a:ea typeface="+mj-ea"/>
              </a:rPr>
              <a:t>等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實帳戶</a:t>
            </a:r>
            <a:r>
              <a:rPr lang="zh-TW" altLang="en-US" sz="2400" dirty="0">
                <a:latin typeface="+mj-ea"/>
                <a:ea typeface="+mj-ea"/>
              </a:rPr>
              <a:t>，而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虛帳戶</a:t>
            </a:r>
            <a:r>
              <a:rPr lang="zh-TW" altLang="en-US" sz="2400" dirty="0">
                <a:latin typeface="+mj-ea"/>
                <a:ea typeface="+mj-ea"/>
              </a:rPr>
              <a:t>皆</a:t>
            </a:r>
            <a:r>
              <a:rPr lang="zh-TW" altLang="en-US" sz="2400" b="1" dirty="0">
                <a:latin typeface="+mj-ea"/>
                <a:ea typeface="+mj-ea"/>
              </a:rPr>
              <a:t>已結清</a:t>
            </a:r>
            <a:r>
              <a:rPr lang="zh-TW" altLang="en-US" sz="2400" dirty="0">
                <a:latin typeface="+mj-ea"/>
                <a:ea typeface="+mj-ea"/>
              </a:rPr>
              <a:t>。</a:t>
            </a: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438150" y="2349500"/>
            <a:ext cx="514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3600" b="1">
                <a:solidFill>
                  <a:srgbClr val="0000CC"/>
                </a:solidFill>
                <a:latin typeface="Times New Roman" pitchFamily="18" charset="0"/>
                <a:ea typeface="標楷體" pitchFamily="65" charset="-120"/>
                <a:cs typeface="Times New Roman" pitchFamily="18" charset="0"/>
              </a:rPr>
              <a:t>A</a:t>
            </a:r>
            <a:endParaRPr lang="zh-TW" altLang="en-US" sz="3600" b="1">
              <a:solidFill>
                <a:srgbClr val="0000CC"/>
              </a:solidFill>
              <a:latin typeface="Times New Roman" pitchFamily="18" charset="0"/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450850" y="4438650"/>
            <a:ext cx="488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3600" b="1">
                <a:solidFill>
                  <a:srgbClr val="0000CC"/>
                </a:solidFill>
                <a:latin typeface="Times New Roman" pitchFamily="18" charset="0"/>
                <a:ea typeface="標楷體" pitchFamily="65" charset="-120"/>
                <a:cs typeface="Times New Roman" pitchFamily="18" charset="0"/>
              </a:rPr>
              <a:t>L</a:t>
            </a:r>
            <a:endParaRPr lang="zh-TW" altLang="en-US" sz="3600" b="1">
              <a:solidFill>
                <a:srgbClr val="0000CC"/>
              </a:solidFill>
              <a:latin typeface="Times New Roman" pitchFamily="18" charset="0"/>
              <a:ea typeface="標楷體" pitchFamily="65" charset="-120"/>
              <a:cs typeface="Times New Roman" pitchFamily="18" charset="0"/>
            </a:endParaRP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438150" y="5375275"/>
            <a:ext cx="514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buClr>
                <a:schemeClr val="bg2"/>
              </a:buClr>
              <a:buSzPct val="75000"/>
              <a:buFontTx/>
              <a:buNone/>
            </a:pPr>
            <a:r>
              <a:rPr lang="en-US" altLang="zh-TW" sz="3600" b="1">
                <a:solidFill>
                  <a:srgbClr val="0000CC"/>
                </a:solidFill>
                <a:latin typeface="Times New Roman" pitchFamily="18" charset="0"/>
                <a:ea typeface="標楷體" pitchFamily="65" charset="-120"/>
                <a:cs typeface="Times New Roman" pitchFamily="18" charset="0"/>
              </a:rPr>
              <a:t>C</a:t>
            </a:r>
            <a:endParaRPr lang="zh-TW" altLang="en-US" sz="3600" b="1">
              <a:solidFill>
                <a:srgbClr val="0000CC"/>
              </a:solidFill>
              <a:latin typeface="Times New Roman" pitchFamily="18" charset="0"/>
              <a:ea typeface="標楷體" pitchFamily="65" charset="-120"/>
              <a:cs typeface="Times New Roman" pitchFamily="18" charset="0"/>
            </a:endParaRPr>
          </a:p>
        </p:txBody>
      </p:sp>
      <p:cxnSp>
        <p:nvCxnSpPr>
          <p:cNvPr id="14" name="直線接點 13"/>
          <p:cNvCxnSpPr/>
          <p:nvPr/>
        </p:nvCxnSpPr>
        <p:spPr>
          <a:xfrm flipV="1">
            <a:off x="995363" y="4229100"/>
            <a:ext cx="4144962" cy="635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6" name="直線接點 15"/>
          <p:cNvCxnSpPr/>
          <p:nvPr/>
        </p:nvCxnSpPr>
        <p:spPr>
          <a:xfrm flipV="1">
            <a:off x="995363" y="5313363"/>
            <a:ext cx="4144962" cy="635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106507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6508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509" name="圖片 17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510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  <p:bldP spid="11" grpId="0"/>
      <p:bldP spid="12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33</a:t>
            </a:r>
          </a:p>
        </p:txBody>
      </p:sp>
      <p:sp>
        <p:nvSpPr>
          <p:cNvPr id="10752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　買賣業</a:t>
            </a:r>
            <a:r>
              <a:rPr lang="zh-TW" altLang="en-US" sz="3200" b="1" u="sng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虛帳戶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之結清</a:t>
            </a:r>
          </a:p>
        </p:txBody>
      </p:sp>
      <p:sp>
        <p:nvSpPr>
          <p:cNvPr id="3" name="矩形 2"/>
          <p:cNvSpPr/>
          <p:nvPr/>
        </p:nvSpPr>
        <p:spPr>
          <a:xfrm>
            <a:off x="1304925" y="2849563"/>
            <a:ext cx="2114550" cy="83185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商品相關帳戶</a:t>
            </a:r>
            <a:r>
              <a:rPr lang="zh-TW" altLang="en-US" sz="2400" dirty="0">
                <a:latin typeface="+mj-ea"/>
                <a:ea typeface="+mj-ea"/>
              </a:rPr>
              <a:t>結清</a:t>
            </a:r>
          </a:p>
        </p:txBody>
      </p:sp>
      <p:sp>
        <p:nvSpPr>
          <p:cNvPr id="4" name="矩形 3"/>
          <p:cNvSpPr/>
          <p:nvPr/>
        </p:nvSpPr>
        <p:spPr>
          <a:xfrm>
            <a:off x="341313" y="1011238"/>
            <a:ext cx="8802687" cy="457200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買賣業以</a:t>
            </a:r>
            <a:r>
              <a:rPr lang="zh-TW" altLang="en-US" sz="2400" b="1" dirty="0">
                <a:latin typeface="+mj-ea"/>
                <a:ea typeface="+mj-ea"/>
              </a:rPr>
              <a:t>出售商品</a:t>
            </a:r>
            <a:r>
              <a:rPr lang="zh-TW" altLang="en-US" sz="2400" dirty="0">
                <a:latin typeface="+mj-ea"/>
                <a:ea typeface="+mj-ea"/>
              </a:rPr>
              <a:t>為主要業務，特別重視</a:t>
            </a:r>
            <a:r>
              <a:rPr lang="zh-TW" altLang="en-US" sz="2400" b="1" dirty="0">
                <a:latin typeface="+mj-ea"/>
                <a:ea typeface="+mj-ea"/>
              </a:rPr>
              <a:t>商品相關帳戶</a:t>
            </a:r>
            <a:r>
              <a:rPr lang="zh-TW" altLang="en-US" sz="2400" dirty="0">
                <a:latin typeface="+mj-ea"/>
                <a:ea typeface="+mj-ea"/>
              </a:rPr>
              <a:t>的結算。</a:t>
            </a:r>
          </a:p>
        </p:txBody>
      </p:sp>
      <p:sp>
        <p:nvSpPr>
          <p:cNvPr id="5" name="矩形 4"/>
          <p:cNvSpPr/>
          <p:nvPr/>
        </p:nvSpPr>
        <p:spPr>
          <a:xfrm>
            <a:off x="3019425" y="1527175"/>
            <a:ext cx="2651125" cy="528638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+mj-ea"/>
                <a:ea typeface="+mj-ea"/>
              </a:rPr>
              <a:t>虛帳戶的結清</a:t>
            </a:r>
          </a:p>
        </p:txBody>
      </p:sp>
      <p:grpSp>
        <p:nvGrpSpPr>
          <p:cNvPr id="24" name="群組 23"/>
          <p:cNvGrpSpPr>
            <a:grpSpLocks/>
          </p:cNvGrpSpPr>
          <p:nvPr/>
        </p:nvGrpSpPr>
        <p:grpSpPr bwMode="auto">
          <a:xfrm>
            <a:off x="1836738" y="2065338"/>
            <a:ext cx="4906962" cy="742950"/>
            <a:chOff x="809608" y="1954499"/>
            <a:chExt cx="6767298" cy="1086376"/>
          </a:xfrm>
        </p:grpSpPr>
        <p:sp>
          <p:nvSpPr>
            <p:cNvPr id="107541" name="文字方塊 24"/>
            <p:cNvSpPr txBox="1">
              <a:spLocks noChangeArrowheads="1"/>
            </p:cNvSpPr>
            <p:nvPr/>
          </p:nvSpPr>
          <p:spPr bwMode="auto">
            <a:xfrm>
              <a:off x="809608" y="2414120"/>
              <a:ext cx="604262" cy="58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分</a:t>
              </a:r>
            </a:p>
          </p:txBody>
        </p:sp>
        <p:grpSp>
          <p:nvGrpSpPr>
            <p:cNvPr id="107542" name="群組 25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107544" name="群組 27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30" name="直線單箭頭接點 29"/>
                <p:cNvCxnSpPr/>
                <p:nvPr/>
              </p:nvCxnSpPr>
              <p:spPr>
                <a:xfrm>
                  <a:off x="1546841" y="2707475"/>
                  <a:ext cx="0" cy="720538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直線接點 30"/>
                <p:cNvCxnSpPr/>
                <p:nvPr/>
              </p:nvCxnSpPr>
              <p:spPr>
                <a:xfrm>
                  <a:off x="1546841" y="2707475"/>
                  <a:ext cx="5401141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直線單箭頭接點 31"/>
                <p:cNvCxnSpPr/>
                <p:nvPr/>
              </p:nvCxnSpPr>
              <p:spPr>
                <a:xfrm>
                  <a:off x="6943603" y="2707475"/>
                  <a:ext cx="0" cy="720538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9" name="直線接點 28"/>
              <p:cNvCxnSpPr/>
              <p:nvPr/>
            </p:nvCxnSpPr>
            <p:spPr>
              <a:xfrm flipH="1">
                <a:off x="4266021" y="1925543"/>
                <a:ext cx="0" cy="78193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543" name="文字方塊 26"/>
            <p:cNvSpPr txBox="1">
              <a:spLocks noChangeArrowheads="1"/>
            </p:cNvSpPr>
            <p:nvPr/>
          </p:nvSpPr>
          <p:spPr bwMode="auto">
            <a:xfrm>
              <a:off x="6972644" y="2460546"/>
              <a:ext cx="604262" cy="58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分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5135563" y="2830513"/>
            <a:ext cx="2338387" cy="83185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u="sng" dirty="0">
                <a:solidFill>
                  <a:srgbClr val="FF0000"/>
                </a:solidFill>
                <a:latin typeface="+mj-ea"/>
                <a:ea typeface="+mj-ea"/>
              </a:rPr>
              <a:t>非</a:t>
            </a:r>
            <a:r>
              <a:rPr lang="zh-TW" altLang="en-US" sz="2400" dirty="0">
                <a:latin typeface="+mj-ea"/>
                <a:ea typeface="+mj-ea"/>
              </a:rPr>
              <a:t>商品相關帳戶結清</a:t>
            </a:r>
          </a:p>
        </p:txBody>
      </p:sp>
      <p:grpSp>
        <p:nvGrpSpPr>
          <p:cNvPr id="35" name="群組 34"/>
          <p:cNvGrpSpPr>
            <a:grpSpLocks/>
          </p:cNvGrpSpPr>
          <p:nvPr/>
        </p:nvGrpSpPr>
        <p:grpSpPr bwMode="auto">
          <a:xfrm>
            <a:off x="1565275" y="3681413"/>
            <a:ext cx="774700" cy="560387"/>
            <a:chOff x="743626" y="3217044"/>
            <a:chExt cx="776039" cy="560095"/>
          </a:xfrm>
        </p:grpSpPr>
        <p:cxnSp>
          <p:nvCxnSpPr>
            <p:cNvPr id="36" name="直線單箭頭接點 35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7540" name="文字方塊 36"/>
            <p:cNvSpPr txBox="1">
              <a:spLocks noChangeArrowheads="1"/>
            </p:cNvSpPr>
            <p:nvPr/>
          </p:nvSpPr>
          <p:spPr bwMode="auto">
            <a:xfrm>
              <a:off x="743626" y="3313831"/>
              <a:ext cx="693346" cy="3966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包括</a:t>
              </a:r>
            </a:p>
          </p:txBody>
        </p:sp>
      </p:grpSp>
      <p:sp>
        <p:nvSpPr>
          <p:cNvPr id="8" name="矩形 7"/>
          <p:cNvSpPr>
            <a:spLocks noChangeArrowheads="1"/>
          </p:cNvSpPr>
          <p:nvPr/>
        </p:nvSpPr>
        <p:spPr bwMode="auto">
          <a:xfrm>
            <a:off x="179388" y="4264025"/>
            <a:ext cx="4816475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期初存貨、期末存貨、進貨、</a:t>
            </a:r>
            <a:br>
              <a:rPr lang="zh-TW" altLang="en-US" sz="2400" b="1">
                <a:latin typeface="標楷體" pitchFamily="65" charset="-120"/>
                <a:ea typeface="標楷體" pitchFamily="65" charset="-120"/>
              </a:rPr>
            </a:b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進貨費用、進貨退出、進貨折讓、銷貨收入、銷貨退回、銷貨折讓。</a:t>
            </a:r>
          </a:p>
        </p:txBody>
      </p:sp>
      <p:grpSp>
        <p:nvGrpSpPr>
          <p:cNvPr id="39" name="群組 38"/>
          <p:cNvGrpSpPr>
            <a:grpSpLocks/>
          </p:cNvGrpSpPr>
          <p:nvPr/>
        </p:nvGrpSpPr>
        <p:grpSpPr bwMode="auto">
          <a:xfrm>
            <a:off x="5710238" y="3681413"/>
            <a:ext cx="542925" cy="560387"/>
            <a:chOff x="975850" y="3217044"/>
            <a:chExt cx="543815" cy="560095"/>
          </a:xfrm>
        </p:grpSpPr>
        <p:cxnSp>
          <p:nvCxnSpPr>
            <p:cNvPr id="40" name="直線單箭頭接點 39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7538" name="文字方塊 40"/>
            <p:cNvSpPr txBox="1">
              <a:spLocks noChangeArrowheads="1"/>
            </p:cNvSpPr>
            <p:nvPr/>
          </p:nvSpPr>
          <p:spPr bwMode="auto">
            <a:xfrm>
              <a:off x="975850" y="3313831"/>
              <a:ext cx="438868" cy="3966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即</a:t>
              </a:r>
            </a:p>
          </p:txBody>
        </p:sp>
      </p:grpSp>
      <p:sp>
        <p:nvSpPr>
          <p:cNvPr id="42" name="矩形 41"/>
          <p:cNvSpPr/>
          <p:nvPr/>
        </p:nvSpPr>
        <p:spPr>
          <a:xfrm>
            <a:off x="5097463" y="4289425"/>
            <a:ext cx="30003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+mj-ea"/>
                <a:ea typeface="+mj-ea"/>
              </a:rPr>
              <a:t>一般損益帳戶之結清</a:t>
            </a:r>
          </a:p>
        </p:txBody>
      </p:sp>
      <p:grpSp>
        <p:nvGrpSpPr>
          <p:cNvPr id="107533" name="群組 3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7534" name="圖片 3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535" name="圖片 3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536" name="圖片 3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 animBg="1"/>
      <p:bldP spid="7" grpId="0" animBg="1"/>
      <p:bldP spid="8" grpId="0"/>
      <p:bldP spid="4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9-2-1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虛帳戶之結帳分錄</a:t>
            </a:r>
          </a:p>
        </p:txBody>
      </p:sp>
      <p:sp>
        <p:nvSpPr>
          <p:cNvPr id="25603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4</a:t>
            </a:r>
          </a:p>
        </p:txBody>
      </p:sp>
      <p:grpSp>
        <p:nvGrpSpPr>
          <p:cNvPr id="47" name="群組 46"/>
          <p:cNvGrpSpPr>
            <a:grpSpLocks/>
          </p:cNvGrpSpPr>
          <p:nvPr/>
        </p:nvGrpSpPr>
        <p:grpSpPr bwMode="auto">
          <a:xfrm>
            <a:off x="619125" y="1265238"/>
            <a:ext cx="2447925" cy="1947862"/>
            <a:chOff x="1259632" y="2636912"/>
            <a:chExt cx="2448272" cy="1440160"/>
          </a:xfrm>
        </p:grpSpPr>
        <p:cxnSp>
          <p:nvCxnSpPr>
            <p:cNvPr id="48" name="直線接點 47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接點 48"/>
            <p:cNvCxnSpPr/>
            <p:nvPr/>
          </p:nvCxnSpPr>
          <p:spPr>
            <a:xfrm>
              <a:off x="2483769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文字方塊 49"/>
          <p:cNvSpPr txBox="1">
            <a:spLocks noChangeArrowheads="1"/>
          </p:cNvSpPr>
          <p:nvPr/>
        </p:nvSpPr>
        <p:spPr bwMode="auto">
          <a:xfrm>
            <a:off x="1293813" y="808038"/>
            <a:ext cx="1098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收益類</a:t>
            </a:r>
          </a:p>
        </p:txBody>
      </p:sp>
      <p:cxnSp>
        <p:nvCxnSpPr>
          <p:cNvPr id="51" name="直線接點 50"/>
          <p:cNvCxnSpPr/>
          <p:nvPr/>
        </p:nvCxnSpPr>
        <p:spPr>
          <a:xfrm>
            <a:off x="619125" y="1700213"/>
            <a:ext cx="2447925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52" name="矩形 51"/>
          <p:cNvSpPr/>
          <p:nvPr/>
        </p:nvSpPr>
        <p:spPr>
          <a:xfrm>
            <a:off x="2125663" y="1809750"/>
            <a:ext cx="8032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貸餘</a:t>
            </a:r>
          </a:p>
        </p:txBody>
      </p:sp>
      <p:sp>
        <p:nvSpPr>
          <p:cNvPr id="53" name="矩形 52"/>
          <p:cNvSpPr/>
          <p:nvPr/>
        </p:nvSpPr>
        <p:spPr>
          <a:xfrm>
            <a:off x="280988" y="2314575"/>
            <a:ext cx="1412875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結帳分錄</a:t>
            </a:r>
          </a:p>
        </p:txBody>
      </p:sp>
      <p:graphicFrame>
        <p:nvGraphicFramePr>
          <p:cNvPr id="55" name="表格 54"/>
          <p:cNvGraphicFramePr>
            <a:graphicFrameLocks noGrp="1"/>
          </p:cNvGraphicFramePr>
          <p:nvPr/>
        </p:nvGraphicFramePr>
        <p:xfrm>
          <a:off x="323850" y="4337050"/>
          <a:ext cx="3841750" cy="173513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841750"/>
              </a:tblGrid>
              <a:tr h="518244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800" dirty="0" smtClean="0">
                          <a:solidFill>
                            <a:schemeClr val="tx1"/>
                          </a:solidFill>
                          <a:latin typeface="標楷體" pitchFamily="65" charset="-120"/>
                          <a:ea typeface="標楷體" pitchFamily="65" charset="-120"/>
                        </a:rPr>
                        <a:t>結帳分錄基本概念</a:t>
                      </a:r>
                      <a:endParaRPr lang="zh-TW" altLang="en-US" sz="2800" dirty="0">
                        <a:solidFill>
                          <a:schemeClr val="tx1"/>
                        </a:solidFill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8" marR="91458" marT="45723" marB="45723"/>
                </a:tc>
              </a:tr>
              <a:tr h="1216894"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58" marR="91458" marT="45723" marB="45723"/>
                </a:tc>
              </a:tr>
            </a:tbl>
          </a:graphicData>
        </a:graphic>
      </p:graphicFrame>
      <p:sp>
        <p:nvSpPr>
          <p:cNvPr id="56" name="矩形 55"/>
          <p:cNvSpPr/>
          <p:nvPr/>
        </p:nvSpPr>
        <p:spPr>
          <a:xfrm>
            <a:off x="379413" y="4878388"/>
            <a:ext cx="2784475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借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ＸＸ收益   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1235075" y="5416550"/>
            <a:ext cx="27749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8" name="文字方塊 57"/>
          <p:cNvSpPr txBox="1">
            <a:spLocks noChangeArrowheads="1"/>
          </p:cNvSpPr>
          <p:nvPr/>
        </p:nvSpPr>
        <p:spPr bwMode="auto">
          <a:xfrm>
            <a:off x="180975" y="3125788"/>
            <a:ext cx="39735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做</a:t>
            </a:r>
            <a:r>
              <a:rPr lang="zh-TW" altLang="en-US" sz="2400" u="sng">
                <a:latin typeface="標楷體" pitchFamily="65" charset="-120"/>
                <a:ea typeface="標楷體" pitchFamily="65" charset="-120"/>
              </a:rPr>
              <a:t>結帳分錄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時，應將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收益類項目沖到借方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</a:t>
            </a:r>
            <a:r>
              <a:rPr lang="zh-TW" altLang="en-US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貸記本期損益項目，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虛帳戶即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結清歸零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3108325" y="1374775"/>
            <a:ext cx="1568450" cy="8302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大部分為</a:t>
            </a:r>
            <a:endParaRPr lang="en-US" altLang="zh-TW" sz="2400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___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餘項目</a:t>
            </a:r>
            <a:endParaRPr lang="en-US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5" name="群組 24"/>
          <p:cNvGrpSpPr>
            <a:grpSpLocks/>
          </p:cNvGrpSpPr>
          <p:nvPr/>
        </p:nvGrpSpPr>
        <p:grpSpPr bwMode="auto">
          <a:xfrm>
            <a:off x="5011738" y="1300163"/>
            <a:ext cx="2447925" cy="1765300"/>
            <a:chOff x="1259632" y="2636912"/>
            <a:chExt cx="2448272" cy="1440160"/>
          </a:xfrm>
        </p:grpSpPr>
        <p:cxnSp>
          <p:nvCxnSpPr>
            <p:cNvPr id="26" name="直線接點 25"/>
            <p:cNvCxnSpPr/>
            <p:nvPr/>
          </p:nvCxnSpPr>
          <p:spPr>
            <a:xfrm>
              <a:off x="1259632" y="2636912"/>
              <a:ext cx="2448272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線接點 26"/>
            <p:cNvCxnSpPr/>
            <p:nvPr/>
          </p:nvCxnSpPr>
          <p:spPr>
            <a:xfrm>
              <a:off x="2483767" y="2636912"/>
              <a:ext cx="0" cy="144016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文字方塊 27"/>
          <p:cNvSpPr txBox="1">
            <a:spLocks noChangeArrowheads="1"/>
          </p:cNvSpPr>
          <p:nvPr/>
        </p:nvSpPr>
        <p:spPr bwMode="auto">
          <a:xfrm>
            <a:off x="5686425" y="842963"/>
            <a:ext cx="1098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費損類</a:t>
            </a:r>
          </a:p>
        </p:txBody>
      </p:sp>
      <p:cxnSp>
        <p:nvCxnSpPr>
          <p:cNvPr id="29" name="直線接點 28"/>
          <p:cNvCxnSpPr/>
          <p:nvPr/>
        </p:nvCxnSpPr>
        <p:spPr>
          <a:xfrm>
            <a:off x="5011738" y="1700213"/>
            <a:ext cx="2447925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0" name="矩形 29"/>
          <p:cNvSpPr/>
          <p:nvPr/>
        </p:nvSpPr>
        <p:spPr>
          <a:xfrm>
            <a:off x="5297488" y="1773238"/>
            <a:ext cx="80327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借餘</a:t>
            </a:r>
          </a:p>
        </p:txBody>
      </p:sp>
      <p:sp>
        <p:nvSpPr>
          <p:cNvPr id="31" name="矩形 30"/>
          <p:cNvSpPr/>
          <p:nvPr/>
        </p:nvSpPr>
        <p:spPr>
          <a:xfrm>
            <a:off x="6337300" y="2276475"/>
            <a:ext cx="1412875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結帳分錄</a:t>
            </a:r>
          </a:p>
        </p:txBody>
      </p:sp>
      <p:graphicFrame>
        <p:nvGraphicFramePr>
          <p:cNvPr id="32" name="表格 31"/>
          <p:cNvGraphicFramePr>
            <a:graphicFrameLocks noGrp="1"/>
          </p:cNvGraphicFramePr>
          <p:nvPr/>
        </p:nvGraphicFramePr>
        <p:xfrm>
          <a:off x="4867275" y="4343400"/>
          <a:ext cx="3841750" cy="164941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841750"/>
              </a:tblGrid>
              <a:tr h="518209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800" dirty="0" smtClean="0">
                          <a:solidFill>
                            <a:schemeClr val="tx1"/>
                          </a:solidFill>
                          <a:latin typeface="標楷體" pitchFamily="65" charset="-120"/>
                          <a:ea typeface="標楷體" pitchFamily="65" charset="-120"/>
                        </a:rPr>
                        <a:t>結帳分錄基本概念</a:t>
                      </a:r>
                      <a:endParaRPr lang="zh-TW" altLang="en-US" sz="2800" dirty="0">
                        <a:solidFill>
                          <a:schemeClr val="tx1"/>
                        </a:solidFill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8" marR="91458"/>
                </a:tc>
              </a:tr>
              <a:tr h="1131204"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58" marR="91458"/>
                </a:tc>
              </a:tr>
            </a:tbl>
          </a:graphicData>
        </a:graphic>
      </p:graphicFrame>
      <p:sp>
        <p:nvSpPr>
          <p:cNvPr id="33" name="矩形 32"/>
          <p:cNvSpPr/>
          <p:nvPr/>
        </p:nvSpPr>
        <p:spPr>
          <a:xfrm>
            <a:off x="5753100" y="5421313"/>
            <a:ext cx="2784475" cy="46672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貸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ＸＸ費損   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4919663" y="4892675"/>
            <a:ext cx="2774950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借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本期損益    </a:t>
            </a:r>
            <a:r>
              <a:rPr lang="en-US" altLang="zh-TW" sz="2400" b="1" dirty="0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400" b="1" dirty="0">
              <a:solidFill>
                <a:srgbClr val="3333CC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文字方塊 34"/>
          <p:cNvSpPr txBox="1">
            <a:spLocks noChangeArrowheads="1"/>
          </p:cNvSpPr>
          <p:nvPr/>
        </p:nvSpPr>
        <p:spPr bwMode="auto">
          <a:xfrm>
            <a:off x="4767263" y="3101975"/>
            <a:ext cx="39814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做</a:t>
            </a:r>
            <a:r>
              <a:rPr lang="zh-TW" altLang="en-US" sz="2400" u="sng">
                <a:latin typeface="標楷體" pitchFamily="65" charset="-120"/>
                <a:ea typeface="標楷體" pitchFamily="65" charset="-120"/>
              </a:rPr>
              <a:t>結帳分錄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時，應將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費損類項目沖到貸方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</a:t>
            </a:r>
            <a:r>
              <a:rPr lang="zh-TW" altLang="en-US" sz="2400" b="1">
                <a:solidFill>
                  <a:srgbClr val="3333CC"/>
                </a:solidFill>
                <a:latin typeface="標楷體" pitchFamily="65" charset="-120"/>
                <a:ea typeface="標楷體" pitchFamily="65" charset="-120"/>
              </a:rPr>
              <a:t>借記本期損益項目，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虛帳戶即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結清歸零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7500938" y="1374775"/>
            <a:ext cx="1568450" cy="8302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大部分為</a:t>
            </a:r>
            <a:endParaRPr lang="en-US" altLang="zh-TW" sz="2400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___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餘項目</a:t>
            </a:r>
            <a:endParaRPr lang="en-US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" name="直線單箭頭接點 2"/>
          <p:cNvCxnSpPr/>
          <p:nvPr/>
        </p:nvCxnSpPr>
        <p:spPr>
          <a:xfrm flipH="1">
            <a:off x="1547813" y="1989138"/>
            <a:ext cx="577850" cy="2047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接點 36"/>
          <p:cNvCxnSpPr/>
          <p:nvPr/>
        </p:nvCxnSpPr>
        <p:spPr>
          <a:xfrm>
            <a:off x="619125" y="2852738"/>
            <a:ext cx="2447925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8" name="甜甜圈 37"/>
          <p:cNvSpPr/>
          <p:nvPr/>
        </p:nvSpPr>
        <p:spPr>
          <a:xfrm>
            <a:off x="2341563" y="2870200"/>
            <a:ext cx="371475" cy="390525"/>
          </a:xfrm>
          <a:prstGeom prst="donut">
            <a:avLst/>
          </a:prstGeom>
          <a:solidFill>
            <a:srgbClr val="FF000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>
              <a:solidFill>
                <a:schemeClr val="tx1"/>
              </a:solidFill>
            </a:endParaRPr>
          </a:p>
        </p:txBody>
      </p:sp>
      <p:cxnSp>
        <p:nvCxnSpPr>
          <p:cNvPr id="39" name="直線接點 38"/>
          <p:cNvCxnSpPr/>
          <p:nvPr/>
        </p:nvCxnSpPr>
        <p:spPr>
          <a:xfrm>
            <a:off x="5011738" y="2852738"/>
            <a:ext cx="2447925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40" name="甜甜圈 39"/>
          <p:cNvSpPr/>
          <p:nvPr/>
        </p:nvSpPr>
        <p:spPr>
          <a:xfrm>
            <a:off x="5500688" y="2870200"/>
            <a:ext cx="371475" cy="390525"/>
          </a:xfrm>
          <a:prstGeom prst="donut">
            <a:avLst/>
          </a:prstGeom>
          <a:solidFill>
            <a:srgbClr val="FF000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>
              <a:solidFill>
                <a:schemeClr val="tx1"/>
              </a:solidFill>
            </a:endParaRPr>
          </a:p>
        </p:txBody>
      </p:sp>
      <p:cxnSp>
        <p:nvCxnSpPr>
          <p:cNvPr id="4" name="直線單箭頭接點 3"/>
          <p:cNvCxnSpPr>
            <a:stCxn id="30" idx="3"/>
          </p:cNvCxnSpPr>
          <p:nvPr/>
        </p:nvCxnSpPr>
        <p:spPr>
          <a:xfrm>
            <a:off x="6100763" y="2006600"/>
            <a:ext cx="684212" cy="1984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644" name="群組 4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5645" name="圖片 4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46" name="圖片 4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47" name="圖片 4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5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 nodeType="clickPar">
                      <p:stCondLst>
                        <p:cond delay="indefinite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4" dur="250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 nodeType="clickPar">
                      <p:stCondLst>
                        <p:cond delay="indefinite"/>
                      </p:stCondLst>
                      <p:childTnLst>
                        <p:par>
                          <p:cTn id="1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 nodeType="clickPar">
                      <p:stCondLst>
                        <p:cond delay="indefinite"/>
                      </p:stCondLst>
                      <p:childTnLst>
                        <p:par>
                          <p:cTn id="1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2" grpId="0" animBg="1"/>
      <p:bldP spid="53" grpId="0" animBg="1"/>
      <p:bldP spid="56" grpId="0" animBg="1"/>
      <p:bldP spid="56" grpId="1" animBg="1"/>
      <p:bldP spid="57" grpId="0" animBg="1"/>
      <p:bldP spid="58" grpId="0"/>
      <p:bldP spid="59" grpId="0" animBg="1"/>
      <p:bldP spid="28" grpId="0"/>
      <p:bldP spid="30" grpId="0" animBg="1"/>
      <p:bldP spid="31" grpId="0" animBg="1"/>
      <p:bldP spid="33" grpId="0" animBg="1"/>
      <p:bldP spid="33" grpId="1" animBg="1"/>
      <p:bldP spid="34" grpId="0" animBg="1"/>
      <p:bldP spid="35" grpId="0"/>
      <p:bldP spid="36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33</a:t>
            </a:r>
          </a:p>
        </p:txBody>
      </p:sp>
      <p:sp>
        <p:nvSpPr>
          <p:cNvPr id="10854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銷貨毛利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(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損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)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相關計算公式</a:t>
            </a:r>
          </a:p>
        </p:txBody>
      </p:sp>
      <p:sp>
        <p:nvSpPr>
          <p:cNvPr id="2" name="矩形 1"/>
          <p:cNvSpPr/>
          <p:nvPr/>
        </p:nvSpPr>
        <p:spPr>
          <a:xfrm>
            <a:off x="347663" y="1196975"/>
            <a:ext cx="4627562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銷貨收入－銷貨退回－銷貨折讓</a:t>
            </a:r>
          </a:p>
        </p:txBody>
      </p:sp>
      <p:sp>
        <p:nvSpPr>
          <p:cNvPr id="6" name="等於 5"/>
          <p:cNvSpPr/>
          <p:nvPr/>
        </p:nvSpPr>
        <p:spPr>
          <a:xfrm>
            <a:off x="5021263" y="1193800"/>
            <a:ext cx="595312" cy="457200"/>
          </a:xfrm>
          <a:prstGeom prst="mathEqual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5709052" y="1196752"/>
            <a:ext cx="1551553" cy="461665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銷貨淨額</a:t>
            </a:r>
          </a:p>
        </p:txBody>
      </p:sp>
      <p:sp>
        <p:nvSpPr>
          <p:cNvPr id="9" name="矩形 8"/>
          <p:cNvSpPr/>
          <p:nvPr/>
        </p:nvSpPr>
        <p:spPr>
          <a:xfrm>
            <a:off x="341313" y="1989138"/>
            <a:ext cx="4975225" cy="830262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期初存貨＋進貨＋進貨費用</a:t>
            </a:r>
            <a:endParaRPr lang="en-US" altLang="zh-TW" sz="2400" b="1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</a:rPr>
              <a:t>－</a:t>
            </a: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進貨退出</a:t>
            </a: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</a:rPr>
              <a:t>－</a:t>
            </a: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進貨折讓－</a:t>
            </a:r>
            <a:r>
              <a:rPr lang="zh-TW" altLang="zh-TW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期末存貨</a:t>
            </a:r>
            <a:endParaRPr lang="zh-TW" altLang="en-US" sz="2400" b="1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等於 33"/>
          <p:cNvSpPr/>
          <p:nvPr/>
        </p:nvSpPr>
        <p:spPr>
          <a:xfrm>
            <a:off x="5391150" y="2176463"/>
            <a:ext cx="593725" cy="457200"/>
          </a:xfrm>
          <a:prstGeom prst="mathEqual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5985032" y="2201298"/>
            <a:ext cx="1551553" cy="461665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銷貨成本</a:t>
            </a:r>
          </a:p>
        </p:txBody>
      </p:sp>
      <p:sp>
        <p:nvSpPr>
          <p:cNvPr id="39" name="矩形 38"/>
          <p:cNvSpPr/>
          <p:nvPr/>
        </p:nvSpPr>
        <p:spPr>
          <a:xfrm>
            <a:off x="403684" y="3212976"/>
            <a:ext cx="1551553" cy="461665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銷貨淨額</a:t>
            </a:r>
          </a:p>
        </p:txBody>
      </p:sp>
      <p:sp>
        <p:nvSpPr>
          <p:cNvPr id="10" name="減號 9"/>
          <p:cNvSpPr/>
          <p:nvPr/>
        </p:nvSpPr>
        <p:spPr>
          <a:xfrm>
            <a:off x="2049463" y="3122613"/>
            <a:ext cx="647700" cy="690562"/>
          </a:xfrm>
          <a:prstGeom prst="mathMinus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40" name="矩形 39"/>
          <p:cNvSpPr/>
          <p:nvPr/>
        </p:nvSpPr>
        <p:spPr>
          <a:xfrm>
            <a:off x="2738472" y="3237486"/>
            <a:ext cx="1551553" cy="461665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銷貨成本</a:t>
            </a:r>
          </a:p>
        </p:txBody>
      </p:sp>
      <p:sp>
        <p:nvSpPr>
          <p:cNvPr id="41" name="等於 40"/>
          <p:cNvSpPr/>
          <p:nvPr/>
        </p:nvSpPr>
        <p:spPr>
          <a:xfrm>
            <a:off x="4346575" y="3235325"/>
            <a:ext cx="595313" cy="457200"/>
          </a:xfrm>
          <a:prstGeom prst="mathEqual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5008657" y="3212976"/>
            <a:ext cx="1551553" cy="461665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銷貨毛利</a:t>
            </a:r>
          </a:p>
        </p:txBody>
      </p:sp>
      <p:grpSp>
        <p:nvGrpSpPr>
          <p:cNvPr id="108569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8570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571" name="圖片 2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572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34</a:t>
            </a:r>
          </a:p>
        </p:txBody>
      </p:sp>
      <p:sp>
        <p:nvSpPr>
          <p:cNvPr id="10957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商品相關帳戶的結帳方法</a:t>
            </a:r>
          </a:p>
        </p:txBody>
      </p:sp>
      <p:sp>
        <p:nvSpPr>
          <p:cNvPr id="3" name="矩形 2"/>
          <p:cNvSpPr/>
          <p:nvPr/>
        </p:nvSpPr>
        <p:spPr>
          <a:xfrm>
            <a:off x="3582988" y="835025"/>
            <a:ext cx="1668462" cy="528638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+mj-ea"/>
                <a:ea typeface="+mj-ea"/>
              </a:rPr>
              <a:t>結帳方法</a:t>
            </a:r>
          </a:p>
        </p:txBody>
      </p:sp>
      <p:sp>
        <p:nvSpPr>
          <p:cNvPr id="20" name="矩形 19"/>
          <p:cNvSpPr/>
          <p:nvPr/>
        </p:nvSpPr>
        <p:spPr>
          <a:xfrm>
            <a:off x="1377950" y="1979613"/>
            <a:ext cx="201612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本期損益法</a:t>
            </a:r>
          </a:p>
        </p:txBody>
      </p:sp>
      <p:grpSp>
        <p:nvGrpSpPr>
          <p:cNvPr id="21" name="群組 20"/>
          <p:cNvGrpSpPr>
            <a:grpSpLocks/>
          </p:cNvGrpSpPr>
          <p:nvPr/>
        </p:nvGrpSpPr>
        <p:grpSpPr bwMode="auto">
          <a:xfrm>
            <a:off x="1909763" y="1371600"/>
            <a:ext cx="4905375" cy="582613"/>
            <a:chOff x="809608" y="1954499"/>
            <a:chExt cx="6767297" cy="1142375"/>
          </a:xfrm>
        </p:grpSpPr>
        <p:sp>
          <p:nvSpPr>
            <p:cNvPr id="109596" name="文字方塊 21"/>
            <p:cNvSpPr txBox="1">
              <a:spLocks noChangeArrowheads="1"/>
            </p:cNvSpPr>
            <p:nvPr/>
          </p:nvSpPr>
          <p:spPr bwMode="auto">
            <a:xfrm>
              <a:off x="809608" y="2318689"/>
              <a:ext cx="604458" cy="778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分</a:t>
              </a:r>
            </a:p>
          </p:txBody>
        </p:sp>
        <p:grpSp>
          <p:nvGrpSpPr>
            <p:cNvPr id="109597" name="群組 22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109599" name="群組 24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27" name="直線單箭頭接點 26"/>
                <p:cNvCxnSpPr/>
                <p:nvPr/>
              </p:nvCxnSpPr>
              <p:spPr>
                <a:xfrm>
                  <a:off x="1547069" y="2709769"/>
                  <a:ext cx="0" cy="719231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直線接點 27"/>
                <p:cNvCxnSpPr/>
                <p:nvPr/>
              </p:nvCxnSpPr>
              <p:spPr>
                <a:xfrm>
                  <a:off x="1547069" y="2709769"/>
                  <a:ext cx="5400697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直線單箭頭接點 28"/>
                <p:cNvCxnSpPr/>
                <p:nvPr/>
              </p:nvCxnSpPr>
              <p:spPr>
                <a:xfrm>
                  <a:off x="6943386" y="2709769"/>
                  <a:ext cx="0" cy="719231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" name="直線接點 25"/>
              <p:cNvCxnSpPr/>
              <p:nvPr/>
            </p:nvCxnSpPr>
            <p:spPr>
              <a:xfrm flipH="1">
                <a:off x="4264938" y="1925543"/>
                <a:ext cx="0" cy="784225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9598" name="文字方塊 23"/>
            <p:cNvSpPr txBox="1">
              <a:spLocks noChangeArrowheads="1"/>
            </p:cNvSpPr>
            <p:nvPr/>
          </p:nvSpPr>
          <p:spPr bwMode="auto">
            <a:xfrm>
              <a:off x="6972447" y="2318689"/>
              <a:ext cx="604458" cy="778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分</a:t>
              </a:r>
            </a:p>
          </p:txBody>
        </p:sp>
      </p:grpSp>
      <p:sp>
        <p:nvSpPr>
          <p:cNvPr id="30" name="矩形 29"/>
          <p:cNvSpPr/>
          <p:nvPr/>
        </p:nvSpPr>
        <p:spPr>
          <a:xfrm>
            <a:off x="5208588" y="1960563"/>
            <a:ext cx="2338387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銷貨成本法</a:t>
            </a:r>
          </a:p>
        </p:txBody>
      </p:sp>
      <p:grpSp>
        <p:nvGrpSpPr>
          <p:cNvPr id="31" name="群組 30"/>
          <p:cNvGrpSpPr>
            <a:grpSpLocks/>
          </p:cNvGrpSpPr>
          <p:nvPr/>
        </p:nvGrpSpPr>
        <p:grpSpPr bwMode="auto">
          <a:xfrm>
            <a:off x="1871663" y="2465388"/>
            <a:ext cx="557212" cy="560387"/>
            <a:chOff x="961336" y="3217044"/>
            <a:chExt cx="558329" cy="560095"/>
          </a:xfrm>
        </p:grpSpPr>
        <p:cxnSp>
          <p:nvCxnSpPr>
            <p:cNvPr id="32" name="直線單箭頭接點 31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9595" name="文字方塊 34"/>
            <p:cNvSpPr txBox="1">
              <a:spLocks noChangeArrowheads="1"/>
            </p:cNvSpPr>
            <p:nvPr/>
          </p:nvSpPr>
          <p:spPr bwMode="auto">
            <a:xfrm>
              <a:off x="961336" y="3313831"/>
              <a:ext cx="439028" cy="3966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即</a:t>
              </a:r>
            </a:p>
          </p:txBody>
        </p:sp>
      </p:grp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519113" y="3048000"/>
            <a:ext cx="4572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所有商品相關帳戶的餘額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直接轉入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「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本期損益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」帳戶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37" name="群組 36"/>
          <p:cNvGrpSpPr>
            <a:grpSpLocks/>
          </p:cNvGrpSpPr>
          <p:nvPr/>
        </p:nvGrpSpPr>
        <p:grpSpPr bwMode="auto">
          <a:xfrm>
            <a:off x="5607050" y="2433638"/>
            <a:ext cx="760413" cy="476250"/>
            <a:chOff x="758140" y="3187686"/>
            <a:chExt cx="761525" cy="589453"/>
          </a:xfrm>
        </p:grpSpPr>
        <p:cxnSp>
          <p:nvCxnSpPr>
            <p:cNvPr id="43" name="直線單箭頭接點 42"/>
            <p:cNvCxnSpPr/>
            <p:nvPr/>
          </p:nvCxnSpPr>
          <p:spPr>
            <a:xfrm>
              <a:off x="1519665" y="3217158"/>
              <a:ext cx="0" cy="55998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9593" name="文字方塊 43"/>
            <p:cNvSpPr txBox="1">
              <a:spLocks noChangeArrowheads="1"/>
            </p:cNvSpPr>
            <p:nvPr/>
          </p:nvSpPr>
          <p:spPr bwMode="auto">
            <a:xfrm>
              <a:off x="758140" y="3187686"/>
              <a:ext cx="693163" cy="491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先將</a:t>
              </a:r>
            </a:p>
          </p:txBody>
        </p:sp>
      </p:grpSp>
      <p:sp>
        <p:nvSpPr>
          <p:cNvPr id="45" name="矩形 44"/>
          <p:cNvSpPr/>
          <p:nvPr/>
        </p:nvSpPr>
        <p:spPr>
          <a:xfrm>
            <a:off x="4457700" y="2801938"/>
            <a:ext cx="4572000" cy="82232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影響銷貨成本的相關帳戶餘額</a:t>
            </a:r>
            <a:endParaRPr lang="en-US" altLang="zh-TW" sz="2400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轉入「</a:t>
            </a:r>
            <a:r>
              <a:rPr lang="zh-TW" altLang="en-US" sz="2400" b="1" dirty="0">
                <a:solidFill>
                  <a:srgbClr val="0000CC"/>
                </a:solidFill>
                <a:latin typeface="+mj-ea"/>
                <a:ea typeface="+mj-ea"/>
              </a:rPr>
              <a:t>銷貨成本</a:t>
            </a:r>
            <a:r>
              <a:rPr lang="zh-TW" altLang="en-US" sz="2400" dirty="0">
                <a:latin typeface="+mj-ea"/>
                <a:ea typeface="+mj-ea"/>
              </a:rPr>
              <a:t>」帳戶</a:t>
            </a:r>
            <a:endParaRPr lang="zh-TW" altLang="en-US" sz="2400" b="1" dirty="0">
              <a:latin typeface="+mj-ea"/>
              <a:ea typeface="+mj-ea"/>
            </a:endParaRPr>
          </a:p>
        </p:txBody>
      </p:sp>
      <p:grpSp>
        <p:nvGrpSpPr>
          <p:cNvPr id="46" name="群組 45"/>
          <p:cNvGrpSpPr>
            <a:grpSpLocks/>
          </p:cNvGrpSpPr>
          <p:nvPr/>
        </p:nvGrpSpPr>
        <p:grpSpPr bwMode="auto">
          <a:xfrm>
            <a:off x="5613400" y="3595688"/>
            <a:ext cx="746125" cy="463550"/>
            <a:chOff x="772654" y="3217044"/>
            <a:chExt cx="747011" cy="560095"/>
          </a:xfrm>
        </p:grpSpPr>
        <p:cxnSp>
          <p:nvCxnSpPr>
            <p:cNvPr id="47" name="直線單箭頭接點 46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9591" name="文字方塊 47"/>
            <p:cNvSpPr txBox="1">
              <a:spLocks noChangeArrowheads="1"/>
            </p:cNvSpPr>
            <p:nvPr/>
          </p:nvSpPr>
          <p:spPr bwMode="auto">
            <a:xfrm>
              <a:off x="772654" y="3226635"/>
              <a:ext cx="692972" cy="4795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再將</a:t>
              </a:r>
            </a:p>
          </p:txBody>
        </p:sp>
      </p:grpSp>
      <p:sp>
        <p:nvSpPr>
          <p:cNvPr id="49" name="矩形 48"/>
          <p:cNvSpPr/>
          <p:nvPr/>
        </p:nvSpPr>
        <p:spPr>
          <a:xfrm>
            <a:off x="4813300" y="4010025"/>
            <a:ext cx="3503613" cy="82232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銷貨成本</a:t>
            </a:r>
            <a:r>
              <a:rPr lang="zh-TW" altLang="en-US" sz="2400" dirty="0">
                <a:latin typeface="+mj-ea"/>
                <a:ea typeface="+mj-ea"/>
              </a:rPr>
              <a:t>帳戶的餘額</a:t>
            </a:r>
            <a:endParaRPr lang="en-US" altLang="zh-TW" sz="2400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轉入「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本期損益</a:t>
            </a:r>
            <a:r>
              <a:rPr lang="zh-TW" altLang="en-US" sz="2400" dirty="0">
                <a:latin typeface="+mj-ea"/>
                <a:ea typeface="+mj-ea"/>
              </a:rPr>
              <a:t>」帳戶</a:t>
            </a:r>
            <a:endParaRPr lang="zh-TW" altLang="en-US" sz="2400" b="1" dirty="0">
              <a:latin typeface="+mj-ea"/>
              <a:ea typeface="+mj-ea"/>
            </a:endParaRPr>
          </a:p>
        </p:txBody>
      </p:sp>
      <p:grpSp>
        <p:nvGrpSpPr>
          <p:cNvPr id="50" name="群組 49"/>
          <p:cNvGrpSpPr>
            <a:grpSpLocks/>
          </p:cNvGrpSpPr>
          <p:nvPr/>
        </p:nvGrpSpPr>
        <p:grpSpPr bwMode="auto">
          <a:xfrm>
            <a:off x="5576888" y="4797425"/>
            <a:ext cx="746125" cy="463550"/>
            <a:chOff x="772654" y="3217044"/>
            <a:chExt cx="747011" cy="560095"/>
          </a:xfrm>
        </p:grpSpPr>
        <p:cxnSp>
          <p:nvCxnSpPr>
            <p:cNvPr id="51" name="直線單箭頭接點 50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9589" name="文字方塊 51"/>
            <p:cNvSpPr txBox="1">
              <a:spLocks noChangeArrowheads="1"/>
            </p:cNvSpPr>
            <p:nvPr/>
          </p:nvSpPr>
          <p:spPr bwMode="auto">
            <a:xfrm>
              <a:off x="772654" y="3226635"/>
              <a:ext cx="692972" cy="4795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另將</a:t>
              </a:r>
            </a:p>
          </p:txBody>
        </p:sp>
      </p:grpSp>
      <p:sp>
        <p:nvSpPr>
          <p:cNvPr id="53" name="矩形 52"/>
          <p:cNvSpPr>
            <a:spLocks noChangeArrowheads="1"/>
          </p:cNvSpPr>
          <p:nvPr/>
        </p:nvSpPr>
        <p:spPr bwMode="auto">
          <a:xfrm>
            <a:off x="1692275" y="5211763"/>
            <a:ext cx="73945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銷貨退回、銷貨折讓帳戶轉入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銷貨收入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帳戶後， 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銷貨收入即代表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銷貨淨額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，再轉入「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本期損益」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帳戶</a:t>
            </a:r>
          </a:p>
        </p:txBody>
      </p:sp>
      <p:grpSp>
        <p:nvGrpSpPr>
          <p:cNvPr id="109584" name="群組 3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9585" name="圖片 3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586" name="圖片 3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587" name="圖片 4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0" grpId="0" animBg="1"/>
      <p:bldP spid="30" grpId="0" animBg="1"/>
      <p:bldP spid="36" grpId="0"/>
      <p:bldP spid="45" grpId="0"/>
      <p:bldP spid="49" grpId="0"/>
      <p:bldP spid="53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34</a:t>
            </a:r>
          </a:p>
        </p:txBody>
      </p:sp>
      <p:sp>
        <p:nvSpPr>
          <p:cNvPr id="11059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793038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一般損益帳戶之結清</a:t>
            </a:r>
          </a:p>
        </p:txBody>
      </p:sp>
      <p:sp>
        <p:nvSpPr>
          <p:cNvPr id="53" name="矩形 52"/>
          <p:cNvSpPr/>
          <p:nvPr/>
        </p:nvSpPr>
        <p:spPr>
          <a:xfrm>
            <a:off x="539750" y="965200"/>
            <a:ext cx="7394575" cy="82232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一般損益帳戶之結帳方法只有</a:t>
            </a:r>
            <a:r>
              <a:rPr lang="zh-TW" altLang="en-US" sz="2400" b="1" u="sng" dirty="0">
                <a:latin typeface="+mj-ea"/>
                <a:ea typeface="+mj-ea"/>
              </a:rPr>
              <a:t>本期損益法</a:t>
            </a:r>
            <a:r>
              <a:rPr lang="zh-TW" altLang="en-US" sz="2400" dirty="0">
                <a:latin typeface="+mj-ea"/>
                <a:ea typeface="+mj-ea"/>
              </a:rPr>
              <a:t>，即將一般損益帳戶</a:t>
            </a:r>
            <a:r>
              <a:rPr lang="zh-TW" altLang="en-US" sz="2400" b="1" dirty="0">
                <a:latin typeface="+mj-ea"/>
                <a:ea typeface="+mj-ea"/>
              </a:rPr>
              <a:t>皆直接轉入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本期損益帳戶</a:t>
            </a:r>
            <a:r>
              <a:rPr lang="zh-TW" altLang="en-US" sz="2400" b="1" dirty="0">
                <a:latin typeface="+mj-ea"/>
                <a:ea typeface="+mj-ea"/>
              </a:rPr>
              <a:t>。</a:t>
            </a:r>
          </a:p>
        </p:txBody>
      </p:sp>
      <p:sp>
        <p:nvSpPr>
          <p:cNvPr id="38" name="矩形 37"/>
          <p:cNvSpPr/>
          <p:nvPr/>
        </p:nvSpPr>
        <p:spPr>
          <a:xfrm>
            <a:off x="3132138" y="1871663"/>
            <a:ext cx="2538412" cy="528637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+mj-ea"/>
                <a:ea typeface="+mj-ea"/>
              </a:rPr>
              <a:t>常見處理方式</a:t>
            </a:r>
          </a:p>
        </p:txBody>
      </p:sp>
      <p:sp>
        <p:nvSpPr>
          <p:cNvPr id="39" name="矩形 38"/>
          <p:cNvSpPr/>
          <p:nvPr/>
        </p:nvSpPr>
        <p:spPr>
          <a:xfrm>
            <a:off x="1003300" y="3132138"/>
            <a:ext cx="2808288" cy="83026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將一般損益帳戶分</a:t>
            </a:r>
            <a:endParaRPr lang="en-US" altLang="zh-TW" sz="2400" dirty="0">
              <a:latin typeface="+mj-ea"/>
              <a:ea typeface="+mj-ea"/>
            </a:endParaRPr>
          </a:p>
          <a:p>
            <a:pPr algn="ctr" eaLnBrk="1" hangingPunct="1">
              <a:defRPr/>
            </a:pPr>
            <a:r>
              <a:rPr lang="zh-TW" altLang="en-US" sz="2400" b="1" dirty="0">
                <a:latin typeface="+mj-ea"/>
                <a:ea typeface="+mj-ea"/>
              </a:rPr>
              <a:t>借餘</a:t>
            </a:r>
            <a:r>
              <a:rPr lang="zh-TW" altLang="en-US" sz="2400" dirty="0">
                <a:latin typeface="+mj-ea"/>
                <a:ea typeface="+mj-ea"/>
              </a:rPr>
              <a:t>及</a:t>
            </a:r>
            <a:r>
              <a:rPr lang="zh-TW" altLang="en-US" sz="2400" b="1" dirty="0">
                <a:latin typeface="+mj-ea"/>
                <a:ea typeface="+mj-ea"/>
              </a:rPr>
              <a:t>貸餘</a:t>
            </a:r>
            <a:r>
              <a:rPr lang="zh-TW" altLang="en-US" sz="2400" dirty="0">
                <a:latin typeface="+mj-ea"/>
                <a:ea typeface="+mj-ea"/>
              </a:rPr>
              <a:t>帳戶</a:t>
            </a:r>
          </a:p>
        </p:txBody>
      </p:sp>
      <p:grpSp>
        <p:nvGrpSpPr>
          <p:cNvPr id="40" name="群組 39"/>
          <p:cNvGrpSpPr>
            <a:grpSpLocks/>
          </p:cNvGrpSpPr>
          <p:nvPr/>
        </p:nvGrpSpPr>
        <p:grpSpPr bwMode="auto">
          <a:xfrm>
            <a:off x="1892300" y="2408238"/>
            <a:ext cx="4905375" cy="725487"/>
            <a:chOff x="809608" y="1954499"/>
            <a:chExt cx="6767297" cy="1120088"/>
          </a:xfrm>
        </p:grpSpPr>
        <p:sp>
          <p:nvSpPr>
            <p:cNvPr id="110620" name="文字方塊 40"/>
            <p:cNvSpPr txBox="1">
              <a:spLocks noChangeArrowheads="1"/>
            </p:cNvSpPr>
            <p:nvPr/>
          </p:nvSpPr>
          <p:spPr bwMode="auto">
            <a:xfrm>
              <a:off x="809608" y="2415226"/>
              <a:ext cx="604458" cy="6126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有</a:t>
              </a:r>
            </a:p>
          </p:txBody>
        </p:sp>
        <p:grpSp>
          <p:nvGrpSpPr>
            <p:cNvPr id="110621" name="群組 41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110623" name="群組 54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57" name="直線單箭頭接點 56"/>
                <p:cNvCxnSpPr/>
                <p:nvPr/>
              </p:nvCxnSpPr>
              <p:spPr>
                <a:xfrm>
                  <a:off x="1547069" y="2710205"/>
                  <a:ext cx="0" cy="719841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線接點 57"/>
                <p:cNvCxnSpPr/>
                <p:nvPr/>
              </p:nvCxnSpPr>
              <p:spPr>
                <a:xfrm>
                  <a:off x="1547069" y="2710205"/>
                  <a:ext cx="5400697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線單箭頭接點 58"/>
                <p:cNvCxnSpPr/>
                <p:nvPr/>
              </p:nvCxnSpPr>
              <p:spPr>
                <a:xfrm>
                  <a:off x="6943386" y="2710205"/>
                  <a:ext cx="0" cy="719841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6" name="直線接點 55"/>
              <p:cNvCxnSpPr/>
              <p:nvPr/>
            </p:nvCxnSpPr>
            <p:spPr>
              <a:xfrm flipH="1">
                <a:off x="4264939" y="1925543"/>
                <a:ext cx="0" cy="7846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622" name="文字方塊 53"/>
            <p:cNvSpPr txBox="1">
              <a:spLocks noChangeArrowheads="1"/>
            </p:cNvSpPr>
            <p:nvPr/>
          </p:nvSpPr>
          <p:spPr bwMode="auto">
            <a:xfrm>
              <a:off x="6972447" y="2461847"/>
              <a:ext cx="604458" cy="6127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有</a:t>
              </a:r>
            </a:p>
          </p:txBody>
        </p:sp>
      </p:grpSp>
      <p:grpSp>
        <p:nvGrpSpPr>
          <p:cNvPr id="61" name="群組 60"/>
          <p:cNvGrpSpPr>
            <a:grpSpLocks/>
          </p:cNvGrpSpPr>
          <p:nvPr/>
        </p:nvGrpSpPr>
        <p:grpSpPr bwMode="auto">
          <a:xfrm>
            <a:off x="279400" y="3962400"/>
            <a:ext cx="4692650" cy="735013"/>
            <a:chOff x="809608" y="1898819"/>
            <a:chExt cx="7396124" cy="1135800"/>
          </a:xfrm>
        </p:grpSpPr>
        <p:sp>
          <p:nvSpPr>
            <p:cNvPr id="110612" name="文字方塊 61"/>
            <p:cNvSpPr txBox="1">
              <a:spLocks noChangeArrowheads="1"/>
            </p:cNvSpPr>
            <p:nvPr/>
          </p:nvSpPr>
          <p:spPr bwMode="auto">
            <a:xfrm>
              <a:off x="809608" y="1898819"/>
              <a:ext cx="1891566" cy="613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借餘轉入</a:t>
              </a:r>
            </a:p>
          </p:txBody>
        </p:sp>
        <p:grpSp>
          <p:nvGrpSpPr>
            <p:cNvPr id="110613" name="群組 62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110615" name="群組 64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67" name="直線單箭頭接點 66"/>
                <p:cNvCxnSpPr/>
                <p:nvPr/>
              </p:nvCxnSpPr>
              <p:spPr>
                <a:xfrm>
                  <a:off x="1548077" y="2708520"/>
                  <a:ext cx="0" cy="720480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" name="直線接點 67"/>
                <p:cNvCxnSpPr/>
                <p:nvPr/>
              </p:nvCxnSpPr>
              <p:spPr>
                <a:xfrm>
                  <a:off x="1548077" y="2708520"/>
                  <a:ext cx="5399472" cy="0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" name="直線單箭頭接點 68"/>
                <p:cNvCxnSpPr/>
                <p:nvPr/>
              </p:nvCxnSpPr>
              <p:spPr>
                <a:xfrm>
                  <a:off x="6942544" y="2708520"/>
                  <a:ext cx="0" cy="720480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66" name="直線接點 65"/>
              <p:cNvCxnSpPr/>
              <p:nvPr/>
            </p:nvCxnSpPr>
            <p:spPr>
              <a:xfrm flipH="1">
                <a:off x="4265327" y="1926578"/>
                <a:ext cx="0" cy="78194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614" name="文字方塊 63"/>
            <p:cNvSpPr txBox="1">
              <a:spLocks noChangeArrowheads="1"/>
            </p:cNvSpPr>
            <p:nvPr/>
          </p:nvSpPr>
          <p:spPr bwMode="auto">
            <a:xfrm>
              <a:off x="6314166" y="1933163"/>
              <a:ext cx="1891566" cy="613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貸餘轉入</a:t>
              </a:r>
            </a:p>
          </p:txBody>
        </p:sp>
      </p:grpSp>
      <p:sp>
        <p:nvSpPr>
          <p:cNvPr id="70" name="矩形 69"/>
          <p:cNvSpPr/>
          <p:nvPr/>
        </p:nvSpPr>
        <p:spPr>
          <a:xfrm>
            <a:off x="107950" y="4748213"/>
            <a:ext cx="2111375" cy="8318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「本期損益」</a:t>
            </a:r>
            <a:endParaRPr lang="en-US" altLang="zh-TW" sz="2400" dirty="0">
              <a:latin typeface="+mj-ea"/>
              <a:ea typeface="+mj-ea"/>
            </a:endParaRPr>
          </a:p>
          <a:p>
            <a:pPr algn="ctr" eaLnBrk="1" hangingPunct="1">
              <a:defRPr/>
            </a:pPr>
            <a:r>
              <a:rPr lang="zh-TW" altLang="en-US" sz="2400" b="1" u="sng" dirty="0">
                <a:solidFill>
                  <a:srgbClr val="FF0000"/>
                </a:solidFill>
                <a:latin typeface="+mj-ea"/>
                <a:ea typeface="+mj-ea"/>
              </a:rPr>
              <a:t>借方</a:t>
            </a:r>
          </a:p>
        </p:txBody>
      </p:sp>
      <p:sp>
        <p:nvSpPr>
          <p:cNvPr id="71" name="矩形 70"/>
          <p:cNvSpPr/>
          <p:nvPr/>
        </p:nvSpPr>
        <p:spPr>
          <a:xfrm>
            <a:off x="2700338" y="4732338"/>
            <a:ext cx="2128837" cy="82232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dirty="0">
                <a:latin typeface="+mj-ea"/>
                <a:ea typeface="+mj-ea"/>
              </a:rPr>
              <a:t>「本期損益」</a:t>
            </a:r>
            <a:endParaRPr lang="en-US" altLang="zh-TW" sz="2400" dirty="0">
              <a:latin typeface="+mj-ea"/>
              <a:ea typeface="+mj-ea"/>
            </a:endParaRPr>
          </a:p>
          <a:p>
            <a:pPr algn="ctr" eaLnBrk="1" hangingPunct="1">
              <a:defRPr/>
            </a:pPr>
            <a:r>
              <a:rPr lang="zh-TW" altLang="en-US" sz="2400" b="1" u="sng" dirty="0">
                <a:solidFill>
                  <a:srgbClr val="FF0000"/>
                </a:solidFill>
                <a:latin typeface="+mj-ea"/>
                <a:ea typeface="+mj-ea"/>
              </a:rPr>
              <a:t>貸方</a:t>
            </a:r>
          </a:p>
        </p:txBody>
      </p:sp>
      <p:sp>
        <p:nvSpPr>
          <p:cNvPr id="72" name="矩形 71"/>
          <p:cNvSpPr/>
          <p:nvPr/>
        </p:nvSpPr>
        <p:spPr>
          <a:xfrm>
            <a:off x="5397500" y="3152775"/>
            <a:ext cx="3567113" cy="156210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defRPr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將一般損益帳戶分</a:t>
            </a:r>
            <a:endParaRPr lang="en-US" altLang="zh-TW" sz="240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營業費用、營業外收入、營業外支出、本期所得稅費用等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帳戶</a:t>
            </a:r>
          </a:p>
        </p:txBody>
      </p:sp>
      <p:grpSp>
        <p:nvGrpSpPr>
          <p:cNvPr id="73" name="群組 72"/>
          <p:cNvGrpSpPr>
            <a:grpSpLocks/>
          </p:cNvGrpSpPr>
          <p:nvPr/>
        </p:nvGrpSpPr>
        <p:grpSpPr bwMode="auto">
          <a:xfrm>
            <a:off x="5673725" y="4748213"/>
            <a:ext cx="1270000" cy="560387"/>
            <a:chOff x="250150" y="3217044"/>
            <a:chExt cx="1269515" cy="560095"/>
          </a:xfrm>
        </p:grpSpPr>
        <p:cxnSp>
          <p:nvCxnSpPr>
            <p:cNvPr id="74" name="直線單箭頭接點 73"/>
            <p:cNvCxnSpPr/>
            <p:nvPr/>
          </p:nvCxnSpPr>
          <p:spPr>
            <a:xfrm>
              <a:off x="1519665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0611" name="文字方塊 74"/>
            <p:cNvSpPr txBox="1">
              <a:spLocks noChangeArrowheads="1"/>
            </p:cNvSpPr>
            <p:nvPr/>
          </p:nvSpPr>
          <p:spPr bwMode="auto">
            <a:xfrm>
              <a:off x="250150" y="3269404"/>
              <a:ext cx="1199692" cy="3966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itchFamily="2" charset="2"/>
                <a:buChar char="n"/>
                <a:defRPr kumimoji="1" sz="32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itchFamily="2" charset="2"/>
                <a:buChar char="n"/>
                <a:defRPr kumimoji="1" sz="28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itchFamily="2" charset="2"/>
                <a:buChar char="n"/>
                <a:defRPr kumimoji="1" sz="24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itchFamily="2" charset="2"/>
                <a:buChar char="n"/>
                <a:defRPr kumimoji="1" sz="2000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2000"/>
                <a:t>依序轉入</a:t>
              </a:r>
            </a:p>
          </p:txBody>
        </p:sp>
      </p:grpSp>
      <p:sp>
        <p:nvSpPr>
          <p:cNvPr id="76" name="矩形 75"/>
          <p:cNvSpPr/>
          <p:nvPr/>
        </p:nvSpPr>
        <p:spPr>
          <a:xfrm>
            <a:off x="6013450" y="5348288"/>
            <a:ext cx="2117725" cy="457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本期損益帳戶</a:t>
            </a:r>
          </a:p>
        </p:txBody>
      </p:sp>
      <p:grpSp>
        <p:nvGrpSpPr>
          <p:cNvPr id="110606" name="群組 3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0607" name="圖片 3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608" name="圖片 4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609" name="圖片 4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38" grpId="0" animBg="1"/>
      <p:bldP spid="39" grpId="0" animBg="1"/>
      <p:bldP spid="70" grpId="0" animBg="1"/>
      <p:bldP spid="71" grpId="0" animBg="1"/>
      <p:bldP spid="72" grpId="0" animBg="1"/>
      <p:bldP spid="76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35</a:t>
            </a:r>
          </a:p>
        </p:txBody>
      </p:sp>
      <p:sp>
        <p:nvSpPr>
          <p:cNvPr id="11161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本期損益法</a:t>
            </a:r>
          </a:p>
        </p:txBody>
      </p:sp>
      <p:sp>
        <p:nvSpPr>
          <p:cNvPr id="27" name="矩形 26"/>
          <p:cNvSpPr/>
          <p:nvPr/>
        </p:nvSpPr>
        <p:spPr>
          <a:xfrm>
            <a:off x="1922463" y="1928813"/>
            <a:ext cx="2533650" cy="161607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存貨（期初）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      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進貨費用  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銷貨退回  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銷貨折讓  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1241425" y="1554163"/>
            <a:ext cx="2032000" cy="3968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</a:t>
            </a:r>
            <a:r>
              <a:rPr lang="en-US" altLang="zh-TW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0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487363" y="981075"/>
            <a:ext cx="55276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j-ea"/>
                <a:ea typeface="+mj-ea"/>
              </a:rPr>
              <a:t>(1)</a:t>
            </a:r>
            <a:r>
              <a:rPr lang="zh-TW" altLang="en-US" sz="2400" b="1" dirty="0">
                <a:latin typeface="+mj-ea"/>
                <a:ea typeface="+mj-ea"/>
              </a:rPr>
              <a:t>將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借餘的商品帳戶</a:t>
            </a:r>
            <a:r>
              <a:rPr lang="zh-TW" altLang="en-US" sz="2400" b="1" dirty="0">
                <a:latin typeface="+mj-ea"/>
                <a:ea typeface="+mj-ea"/>
              </a:rPr>
              <a:t>轉入本期損益帳戶</a:t>
            </a:r>
          </a:p>
        </p:txBody>
      </p:sp>
      <p:sp>
        <p:nvSpPr>
          <p:cNvPr id="31" name="矩形 30"/>
          <p:cNvSpPr/>
          <p:nvPr/>
        </p:nvSpPr>
        <p:spPr>
          <a:xfrm>
            <a:off x="584200" y="3702050"/>
            <a:ext cx="55276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j-ea"/>
                <a:ea typeface="+mj-ea"/>
              </a:rPr>
              <a:t>(2)</a:t>
            </a:r>
            <a:r>
              <a:rPr lang="zh-TW" altLang="en-US" sz="2400" b="1" dirty="0">
                <a:latin typeface="+mj-ea"/>
                <a:ea typeface="+mj-ea"/>
              </a:rPr>
              <a:t>將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貸餘的商品帳戶</a:t>
            </a:r>
            <a:r>
              <a:rPr lang="zh-TW" altLang="en-US" sz="2400" b="1" dirty="0">
                <a:latin typeface="+mj-ea"/>
                <a:ea typeface="+mj-ea"/>
              </a:rPr>
              <a:t>轉入本期損益帳戶</a:t>
            </a:r>
          </a:p>
        </p:txBody>
      </p:sp>
      <p:sp>
        <p:nvSpPr>
          <p:cNvPr id="32" name="矩形 31"/>
          <p:cNvSpPr/>
          <p:nvPr/>
        </p:nvSpPr>
        <p:spPr>
          <a:xfrm>
            <a:off x="1152525" y="4273550"/>
            <a:ext cx="2740025" cy="131127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進貨退出   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進貨折讓   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存貨（期末）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銷貨收入   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2432050" y="5599113"/>
            <a:ext cx="2387600" cy="3968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   </a:t>
            </a:r>
            <a:r>
              <a:rPr lang="en-US" altLang="zh-TW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0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11626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1627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628" name="圖片 1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629" name="圖片 1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30" grpId="0" animBg="1"/>
      <p:bldP spid="31" grpId="0" animBg="1"/>
      <p:bldP spid="32" grpId="0"/>
      <p:bldP spid="34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35</a:t>
            </a:r>
          </a:p>
        </p:txBody>
      </p:sp>
      <p:sp>
        <p:nvSpPr>
          <p:cNvPr id="11264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-5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銷貨成本法</a:t>
            </a:r>
          </a:p>
        </p:txBody>
      </p:sp>
      <p:sp>
        <p:nvSpPr>
          <p:cNvPr id="30" name="矩形 29"/>
          <p:cNvSpPr/>
          <p:nvPr/>
        </p:nvSpPr>
        <p:spPr>
          <a:xfrm>
            <a:off x="487363" y="865188"/>
            <a:ext cx="64420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j-ea"/>
                <a:ea typeface="+mj-ea"/>
              </a:rPr>
              <a:t>(1)</a:t>
            </a:r>
            <a:r>
              <a:rPr lang="zh-TW" altLang="en-US" sz="2400" b="1" dirty="0">
                <a:latin typeface="+mj-ea"/>
                <a:ea typeface="+mj-ea"/>
              </a:rPr>
              <a:t>將</a:t>
            </a:r>
            <a:r>
              <a:rPr lang="zh-TW" altLang="en-US" sz="2400" b="1" u="sng" dirty="0">
                <a:solidFill>
                  <a:srgbClr val="FF0000"/>
                </a:solidFill>
                <a:latin typeface="+mj-ea"/>
                <a:ea typeface="+mj-ea"/>
              </a:rPr>
              <a:t>銷貨成本類</a:t>
            </a:r>
            <a:r>
              <a:rPr lang="zh-TW" altLang="en-US" sz="2400" b="1" dirty="0">
                <a:latin typeface="+mj-ea"/>
                <a:ea typeface="+mj-ea"/>
              </a:rPr>
              <a:t>的</a:t>
            </a:r>
            <a:r>
              <a:rPr lang="zh-TW" altLang="en-US" sz="2400" b="1" u="sng" dirty="0">
                <a:solidFill>
                  <a:srgbClr val="FF0000"/>
                </a:solidFill>
                <a:latin typeface="+mj-ea"/>
                <a:ea typeface="+mj-ea"/>
              </a:rPr>
              <a:t>借餘</a:t>
            </a:r>
            <a:r>
              <a:rPr lang="zh-TW" altLang="en-US" sz="2400" b="1" dirty="0">
                <a:latin typeface="+mj-ea"/>
                <a:ea typeface="+mj-ea"/>
              </a:rPr>
              <a:t>帳戶轉入銷貨成本帳戶</a:t>
            </a:r>
          </a:p>
        </p:txBody>
      </p:sp>
      <p:sp>
        <p:nvSpPr>
          <p:cNvPr id="16" name="矩形 15"/>
          <p:cNvSpPr/>
          <p:nvPr/>
        </p:nvSpPr>
        <p:spPr>
          <a:xfrm>
            <a:off x="1589088" y="1757363"/>
            <a:ext cx="2305050" cy="100647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存貨（期初）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    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進貨費用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</a:p>
        </p:txBody>
      </p:sp>
      <p:sp>
        <p:nvSpPr>
          <p:cNvPr id="17" name="矩形 16"/>
          <p:cNvSpPr/>
          <p:nvPr/>
        </p:nvSpPr>
        <p:spPr>
          <a:xfrm>
            <a:off x="1106488" y="1379538"/>
            <a:ext cx="1851025" cy="406400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銷貨成本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01650" y="2743200"/>
            <a:ext cx="64420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j-ea"/>
                <a:ea typeface="+mj-ea"/>
              </a:rPr>
              <a:t>(2)</a:t>
            </a:r>
            <a:r>
              <a:rPr lang="zh-TW" altLang="en-US" sz="2400" b="1" dirty="0">
                <a:latin typeface="+mj-ea"/>
                <a:ea typeface="+mj-ea"/>
              </a:rPr>
              <a:t>將</a:t>
            </a:r>
            <a:r>
              <a:rPr lang="zh-TW" altLang="en-US" sz="2400" b="1" u="sng" dirty="0">
                <a:solidFill>
                  <a:srgbClr val="FF0000"/>
                </a:solidFill>
                <a:latin typeface="+mj-ea"/>
                <a:ea typeface="+mj-ea"/>
              </a:rPr>
              <a:t>銷貨成本類</a:t>
            </a:r>
            <a:r>
              <a:rPr lang="zh-TW" altLang="en-US" sz="2400" b="1" dirty="0">
                <a:latin typeface="+mj-ea"/>
                <a:ea typeface="+mj-ea"/>
              </a:rPr>
              <a:t>的</a:t>
            </a:r>
            <a:r>
              <a:rPr lang="zh-TW" altLang="en-US" sz="2400" b="1" u="sng" dirty="0">
                <a:solidFill>
                  <a:srgbClr val="FF0000"/>
                </a:solidFill>
                <a:latin typeface="+mj-ea"/>
                <a:ea typeface="+mj-ea"/>
              </a:rPr>
              <a:t>貸餘</a:t>
            </a:r>
            <a:r>
              <a:rPr lang="zh-TW" altLang="en-US" sz="2400" b="1" dirty="0">
                <a:latin typeface="+mj-ea"/>
                <a:ea typeface="+mj-ea"/>
              </a:rPr>
              <a:t>帳戶轉入銷貨成本帳戶</a:t>
            </a:r>
          </a:p>
        </p:txBody>
      </p:sp>
      <p:sp>
        <p:nvSpPr>
          <p:cNvPr id="19" name="矩形 18"/>
          <p:cNvSpPr/>
          <p:nvPr/>
        </p:nvSpPr>
        <p:spPr>
          <a:xfrm>
            <a:off x="1082675" y="3213100"/>
            <a:ext cx="2681288" cy="100647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進貨退出   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進貨折讓   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存貨（期末）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1731963" y="4230688"/>
            <a:ext cx="2032000" cy="406400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銷貨成本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527050" y="4687888"/>
            <a:ext cx="52228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j-ea"/>
                <a:ea typeface="+mj-ea"/>
              </a:rPr>
              <a:t>(3)</a:t>
            </a:r>
            <a:r>
              <a:rPr lang="zh-TW" altLang="en-US" sz="2400" b="1" dirty="0">
                <a:latin typeface="+mj-ea"/>
                <a:ea typeface="+mj-ea"/>
              </a:rPr>
              <a:t>將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銷貨成本帳戶</a:t>
            </a:r>
            <a:r>
              <a:rPr lang="zh-TW" altLang="en-US" sz="2400" b="1" dirty="0">
                <a:latin typeface="+mj-ea"/>
                <a:ea typeface="+mj-ea"/>
              </a:rPr>
              <a:t>轉入本期損益帳戶</a:t>
            </a:r>
          </a:p>
        </p:txBody>
      </p:sp>
      <p:sp>
        <p:nvSpPr>
          <p:cNvPr id="22" name="矩形 21"/>
          <p:cNvSpPr/>
          <p:nvPr/>
        </p:nvSpPr>
        <p:spPr>
          <a:xfrm>
            <a:off x="1793875" y="5618163"/>
            <a:ext cx="2417763" cy="406400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銷貨成本  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1236663" y="5189538"/>
            <a:ext cx="2446337" cy="3968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   </a:t>
            </a:r>
            <a:r>
              <a:rPr lang="en-US" altLang="zh-TW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0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12653" name="群組 2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2654" name="圖片 2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655" name="圖片 2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656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16" grpId="0"/>
      <p:bldP spid="17" grpId="0" animBg="1"/>
      <p:bldP spid="18" grpId="0" animBg="1"/>
      <p:bldP spid="19" grpId="0"/>
      <p:bldP spid="20" grpId="0" animBg="1"/>
      <p:bldP spid="21" grpId="0" animBg="1"/>
      <p:bldP spid="22" grpId="0" animBg="1"/>
      <p:bldP spid="23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35</a:t>
            </a:r>
          </a:p>
        </p:txBody>
      </p:sp>
      <p:sp>
        <p:nvSpPr>
          <p:cNvPr id="11366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-5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銷貨成本法</a:t>
            </a:r>
          </a:p>
        </p:txBody>
      </p:sp>
      <p:sp>
        <p:nvSpPr>
          <p:cNvPr id="30" name="矩形 29"/>
          <p:cNvSpPr/>
          <p:nvPr/>
        </p:nvSpPr>
        <p:spPr>
          <a:xfrm>
            <a:off x="487363" y="1096963"/>
            <a:ext cx="67468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j-ea"/>
                <a:ea typeface="+mj-ea"/>
              </a:rPr>
              <a:t>(4)</a:t>
            </a:r>
            <a:r>
              <a:rPr lang="zh-TW" altLang="en-US" sz="2400" b="1" dirty="0">
                <a:latin typeface="+mj-ea"/>
                <a:ea typeface="+mj-ea"/>
              </a:rPr>
              <a:t>將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銷貨退回、銷貨折讓帳戶</a:t>
            </a:r>
            <a:r>
              <a:rPr lang="zh-TW" altLang="en-US" sz="2400" b="1" dirty="0">
                <a:latin typeface="+mj-ea"/>
                <a:ea typeface="+mj-ea"/>
              </a:rPr>
              <a:t>轉入銷貨收入帳戶</a:t>
            </a:r>
          </a:p>
        </p:txBody>
      </p:sp>
      <p:sp>
        <p:nvSpPr>
          <p:cNvPr id="16" name="矩形 15"/>
          <p:cNvSpPr/>
          <p:nvPr/>
        </p:nvSpPr>
        <p:spPr>
          <a:xfrm>
            <a:off x="1724025" y="2100263"/>
            <a:ext cx="2305050" cy="70167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銷貨退回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銷貨折讓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084263" y="1700213"/>
            <a:ext cx="1851025" cy="406400"/>
          </a:xfrm>
          <a:prstGeom prst="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銷貨收入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01650" y="3135313"/>
            <a:ext cx="70516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j-ea"/>
                <a:ea typeface="+mj-ea"/>
              </a:rPr>
              <a:t>(5)</a:t>
            </a:r>
            <a:r>
              <a:rPr lang="zh-TW" altLang="en-US" sz="2400" b="1" dirty="0">
                <a:latin typeface="+mj-ea"/>
                <a:ea typeface="+mj-ea"/>
              </a:rPr>
              <a:t>將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銷貨淨額</a:t>
            </a:r>
            <a:r>
              <a:rPr lang="en-US" altLang="zh-TW" sz="2400" b="1" dirty="0">
                <a:solidFill>
                  <a:srgbClr val="FF0000"/>
                </a:solidFill>
                <a:latin typeface="+mj-ea"/>
                <a:ea typeface="+mj-ea"/>
              </a:rPr>
              <a:t>(</a:t>
            </a:r>
            <a:r>
              <a:rPr lang="zh-TW" altLang="en-US" sz="2400" b="1" dirty="0">
                <a:solidFill>
                  <a:srgbClr val="FF0000"/>
                </a:solidFill>
                <a:latin typeface="+mj-ea"/>
                <a:ea typeface="+mj-ea"/>
              </a:rPr>
              <a:t>即銷貨收入帳戶</a:t>
            </a:r>
            <a:r>
              <a:rPr lang="en-US" altLang="zh-TW" sz="2400" b="1" dirty="0">
                <a:solidFill>
                  <a:srgbClr val="FF0000"/>
                </a:solidFill>
                <a:latin typeface="+mj-ea"/>
                <a:ea typeface="+mj-ea"/>
              </a:rPr>
              <a:t>)</a:t>
            </a:r>
            <a:r>
              <a:rPr lang="zh-TW" altLang="en-US" sz="2400" b="1" dirty="0">
                <a:latin typeface="+mj-ea"/>
                <a:ea typeface="+mj-ea"/>
              </a:rPr>
              <a:t>轉入本期損益帳戶</a:t>
            </a:r>
          </a:p>
        </p:txBody>
      </p:sp>
      <p:sp>
        <p:nvSpPr>
          <p:cNvPr id="23" name="矩形 22"/>
          <p:cNvSpPr/>
          <p:nvPr/>
        </p:nvSpPr>
        <p:spPr>
          <a:xfrm>
            <a:off x="1773238" y="4210050"/>
            <a:ext cx="2282825" cy="3968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   </a:t>
            </a:r>
            <a:r>
              <a:rPr lang="en-US" altLang="zh-TW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0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082675" y="3748088"/>
            <a:ext cx="1852613" cy="406400"/>
          </a:xfrm>
          <a:prstGeom prst="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銷貨收入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grpSp>
        <p:nvGrpSpPr>
          <p:cNvPr id="113674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3675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676" name="圖片 1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677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16" grpId="0"/>
      <p:bldP spid="17" grpId="0" animBg="1"/>
      <p:bldP spid="18" grpId="0" animBg="1"/>
      <p:bldP spid="23" grpId="0" animBg="1"/>
      <p:bldP spid="24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35</a:t>
            </a:r>
          </a:p>
        </p:txBody>
      </p:sp>
      <p:sp>
        <p:nvSpPr>
          <p:cNvPr id="11469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本期損益法</a:t>
            </a:r>
          </a:p>
        </p:txBody>
      </p:sp>
      <p:sp>
        <p:nvSpPr>
          <p:cNvPr id="30" name="矩形 29"/>
          <p:cNvSpPr/>
          <p:nvPr/>
        </p:nvSpPr>
        <p:spPr>
          <a:xfrm>
            <a:off x="487363" y="1096963"/>
            <a:ext cx="49180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j-ea"/>
                <a:ea typeface="+mj-ea"/>
              </a:rPr>
              <a:t>(1)</a:t>
            </a:r>
            <a:r>
              <a:rPr lang="zh-TW" altLang="en-US" sz="2400" b="1" dirty="0">
                <a:latin typeface="+mj-ea"/>
                <a:ea typeface="+mj-ea"/>
              </a:rPr>
              <a:t>各項</a:t>
            </a:r>
            <a:r>
              <a:rPr lang="zh-TW" altLang="en-US" sz="2400" b="1" u="sng" dirty="0">
                <a:solidFill>
                  <a:srgbClr val="FF0000"/>
                </a:solidFill>
                <a:latin typeface="+mj-ea"/>
                <a:ea typeface="+mj-ea"/>
              </a:rPr>
              <a:t>營業費用</a:t>
            </a:r>
            <a:r>
              <a:rPr lang="zh-TW" altLang="en-US" sz="2400" b="1" dirty="0">
                <a:latin typeface="+mj-ea"/>
                <a:ea typeface="+mj-ea"/>
              </a:rPr>
              <a:t>轉入本期損益帳戶</a:t>
            </a:r>
          </a:p>
        </p:txBody>
      </p:sp>
      <p:sp>
        <p:nvSpPr>
          <p:cNvPr id="16" name="矩形 15"/>
          <p:cNvSpPr/>
          <p:nvPr/>
        </p:nvSpPr>
        <p:spPr>
          <a:xfrm>
            <a:off x="1589088" y="2092325"/>
            <a:ext cx="2927350" cy="39687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各項營業費用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1773238" y="3556000"/>
            <a:ext cx="2438400" cy="3968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    </a:t>
            </a:r>
            <a:r>
              <a:rPr lang="en-US" altLang="zh-TW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0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506413" y="2620963"/>
            <a:ext cx="5262562" cy="461962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j-ea"/>
                <a:ea typeface="+mj-ea"/>
              </a:rPr>
              <a:t>(2)</a:t>
            </a:r>
            <a:r>
              <a:rPr lang="zh-TW" altLang="en-US" sz="2400" b="1" dirty="0">
                <a:latin typeface="+mj-ea"/>
                <a:ea typeface="+mj-ea"/>
              </a:rPr>
              <a:t>各項</a:t>
            </a:r>
            <a:r>
              <a:rPr lang="zh-TW" altLang="en-US" sz="2400" b="1" u="sng" dirty="0">
                <a:solidFill>
                  <a:srgbClr val="FF0000"/>
                </a:solidFill>
                <a:latin typeface="+mj-ea"/>
                <a:ea typeface="+mj-ea"/>
              </a:rPr>
              <a:t>營業外收入</a:t>
            </a:r>
            <a:r>
              <a:rPr lang="zh-TW" altLang="en-US" sz="2400" b="1" dirty="0">
                <a:latin typeface="+mj-ea"/>
                <a:ea typeface="+mj-ea"/>
              </a:rPr>
              <a:t>轉入本期損益帳戶</a:t>
            </a:r>
          </a:p>
        </p:txBody>
      </p:sp>
      <p:sp>
        <p:nvSpPr>
          <p:cNvPr id="15" name="矩形 14"/>
          <p:cNvSpPr/>
          <p:nvPr/>
        </p:nvSpPr>
        <p:spPr>
          <a:xfrm>
            <a:off x="1033463" y="1647825"/>
            <a:ext cx="2243137" cy="3968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  </a:t>
            </a:r>
            <a:r>
              <a:rPr lang="en-US" altLang="zh-TW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0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1082675" y="3144838"/>
            <a:ext cx="2927350" cy="39687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各項營業外收入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1198563" y="4749800"/>
            <a:ext cx="2274887" cy="3968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   </a:t>
            </a:r>
            <a:r>
              <a:rPr lang="en-US" altLang="zh-TW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0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509588" y="4146550"/>
            <a:ext cx="5262562" cy="461963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+mj-ea"/>
                <a:ea typeface="+mj-ea"/>
              </a:rPr>
              <a:t>(3)</a:t>
            </a:r>
            <a:r>
              <a:rPr lang="zh-TW" altLang="en-US" sz="2400" b="1" dirty="0">
                <a:latin typeface="+mj-ea"/>
                <a:ea typeface="+mj-ea"/>
              </a:rPr>
              <a:t>各項</a:t>
            </a:r>
            <a:r>
              <a:rPr lang="zh-TW" altLang="en-US" sz="2400" b="1" u="sng" dirty="0">
                <a:solidFill>
                  <a:srgbClr val="FF0000"/>
                </a:solidFill>
                <a:latin typeface="+mj-ea"/>
                <a:ea typeface="+mj-ea"/>
              </a:rPr>
              <a:t>營業外支出</a:t>
            </a:r>
            <a:r>
              <a:rPr lang="zh-TW" altLang="en-US" sz="2400" b="1" dirty="0">
                <a:latin typeface="+mj-ea"/>
                <a:ea typeface="+mj-ea"/>
              </a:rPr>
              <a:t>轉入本期損益帳戶</a:t>
            </a:r>
          </a:p>
        </p:txBody>
      </p:sp>
      <p:sp>
        <p:nvSpPr>
          <p:cNvPr id="22" name="矩形 21"/>
          <p:cNvSpPr/>
          <p:nvPr/>
        </p:nvSpPr>
        <p:spPr>
          <a:xfrm>
            <a:off x="1922463" y="5205413"/>
            <a:ext cx="2927350" cy="39687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latin typeface="+mj-ea"/>
                <a:ea typeface="+mj-ea"/>
              </a:rPr>
              <a:t>各項營業外支出    </a:t>
            </a:r>
            <a:r>
              <a:rPr lang="en-US" altLang="zh-TW" sz="2000" b="1" dirty="0">
                <a:latin typeface="+mj-ea"/>
                <a:ea typeface="+mj-ea"/>
              </a:rPr>
              <a:t>xx</a:t>
            </a:r>
            <a:endParaRPr lang="zh-TW" altLang="en-US" sz="2000" b="1" dirty="0">
              <a:latin typeface="+mj-ea"/>
              <a:ea typeface="+mj-ea"/>
            </a:endParaRPr>
          </a:p>
        </p:txBody>
      </p:sp>
      <p:grpSp>
        <p:nvGrpSpPr>
          <p:cNvPr id="114701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4702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03" name="圖片 2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04" name="圖片 2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6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16" grpId="0"/>
      <p:bldP spid="23" grpId="0" animBg="1"/>
      <p:bldP spid="14" grpId="0" animBg="1"/>
      <p:bldP spid="15" grpId="0" animBg="1"/>
      <p:bldP spid="19" grpId="0"/>
      <p:bldP spid="20" grpId="0" animBg="1"/>
      <p:bldP spid="21" grpId="0" animBg="1"/>
      <p:bldP spid="22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35</a:t>
            </a:r>
          </a:p>
        </p:txBody>
      </p:sp>
      <p:sp>
        <p:nvSpPr>
          <p:cNvPr id="11571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本期損益法</a:t>
            </a:r>
          </a:p>
        </p:txBody>
      </p:sp>
      <p:sp>
        <p:nvSpPr>
          <p:cNvPr id="30" name="矩形 29"/>
          <p:cNvSpPr/>
          <p:nvPr/>
        </p:nvSpPr>
        <p:spPr>
          <a:xfrm>
            <a:off x="487363" y="1096963"/>
            <a:ext cx="33940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(4)</a:t>
            </a: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認列本期所得稅費用</a:t>
            </a:r>
          </a:p>
        </p:txBody>
      </p:sp>
      <p:sp>
        <p:nvSpPr>
          <p:cNvPr id="16" name="矩形 15"/>
          <p:cNvSpPr/>
          <p:nvPr/>
        </p:nvSpPr>
        <p:spPr>
          <a:xfrm>
            <a:off x="998538" y="1677988"/>
            <a:ext cx="2894012" cy="406400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0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本期所得稅費用   </a:t>
            </a:r>
            <a:r>
              <a:rPr lang="en-US" altLang="zh-TW" sz="20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000" b="1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1019175" y="3208338"/>
            <a:ext cx="2268538" cy="3968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本期損益      </a:t>
            </a:r>
            <a:r>
              <a:rPr lang="en-US" altLang="zh-TW" sz="20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0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506413" y="2620963"/>
            <a:ext cx="5222875" cy="4667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(5)</a:t>
            </a: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本期所得稅費用轉入本期損益帳戶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1471613" y="2078038"/>
            <a:ext cx="32639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000" b="1">
                <a:latin typeface="標楷體" pitchFamily="65" charset="-120"/>
                <a:ea typeface="標楷體" pitchFamily="65" charset="-120"/>
              </a:rPr>
              <a:t>本期所得稅負債        </a:t>
            </a:r>
            <a:r>
              <a:rPr lang="en-US" altLang="zh-TW" sz="2000" b="1"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0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1592263" y="3716338"/>
            <a:ext cx="3227387" cy="406400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0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本期所得稅費用    </a:t>
            </a:r>
            <a:r>
              <a:rPr lang="en-US" altLang="zh-TW" sz="20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xx</a:t>
            </a:r>
            <a:endParaRPr lang="zh-TW" altLang="en-US" sz="2000" b="1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1116013" y="4724400"/>
            <a:ext cx="7246937" cy="1196975"/>
          </a:xfrm>
          <a:prstGeom prst="rect">
            <a:avLst/>
          </a:prstGeom>
          <a:solidFill>
            <a:srgbClr val="F0C8FF"/>
          </a:solidFill>
          <a:ln w="9525" algn="ctr">
            <a:solidFill>
              <a:srgbClr val="F0C8FF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/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結帳分錄可以做一借一貸的單項分錄，也可以做多項分錄，只要將所有虛帳戶借貸餘額轉入適當帳戶，最後結清帳戶歸零即可。</a:t>
            </a:r>
          </a:p>
        </p:txBody>
      </p:sp>
      <p:pic>
        <p:nvPicPr>
          <p:cNvPr id="115728" name="Picture 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4149725"/>
            <a:ext cx="1739900" cy="577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5724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5725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726" name="圖片 2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727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0" dur="500"/>
                                        <p:tgtEl>
                                          <p:spTgt spid="11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16" grpId="0" animBg="1"/>
      <p:bldP spid="23" grpId="0" animBg="1"/>
      <p:bldP spid="14" grpId="0" animBg="1"/>
      <p:bldP spid="17" grpId="0"/>
      <p:bldP spid="18" grpId="0" animBg="1"/>
      <p:bldP spid="2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36</a:t>
            </a:r>
          </a:p>
        </p:txBody>
      </p:sp>
      <p:sp>
        <p:nvSpPr>
          <p:cNvPr id="11673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本期損益法</a:t>
            </a:r>
          </a:p>
        </p:txBody>
      </p:sp>
      <p:sp>
        <p:nvSpPr>
          <p:cNvPr id="19" name="文字方塊 18"/>
          <p:cNvSpPr txBox="1"/>
          <p:nvPr/>
        </p:nvSpPr>
        <p:spPr>
          <a:xfrm>
            <a:off x="355827" y="948579"/>
            <a:ext cx="995785" cy="46166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  <a:r>
              <a:rPr lang="en-US" altLang="zh-TW" sz="2400" b="1" dirty="0">
                <a:solidFill>
                  <a:schemeClr val="tx1"/>
                </a:solidFill>
              </a:rPr>
              <a:t>1</a:t>
            </a:r>
            <a:endParaRPr lang="zh-TW" altLang="en-US" sz="2400" b="1" dirty="0">
              <a:solidFill>
                <a:schemeClr val="tx1"/>
              </a:solidFill>
            </a:endParaRPr>
          </a:p>
        </p:txBody>
      </p:sp>
      <p:sp>
        <p:nvSpPr>
          <p:cNvPr id="20" name="文字方塊 2"/>
          <p:cNvSpPr txBox="1">
            <a:spLocks noChangeArrowheads="1"/>
          </p:cNvSpPr>
          <p:nvPr/>
        </p:nvSpPr>
        <p:spPr bwMode="auto">
          <a:xfrm>
            <a:off x="1260475" y="1023938"/>
            <a:ext cx="44656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</a:rPr>
              <a:t>買賣業之結帳分錄</a:t>
            </a:r>
            <a:r>
              <a:rPr lang="en-US" altLang="zh-TW" sz="2400" b="1" u="sng">
                <a:solidFill>
                  <a:srgbClr val="FF0000"/>
                </a:solidFill>
              </a:rPr>
              <a:t>—</a:t>
            </a:r>
            <a:r>
              <a:rPr lang="zh-TW" altLang="en-US" sz="2400" b="1" u="sng">
                <a:solidFill>
                  <a:srgbClr val="FF0000"/>
                </a:solidFill>
              </a:rPr>
              <a:t>大富翁商店</a:t>
            </a:r>
          </a:p>
        </p:txBody>
      </p:sp>
      <p:sp>
        <p:nvSpPr>
          <p:cNvPr id="3" name="矩形 2"/>
          <p:cNvSpPr/>
          <p:nvPr/>
        </p:nvSpPr>
        <p:spPr>
          <a:xfrm>
            <a:off x="592138" y="1573213"/>
            <a:ext cx="8443912" cy="1570037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以第</a:t>
            </a: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I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冊大富翁商店</a:t>
            </a: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01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年調整後資料為例，</a:t>
            </a:r>
            <a:endParaRPr lang="en-US" altLang="zh-TW" sz="2400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若虛帳戶分類為</a:t>
            </a:r>
            <a:r>
              <a:rPr lang="zh-TW" altLang="en-US" sz="2400" b="1" u="sng" dirty="0">
                <a:latin typeface="標楷體" pitchFamily="65" charset="-120"/>
                <a:ea typeface="標楷體" pitchFamily="65" charset="-120"/>
              </a:rPr>
              <a:t>商品帳戶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及</a:t>
            </a:r>
            <a:r>
              <a:rPr lang="zh-TW" altLang="en-US" sz="2400" b="1" u="sng" dirty="0">
                <a:latin typeface="標楷體" pitchFamily="65" charset="-120"/>
                <a:ea typeface="標楷體" pitchFamily="65" charset="-120"/>
              </a:rPr>
              <a:t>一般損益帳戶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，</a:t>
            </a:r>
            <a:endParaRPr lang="en-US" altLang="zh-TW" sz="2400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結帳分錄先將商品帳戶按借貸順序轉入本期損益，</a:t>
            </a:r>
            <a:endParaRPr lang="en-US" altLang="zh-TW" sz="2400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再將營業費用、營業外收入、營業外支出帳戶轉入本期損益。</a:t>
            </a:r>
          </a:p>
        </p:txBody>
      </p:sp>
      <p:sp>
        <p:nvSpPr>
          <p:cNvPr id="4" name="矩形 3"/>
          <p:cNvSpPr/>
          <p:nvPr/>
        </p:nvSpPr>
        <p:spPr>
          <a:xfrm>
            <a:off x="644525" y="3244850"/>
            <a:ext cx="2184400" cy="466725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結帳分錄如下</a:t>
            </a: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:</a:t>
            </a: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16746" name="群組 1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6747" name="圖片 1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48" name="圖片 1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49" name="圖片 1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utoUpdateAnimBg="0"/>
      <p:bldP spid="3" grpId="0"/>
      <p:bldP spid="4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Text Box 20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36</a:t>
            </a:r>
          </a:p>
        </p:txBody>
      </p:sp>
      <p:sp>
        <p:nvSpPr>
          <p:cNvPr id="11776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8353425" cy="576262"/>
          </a:xfrm>
        </p:spPr>
        <p:txBody>
          <a:bodyPr/>
          <a:lstStyle/>
          <a:p>
            <a:pPr eaLnBrk="1" hangingPunct="1"/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商品帳戶之結帳分錄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本期損益法</a:t>
            </a:r>
          </a:p>
        </p:txBody>
      </p:sp>
      <p:graphicFrame>
        <p:nvGraphicFramePr>
          <p:cNvPr id="21" name="表格 20"/>
          <p:cNvGraphicFramePr>
            <a:graphicFrameLocks noGrp="1"/>
          </p:cNvGraphicFramePr>
          <p:nvPr/>
        </p:nvGraphicFramePr>
        <p:xfrm>
          <a:off x="679450" y="1355725"/>
          <a:ext cx="8089900" cy="4268789"/>
        </p:xfrm>
        <a:graphic>
          <a:graphicData uri="http://schemas.openxmlformats.org/drawingml/2006/table">
            <a:tbl>
              <a:tblPr/>
              <a:tblGrid>
                <a:gridCol w="498475"/>
                <a:gridCol w="531813"/>
                <a:gridCol w="2940050"/>
                <a:gridCol w="1146175"/>
                <a:gridCol w="525462"/>
                <a:gridCol w="1223963"/>
                <a:gridCol w="1223962"/>
              </a:tblGrid>
              <a:tr h="490538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charset="-120"/>
                          <a:cs typeface="Times New Roman" pitchFamily="18" charset="0"/>
                        </a:rPr>
                        <a:t>01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年</a:t>
                      </a: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會計項目</a:t>
                      </a:r>
                    </a:p>
                  </a:txBody>
                  <a:tcPr marL="68583" marR="6858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摘要</a:t>
                      </a:r>
                    </a:p>
                  </a:txBody>
                  <a:tcPr marL="68583" marR="6858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類頁</a:t>
                      </a:r>
                    </a:p>
                  </a:txBody>
                  <a:tcPr marL="68583" marR="6858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借方金額</a:t>
                      </a:r>
                    </a:p>
                  </a:txBody>
                  <a:tcPr marL="68583" marR="6858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2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貸方金額</a:t>
                      </a:r>
                    </a:p>
                  </a:txBody>
                  <a:tcPr marL="68583" marR="6858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月</a:t>
                      </a: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日</a:t>
                      </a: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111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22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charset="-12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defRPr kumimoji="1" sz="28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55000"/>
                        <a:buFont typeface="Wingdings" pitchFamily="2" charset="2"/>
                        <a:defRPr kumimoji="1" sz="24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50000"/>
                        <a:buFont typeface="Wingdings" pitchFamily="2" charset="2"/>
                        <a:defRPr kumimoji="1" sz="2000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55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50000"/>
                        <a:buFont typeface="Wingdings" pitchFamily="2" charset="2"/>
                        <a:defRPr kumimoji="1">
                          <a:solidFill>
                            <a:schemeClr val="tx1"/>
                          </a:solidFill>
                          <a:latin typeface="Tahoma" pitchFamily="34" charset="0"/>
                          <a:ea typeface="新細明體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3" marR="6858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sp>
        <p:nvSpPr>
          <p:cNvPr id="22" name="文字方塊 21"/>
          <p:cNvSpPr txBox="1">
            <a:spLocks noChangeArrowheads="1"/>
          </p:cNvSpPr>
          <p:nvPr/>
        </p:nvSpPr>
        <p:spPr bwMode="auto">
          <a:xfrm>
            <a:off x="3109913" y="857250"/>
            <a:ext cx="526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日  記  簿                    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1600" b="1">
                <a:latin typeface="標楷體" pitchFamily="65" charset="-120"/>
                <a:ea typeface="標楷體" pitchFamily="65" charset="-120"/>
              </a:rPr>
              <a:t>4</a:t>
            </a:r>
            <a:r>
              <a:rPr lang="zh-TW" altLang="en-US" sz="1600" b="1">
                <a:latin typeface="標楷體" pitchFamily="65" charset="-120"/>
                <a:ea typeface="標楷體" pitchFamily="65" charset="-120"/>
              </a:rPr>
              <a:t>頁</a:t>
            </a:r>
          </a:p>
        </p:txBody>
      </p:sp>
      <p:graphicFrame>
        <p:nvGraphicFramePr>
          <p:cNvPr id="2" name="表格 1"/>
          <p:cNvGraphicFramePr>
            <a:graphicFrameLocks noGrp="1"/>
          </p:cNvGraphicFramePr>
          <p:nvPr/>
        </p:nvGraphicFramePr>
        <p:xfrm>
          <a:off x="693738" y="2327275"/>
          <a:ext cx="8140700" cy="1677988"/>
        </p:xfrm>
        <a:graphic>
          <a:graphicData uri="http://schemas.openxmlformats.org/drawingml/2006/table">
            <a:tbl>
              <a:tblPr/>
              <a:tblGrid>
                <a:gridCol w="442913"/>
                <a:gridCol w="473075"/>
                <a:gridCol w="162560"/>
                <a:gridCol w="2877502"/>
                <a:gridCol w="1144588"/>
                <a:gridCol w="501650"/>
                <a:gridCol w="1243012"/>
                <a:gridCol w="1295400"/>
              </a:tblGrid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12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31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商品帳戶</a:t>
                      </a:r>
                      <a:endParaRPr kumimoji="0" 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92,000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存貨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期初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結帳</a:t>
                      </a:r>
                      <a:endParaRPr kumimoji="0" lang="zh-TW" altLang="zh-TW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10,000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1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進貨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80,000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銷貨退回</a:t>
                      </a:r>
                      <a:endParaRPr kumimoji="0" 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2,000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/>
        </p:nvGraphicFramePr>
        <p:xfrm>
          <a:off x="679450" y="3976688"/>
          <a:ext cx="8140700" cy="1689100"/>
        </p:xfrm>
        <a:graphic>
          <a:graphicData uri="http://schemas.openxmlformats.org/drawingml/2006/table">
            <a:tbl>
              <a:tblPr/>
              <a:tblGrid>
                <a:gridCol w="442913"/>
                <a:gridCol w="473075"/>
                <a:gridCol w="168250"/>
                <a:gridCol w="2871812"/>
                <a:gridCol w="1144588"/>
                <a:gridCol w="501650"/>
                <a:gridCol w="1243012"/>
                <a:gridCol w="1295400"/>
              </a:tblGrid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新細明體" pitchFamily="18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″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 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進貨折讓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商品帳戶</a:t>
                      </a:r>
                      <a:endParaRPr kumimoji="0" 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500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存貨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期末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結帳</a:t>
                      </a:r>
                      <a:endParaRPr kumimoji="0" lang="zh-TW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60,000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銷貨收入</a:t>
                      </a:r>
                      <a:endParaRPr kumimoji="0" 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60,000</a:t>
                      </a: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   </a:t>
                      </a:r>
                      <a:r>
                        <a:rPr kumimoji="0" lang="zh-TW" alt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本期損益</a:t>
                      </a:r>
                      <a:endParaRPr kumimoji="0" lang="zh-TW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新細明體" pitchFamily="18" charset="-12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  <a:cs typeface="Times New Roman" pitchFamily="18" charset="0"/>
                        </a:rPr>
                        <a:t>120,500</a:t>
                      </a:r>
                      <a:endParaRPr kumimoji="0" lang="zh-TW" altLang="zh-TW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17915" name="群組 1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7916" name="圖片 1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917" name="圖片 1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918" name="圖片 1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theme/theme1.xml><?xml version="1.0" encoding="utf-8"?>
<a:theme xmlns:a="http://schemas.openxmlformats.org/drawingml/2006/main" name="Blends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lends">
      <a:majorFont>
        <a:latin typeface="Tahoma"/>
        <a:ea typeface="標楷體"/>
        <a:cs typeface=""/>
      </a:majorFont>
      <a:minorFont>
        <a:latin typeface="Tahoma"/>
        <a:ea typeface="新細明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Blends 1">
        <a:dk1>
          <a:srgbClr val="969696"/>
        </a:dk1>
        <a:lt1>
          <a:srgbClr val="FFFFFF"/>
        </a:lt1>
        <a:dk2>
          <a:srgbClr val="000000"/>
        </a:dk2>
        <a:lt2>
          <a:srgbClr val="DDDDDD"/>
        </a:lt2>
        <a:accent1>
          <a:srgbClr val="00E4A8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FD1"/>
        </a:accent5>
        <a:accent6>
          <a:srgbClr val="2D2DB9"/>
        </a:accent6>
        <a:hlink>
          <a:srgbClr val="FF5050"/>
        </a:hlink>
        <a:folHlink>
          <a:srgbClr val="FFCF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ends 2">
        <a:dk1>
          <a:srgbClr val="000094"/>
        </a:dk1>
        <a:lt1>
          <a:srgbClr val="FFFFFF"/>
        </a:lt1>
        <a:dk2>
          <a:srgbClr val="0000CC"/>
        </a:dk2>
        <a:lt2>
          <a:srgbClr val="FFFFCC"/>
        </a:lt2>
        <a:accent1>
          <a:srgbClr val="3193FF"/>
        </a:accent1>
        <a:accent2>
          <a:srgbClr val="9900FF"/>
        </a:accent2>
        <a:accent3>
          <a:srgbClr val="AAAAE2"/>
        </a:accent3>
        <a:accent4>
          <a:srgbClr val="DADADA"/>
        </a:accent4>
        <a:accent5>
          <a:srgbClr val="ADC8FF"/>
        </a:accent5>
        <a:accent6>
          <a:srgbClr val="8A00E7"/>
        </a:accent6>
        <a:hlink>
          <a:srgbClr val="FF33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ends 3">
        <a:dk1>
          <a:srgbClr val="000000"/>
        </a:dk1>
        <a:lt1>
          <a:srgbClr val="FFFFFF"/>
        </a:lt1>
        <a:dk2>
          <a:srgbClr val="333399"/>
        </a:dk2>
        <a:lt2>
          <a:srgbClr val="1C1C1C"/>
        </a:lt2>
        <a:accent1>
          <a:srgbClr val="00E4A8"/>
        </a:accent1>
        <a:accent2>
          <a:srgbClr val="FFCF01"/>
        </a:accent2>
        <a:accent3>
          <a:srgbClr val="FFFFFF"/>
        </a:accent3>
        <a:accent4>
          <a:srgbClr val="000000"/>
        </a:accent4>
        <a:accent5>
          <a:srgbClr val="AAEFD1"/>
        </a:accent5>
        <a:accent6>
          <a:srgbClr val="E7BB01"/>
        </a:accent6>
        <a:hlink>
          <a:srgbClr val="FF0000"/>
        </a:hlink>
        <a:folHlink>
          <a:srgbClr val="3333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ends 4">
        <a:dk1>
          <a:srgbClr val="000000"/>
        </a:dk1>
        <a:lt1>
          <a:srgbClr val="FFFFFF"/>
        </a:lt1>
        <a:dk2>
          <a:srgbClr val="515F7B"/>
        </a:dk2>
        <a:lt2>
          <a:srgbClr val="808080"/>
        </a:lt2>
        <a:accent1>
          <a:srgbClr val="9FCAD3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CDE1E6"/>
        </a:accent5>
        <a:accent6>
          <a:srgbClr val="AEAEAE"/>
        </a:accent6>
        <a:hlink>
          <a:srgbClr val="91AFBF"/>
        </a:hlink>
        <a:folHlink>
          <a:srgbClr val="ECEAA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ends 5">
        <a:dk1>
          <a:srgbClr val="000000"/>
        </a:dk1>
        <a:lt1>
          <a:srgbClr val="FFFFFF"/>
        </a:lt1>
        <a:dk2>
          <a:srgbClr val="000066"/>
        </a:dk2>
        <a:lt2>
          <a:srgbClr val="333333"/>
        </a:lt2>
        <a:accent1>
          <a:srgbClr val="C4709A"/>
        </a:accent1>
        <a:accent2>
          <a:srgbClr val="4B4EB5"/>
        </a:accent2>
        <a:accent3>
          <a:srgbClr val="FFFFFF"/>
        </a:accent3>
        <a:accent4>
          <a:srgbClr val="000000"/>
        </a:accent4>
        <a:accent5>
          <a:srgbClr val="DEBBCA"/>
        </a:accent5>
        <a:accent6>
          <a:srgbClr val="4346A4"/>
        </a:accent6>
        <a:hlink>
          <a:srgbClr val="C481CF"/>
        </a:hlink>
        <a:folHlink>
          <a:srgbClr val="76B74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ends 6">
        <a:dk1>
          <a:srgbClr val="000000"/>
        </a:dk1>
        <a:lt1>
          <a:srgbClr val="FFFFFF"/>
        </a:lt1>
        <a:dk2>
          <a:srgbClr val="6A4076"/>
        </a:dk2>
        <a:lt2>
          <a:srgbClr val="969696"/>
        </a:lt2>
        <a:accent1>
          <a:srgbClr val="DBA9C2"/>
        </a:accent1>
        <a:accent2>
          <a:srgbClr val="E1BF91"/>
        </a:accent2>
        <a:accent3>
          <a:srgbClr val="FFFFFF"/>
        </a:accent3>
        <a:accent4>
          <a:srgbClr val="000000"/>
        </a:accent4>
        <a:accent5>
          <a:srgbClr val="EAD1DD"/>
        </a:accent5>
        <a:accent6>
          <a:srgbClr val="CCAD83"/>
        </a:accent6>
        <a:hlink>
          <a:srgbClr val="B3CE82"/>
        </a:hlink>
        <a:folHlink>
          <a:srgbClr val="B8AD4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佈景主題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6107</TotalTime>
  <Words>9742</Words>
  <Application>Microsoft Office PowerPoint</Application>
  <PresentationFormat>如螢幕大小 (4:3)</PresentationFormat>
  <Paragraphs>3986</Paragraphs>
  <Slides>127</Slides>
  <Notes>1</Notes>
  <HiddenSlides>0</HiddenSlides>
  <MMClips>0</MMClips>
  <ScaleCrop>false</ScaleCrop>
  <HeadingPairs>
    <vt:vector size="6" baseType="variant">
      <vt:variant>
        <vt:lpstr>佈景主題</vt:lpstr>
      </vt:variant>
      <vt:variant>
        <vt:i4>1</vt:i4>
      </vt:variant>
      <vt:variant>
        <vt:lpstr>內嵌 OLE 伺服程式</vt:lpstr>
      </vt:variant>
      <vt:variant>
        <vt:i4>1</vt:i4>
      </vt:variant>
      <vt:variant>
        <vt:lpstr>投影片標題</vt:lpstr>
      </vt:variant>
      <vt:variant>
        <vt:i4>127</vt:i4>
      </vt:variant>
    </vt:vector>
  </HeadingPairs>
  <TitlesOfParts>
    <vt:vector size="129" baseType="lpstr">
      <vt:lpstr>Blends</vt:lpstr>
      <vt:lpstr>PhotoImpact</vt:lpstr>
      <vt:lpstr>第9章  結帳</vt:lpstr>
      <vt:lpstr>PowerPoint 簡報</vt:lpstr>
      <vt:lpstr>9-1-1　結帳之意義</vt:lpstr>
      <vt:lpstr>9-1-2　結帳之功用</vt:lpstr>
      <vt:lpstr>PowerPoint 簡報</vt:lpstr>
      <vt:lpstr>PowerPoint 簡報</vt:lpstr>
      <vt:lpstr>PowerPoint 簡報</vt:lpstr>
      <vt:lpstr>9-2　虛帳戶之結清</vt:lpstr>
      <vt:lpstr>9-2-1　虛帳戶之結帳分錄</vt:lpstr>
      <vt:lpstr>9-2-2　虛帳戶結轉本期損益產生淨利(損)</vt:lpstr>
      <vt:lpstr>9-2-3　本期損益結轉至適當權益帳戶</vt:lpstr>
      <vt:lpstr>9-2-3　本期損益結轉至適當權益帳戶</vt:lpstr>
      <vt:lpstr>9-2-3　本期損益結轉至適當權益帳戶</vt:lpstr>
      <vt:lpstr>9-2-3　本期損益結轉至適當權益帳戶</vt:lpstr>
      <vt:lpstr>9-2-3　本期損益結轉至適當權益帳戶</vt:lpstr>
      <vt:lpstr>9-2-3　本期損益結轉至適當權益帳戶</vt:lpstr>
      <vt:lpstr>9-2-3　本期損益結轉至適當權益帳戶</vt:lpstr>
      <vt:lpstr>9-2-4　營利事業所得稅之計算</vt:lpstr>
      <vt:lpstr>9-2-4　營利事業所得稅之計算</vt:lpstr>
      <vt:lpstr>9-2-4　營利事業所得稅之計算</vt:lpstr>
      <vt:lpstr>9-2-4　營利事業所得稅之計算</vt:lpstr>
      <vt:lpstr>9-2-5　虛帳戶之結帳分錄</vt:lpstr>
      <vt:lpstr>9-2-5　虛帳戶之結帳分錄</vt:lpstr>
      <vt:lpstr>9-2-5　虛帳戶之結帳分錄</vt:lpstr>
      <vt:lpstr>9-2-5　虛帳戶之結帳分錄</vt:lpstr>
      <vt:lpstr>9-2-6　過帳與劃線結平帳戶</vt:lpstr>
      <vt:lpstr>9-2-6　過帳與劃線結平帳戶</vt:lpstr>
      <vt:lpstr>9-2-6　過帳與劃線結平帳戶</vt:lpstr>
      <vt:lpstr>9-2-6　過帳與劃線結平帳戶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9-3　實帳戶之結轉</vt:lpstr>
      <vt:lpstr>9-3-1　英美式結轉法</vt:lpstr>
      <vt:lpstr>9-3-1　英美式結轉法</vt:lpstr>
      <vt:lpstr>9-3-2　英美式結轉法之結轉下期</vt:lpstr>
      <vt:lpstr>9-3-3　英美式結轉法之期初開帳</vt:lpstr>
      <vt:lpstr>9-3-4　大陸式結轉法</vt:lpstr>
      <vt:lpstr>9-3-5　大陸式結轉法之本期期末結帳分錄</vt:lpstr>
      <vt:lpstr>9-3-6　大陸式結轉法之下期期初開帳分錄</vt:lpstr>
      <vt:lpstr>PowerPoint 簡報</vt:lpstr>
      <vt:lpstr>PowerPoint 簡報</vt:lpstr>
      <vt:lpstr>PowerPoint 簡報</vt:lpstr>
      <vt:lpstr>PowerPoint 簡報</vt:lpstr>
      <vt:lpstr>PowerPoint 簡報</vt:lpstr>
      <vt:lpstr>9-4　結帳後試算表</vt:lpstr>
      <vt:lpstr>9-4-1　結帳(分錄)後之日記簿</vt:lpstr>
      <vt:lpstr>9-4-1　結帳(分錄)後之日記簿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9-4-2　結帳後之分類帳及下期開帳</vt:lpstr>
      <vt:lpstr>9-4-3　結帳(過帳)後之日記簿</vt:lpstr>
      <vt:lpstr>9-4-3　結帳(過帳)後之日記簿</vt:lpstr>
      <vt:lpstr>9-4-4　結帳後試算表</vt:lpstr>
      <vt:lpstr>附錄　買賣業虛帳戶之結清</vt:lpstr>
      <vt:lpstr>附錄-1　銷貨毛利(損)相關計算公式</vt:lpstr>
      <vt:lpstr>附錄-2　商品相關帳戶的結帳方法</vt:lpstr>
      <vt:lpstr>附錄-3　一般損益帳戶之結清</vt:lpstr>
      <vt:lpstr>附錄-4　商品帳戶之結帳分錄-本期損益法</vt:lpstr>
      <vt:lpstr>附錄-5　商品帳戶之結帳分錄-銷貨成本法</vt:lpstr>
      <vt:lpstr>附錄-5　商品帳戶之結帳分錄-銷貨成本法</vt:lpstr>
      <vt:lpstr>附錄-6　商品帳戶之結帳分錄-本期損益法</vt:lpstr>
      <vt:lpstr>附錄-6　商品帳戶之結帳分錄-本期損益法</vt:lpstr>
      <vt:lpstr>附錄-6　商品帳戶之結帳分錄-本期損益法</vt:lpstr>
      <vt:lpstr>附錄-6　商品帳戶之結帳分錄-本期損益法</vt:lpstr>
      <vt:lpstr>附錄-6　商品帳戶之結帳分錄-本期損益法</vt:lpstr>
      <vt:lpstr>附錄-6　商品帳戶之結帳分錄-本期損益法</vt:lpstr>
      <vt:lpstr>附錄-7　商品帳戶之結帳分錄-銷貨成本法</vt:lpstr>
      <vt:lpstr>附錄-7　商品帳戶之結帳分錄-銷貨成本法</vt:lpstr>
      <vt:lpstr>附錄-7　商品帳戶之結帳分錄-銷貨成本法</vt:lpstr>
      <vt:lpstr>附錄-7　商品帳戶之結帳分錄-銷貨成本法</vt:lpstr>
      <vt:lpstr>附錄-7　商品帳戶之結帳分錄-銷貨成本法</vt:lpstr>
      <vt:lpstr>附錄-7　商品帳戶之結帳分錄-銷貨成本法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</vt:vector>
  </TitlesOfParts>
  <Company>CMT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第一章　會計之基本概念</dc:title>
  <dc:creator>命題光碟</dc:creator>
  <cp:lastModifiedBy>User</cp:lastModifiedBy>
  <cp:revision>539</cp:revision>
  <cp:lastPrinted>2013-08-08T05:52:30Z</cp:lastPrinted>
  <dcterms:created xsi:type="dcterms:W3CDTF">2010-08-28T03:04:43Z</dcterms:created>
  <dcterms:modified xsi:type="dcterms:W3CDTF">2018-03-02T07:57:04Z</dcterms:modified>
</cp:coreProperties>
</file>