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FF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254" y="-7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9574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8011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7812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1950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3149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1146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008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4212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527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8800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0012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E0784-C446-4935-A422-C5AF75C1F6D9}" type="datetimeFigureOut">
              <a:rPr lang="zh-TW" altLang="en-US" smtClean="0"/>
              <a:t>2018/5/7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593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395536" y="-243408"/>
            <a:ext cx="8568952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sz="3600" b="1" dirty="0" smtClean="0">
                <a:solidFill>
                  <a:srgbClr val="FF0000"/>
                </a:solidFill>
              </a:rPr>
              <a:t>0510</a:t>
            </a:r>
            <a:r>
              <a:rPr lang="zh-TW" altLang="zh-TW" sz="3600" dirty="0" smtClean="0"/>
              <a:t>負債</a:t>
            </a:r>
            <a:r>
              <a:rPr lang="zh-TW" altLang="zh-TW" sz="3600" dirty="0"/>
              <a:t>準備、或有</a:t>
            </a:r>
            <a:r>
              <a:rPr lang="zh-TW" altLang="zh-TW" sz="3600" dirty="0" smtClean="0"/>
              <a:t>負債</a:t>
            </a:r>
            <a:r>
              <a:rPr lang="en-US" altLang="zh-TW" sz="3600" dirty="0" smtClean="0"/>
              <a:t>-</a:t>
            </a:r>
            <a:r>
              <a:rPr lang="zh-TW" altLang="en-US" sz="3600" dirty="0" smtClean="0"/>
              <a:t>保固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(3)</a:t>
            </a:r>
            <a:endParaRPr lang="zh-TW" altLang="en-US" sz="3600" b="1" dirty="0">
              <a:solidFill>
                <a:srgbClr val="FF0000"/>
              </a:solidFill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>
          <a:xfrm>
            <a:off x="144016" y="692696"/>
            <a:ext cx="8999984" cy="5760640"/>
          </a:xfrm>
        </p:spPr>
        <p:txBody>
          <a:bodyPr>
            <a:noAutofit/>
          </a:bodyPr>
          <a:lstStyle/>
          <a:p>
            <a:pPr marL="261938" indent="-261938">
              <a:buFont typeface="+mj-lt"/>
              <a:buAutoNum type="arabicPeriod"/>
            </a:pPr>
            <a:r>
              <a:rPr lang="en-US" altLang="zh-TW" b="1" dirty="0" smtClean="0"/>
              <a:t>(</a:t>
            </a:r>
            <a:r>
              <a:rPr lang="zh-TW" altLang="en-US" b="1" dirty="0" smtClean="0"/>
              <a:t>    </a:t>
            </a:r>
            <a:r>
              <a:rPr lang="en-US" altLang="zh-TW" b="1" dirty="0" smtClean="0"/>
              <a:t>)</a:t>
            </a:r>
            <a:r>
              <a:rPr lang="zh-TW" altLang="zh-TW" b="1" dirty="0" smtClean="0"/>
              <a:t>或</a:t>
            </a:r>
            <a:r>
              <a:rPr lang="zh-TW" altLang="zh-TW" b="1" dirty="0"/>
              <a:t>有負債在財務報表上的揭示方式是　</a:t>
            </a:r>
            <a:r>
              <a:rPr lang="en-US" altLang="zh-TW" b="1" dirty="0"/>
              <a:t>(A)</a:t>
            </a:r>
            <a:r>
              <a:rPr lang="zh-TW" altLang="zh-TW" b="1" dirty="0"/>
              <a:t>認列入帳　</a:t>
            </a:r>
            <a:r>
              <a:rPr lang="en-US" altLang="zh-TW" b="1" dirty="0"/>
              <a:t>(B)</a:t>
            </a:r>
            <a:r>
              <a:rPr lang="zh-TW" altLang="zh-TW" b="1" dirty="0"/>
              <a:t>僅附註揭露　</a:t>
            </a:r>
            <a:r>
              <a:rPr lang="en-US" altLang="zh-TW" b="1" dirty="0"/>
              <a:t>(C)</a:t>
            </a:r>
            <a:r>
              <a:rPr lang="zh-TW" altLang="zh-TW" b="1" dirty="0"/>
              <a:t>不必認列入帳，亦不須附註揭露　</a:t>
            </a:r>
            <a:r>
              <a:rPr lang="en-US" altLang="zh-TW" b="1" dirty="0"/>
              <a:t>(D)</a:t>
            </a:r>
            <a:r>
              <a:rPr lang="zh-TW" altLang="zh-TW" b="1" dirty="0"/>
              <a:t>視情況而定。</a:t>
            </a:r>
          </a:p>
          <a:p>
            <a:pPr marL="261938" indent="-261938">
              <a:buFont typeface="+mj-lt"/>
              <a:buAutoNum type="arabicPeriod"/>
            </a:pPr>
            <a:r>
              <a:rPr lang="en-US" altLang="zh-TW" sz="2800" b="1" dirty="0">
                <a:solidFill>
                  <a:srgbClr val="C00000"/>
                </a:solidFill>
              </a:rPr>
              <a:t>(</a:t>
            </a:r>
            <a:r>
              <a:rPr lang="zh-TW" altLang="en-US" sz="2800" b="1" dirty="0">
                <a:solidFill>
                  <a:srgbClr val="C00000"/>
                </a:solidFill>
              </a:rPr>
              <a:t>    </a:t>
            </a:r>
            <a:r>
              <a:rPr lang="en-US" altLang="zh-TW" sz="2800" b="1" dirty="0">
                <a:solidFill>
                  <a:srgbClr val="C00000"/>
                </a:solidFill>
              </a:rPr>
              <a:t>)</a:t>
            </a:r>
            <a:r>
              <a:rPr lang="zh-TW" altLang="zh-TW" sz="2800" b="1" dirty="0" smtClean="0">
                <a:solidFill>
                  <a:srgbClr val="C00000"/>
                </a:solidFill>
              </a:rPr>
              <a:t>下列</a:t>
            </a:r>
            <a:r>
              <a:rPr lang="zh-TW" altLang="zh-TW" sz="2800" b="1" dirty="0">
                <a:solidFill>
                  <a:srgbClr val="C00000"/>
                </a:solidFill>
              </a:rPr>
              <a:t>何種事項應於年終結帳時估計入帳？　</a:t>
            </a:r>
            <a:r>
              <a:rPr lang="en-US" altLang="zh-TW" sz="2800" b="1" dirty="0">
                <a:solidFill>
                  <a:srgbClr val="C00000"/>
                </a:solidFill>
              </a:rPr>
              <a:t>(A)</a:t>
            </a:r>
            <a:r>
              <a:rPr lang="zh-TW" altLang="zh-TW" sz="2800" b="1" dirty="0">
                <a:solidFill>
                  <a:srgbClr val="C00000"/>
                </a:solidFill>
              </a:rPr>
              <a:t>積欠特別股之股利　</a:t>
            </a:r>
            <a:r>
              <a:rPr lang="en-US" altLang="zh-TW" sz="2800" b="1" dirty="0">
                <a:solidFill>
                  <a:srgbClr val="C00000"/>
                </a:solidFill>
              </a:rPr>
              <a:t>(B)</a:t>
            </a:r>
            <a:r>
              <a:rPr lang="zh-TW" altLang="zh-TW" sz="2800" b="1" dirty="0">
                <a:solidFill>
                  <a:srgbClr val="C00000"/>
                </a:solidFill>
              </a:rPr>
              <a:t>債務之保證，被保證人信用非常好　</a:t>
            </a:r>
            <a:r>
              <a:rPr lang="en-US" altLang="zh-TW" sz="2800" b="1" dirty="0">
                <a:solidFill>
                  <a:srgbClr val="C00000"/>
                </a:solidFill>
              </a:rPr>
              <a:t>(C)</a:t>
            </a:r>
            <a:r>
              <a:rPr lang="zh-TW" altLang="zh-TW" sz="2800" b="1" dirty="0">
                <a:solidFill>
                  <a:srgbClr val="C00000"/>
                </a:solidFill>
              </a:rPr>
              <a:t>正在訴訟中之案件，勝訴機率非常大　</a:t>
            </a:r>
            <a:r>
              <a:rPr lang="en-US" altLang="zh-TW" sz="2800" b="1" dirty="0">
                <a:solidFill>
                  <a:srgbClr val="C00000"/>
                </a:solidFill>
              </a:rPr>
              <a:t>(D)</a:t>
            </a:r>
            <a:r>
              <a:rPr lang="zh-TW" altLang="zh-TW" sz="2800" b="1" dirty="0">
                <a:solidFill>
                  <a:srgbClr val="C00000"/>
                </a:solidFill>
              </a:rPr>
              <a:t>保固之負債準備</a:t>
            </a:r>
            <a:r>
              <a:rPr lang="zh-TW" altLang="zh-TW" sz="2800" b="1" dirty="0" smtClean="0">
                <a:solidFill>
                  <a:srgbClr val="C00000"/>
                </a:solidFill>
              </a:rPr>
              <a:t>。</a:t>
            </a:r>
            <a:endParaRPr lang="en-US" altLang="zh-TW" sz="2800" b="1" dirty="0" smtClean="0">
              <a:solidFill>
                <a:srgbClr val="C00000"/>
              </a:solidFill>
            </a:endParaRPr>
          </a:p>
          <a:p>
            <a:pPr marL="261938" indent="-261938">
              <a:buFont typeface="+mj-lt"/>
              <a:buAutoNum type="arabicPeriod"/>
            </a:pPr>
            <a:r>
              <a:rPr lang="en-US" altLang="zh-TW" sz="2800" b="1" dirty="0"/>
              <a:t>(</a:t>
            </a:r>
            <a:r>
              <a:rPr lang="zh-TW" altLang="en-US" sz="2800" b="1" dirty="0"/>
              <a:t>    </a:t>
            </a:r>
            <a:r>
              <a:rPr lang="en-US" altLang="zh-TW" sz="2800" b="1" dirty="0"/>
              <a:t>)</a:t>
            </a:r>
            <a:r>
              <a:rPr lang="zh-TW" altLang="en-US" sz="2800" b="1" dirty="0" smtClean="0"/>
              <a:t>福德</a:t>
            </a:r>
            <a:r>
              <a:rPr lang="zh-TW" altLang="en-US" sz="2800" b="1" dirty="0"/>
              <a:t>公司</a:t>
            </a:r>
            <a:r>
              <a:rPr lang="en-US" altLang="zh-TW" sz="2800" b="1" dirty="0"/>
              <a:t>01</a:t>
            </a:r>
            <a:r>
              <a:rPr lang="zh-TW" altLang="en-US" sz="2800" b="1" dirty="0"/>
              <a:t>年及</a:t>
            </a:r>
            <a:r>
              <a:rPr lang="en-US" altLang="zh-TW" sz="2800" b="1" dirty="0"/>
              <a:t>02</a:t>
            </a:r>
            <a:r>
              <a:rPr lang="zh-TW" altLang="en-US" sz="2800" b="1" dirty="0"/>
              <a:t>年分別銷售</a:t>
            </a:r>
            <a:r>
              <a:rPr lang="en-US" altLang="zh-TW" sz="2800" b="1" dirty="0"/>
              <a:t>1,000</a:t>
            </a:r>
            <a:r>
              <a:rPr lang="zh-TW" altLang="en-US" sz="2800" b="1" dirty="0"/>
              <a:t>件及</a:t>
            </a:r>
            <a:r>
              <a:rPr lang="en-US" altLang="zh-TW" sz="2800" b="1" dirty="0"/>
              <a:t>1,500</a:t>
            </a:r>
            <a:r>
              <a:rPr lang="zh-TW" altLang="en-US" sz="2800" b="1" dirty="0"/>
              <a:t>件產品，產品</a:t>
            </a:r>
            <a:r>
              <a:rPr lang="zh-TW" altLang="en-US" sz="2800" b="1" dirty="0" smtClean="0"/>
              <a:t>附有三年</a:t>
            </a:r>
            <a:r>
              <a:rPr lang="zh-TW" altLang="en-US" sz="2800" b="1" dirty="0"/>
              <a:t>維修保固， 估計三年來產品發生小瑕疵的機率共為</a:t>
            </a:r>
            <a:r>
              <a:rPr lang="en-US" altLang="zh-TW" sz="2800" b="1" dirty="0"/>
              <a:t>1 . 5%</a:t>
            </a:r>
            <a:r>
              <a:rPr lang="zh-TW" altLang="en-US" sz="2800" b="1" dirty="0" smtClean="0"/>
              <a:t>，維修</a:t>
            </a:r>
            <a:r>
              <a:rPr lang="zh-TW" altLang="en-US" sz="2800" b="1" dirty="0"/>
              <a:t>成本每件</a:t>
            </a:r>
            <a:r>
              <a:rPr lang="en-US" altLang="zh-TW" sz="2800" b="1" dirty="0"/>
              <a:t>$30</a:t>
            </a:r>
            <a:r>
              <a:rPr lang="zh-TW" altLang="en-US" sz="2800" b="1" dirty="0"/>
              <a:t>，發生大瑕疵的機率共為</a:t>
            </a:r>
            <a:r>
              <a:rPr lang="en-US" altLang="zh-TW" sz="2800" b="1" dirty="0"/>
              <a:t>0.2%</a:t>
            </a:r>
            <a:r>
              <a:rPr lang="zh-TW" altLang="en-US" sz="2800" b="1" dirty="0"/>
              <a:t>，維修成本每</a:t>
            </a:r>
            <a:r>
              <a:rPr lang="zh-TW" altLang="en-US" sz="2800" b="1" dirty="0" smtClean="0"/>
              <a:t>件</a:t>
            </a:r>
            <a:r>
              <a:rPr lang="en-US" altLang="zh-TW" sz="2800" b="1" dirty="0" smtClean="0"/>
              <a:t>$</a:t>
            </a:r>
            <a:r>
              <a:rPr lang="en-US" altLang="zh-TW" sz="2800" b="1" dirty="0"/>
              <a:t>500</a:t>
            </a:r>
            <a:r>
              <a:rPr lang="zh-TW" altLang="en-US" sz="2800" b="1" dirty="0"/>
              <a:t>，</a:t>
            </a:r>
            <a:r>
              <a:rPr lang="en-US" altLang="zh-TW" sz="2800" b="1" dirty="0"/>
              <a:t>01</a:t>
            </a:r>
            <a:r>
              <a:rPr lang="zh-TW" altLang="en-US" sz="2800" b="1" dirty="0"/>
              <a:t>年及</a:t>
            </a:r>
            <a:r>
              <a:rPr lang="en-US" altLang="zh-TW" sz="2800" b="1" dirty="0"/>
              <a:t>02</a:t>
            </a:r>
            <a:r>
              <a:rPr lang="zh-TW" altLang="en-US" sz="2800" b="1" dirty="0"/>
              <a:t>年實際發生之維修費分別為</a:t>
            </a:r>
            <a:r>
              <a:rPr lang="en-US" altLang="zh-TW" sz="2800" b="1" dirty="0"/>
              <a:t>$1,200</a:t>
            </a:r>
            <a:r>
              <a:rPr lang="zh-TW" altLang="en-US" sz="2800" b="1" dirty="0"/>
              <a:t>及</a:t>
            </a:r>
            <a:r>
              <a:rPr lang="en-US" altLang="zh-TW" sz="2800" b="1" dirty="0"/>
              <a:t>$1,000</a:t>
            </a:r>
            <a:r>
              <a:rPr lang="zh-TW" altLang="en-US" sz="2800" b="1" dirty="0"/>
              <a:t>，</a:t>
            </a:r>
            <a:r>
              <a:rPr lang="zh-TW" altLang="en-US" sz="2800" b="1" u="sng" dirty="0" smtClean="0">
                <a:solidFill>
                  <a:srgbClr val="0000FF"/>
                </a:solidFill>
              </a:rPr>
              <a:t>試作</a:t>
            </a:r>
            <a:r>
              <a:rPr lang="en-US" altLang="zh-TW" sz="2800" b="1" u="sng" dirty="0" smtClean="0">
                <a:solidFill>
                  <a:srgbClr val="0000FF"/>
                </a:solidFill>
              </a:rPr>
              <a:t>01</a:t>
            </a:r>
            <a:r>
              <a:rPr lang="zh-TW" altLang="en-US" sz="2800" b="1" u="sng" dirty="0" smtClean="0">
                <a:solidFill>
                  <a:srgbClr val="0000FF"/>
                </a:solidFill>
              </a:rPr>
              <a:t>年及</a:t>
            </a:r>
            <a:r>
              <a:rPr lang="en-US" altLang="zh-TW" sz="2800" b="1" u="sng" dirty="0" smtClean="0">
                <a:solidFill>
                  <a:srgbClr val="0000FF"/>
                </a:solidFill>
              </a:rPr>
              <a:t>02</a:t>
            </a:r>
            <a:r>
              <a:rPr lang="zh-TW" altLang="en-US" sz="2800" b="1" u="sng" dirty="0" smtClean="0">
                <a:solidFill>
                  <a:srgbClr val="0000FF"/>
                </a:solidFill>
              </a:rPr>
              <a:t>年實際維修及年底調整分錄？</a:t>
            </a:r>
            <a:r>
              <a:rPr lang="zh-TW" altLang="en-US" sz="2800" b="1" u="sng" dirty="0">
                <a:solidFill>
                  <a:srgbClr val="0000FF"/>
                </a:solidFill>
              </a:rPr>
              <a:t>　</a:t>
            </a:r>
            <a:endParaRPr lang="zh-TW" altLang="zh-TW" sz="2800" b="1" u="sng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406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25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0510負債準備、或有負債-保固(3)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FV-PL之投資－持有供交易之金融資產</dc:title>
  <dc:creator>User</dc:creator>
  <cp:lastModifiedBy>user</cp:lastModifiedBy>
  <cp:revision>39</cp:revision>
  <dcterms:created xsi:type="dcterms:W3CDTF">2018-02-28T12:37:34Z</dcterms:created>
  <dcterms:modified xsi:type="dcterms:W3CDTF">2018-05-07T07:32:29Z</dcterms:modified>
</cp:coreProperties>
</file>