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208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840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6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F91AF-5CBB-42EA-BC80-E7971497861A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A66A0-48BF-4A32-8EC6-2DB38BEEAF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096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0A66A0-48BF-4A32-8EC6-2DB38BEEAF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64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98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526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203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389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88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58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505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73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299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49740-1ACD-440A-85E4-B3DE89FFD21B}" type="datetimeFigureOut">
              <a:rPr lang="zh-TW" altLang="en-US" smtClean="0"/>
              <a:t>2017/12/11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964D4-BB5C-4E38-BB9C-03D6F18D35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11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95536" y="1056793"/>
            <a:ext cx="856895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spcBef>
                <a:spcPts val="20"/>
              </a:spcBef>
            </a:pPr>
            <a:r>
              <a:rPr lang="en-US" altLang="zh-TW" sz="3400" kern="100" dirty="0" smtClean="0">
                <a:solidFill>
                  <a:srgbClr val="0000FF"/>
                </a:solidFill>
              </a:rPr>
              <a:t>1.</a:t>
            </a:r>
            <a:r>
              <a:rPr lang="zh-TW" altLang="zh-TW" sz="3400" kern="100" dirty="0" smtClean="0">
                <a:solidFill>
                  <a:srgbClr val="0000FF"/>
                </a:solidFill>
              </a:rPr>
              <a:t>總額法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>”</a:t>
            </a:r>
            <a:r>
              <a:rPr lang="zh-TW" altLang="zh-TW" sz="3400" kern="100" dirty="0" smtClean="0">
                <a:solidFill>
                  <a:srgbClr val="0000FF"/>
                </a:solidFill>
              </a:rPr>
              <a:t>取得折扣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>”</a:t>
            </a:r>
            <a:r>
              <a:rPr lang="zh-TW" altLang="en-US" sz="3400" kern="100" dirty="0" smtClean="0">
                <a:solidFill>
                  <a:srgbClr val="0000FF"/>
                </a:solidFill>
              </a:rPr>
              <a:t>→會計項目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>?</a:t>
            </a:r>
            <a:r>
              <a:rPr lang="zh-TW" altLang="en-US" sz="3400" kern="100" dirty="0" smtClean="0">
                <a:solidFill>
                  <a:srgbClr val="0000FF"/>
                </a:solidFill>
              </a:rPr>
              <a:t>性質別？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/>
            </a:r>
            <a:br>
              <a:rPr lang="en-US" altLang="zh-TW" sz="3400" kern="100" dirty="0" smtClean="0">
                <a:solidFill>
                  <a:srgbClr val="0000FF"/>
                </a:solidFill>
              </a:rPr>
            </a:br>
            <a:r>
              <a:rPr lang="zh-TW" altLang="zh-TW" sz="3400" kern="100" dirty="0" smtClean="0">
                <a:solidFill>
                  <a:srgbClr val="0000FF"/>
                </a:solidFill>
              </a:rPr>
              <a:t>淨額法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>”</a:t>
            </a:r>
            <a:r>
              <a:rPr lang="zh-TW" altLang="en-US" sz="3400" kern="100" dirty="0" smtClean="0">
                <a:solidFill>
                  <a:srgbClr val="0000FF"/>
                </a:solidFill>
              </a:rPr>
              <a:t>未</a:t>
            </a:r>
            <a:r>
              <a:rPr lang="zh-TW" altLang="zh-TW" sz="3400" kern="100" dirty="0" smtClean="0">
                <a:solidFill>
                  <a:srgbClr val="0000FF"/>
                </a:solidFill>
              </a:rPr>
              <a:t>取得折扣</a:t>
            </a:r>
            <a:r>
              <a:rPr lang="en-US" altLang="zh-TW" sz="3400" kern="100" dirty="0" smtClean="0">
                <a:solidFill>
                  <a:srgbClr val="0000FF"/>
                </a:solidFill>
              </a:rPr>
              <a:t>”</a:t>
            </a:r>
            <a:r>
              <a:rPr lang="zh-TW" altLang="en-US" sz="3400" kern="100" dirty="0" smtClean="0">
                <a:solidFill>
                  <a:srgbClr val="0000FF"/>
                </a:solidFill>
              </a:rPr>
              <a:t>→會計項目</a:t>
            </a:r>
            <a:r>
              <a:rPr lang="en-US" altLang="zh-TW" sz="3400" kern="100" dirty="0">
                <a:solidFill>
                  <a:srgbClr val="0000FF"/>
                </a:solidFill>
              </a:rPr>
              <a:t>?</a:t>
            </a:r>
            <a:r>
              <a:rPr lang="zh-TW" altLang="en-US" sz="3400" kern="100" dirty="0">
                <a:solidFill>
                  <a:srgbClr val="0000FF"/>
                </a:solidFill>
              </a:rPr>
              <a:t>性質別</a:t>
            </a:r>
            <a:r>
              <a:rPr lang="zh-TW" altLang="en-US" sz="3400" kern="100" dirty="0" smtClean="0">
                <a:solidFill>
                  <a:srgbClr val="0000FF"/>
                </a:solidFill>
              </a:rPr>
              <a:t>？</a:t>
            </a:r>
            <a:endParaRPr lang="en-US" altLang="zh-TW" sz="3400" kern="100" dirty="0" smtClean="0">
              <a:solidFill>
                <a:srgbClr val="0000FF"/>
              </a:solidFill>
            </a:endParaRPr>
          </a:p>
          <a:p>
            <a:pPr marL="273050" indent="-273050">
              <a:spcBef>
                <a:spcPts val="20"/>
              </a:spcBef>
            </a:pPr>
            <a:r>
              <a:rPr lang="en-US" altLang="zh-TW" sz="3400" dirty="0" smtClean="0">
                <a:solidFill>
                  <a:srgbClr val="FF0000"/>
                </a:solidFill>
              </a:rPr>
              <a:t>2.</a:t>
            </a:r>
            <a:r>
              <a:rPr lang="zh-TW" altLang="en-US" sz="3400" dirty="0" smtClean="0">
                <a:solidFill>
                  <a:srgbClr val="FF0000"/>
                </a:solidFill>
              </a:rPr>
              <a:t>仁仁</a:t>
            </a:r>
            <a:r>
              <a:rPr lang="zh-TW" altLang="en-US" sz="3400" dirty="0">
                <a:solidFill>
                  <a:srgbClr val="FF0000"/>
                </a:solidFill>
              </a:rPr>
              <a:t>公司</a:t>
            </a:r>
            <a:r>
              <a:rPr lang="en-US" altLang="zh-TW" sz="3400" dirty="0">
                <a:solidFill>
                  <a:srgbClr val="FF0000"/>
                </a:solidFill>
              </a:rPr>
              <a:t>5/1</a:t>
            </a:r>
            <a:r>
              <a:rPr lang="zh-TW" altLang="en-US" sz="3400" dirty="0">
                <a:solidFill>
                  <a:srgbClr val="FF0000"/>
                </a:solidFill>
              </a:rPr>
              <a:t>賒購商品一批成交價若干，付款條件</a:t>
            </a:r>
            <a:r>
              <a:rPr lang="zh-TW" altLang="en-US" sz="3400" dirty="0" smtClean="0">
                <a:solidFill>
                  <a:srgbClr val="FF0000"/>
                </a:solidFill>
              </a:rPr>
              <a:t>為</a:t>
            </a:r>
            <a:r>
              <a:rPr lang="en-US" altLang="zh-TW" sz="3400" dirty="0" smtClean="0">
                <a:solidFill>
                  <a:srgbClr val="FF0000"/>
                </a:solidFill>
              </a:rPr>
              <a:t>2/20</a:t>
            </a:r>
            <a:r>
              <a:rPr lang="zh-TW" altLang="en-US" sz="3400" dirty="0">
                <a:solidFill>
                  <a:srgbClr val="FF0000"/>
                </a:solidFill>
              </a:rPr>
              <a:t>、</a:t>
            </a:r>
            <a:r>
              <a:rPr lang="en-US" altLang="zh-TW" sz="3400" dirty="0">
                <a:solidFill>
                  <a:srgbClr val="FF0000"/>
                </a:solidFill>
              </a:rPr>
              <a:t>n/30</a:t>
            </a:r>
            <a:r>
              <a:rPr lang="zh-TW" altLang="en-US" sz="3400" dirty="0" smtClean="0">
                <a:solidFill>
                  <a:srgbClr val="FF0000"/>
                </a:solidFill>
              </a:rPr>
              <a:t>。</a:t>
            </a:r>
            <a:r>
              <a:rPr lang="en-US" altLang="zh-TW" sz="3400" dirty="0" smtClean="0">
                <a:solidFill>
                  <a:srgbClr val="FF0000"/>
                </a:solidFill>
              </a:rPr>
              <a:t>5/10</a:t>
            </a:r>
            <a:r>
              <a:rPr lang="zh-TW" altLang="en-US" sz="3400" dirty="0" smtClean="0">
                <a:solidFill>
                  <a:srgbClr val="FF0000"/>
                </a:solidFill>
              </a:rPr>
              <a:t>償還</a:t>
            </a:r>
            <a:r>
              <a:rPr lang="en-US" altLang="zh-TW" sz="3400" dirty="0" smtClean="0">
                <a:solidFill>
                  <a:srgbClr val="FF0000"/>
                </a:solidFill>
              </a:rPr>
              <a:t>1/4</a:t>
            </a:r>
            <a:r>
              <a:rPr lang="zh-TW" altLang="en-US" sz="3400" dirty="0" smtClean="0">
                <a:solidFill>
                  <a:srgbClr val="FF0000"/>
                </a:solidFill>
              </a:rPr>
              <a:t>貨款</a:t>
            </a:r>
            <a:r>
              <a:rPr lang="zh-TW" altLang="en-US" sz="3400" dirty="0">
                <a:solidFill>
                  <a:srgbClr val="FF0000"/>
                </a:solidFill>
              </a:rPr>
              <a:t>，餘款於</a:t>
            </a:r>
            <a:r>
              <a:rPr lang="en-US" altLang="zh-TW" sz="3400" dirty="0">
                <a:solidFill>
                  <a:srgbClr val="FF0000"/>
                </a:solidFill>
              </a:rPr>
              <a:t>5/31</a:t>
            </a:r>
            <a:r>
              <a:rPr lang="zh-TW" altLang="en-US" sz="3400" dirty="0">
                <a:solidFill>
                  <a:srgbClr val="FF0000"/>
                </a:solidFill>
              </a:rPr>
              <a:t>付清，會計記錄「未享折扣損失」</a:t>
            </a:r>
            <a:r>
              <a:rPr lang="en-US" altLang="zh-TW" sz="3400" dirty="0">
                <a:solidFill>
                  <a:srgbClr val="FF0000"/>
                </a:solidFill>
              </a:rPr>
              <a:t>$3,000</a:t>
            </a:r>
            <a:r>
              <a:rPr lang="zh-TW" altLang="en-US" sz="3400" dirty="0" smtClean="0">
                <a:solidFill>
                  <a:srgbClr val="FF0000"/>
                </a:solidFill>
              </a:rPr>
              <a:t>，試問</a:t>
            </a:r>
            <a:r>
              <a:rPr lang="en-US" altLang="zh-TW" sz="3400" dirty="0">
                <a:solidFill>
                  <a:srgbClr val="FF0000"/>
                </a:solidFill>
              </a:rPr>
              <a:t>5/1</a:t>
            </a:r>
            <a:r>
              <a:rPr lang="zh-TW" altLang="en-US" sz="3400" dirty="0">
                <a:solidFill>
                  <a:srgbClr val="FF0000"/>
                </a:solidFill>
              </a:rPr>
              <a:t>購入時，進貨應入帳金額為何</a:t>
            </a:r>
            <a:r>
              <a:rPr lang="zh-TW" altLang="en-US" sz="3400" dirty="0" smtClean="0">
                <a:solidFill>
                  <a:srgbClr val="FF0000"/>
                </a:solidFill>
              </a:rPr>
              <a:t>？</a:t>
            </a:r>
            <a:endParaRPr lang="en-US" altLang="zh-TW" sz="3400" dirty="0" smtClean="0">
              <a:solidFill>
                <a:srgbClr val="FF0000"/>
              </a:solidFill>
            </a:endParaRPr>
          </a:p>
          <a:p>
            <a:pPr marL="273050" indent="-273050">
              <a:spcBef>
                <a:spcPts val="20"/>
              </a:spcBef>
            </a:pPr>
            <a:r>
              <a:rPr lang="en-US" altLang="zh-TW" sz="3400" dirty="0" smtClean="0">
                <a:solidFill>
                  <a:srgbClr val="0000FF"/>
                </a:solidFill>
              </a:rPr>
              <a:t>3</a:t>
            </a:r>
            <a:r>
              <a:rPr lang="en-US" altLang="zh-TW" sz="3400" dirty="0">
                <a:solidFill>
                  <a:srgbClr val="0000FF"/>
                </a:solidFill>
              </a:rPr>
              <a:t>.</a:t>
            </a:r>
            <a:r>
              <a:rPr lang="zh-TW" altLang="en-US" sz="3400" dirty="0">
                <a:solidFill>
                  <a:srgbClr val="0000FF"/>
                </a:solidFill>
              </a:rPr>
              <a:t>賒購商品一批，若以總額法入帳，貸記應付帳款</a:t>
            </a:r>
            <a:r>
              <a:rPr lang="en-US" altLang="zh-TW" sz="3400" dirty="0">
                <a:solidFill>
                  <a:srgbClr val="0000FF"/>
                </a:solidFill>
              </a:rPr>
              <a:t>$100,000</a:t>
            </a:r>
            <a:r>
              <a:rPr lang="zh-TW" altLang="en-US" sz="3400" dirty="0">
                <a:solidFill>
                  <a:srgbClr val="0000FF"/>
                </a:solidFill>
              </a:rPr>
              <a:t>；若以淨額法</a:t>
            </a:r>
            <a:r>
              <a:rPr lang="zh-TW" altLang="en-US" sz="3400" dirty="0" smtClean="0">
                <a:solidFill>
                  <a:srgbClr val="0000FF"/>
                </a:solidFill>
              </a:rPr>
              <a:t>入帳</a:t>
            </a:r>
            <a:r>
              <a:rPr lang="zh-TW" altLang="en-US" sz="3400" dirty="0">
                <a:solidFill>
                  <a:srgbClr val="0000FF"/>
                </a:solidFill>
              </a:rPr>
              <a:t>，則貸記應付帳款</a:t>
            </a:r>
            <a:r>
              <a:rPr lang="en-US" altLang="zh-TW" sz="3400" dirty="0">
                <a:solidFill>
                  <a:srgbClr val="0000FF"/>
                </a:solidFill>
              </a:rPr>
              <a:t>$96,000</a:t>
            </a:r>
            <a:r>
              <a:rPr lang="zh-TW" altLang="en-US" sz="3400" dirty="0" smtClean="0">
                <a:solidFill>
                  <a:srgbClr val="0000FF"/>
                </a:solidFill>
              </a:rPr>
              <a:t>。折扣率多少</a:t>
            </a:r>
            <a:r>
              <a:rPr lang="en-US" altLang="zh-TW" sz="3400" dirty="0" smtClean="0">
                <a:solidFill>
                  <a:srgbClr val="0000FF"/>
                </a:solidFill>
              </a:rPr>
              <a:t>?</a:t>
            </a:r>
            <a:endParaRPr lang="zh-TW" altLang="en-US" sz="3400" dirty="0">
              <a:solidFill>
                <a:srgbClr val="0000FF"/>
              </a:solidFill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565212" y="188640"/>
            <a:ext cx="8229600" cy="1008112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FF0000"/>
                </a:solidFill>
              </a:rPr>
              <a:t>1215</a:t>
            </a:r>
            <a:r>
              <a:rPr lang="zh-TW" altLang="en-US" sz="4000" b="1" dirty="0" smtClean="0">
                <a:solidFill>
                  <a:srgbClr val="FF0000"/>
                </a:solidFill>
              </a:rPr>
              <a:t>存貨總淨額法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5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21</Words>
  <Application>Microsoft Office PowerPoint</Application>
  <PresentationFormat>如螢幕大小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1215存貨總淨額法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會乙0919：請完成應作之分錄</dc:title>
  <dc:creator>User</dc:creator>
  <cp:lastModifiedBy>User</cp:lastModifiedBy>
  <cp:revision>30</cp:revision>
  <cp:lastPrinted>2017-12-07T07:23:40Z</cp:lastPrinted>
  <dcterms:created xsi:type="dcterms:W3CDTF">2017-09-19T05:01:36Z</dcterms:created>
  <dcterms:modified xsi:type="dcterms:W3CDTF">2017-12-11T12:01:23Z</dcterms:modified>
</cp:coreProperties>
</file>