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A41351-CD62-476E-A6A4-4ED3F1395B75}" type="datetimeFigureOut">
              <a:rPr lang="en-PH" smtClean="0"/>
              <a:t>30/09/2018</a:t>
            </a:fld>
            <a:endParaRPr lang="en-PH"/>
          </a:p>
        </p:txBody>
      </p:sp>
      <p:sp>
        <p:nvSpPr>
          <p:cNvPr id="5" name="Footer Placeholder 4"/>
          <p:cNvSpPr>
            <a:spLocks noGrp="1"/>
          </p:cNvSpPr>
          <p:nvPr>
            <p:ph type="ftr" sz="quarter" idx="11"/>
          </p:nvPr>
        </p:nvSpPr>
        <p:spPr/>
        <p:txBody>
          <a:bodyPr/>
          <a:lstStyle/>
          <a:p>
            <a:endParaRPr lang="en-PH"/>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2556717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A41351-CD62-476E-A6A4-4ED3F1395B75}" type="datetimeFigureOut">
              <a:rPr lang="en-PH" smtClean="0"/>
              <a:t>30/09/2018</a:t>
            </a:fld>
            <a:endParaRPr lang="en-PH"/>
          </a:p>
        </p:txBody>
      </p:sp>
      <p:sp>
        <p:nvSpPr>
          <p:cNvPr id="5" name="Footer Placeholder 4"/>
          <p:cNvSpPr>
            <a:spLocks noGrp="1"/>
          </p:cNvSpPr>
          <p:nvPr>
            <p:ph type="ftr" sz="quarter" idx="11"/>
          </p:nvPr>
        </p:nvSpPr>
        <p:spPr/>
        <p:txBody>
          <a:bodyPr/>
          <a:lstStyle/>
          <a:p>
            <a:endParaRPr lang="en-P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3977781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A41351-CD62-476E-A6A4-4ED3F1395B75}" type="datetimeFigureOut">
              <a:rPr lang="en-PH" smtClean="0"/>
              <a:t>30/09/2018</a:t>
            </a:fld>
            <a:endParaRPr lang="en-PH"/>
          </a:p>
        </p:txBody>
      </p:sp>
      <p:sp>
        <p:nvSpPr>
          <p:cNvPr id="5" name="Footer Placeholder 4"/>
          <p:cNvSpPr>
            <a:spLocks noGrp="1"/>
          </p:cNvSpPr>
          <p:nvPr>
            <p:ph type="ftr" sz="quarter" idx="11"/>
          </p:nvPr>
        </p:nvSpPr>
        <p:spPr/>
        <p:txBody>
          <a:bodyPr/>
          <a:lstStyle/>
          <a:p>
            <a:endParaRPr lang="en-PH"/>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003B5A6-07BC-46FC-8DAC-EC74CB293B40}" type="slidenum">
              <a:rPr lang="en-PH" smtClean="0"/>
              <a:t>‹#›</a:t>
            </a:fld>
            <a:endParaRPr lang="en-PH"/>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7243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FA41351-CD62-476E-A6A4-4ED3F1395B75}" type="datetimeFigureOut">
              <a:rPr lang="en-PH" smtClean="0"/>
              <a:t>30/09/2018</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15229248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FA41351-CD62-476E-A6A4-4ED3F1395B75}" type="datetimeFigureOut">
              <a:rPr lang="en-PH" smtClean="0"/>
              <a:t>30/09/2018</a:t>
            </a:fld>
            <a:endParaRPr lang="en-PH"/>
          </a:p>
        </p:txBody>
      </p:sp>
      <p:sp>
        <p:nvSpPr>
          <p:cNvPr id="6" name="Footer Placeholder 5"/>
          <p:cNvSpPr>
            <a:spLocks noGrp="1"/>
          </p:cNvSpPr>
          <p:nvPr>
            <p:ph type="ftr" sz="quarter" idx="11"/>
          </p:nvPr>
        </p:nvSpPr>
        <p:spPr/>
        <p:txBody>
          <a:bodyPr/>
          <a:lstStyle/>
          <a:p>
            <a:endParaRPr lang="en-PH"/>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003B5A6-07BC-46FC-8DAC-EC74CB293B40}" type="slidenum">
              <a:rPr lang="en-PH" smtClean="0"/>
              <a:t>‹#›</a:t>
            </a:fld>
            <a:endParaRPr lang="en-PH"/>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158383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FA41351-CD62-476E-A6A4-4ED3F1395B75}" type="datetimeFigureOut">
              <a:rPr lang="en-PH" smtClean="0"/>
              <a:t>30/09/2018</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1104096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A41351-CD62-476E-A6A4-4ED3F1395B75}" type="datetimeFigureOut">
              <a:rPr lang="en-PH" smtClean="0"/>
              <a:t>30/09/2018</a:t>
            </a:fld>
            <a:endParaRPr lang="en-PH"/>
          </a:p>
        </p:txBody>
      </p:sp>
      <p:sp>
        <p:nvSpPr>
          <p:cNvPr id="5" name="Footer Placeholder 4"/>
          <p:cNvSpPr>
            <a:spLocks noGrp="1"/>
          </p:cNvSpPr>
          <p:nvPr>
            <p:ph type="ftr" sz="quarter" idx="11"/>
          </p:nvPr>
        </p:nvSpPr>
        <p:spPr/>
        <p:txBody>
          <a:bodyPr/>
          <a:lstStyle/>
          <a:p>
            <a:endParaRPr lang="en-P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652370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A41351-CD62-476E-A6A4-4ED3F1395B75}" type="datetimeFigureOut">
              <a:rPr lang="en-PH" smtClean="0"/>
              <a:t>30/09/2018</a:t>
            </a:fld>
            <a:endParaRPr lang="en-PH"/>
          </a:p>
        </p:txBody>
      </p:sp>
      <p:sp>
        <p:nvSpPr>
          <p:cNvPr id="5" name="Footer Placeholder 4"/>
          <p:cNvSpPr>
            <a:spLocks noGrp="1"/>
          </p:cNvSpPr>
          <p:nvPr>
            <p:ph type="ftr" sz="quarter" idx="11"/>
          </p:nvPr>
        </p:nvSpPr>
        <p:spPr/>
        <p:txBody>
          <a:bodyPr/>
          <a:lstStyle/>
          <a:p>
            <a:endParaRPr lang="en-P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613992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A41351-CD62-476E-A6A4-4ED3F1395B75}" type="datetimeFigureOut">
              <a:rPr lang="en-PH" smtClean="0"/>
              <a:t>30/09/2018</a:t>
            </a:fld>
            <a:endParaRPr lang="en-PH"/>
          </a:p>
        </p:txBody>
      </p:sp>
      <p:sp>
        <p:nvSpPr>
          <p:cNvPr id="5" name="Footer Placeholder 4"/>
          <p:cNvSpPr>
            <a:spLocks noGrp="1"/>
          </p:cNvSpPr>
          <p:nvPr>
            <p:ph type="ftr" sz="quarter" idx="11"/>
          </p:nvPr>
        </p:nvSpPr>
        <p:spPr/>
        <p:txBody>
          <a:bodyPr/>
          <a:lstStyle/>
          <a:p>
            <a:endParaRPr lang="en-PH"/>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1758625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A41351-CD62-476E-A6A4-4ED3F1395B75}" type="datetimeFigureOut">
              <a:rPr lang="en-PH" smtClean="0"/>
              <a:t>30/09/2018</a:t>
            </a:fld>
            <a:endParaRPr lang="en-PH"/>
          </a:p>
        </p:txBody>
      </p:sp>
      <p:sp>
        <p:nvSpPr>
          <p:cNvPr id="5" name="Footer Placeholder 4"/>
          <p:cNvSpPr>
            <a:spLocks noGrp="1"/>
          </p:cNvSpPr>
          <p:nvPr>
            <p:ph type="ftr" sz="quarter" idx="11"/>
          </p:nvPr>
        </p:nvSpPr>
        <p:spPr/>
        <p:txBody>
          <a:bodyPr/>
          <a:lstStyle/>
          <a:p>
            <a:endParaRPr lang="en-PH"/>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2009033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FA41351-CD62-476E-A6A4-4ED3F1395B75}" type="datetimeFigureOut">
              <a:rPr lang="en-PH" smtClean="0"/>
              <a:t>30/09/2018</a:t>
            </a:fld>
            <a:endParaRPr lang="en-PH"/>
          </a:p>
        </p:txBody>
      </p:sp>
      <p:sp>
        <p:nvSpPr>
          <p:cNvPr id="6" name="Footer Placeholder 5"/>
          <p:cNvSpPr>
            <a:spLocks noGrp="1"/>
          </p:cNvSpPr>
          <p:nvPr>
            <p:ph type="ftr" sz="quarter" idx="11"/>
          </p:nvPr>
        </p:nvSpPr>
        <p:spPr/>
        <p:txBody>
          <a:bodyPr/>
          <a:lstStyle/>
          <a:p>
            <a:endParaRPr lang="en-PH"/>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1641830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A41351-CD62-476E-A6A4-4ED3F1395B75}" type="datetimeFigureOut">
              <a:rPr lang="en-PH" smtClean="0"/>
              <a:t>30/09/2018</a:t>
            </a:fld>
            <a:endParaRPr lang="en-PH"/>
          </a:p>
        </p:txBody>
      </p:sp>
      <p:sp>
        <p:nvSpPr>
          <p:cNvPr id="8" name="Footer Placeholder 7"/>
          <p:cNvSpPr>
            <a:spLocks noGrp="1"/>
          </p:cNvSpPr>
          <p:nvPr>
            <p:ph type="ftr" sz="quarter" idx="11"/>
          </p:nvPr>
        </p:nvSpPr>
        <p:spPr/>
        <p:txBody>
          <a:bodyPr/>
          <a:lstStyle/>
          <a:p>
            <a:endParaRPr lang="en-PH"/>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1217341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FA41351-CD62-476E-A6A4-4ED3F1395B75}" type="datetimeFigureOut">
              <a:rPr lang="en-PH" smtClean="0"/>
              <a:t>30/09/2018</a:t>
            </a:fld>
            <a:endParaRPr lang="en-PH"/>
          </a:p>
        </p:txBody>
      </p:sp>
      <p:sp>
        <p:nvSpPr>
          <p:cNvPr id="4" name="Footer Placeholder 3"/>
          <p:cNvSpPr>
            <a:spLocks noGrp="1"/>
          </p:cNvSpPr>
          <p:nvPr>
            <p:ph type="ftr" sz="quarter" idx="11"/>
          </p:nvPr>
        </p:nvSpPr>
        <p:spPr/>
        <p:txBody>
          <a:bodyPr/>
          <a:lstStyle/>
          <a:p>
            <a:endParaRPr lang="en-PH"/>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364326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41351-CD62-476E-A6A4-4ED3F1395B75}" type="datetimeFigureOut">
              <a:rPr lang="en-PH" smtClean="0"/>
              <a:t>30/09/2018</a:t>
            </a:fld>
            <a:endParaRPr lang="en-PH"/>
          </a:p>
        </p:txBody>
      </p:sp>
      <p:sp>
        <p:nvSpPr>
          <p:cNvPr id="3" name="Footer Placeholder 2"/>
          <p:cNvSpPr>
            <a:spLocks noGrp="1"/>
          </p:cNvSpPr>
          <p:nvPr>
            <p:ph type="ftr" sz="quarter" idx="11"/>
          </p:nvPr>
        </p:nvSpPr>
        <p:spPr/>
        <p:txBody>
          <a:bodyPr/>
          <a:lstStyle/>
          <a:p>
            <a:endParaRPr lang="en-PH"/>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4079288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A41351-CD62-476E-A6A4-4ED3F1395B75}" type="datetimeFigureOut">
              <a:rPr lang="en-PH" smtClean="0"/>
              <a:t>30/09/2018</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2596022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A41351-CD62-476E-A6A4-4ED3F1395B75}" type="datetimeFigureOut">
              <a:rPr lang="en-PH" smtClean="0"/>
              <a:t>30/09/2018</a:t>
            </a:fld>
            <a:endParaRPr lang="en-PH"/>
          </a:p>
        </p:txBody>
      </p:sp>
      <p:sp>
        <p:nvSpPr>
          <p:cNvPr id="6" name="Footer Placeholder 5"/>
          <p:cNvSpPr>
            <a:spLocks noGrp="1"/>
          </p:cNvSpPr>
          <p:nvPr>
            <p:ph type="ftr" sz="quarter" idx="11"/>
          </p:nvPr>
        </p:nvSpPr>
        <p:spPr/>
        <p:txBody>
          <a:bodyPr/>
          <a:lstStyle/>
          <a:p>
            <a:endParaRPr lang="en-PH"/>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003B5A6-07BC-46FC-8DAC-EC74CB293B40}" type="slidenum">
              <a:rPr lang="en-PH" smtClean="0"/>
              <a:t>‹#›</a:t>
            </a:fld>
            <a:endParaRPr lang="en-PH"/>
          </a:p>
        </p:txBody>
      </p:sp>
    </p:spTree>
    <p:extLst>
      <p:ext uri="{BB962C8B-B14F-4D97-AF65-F5344CB8AC3E}">
        <p14:creationId xmlns:p14="http://schemas.microsoft.com/office/powerpoint/2010/main" val="371938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FA41351-CD62-476E-A6A4-4ED3F1395B75}" type="datetimeFigureOut">
              <a:rPr lang="en-PH" smtClean="0"/>
              <a:t>30/09/2018</a:t>
            </a:fld>
            <a:endParaRPr lang="en-PH"/>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PH"/>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003B5A6-07BC-46FC-8DAC-EC74CB293B40}" type="slidenum">
              <a:rPr lang="en-PH" smtClean="0"/>
              <a:t>‹#›</a:t>
            </a:fld>
            <a:endParaRPr lang="en-PH"/>
          </a:p>
        </p:txBody>
      </p:sp>
    </p:spTree>
    <p:extLst>
      <p:ext uri="{BB962C8B-B14F-4D97-AF65-F5344CB8AC3E}">
        <p14:creationId xmlns:p14="http://schemas.microsoft.com/office/powerpoint/2010/main" val="16663756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PH" dirty="0" smtClean="0"/>
              <a:t>Run-on Sentences</a:t>
            </a:r>
            <a:endParaRPr lang="en-PH" dirty="0"/>
          </a:p>
        </p:txBody>
      </p:sp>
      <p:sp>
        <p:nvSpPr>
          <p:cNvPr id="3" name="Subtitle 2"/>
          <p:cNvSpPr>
            <a:spLocks noGrp="1"/>
          </p:cNvSpPr>
          <p:nvPr>
            <p:ph type="subTitle" idx="1"/>
          </p:nvPr>
        </p:nvSpPr>
        <p:spPr/>
        <p:txBody>
          <a:bodyPr/>
          <a:lstStyle/>
          <a:p>
            <a:endParaRPr lang="en-PH" dirty="0"/>
          </a:p>
        </p:txBody>
      </p:sp>
    </p:spTree>
    <p:extLst>
      <p:ext uri="{BB962C8B-B14F-4D97-AF65-F5344CB8AC3E}">
        <p14:creationId xmlns:p14="http://schemas.microsoft.com/office/powerpoint/2010/main" val="560496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3625" y="560610"/>
            <a:ext cx="8911687" cy="683990"/>
          </a:xfrm>
        </p:spPr>
        <p:txBody>
          <a:bodyPr/>
          <a:lstStyle/>
          <a:p>
            <a:r>
              <a:rPr lang="en-PH" dirty="0" smtClean="0"/>
              <a:t>Run-on Sentence</a:t>
            </a:r>
            <a:endParaRPr lang="en-PH" dirty="0"/>
          </a:p>
        </p:txBody>
      </p:sp>
      <p:sp>
        <p:nvSpPr>
          <p:cNvPr id="3" name="Content Placeholder 2"/>
          <p:cNvSpPr>
            <a:spLocks noGrp="1"/>
          </p:cNvSpPr>
          <p:nvPr>
            <p:ph idx="1"/>
          </p:nvPr>
        </p:nvSpPr>
        <p:spPr>
          <a:xfrm>
            <a:off x="1839912" y="1793101"/>
            <a:ext cx="8915400" cy="1054100"/>
          </a:xfrm>
          <a:ln>
            <a:solidFill>
              <a:schemeClr val="accent1"/>
            </a:solidFill>
          </a:ln>
        </p:spPr>
        <p:txBody>
          <a:bodyPr>
            <a:normAutofit/>
          </a:bodyPr>
          <a:lstStyle/>
          <a:p>
            <a:pPr marL="0" indent="0" algn="just">
              <a:buNone/>
            </a:pPr>
            <a:r>
              <a:rPr lang="en-PH" sz="2000" dirty="0" smtClean="0"/>
              <a:t>	A run-on sentence is observed when a group of words contains two or more independent clauses that are not properly put together with a punctuation mark.</a:t>
            </a:r>
            <a:endParaRPr lang="en-PH" sz="2000" dirty="0"/>
          </a:p>
        </p:txBody>
      </p:sp>
      <p:sp>
        <p:nvSpPr>
          <p:cNvPr id="4" name="TextBox 3"/>
          <p:cNvSpPr txBox="1"/>
          <p:nvPr/>
        </p:nvSpPr>
        <p:spPr>
          <a:xfrm>
            <a:off x="1843624" y="1268968"/>
            <a:ext cx="4290475" cy="461665"/>
          </a:xfrm>
          <a:prstGeom prst="rect">
            <a:avLst/>
          </a:prstGeom>
          <a:noFill/>
        </p:spPr>
        <p:txBody>
          <a:bodyPr wrap="square" rtlCol="0">
            <a:spAutoFit/>
          </a:bodyPr>
          <a:lstStyle/>
          <a:p>
            <a:r>
              <a:rPr lang="en-PH" sz="2400" dirty="0" smtClean="0"/>
              <a:t>What is a run-on sentence?</a:t>
            </a:r>
            <a:endParaRPr lang="en-PH" sz="2400" dirty="0"/>
          </a:p>
        </p:txBody>
      </p:sp>
      <p:sp>
        <p:nvSpPr>
          <p:cNvPr id="5" name="Rounded Rectangle 4"/>
          <p:cNvSpPr/>
          <p:nvPr/>
        </p:nvSpPr>
        <p:spPr>
          <a:xfrm>
            <a:off x="1839912" y="3036500"/>
            <a:ext cx="1521876" cy="393700"/>
          </a:xfrm>
          <a:prstGeom prst="roundRect">
            <a:avLst/>
          </a:prstGeom>
          <a:solidFill>
            <a:schemeClr val="accent1">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PH" sz="2000" dirty="0" smtClean="0">
                <a:ln w="0"/>
                <a:solidFill>
                  <a:schemeClr val="tx1"/>
                </a:solidFill>
                <a:effectLst>
                  <a:outerShdw blurRad="38100" dist="19050" dir="2700000" algn="tl" rotWithShape="0">
                    <a:schemeClr val="dk1">
                      <a:alpha val="40000"/>
                    </a:schemeClr>
                  </a:outerShdw>
                </a:effectLst>
              </a:rPr>
              <a:t>Example:</a:t>
            </a:r>
            <a:endParaRPr lang="en-PH" sz="2000" dirty="0">
              <a:ln w="0"/>
              <a:solidFill>
                <a:schemeClr val="tx1"/>
              </a:solidFill>
              <a:effectLst>
                <a:outerShdw blurRad="38100" dist="19050" dir="2700000" algn="tl" rotWithShape="0">
                  <a:schemeClr val="dk1">
                    <a:alpha val="40000"/>
                  </a:schemeClr>
                </a:outerShdw>
              </a:effectLst>
            </a:endParaRPr>
          </a:p>
        </p:txBody>
      </p:sp>
      <p:sp>
        <p:nvSpPr>
          <p:cNvPr id="6" name="Content Placeholder 2"/>
          <p:cNvSpPr txBox="1">
            <a:spLocks/>
          </p:cNvSpPr>
          <p:nvPr/>
        </p:nvSpPr>
        <p:spPr>
          <a:xfrm>
            <a:off x="1839912" y="3493700"/>
            <a:ext cx="8915400" cy="3008700"/>
          </a:xfrm>
          <a:prstGeom prst="rect">
            <a:avLst/>
          </a:prstGeom>
          <a:ln>
            <a:solidFill>
              <a:schemeClr val="accent1"/>
            </a:solidFill>
          </a:ln>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457200" indent="-457200" algn="just">
              <a:buFont typeface="+mj-lt"/>
              <a:buAutoNum type="arabicPeriod"/>
            </a:pPr>
            <a:r>
              <a:rPr lang="en-PH" sz="2000" dirty="0" smtClean="0"/>
              <a:t>Where are Riff and Raff those cats won’t come when I call them. </a:t>
            </a:r>
            <a:r>
              <a:rPr lang="en-PH" sz="2000" b="1" dirty="0" smtClean="0"/>
              <a:t>(Run-on)</a:t>
            </a:r>
          </a:p>
          <a:p>
            <a:pPr marL="457200" indent="-457200" algn="just">
              <a:buFont typeface="+mj-lt"/>
              <a:buAutoNum type="arabicPeriod"/>
            </a:pPr>
            <a:r>
              <a:rPr lang="en-PH" sz="2000" dirty="0" smtClean="0"/>
              <a:t>Where are  Riff and Raff</a:t>
            </a:r>
            <a:r>
              <a:rPr lang="en-PH" sz="2000" b="1" dirty="0" smtClean="0"/>
              <a:t>?</a:t>
            </a:r>
            <a:r>
              <a:rPr lang="en-PH" sz="2000" dirty="0" smtClean="0"/>
              <a:t> Those cats won’t come when I call them.</a:t>
            </a:r>
            <a:r>
              <a:rPr lang="en-PH" sz="2000" b="1" dirty="0" smtClean="0"/>
              <a:t> (Corrected)</a:t>
            </a:r>
          </a:p>
          <a:p>
            <a:pPr marL="457200" indent="-457200" algn="just">
              <a:buFont typeface="+mj-lt"/>
              <a:buAutoNum type="arabicPeriod"/>
            </a:pPr>
            <a:r>
              <a:rPr lang="en-PH" sz="2000" dirty="0" smtClean="0"/>
              <a:t>Last year we spent our vacation in Pennsylvania, this summer we plan to drive through Southwest. (Run-on)</a:t>
            </a:r>
          </a:p>
          <a:p>
            <a:pPr marL="457200" indent="-457200" algn="just">
              <a:buFont typeface="+mj-lt"/>
              <a:buAutoNum type="arabicPeriod"/>
            </a:pPr>
            <a:r>
              <a:rPr lang="en-PH" sz="2000" dirty="0"/>
              <a:t>Last year we spent our vacation in </a:t>
            </a:r>
            <a:r>
              <a:rPr lang="en-PH" sz="2000" dirty="0" smtClean="0"/>
              <a:t>Pennsylvania. This </a:t>
            </a:r>
            <a:r>
              <a:rPr lang="en-PH" sz="2000" dirty="0"/>
              <a:t>summer we plan to drive through Southwest. </a:t>
            </a:r>
            <a:r>
              <a:rPr lang="en-PH" sz="2000" dirty="0" smtClean="0"/>
              <a:t>(Corrected)</a:t>
            </a:r>
            <a:endParaRPr lang="en-PH" sz="2000" dirty="0"/>
          </a:p>
          <a:p>
            <a:pPr marL="457200" indent="-457200" algn="just">
              <a:buFont typeface="+mj-lt"/>
              <a:buAutoNum type="arabicPeriod"/>
            </a:pPr>
            <a:endParaRPr lang="en-PH" sz="2000" dirty="0" smtClean="0"/>
          </a:p>
        </p:txBody>
      </p:sp>
    </p:spTree>
    <p:extLst>
      <p:ext uri="{BB962C8B-B14F-4D97-AF65-F5344CB8AC3E}">
        <p14:creationId xmlns:p14="http://schemas.microsoft.com/office/powerpoint/2010/main" val="2482841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3625" y="1587500"/>
            <a:ext cx="8915400" cy="3777622"/>
          </a:xfrm>
        </p:spPr>
        <p:txBody>
          <a:bodyPr>
            <a:normAutofit lnSpcReduction="10000"/>
          </a:bodyPr>
          <a:lstStyle/>
          <a:p>
            <a:pPr marL="0" indent="0" algn="just">
              <a:buNone/>
            </a:pPr>
            <a:r>
              <a:rPr lang="en-PH" sz="2000" dirty="0" smtClean="0"/>
              <a:t>There are  two kinds of run-ons.</a:t>
            </a:r>
          </a:p>
          <a:p>
            <a:pPr algn="just">
              <a:buFont typeface="+mj-lt"/>
              <a:buAutoNum type="arabicPeriod"/>
            </a:pPr>
            <a:r>
              <a:rPr lang="en-PH" sz="2000" dirty="0" smtClean="0"/>
              <a:t>Fused Sentence:	if two or more sentences are joined with no punctuation.</a:t>
            </a:r>
          </a:p>
          <a:p>
            <a:pPr algn="just">
              <a:buFont typeface="+mj-lt"/>
              <a:buAutoNum type="arabicPeriod"/>
            </a:pPr>
            <a:r>
              <a:rPr lang="en-PH" sz="2000" dirty="0" smtClean="0"/>
              <a:t>Comma Splice:	if two or more sentences are separated only by commas rather than by commas and conjunctions.</a:t>
            </a:r>
          </a:p>
          <a:p>
            <a:pPr marL="0" indent="0" algn="just">
              <a:buNone/>
            </a:pPr>
            <a:r>
              <a:rPr lang="en-PH" sz="2000" dirty="0"/>
              <a:t>	</a:t>
            </a:r>
            <a:r>
              <a:rPr lang="en-PH" sz="2000" dirty="0" smtClean="0"/>
              <a:t>The best way to avoid such errors is to put punctuation between compound sentences correctly with coordinating conjunctions such as </a:t>
            </a:r>
            <a:r>
              <a:rPr lang="en-PH" sz="2000" i="1" dirty="0" smtClean="0"/>
              <a:t>and, but, for, or, nor, so, &amp; yet</a:t>
            </a:r>
            <a:r>
              <a:rPr lang="en-PH" sz="2000" dirty="0" smtClean="0"/>
              <a:t>.</a:t>
            </a:r>
          </a:p>
          <a:p>
            <a:pPr marL="0" indent="0" algn="just">
              <a:buNone/>
            </a:pPr>
            <a:r>
              <a:rPr lang="en-PH" sz="2000" dirty="0"/>
              <a:t>	</a:t>
            </a:r>
            <a:r>
              <a:rPr lang="en-PH" sz="2000" dirty="0" smtClean="0"/>
              <a:t>Sometimes writers don’t recognize where a sentence ends, and they keep on going into the next sentence. They use a comma or no mark of punctuation at all instead of a period after a sentence. </a:t>
            </a:r>
            <a:endParaRPr lang="en-PH" sz="2000" dirty="0"/>
          </a:p>
        </p:txBody>
      </p:sp>
      <p:sp>
        <p:nvSpPr>
          <p:cNvPr id="4" name="Title 1"/>
          <p:cNvSpPr txBox="1">
            <a:spLocks/>
          </p:cNvSpPr>
          <p:nvPr/>
        </p:nvSpPr>
        <p:spPr>
          <a:xfrm>
            <a:off x="1843625" y="560610"/>
            <a:ext cx="8911687" cy="6839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Run-on Sentence</a:t>
            </a:r>
            <a:endParaRPr lang="en-PH" dirty="0"/>
          </a:p>
        </p:txBody>
      </p:sp>
    </p:spTree>
    <p:extLst>
      <p:ext uri="{BB962C8B-B14F-4D97-AF65-F5344CB8AC3E}">
        <p14:creationId xmlns:p14="http://schemas.microsoft.com/office/powerpoint/2010/main" val="432435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367970669"/>
              </p:ext>
            </p:extLst>
          </p:nvPr>
        </p:nvGraphicFramePr>
        <p:xfrm>
          <a:off x="1843625" y="2070100"/>
          <a:ext cx="8915400" cy="3169920"/>
        </p:xfrm>
        <a:graphic>
          <a:graphicData uri="http://schemas.openxmlformats.org/drawingml/2006/table">
            <a:tbl>
              <a:tblPr firstRow="1" bandRow="1">
                <a:tableStyleId>{BC89EF96-8CEA-46FF-86C4-4CE0E7609802}</a:tableStyleId>
              </a:tblPr>
              <a:tblGrid>
                <a:gridCol w="4457700"/>
                <a:gridCol w="4457700"/>
              </a:tblGrid>
              <a:tr h="370840">
                <a:tc>
                  <a:txBody>
                    <a:bodyPr/>
                    <a:lstStyle/>
                    <a:p>
                      <a:pPr algn="just"/>
                      <a:r>
                        <a:rPr lang="en-PH" sz="2400" b="0" dirty="0" smtClean="0"/>
                        <a:t>Run-on</a:t>
                      </a:r>
                      <a:endParaRPr lang="en-PH" sz="2400" b="0" dirty="0"/>
                    </a:p>
                  </a:txBody>
                  <a:tcPr/>
                </a:tc>
                <a:tc>
                  <a:txBody>
                    <a:bodyPr/>
                    <a:lstStyle/>
                    <a:p>
                      <a:pPr algn="just"/>
                      <a:r>
                        <a:rPr lang="en-PH" sz="2400" b="0" dirty="0" smtClean="0"/>
                        <a:t>Corrected</a:t>
                      </a:r>
                      <a:endParaRPr lang="en-PH" sz="2400" b="0" dirty="0"/>
                    </a:p>
                  </a:txBody>
                  <a:tcPr/>
                </a:tc>
              </a:tr>
              <a:tr h="370840">
                <a:tc>
                  <a:txBody>
                    <a:bodyPr/>
                    <a:lstStyle/>
                    <a:p>
                      <a:pPr algn="just"/>
                      <a:r>
                        <a:rPr lang="en-PH" sz="2000" dirty="0" smtClean="0"/>
                        <a:t>Allen showed masculinity</a:t>
                      </a:r>
                      <a:r>
                        <a:rPr lang="en-PH" sz="2000" baseline="0" dirty="0" smtClean="0"/>
                        <a:t> when he ramp on stage, he was commended by his mentors.</a:t>
                      </a:r>
                      <a:endParaRPr lang="en-PH" sz="2000" dirty="0"/>
                    </a:p>
                  </a:txBody>
                  <a:tcPr/>
                </a:tc>
                <a:tc>
                  <a:txBody>
                    <a:bodyPr/>
                    <a:lstStyle/>
                    <a:p>
                      <a:pPr algn="just"/>
                      <a:r>
                        <a:rPr lang="en-PH" sz="2000" dirty="0" smtClean="0"/>
                        <a:t>Allen showed masculinity when he ramp on stage. He was commended by his mentors.</a:t>
                      </a:r>
                      <a:endParaRPr lang="en-PH" sz="2000" dirty="0"/>
                    </a:p>
                  </a:txBody>
                  <a:tcPr/>
                </a:tc>
              </a:tr>
              <a:tr h="370840">
                <a:tc>
                  <a:txBody>
                    <a:bodyPr/>
                    <a:lstStyle/>
                    <a:p>
                      <a:pPr algn="just"/>
                      <a:r>
                        <a:rPr lang="en-PH" sz="2000" dirty="0" smtClean="0"/>
                        <a:t>I didn’t know which candidate</a:t>
                      </a:r>
                      <a:r>
                        <a:rPr lang="en-PH" sz="2000" baseline="0" dirty="0" smtClean="0"/>
                        <a:t> I wanted I was too confused to vote.</a:t>
                      </a:r>
                      <a:endParaRPr lang="en-PH" sz="2000" dirty="0"/>
                    </a:p>
                  </a:txBody>
                  <a:tcPr/>
                </a:tc>
                <a:tc>
                  <a:txBody>
                    <a:bodyPr/>
                    <a:lstStyle/>
                    <a:p>
                      <a:pPr algn="just"/>
                      <a:r>
                        <a:rPr lang="en-PH" sz="2000" dirty="0" smtClean="0"/>
                        <a:t>I didn’t know which candidate</a:t>
                      </a:r>
                      <a:r>
                        <a:rPr lang="en-PH" sz="2000" baseline="0" dirty="0" smtClean="0"/>
                        <a:t> I wanted, and I was too confused to vote.</a:t>
                      </a:r>
                      <a:endParaRPr lang="en-PH" sz="2000" dirty="0"/>
                    </a:p>
                  </a:txBody>
                  <a:tcPr/>
                </a:tc>
              </a:tr>
              <a:tr h="370840">
                <a:tc>
                  <a:txBody>
                    <a:bodyPr/>
                    <a:lstStyle/>
                    <a:p>
                      <a:pPr algn="just"/>
                      <a:r>
                        <a:rPr lang="en-PH" sz="2000" dirty="0" smtClean="0"/>
                        <a:t>The teachers wrote a script</a:t>
                      </a:r>
                      <a:r>
                        <a:rPr lang="en-PH" sz="2000" baseline="0" dirty="0" smtClean="0"/>
                        <a:t> the students interpreted a play.</a:t>
                      </a:r>
                      <a:endParaRPr lang="en-PH" sz="2000" dirty="0"/>
                    </a:p>
                  </a:txBody>
                  <a:tcPr/>
                </a:tc>
                <a:tc>
                  <a:txBody>
                    <a:bodyPr/>
                    <a:lstStyle/>
                    <a:p>
                      <a:pPr algn="just"/>
                      <a:r>
                        <a:rPr lang="en-PH" sz="2000" dirty="0" smtClean="0"/>
                        <a:t>The teachers wrote a script.</a:t>
                      </a:r>
                      <a:r>
                        <a:rPr lang="en-PH" sz="2000" baseline="0" dirty="0" smtClean="0"/>
                        <a:t> The students interpreted a play.</a:t>
                      </a:r>
                    </a:p>
                  </a:txBody>
                  <a:tcPr/>
                </a:tc>
              </a:tr>
            </a:tbl>
          </a:graphicData>
        </a:graphic>
      </p:graphicFrame>
      <p:sp>
        <p:nvSpPr>
          <p:cNvPr id="4" name="Title 1"/>
          <p:cNvSpPr txBox="1">
            <a:spLocks/>
          </p:cNvSpPr>
          <p:nvPr/>
        </p:nvSpPr>
        <p:spPr>
          <a:xfrm>
            <a:off x="1843625" y="560610"/>
            <a:ext cx="8911687" cy="6839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Run-on Sentence</a:t>
            </a:r>
            <a:endParaRPr lang="en-PH" dirty="0"/>
          </a:p>
        </p:txBody>
      </p:sp>
      <p:sp>
        <p:nvSpPr>
          <p:cNvPr id="5" name="TextBox 4"/>
          <p:cNvSpPr txBox="1"/>
          <p:nvPr/>
        </p:nvSpPr>
        <p:spPr>
          <a:xfrm>
            <a:off x="1843625" y="1288990"/>
            <a:ext cx="3934875" cy="400110"/>
          </a:xfrm>
          <a:prstGeom prst="rect">
            <a:avLst/>
          </a:prstGeom>
          <a:noFill/>
        </p:spPr>
        <p:txBody>
          <a:bodyPr wrap="square" rtlCol="0">
            <a:spAutoFit/>
          </a:bodyPr>
          <a:lstStyle/>
          <a:p>
            <a:r>
              <a:rPr lang="en-PH" sz="2000" dirty="0" smtClean="0"/>
              <a:t>Study the following examples:</a:t>
            </a:r>
            <a:endParaRPr lang="en-PH" sz="2000" dirty="0"/>
          </a:p>
        </p:txBody>
      </p:sp>
    </p:spTree>
    <p:extLst>
      <p:ext uri="{BB962C8B-B14F-4D97-AF65-F5344CB8AC3E}">
        <p14:creationId xmlns:p14="http://schemas.microsoft.com/office/powerpoint/2010/main" val="1955821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43625" y="560610"/>
            <a:ext cx="8911687" cy="6839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Run-on Sentence</a:t>
            </a:r>
            <a:endParaRPr lang="en-PH" dirty="0"/>
          </a:p>
        </p:txBody>
      </p:sp>
      <p:sp>
        <p:nvSpPr>
          <p:cNvPr id="6" name="TextBox 5"/>
          <p:cNvSpPr txBox="1"/>
          <p:nvPr/>
        </p:nvSpPr>
        <p:spPr>
          <a:xfrm>
            <a:off x="1843625" y="1897812"/>
            <a:ext cx="8911687" cy="400110"/>
          </a:xfrm>
          <a:prstGeom prst="rect">
            <a:avLst/>
          </a:prstGeom>
          <a:noFill/>
          <a:ln>
            <a:solidFill>
              <a:schemeClr val="accent1"/>
            </a:solidFill>
          </a:ln>
        </p:spPr>
        <p:txBody>
          <a:bodyPr wrap="square" rtlCol="0">
            <a:spAutoFit/>
          </a:bodyPr>
          <a:lstStyle/>
          <a:p>
            <a:r>
              <a:rPr lang="en-PH" sz="2000" dirty="0" smtClean="0"/>
              <a:t>Rewrite the following paragraphs, removing all fragments and run-ons.</a:t>
            </a:r>
            <a:endParaRPr lang="en-PH" sz="2000" dirty="0"/>
          </a:p>
        </p:txBody>
      </p:sp>
      <p:sp>
        <p:nvSpPr>
          <p:cNvPr id="7" name="TextBox 6"/>
          <p:cNvSpPr txBox="1"/>
          <p:nvPr/>
        </p:nvSpPr>
        <p:spPr>
          <a:xfrm>
            <a:off x="1843625" y="1386540"/>
            <a:ext cx="1173719" cy="400110"/>
          </a:xfrm>
          <a:prstGeom prst="rect">
            <a:avLst/>
          </a:prstGeom>
          <a:solidFill>
            <a:schemeClr val="accent1">
              <a:lumMod val="60000"/>
              <a:lumOff val="40000"/>
            </a:schemeClr>
          </a:solidFill>
          <a:ln>
            <a:solidFill>
              <a:schemeClr val="accent1"/>
            </a:solidFill>
          </a:ln>
        </p:spPr>
        <p:style>
          <a:lnRef idx="2">
            <a:schemeClr val="accent2"/>
          </a:lnRef>
          <a:fillRef idx="1">
            <a:schemeClr val="lt1"/>
          </a:fillRef>
          <a:effectRef idx="0">
            <a:schemeClr val="accent2"/>
          </a:effectRef>
          <a:fontRef idx="minor">
            <a:schemeClr val="dk1"/>
          </a:fontRef>
        </p:style>
        <p:txBody>
          <a:bodyPr wrap="none" rtlCol="0">
            <a:spAutoFit/>
          </a:bodyPr>
          <a:lstStyle/>
          <a:p>
            <a:r>
              <a:rPr lang="en-PH" sz="2000" dirty="0" smtClean="0"/>
              <a:t>Exercise</a:t>
            </a:r>
            <a:endParaRPr lang="en-PH" dirty="0"/>
          </a:p>
        </p:txBody>
      </p:sp>
      <p:sp>
        <p:nvSpPr>
          <p:cNvPr id="8" name="TextBox 7"/>
          <p:cNvSpPr txBox="1"/>
          <p:nvPr/>
        </p:nvSpPr>
        <p:spPr>
          <a:xfrm>
            <a:off x="1843625" y="2540000"/>
            <a:ext cx="8911687" cy="3693319"/>
          </a:xfrm>
          <a:prstGeom prst="rect">
            <a:avLst/>
          </a:prstGeom>
          <a:noFill/>
        </p:spPr>
        <p:txBody>
          <a:bodyPr wrap="square" rtlCol="0">
            <a:spAutoFit/>
          </a:bodyPr>
          <a:lstStyle/>
          <a:p>
            <a:pPr algn="just"/>
            <a:r>
              <a:rPr lang="en-PH" dirty="0" smtClean="0"/>
              <a:t>	I enjoyed history class this morning. Although I sometimes think that dates and historical events are dull. Today I learned many interesting facts about the history of medicine. Especially about the work of Harvey, Jenner, Pasteur, and Nightingale.</a:t>
            </a:r>
          </a:p>
          <a:p>
            <a:pPr algn="just"/>
            <a:r>
              <a:rPr lang="en-PH" dirty="0"/>
              <a:t>	</a:t>
            </a:r>
            <a:r>
              <a:rPr lang="en-PH" dirty="0" smtClean="0"/>
              <a:t>For many centuries scientists knew very little about the blood, in the early seventh century William Harvey’s theory of blood circulation started a kind of revolution in medicine. One hundred and fifty years later Edward Jenner found out that a person who had cowpox was immune to smallpox, this discovery helped Jenner find a good way to fight smallpox, by vaccination. Thus preventing the disease rather than attempting to treat it. In the nineteenth century Louis Pasteur proved that germs cause disease, he also discovered several methods of killing germs. Including pasteurization, a process named after him.</a:t>
            </a:r>
            <a:endParaRPr lang="en-PH" dirty="0"/>
          </a:p>
        </p:txBody>
      </p:sp>
    </p:spTree>
    <p:extLst>
      <p:ext uri="{BB962C8B-B14F-4D97-AF65-F5344CB8AC3E}">
        <p14:creationId xmlns:p14="http://schemas.microsoft.com/office/powerpoint/2010/main" val="3718845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843625" y="560610"/>
            <a:ext cx="8911687" cy="6839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PH" dirty="0" smtClean="0"/>
              <a:t>Run-on Sentence</a:t>
            </a:r>
            <a:endParaRPr lang="en-PH" dirty="0"/>
          </a:p>
        </p:txBody>
      </p:sp>
      <p:sp>
        <p:nvSpPr>
          <p:cNvPr id="6" name="TextBox 5"/>
          <p:cNvSpPr txBox="1"/>
          <p:nvPr/>
        </p:nvSpPr>
        <p:spPr>
          <a:xfrm>
            <a:off x="1843625" y="1897812"/>
            <a:ext cx="8911687" cy="400110"/>
          </a:xfrm>
          <a:prstGeom prst="rect">
            <a:avLst/>
          </a:prstGeom>
          <a:noFill/>
          <a:ln>
            <a:solidFill>
              <a:schemeClr val="accent1"/>
            </a:solidFill>
          </a:ln>
        </p:spPr>
        <p:txBody>
          <a:bodyPr wrap="square" rtlCol="0">
            <a:spAutoFit/>
          </a:bodyPr>
          <a:lstStyle/>
          <a:p>
            <a:r>
              <a:rPr lang="en-PH" sz="2000" dirty="0" smtClean="0"/>
              <a:t>Rewrite the following paragraphs, removing all fragments and run-ons.</a:t>
            </a:r>
            <a:endParaRPr lang="en-PH" sz="2000" dirty="0"/>
          </a:p>
        </p:txBody>
      </p:sp>
      <p:sp>
        <p:nvSpPr>
          <p:cNvPr id="7" name="TextBox 6"/>
          <p:cNvSpPr txBox="1"/>
          <p:nvPr/>
        </p:nvSpPr>
        <p:spPr>
          <a:xfrm>
            <a:off x="1843625" y="1386540"/>
            <a:ext cx="1173719" cy="400110"/>
          </a:xfrm>
          <a:prstGeom prst="rect">
            <a:avLst/>
          </a:prstGeom>
          <a:solidFill>
            <a:schemeClr val="accent1">
              <a:lumMod val="60000"/>
              <a:lumOff val="40000"/>
            </a:schemeClr>
          </a:solidFill>
          <a:ln>
            <a:solidFill>
              <a:schemeClr val="accent1"/>
            </a:solidFill>
          </a:ln>
        </p:spPr>
        <p:style>
          <a:lnRef idx="2">
            <a:schemeClr val="accent2"/>
          </a:lnRef>
          <a:fillRef idx="1">
            <a:schemeClr val="lt1"/>
          </a:fillRef>
          <a:effectRef idx="0">
            <a:schemeClr val="accent2"/>
          </a:effectRef>
          <a:fontRef idx="minor">
            <a:schemeClr val="dk1"/>
          </a:fontRef>
        </p:style>
        <p:txBody>
          <a:bodyPr wrap="none" rtlCol="0">
            <a:spAutoFit/>
          </a:bodyPr>
          <a:lstStyle/>
          <a:p>
            <a:r>
              <a:rPr lang="en-PH" sz="2000" dirty="0" smtClean="0"/>
              <a:t>Exercise</a:t>
            </a:r>
            <a:endParaRPr lang="en-PH" dirty="0"/>
          </a:p>
        </p:txBody>
      </p:sp>
      <p:sp>
        <p:nvSpPr>
          <p:cNvPr id="8" name="TextBox 7"/>
          <p:cNvSpPr txBox="1"/>
          <p:nvPr/>
        </p:nvSpPr>
        <p:spPr>
          <a:xfrm>
            <a:off x="1843625" y="2540000"/>
            <a:ext cx="8911687" cy="1200329"/>
          </a:xfrm>
          <a:prstGeom prst="rect">
            <a:avLst/>
          </a:prstGeom>
          <a:noFill/>
        </p:spPr>
        <p:txBody>
          <a:bodyPr wrap="square" rtlCol="0">
            <a:spAutoFit/>
          </a:bodyPr>
          <a:lstStyle/>
          <a:p>
            <a:pPr algn="just"/>
            <a:r>
              <a:rPr lang="en-PH" dirty="0" smtClean="0"/>
              <a:t>Though Florence Nightingale was not a scientist, she was dedicated to nursing profession, after studying the latest nursing techniques, she traveled to the Crimea, there she helped wounded soldiers. Often working nineteen hours a day. Modern medicine is greatly indebted to these pioneers.</a:t>
            </a:r>
            <a:endParaRPr lang="en-PH" dirty="0"/>
          </a:p>
        </p:txBody>
      </p:sp>
    </p:spTree>
    <p:extLst>
      <p:ext uri="{BB962C8B-B14F-4D97-AF65-F5344CB8AC3E}">
        <p14:creationId xmlns:p14="http://schemas.microsoft.com/office/powerpoint/2010/main" val="248233020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49</TotalTime>
  <Words>273</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Wingdings 3</vt:lpstr>
      <vt:lpstr>Wisp</vt:lpstr>
      <vt:lpstr>Run-on Sentences</vt:lpstr>
      <vt:lpstr>Run-on Sentence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Bryan Mendez</dc:creator>
  <cp:lastModifiedBy>Michael Bryan Mendez</cp:lastModifiedBy>
  <cp:revision>29</cp:revision>
  <dcterms:created xsi:type="dcterms:W3CDTF">2018-09-30T08:37:21Z</dcterms:created>
  <dcterms:modified xsi:type="dcterms:W3CDTF">2018-09-30T09:27:04Z</dcterms:modified>
</cp:coreProperties>
</file>