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67544" y="-99392"/>
            <a:ext cx="8568952" cy="1143000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0316  PPE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成本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認定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賒購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分期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票據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整批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1</a:t>
            </a:r>
            <a:r>
              <a:rPr lang="en-US" altLang="zh-TW" sz="2400" dirty="0" smtClean="0">
                <a:solidFill>
                  <a:srgbClr val="0000FF"/>
                </a:solidFill>
              </a:rPr>
              <a:t>.</a:t>
            </a:r>
            <a:r>
              <a:rPr lang="zh-TW" altLang="zh-TW" sz="2400" dirty="0">
                <a:solidFill>
                  <a:srgbClr val="0000FF"/>
                </a:solidFill>
              </a:rPr>
              <a:t>承泰公司於</a:t>
            </a:r>
            <a:r>
              <a:rPr lang="en-US" altLang="zh-TW" sz="2400" dirty="0">
                <a:solidFill>
                  <a:srgbClr val="0000FF"/>
                </a:solidFill>
              </a:rPr>
              <a:t>07</a:t>
            </a:r>
            <a:r>
              <a:rPr lang="zh-TW" altLang="zh-TW" sz="2400" dirty="0">
                <a:solidFill>
                  <a:srgbClr val="0000FF"/>
                </a:solidFill>
              </a:rPr>
              <a:t>年</a:t>
            </a:r>
            <a:r>
              <a:rPr lang="en-US" altLang="zh-TW" sz="2400" dirty="0">
                <a:solidFill>
                  <a:srgbClr val="0000FF"/>
                </a:solidFill>
              </a:rPr>
              <a:t>3</a:t>
            </a:r>
            <a:r>
              <a:rPr lang="zh-TW" altLang="zh-TW" sz="2400" dirty="0">
                <a:solidFill>
                  <a:srgbClr val="0000FF"/>
                </a:solidFill>
              </a:rPr>
              <a:t>月</a:t>
            </a:r>
            <a:r>
              <a:rPr lang="en-US" altLang="zh-TW" sz="2400" dirty="0">
                <a:solidFill>
                  <a:srgbClr val="0000FF"/>
                </a:solidFill>
              </a:rPr>
              <a:t>1</a:t>
            </a:r>
            <a:r>
              <a:rPr lang="zh-TW" altLang="zh-TW" sz="2400" dirty="0">
                <a:solidFill>
                  <a:srgbClr val="0000FF"/>
                </a:solidFill>
              </a:rPr>
              <a:t>日賒購辦公設備一套，計</a:t>
            </a:r>
            <a:r>
              <a:rPr lang="en-US" altLang="zh-TW" sz="2400" dirty="0">
                <a:solidFill>
                  <a:srgbClr val="0000FF"/>
                </a:solidFill>
              </a:rPr>
              <a:t>$150,000</a:t>
            </a:r>
            <a:r>
              <a:rPr lang="zh-TW" altLang="zh-TW" sz="2400" dirty="0">
                <a:solidFill>
                  <a:srgbClr val="0000FF"/>
                </a:solidFill>
              </a:rPr>
              <a:t>，</a:t>
            </a:r>
            <a:r>
              <a:rPr lang="en-US" altLang="zh-TW" sz="2400" dirty="0">
                <a:solidFill>
                  <a:srgbClr val="0000FF"/>
                </a:solidFill>
              </a:rPr>
              <a:t/>
            </a:r>
            <a:br>
              <a:rPr lang="en-US" altLang="zh-TW" sz="2400" dirty="0">
                <a:solidFill>
                  <a:srgbClr val="0000FF"/>
                </a:solidFill>
              </a:rPr>
            </a:br>
            <a:r>
              <a:rPr lang="zh-TW" altLang="en-US" sz="2400" dirty="0">
                <a:solidFill>
                  <a:srgbClr val="0000FF"/>
                </a:solidFill>
              </a:rPr>
              <a:t>    </a:t>
            </a:r>
            <a:r>
              <a:rPr lang="zh-TW" altLang="zh-TW" sz="2400" dirty="0">
                <a:solidFill>
                  <a:srgbClr val="0000FF"/>
                </a:solidFill>
              </a:rPr>
              <a:t>付款條件為</a:t>
            </a:r>
            <a:r>
              <a:rPr lang="en-US" altLang="zh-TW" sz="2400" dirty="0">
                <a:solidFill>
                  <a:srgbClr val="0000FF"/>
                </a:solidFill>
              </a:rPr>
              <a:t>2/10</a:t>
            </a:r>
            <a:r>
              <a:rPr lang="zh-TW" altLang="zh-TW" sz="2400" dirty="0">
                <a:solidFill>
                  <a:srgbClr val="0000FF"/>
                </a:solidFill>
              </a:rPr>
              <a:t>，</a:t>
            </a:r>
            <a:r>
              <a:rPr lang="en-US" altLang="zh-TW" sz="2400" dirty="0">
                <a:solidFill>
                  <a:srgbClr val="0000FF"/>
                </a:solidFill>
              </a:rPr>
              <a:t>n/30</a:t>
            </a:r>
            <a:r>
              <a:rPr lang="zh-TW" altLang="zh-TW" sz="2400" dirty="0" smtClean="0">
                <a:solidFill>
                  <a:srgbClr val="0000FF"/>
                </a:solidFill>
              </a:rPr>
              <a:t>，</a:t>
            </a:r>
            <a:r>
              <a:rPr lang="zh-TW" altLang="zh-TW" sz="2400" b="1" u="sng" dirty="0">
                <a:solidFill>
                  <a:srgbClr val="0000FF"/>
                </a:solidFill>
              </a:rPr>
              <a:t>辦公</a:t>
            </a:r>
            <a:r>
              <a:rPr lang="zh-TW" altLang="zh-TW" sz="2400" b="1" u="sng" dirty="0">
                <a:solidFill>
                  <a:srgbClr val="0000FF"/>
                </a:solidFill>
              </a:rPr>
              <a:t>設備</a:t>
            </a:r>
            <a:r>
              <a:rPr lang="zh-TW" altLang="en-US" sz="2400" b="1" u="sng" dirty="0">
                <a:solidFill>
                  <a:srgbClr val="0000FF"/>
                </a:solidFill>
              </a:rPr>
              <a:t>入帳金額</a:t>
            </a:r>
            <a:r>
              <a:rPr lang="en-US" altLang="zh-TW" sz="2400" b="1" u="sng" dirty="0" smtClean="0">
                <a:solidFill>
                  <a:srgbClr val="0000FF"/>
                </a:solidFill>
              </a:rPr>
              <a:t>?</a:t>
            </a:r>
          </a:p>
          <a:p>
            <a:pPr marL="271463" indent="-271463">
              <a:buNone/>
            </a:pPr>
            <a:r>
              <a:rPr lang="en-US" altLang="zh-TW" sz="2400" b="1" dirty="0" smtClean="0">
                <a:solidFill>
                  <a:srgbClr val="0000FF"/>
                </a:solidFill>
              </a:rPr>
              <a:t>2.</a:t>
            </a:r>
            <a:r>
              <a:rPr lang="zh-TW" altLang="en-US" sz="2400" dirty="0">
                <a:solidFill>
                  <a:srgbClr val="0000FF"/>
                </a:solidFill>
              </a:rPr>
              <a:t>愛河公司擬購電腦設備現金價</a:t>
            </a:r>
            <a:r>
              <a:rPr lang="en-US" altLang="zh-TW" sz="2400" dirty="0">
                <a:solidFill>
                  <a:srgbClr val="0000FF"/>
                </a:solidFill>
              </a:rPr>
              <a:t>$55,00</a:t>
            </a:r>
            <a:r>
              <a:rPr lang="zh-TW" altLang="en-US" sz="2400" dirty="0">
                <a:solidFill>
                  <a:srgbClr val="0000FF"/>
                </a:solidFill>
              </a:rPr>
              <a:t>，但實際上採分期付款方式，每期付</a:t>
            </a:r>
            <a:r>
              <a:rPr lang="en-US" altLang="zh-TW" sz="2400" dirty="0">
                <a:solidFill>
                  <a:srgbClr val="0000FF"/>
                </a:solidFill>
              </a:rPr>
              <a:t>$12,000</a:t>
            </a:r>
            <a:r>
              <a:rPr lang="zh-TW" altLang="en-US" sz="2400" dirty="0">
                <a:solidFill>
                  <a:srgbClr val="0000FF"/>
                </a:solidFill>
              </a:rPr>
              <a:t>，分五期付清，共計付</a:t>
            </a:r>
            <a:r>
              <a:rPr lang="en-US" altLang="zh-TW" sz="2400" dirty="0">
                <a:solidFill>
                  <a:srgbClr val="0000FF"/>
                </a:solidFill>
              </a:rPr>
              <a:t>$60,000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r>
              <a:rPr lang="zh-TW" altLang="en-US" sz="2400" b="1" u="sng" dirty="0" smtClean="0">
                <a:solidFill>
                  <a:srgbClr val="0000FF"/>
                </a:solidFill>
              </a:rPr>
              <a:t>電腦</a:t>
            </a:r>
            <a:r>
              <a:rPr lang="zh-TW" altLang="en-US" sz="2400" b="1" u="sng" dirty="0">
                <a:solidFill>
                  <a:srgbClr val="0000FF"/>
                </a:solidFill>
              </a:rPr>
              <a:t>入帳金額</a:t>
            </a:r>
            <a:r>
              <a:rPr lang="en-US" altLang="zh-TW" sz="2400" b="1" u="sng" dirty="0">
                <a:solidFill>
                  <a:srgbClr val="0000FF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3.</a:t>
            </a:r>
            <a:r>
              <a:rPr lang="zh-TW" altLang="en-US" sz="2400" dirty="0" smtClean="0">
                <a:solidFill>
                  <a:srgbClr val="FF0000"/>
                </a:solidFill>
              </a:rPr>
              <a:t>斗六</a:t>
            </a:r>
            <a:r>
              <a:rPr lang="zh-TW" altLang="en-US" sz="2400" dirty="0">
                <a:solidFill>
                  <a:srgbClr val="FF0000"/>
                </a:solidFill>
              </a:rPr>
              <a:t>公司賒購電腦設備，當即開立</a:t>
            </a:r>
            <a:r>
              <a:rPr lang="zh-TW" altLang="en-US" sz="2400" u="sng" dirty="0">
                <a:solidFill>
                  <a:srgbClr val="FF0000"/>
                </a:solidFill>
              </a:rPr>
              <a:t>不附息票據</a:t>
            </a:r>
            <a:r>
              <a:rPr lang="zh-TW" altLang="en-US" sz="2400" dirty="0">
                <a:solidFill>
                  <a:srgbClr val="FF0000"/>
                </a:solidFill>
              </a:rPr>
              <a:t>乙紙，</a:t>
            </a:r>
            <a:r>
              <a:rPr lang="zh-TW" altLang="en-US" sz="2400" dirty="0" smtClean="0">
                <a:solidFill>
                  <a:srgbClr val="FF0000"/>
                </a:solidFill>
              </a:rPr>
              <a:t>面額</a:t>
            </a:r>
            <a:r>
              <a:rPr lang="en-US" altLang="zh-TW" sz="2400" dirty="0" smtClean="0">
                <a:solidFill>
                  <a:srgbClr val="FF0000"/>
                </a:solidFill>
              </a:rPr>
              <a:t/>
            </a:r>
            <a:br>
              <a:rPr lang="en-US" altLang="zh-TW" sz="2400" dirty="0" smtClean="0">
                <a:solidFill>
                  <a:srgbClr val="FF0000"/>
                </a:solidFill>
              </a:rPr>
            </a:br>
            <a:r>
              <a:rPr lang="zh-TW" altLang="en-US" sz="2400" dirty="0" smtClean="0">
                <a:solidFill>
                  <a:srgbClr val="FF0000"/>
                </a:solidFill>
              </a:rPr>
              <a:t>    </a:t>
            </a:r>
            <a:r>
              <a:rPr lang="en-US" altLang="zh-TW" sz="2400" dirty="0" smtClean="0">
                <a:solidFill>
                  <a:srgbClr val="FF0000"/>
                </a:solidFill>
              </a:rPr>
              <a:t>$</a:t>
            </a:r>
            <a:r>
              <a:rPr lang="en-US" altLang="zh-TW" sz="2400" dirty="0">
                <a:solidFill>
                  <a:srgbClr val="FF0000"/>
                </a:solidFill>
              </a:rPr>
              <a:t>51,500</a:t>
            </a:r>
            <a:r>
              <a:rPr lang="zh-TW" altLang="en-US" sz="2400" dirty="0">
                <a:solidFill>
                  <a:srgbClr val="FF0000"/>
                </a:solidFill>
              </a:rPr>
              <a:t>，六個</a:t>
            </a:r>
            <a:r>
              <a:rPr lang="zh-TW" altLang="en-US" sz="2400" dirty="0" smtClean="0">
                <a:solidFill>
                  <a:srgbClr val="FF0000"/>
                </a:solidFill>
              </a:rPr>
              <a:t>月後</a:t>
            </a:r>
            <a:r>
              <a:rPr lang="zh-TW" altLang="en-US" sz="2400" dirty="0">
                <a:solidFill>
                  <a:srgbClr val="FF0000"/>
                </a:solidFill>
              </a:rPr>
              <a:t>到期，有效利率</a:t>
            </a:r>
            <a:r>
              <a:rPr lang="en-US" altLang="zh-TW" sz="2400" dirty="0">
                <a:solidFill>
                  <a:srgbClr val="FF0000"/>
                </a:solidFill>
              </a:rPr>
              <a:t>6%</a:t>
            </a:r>
            <a:r>
              <a:rPr lang="zh-TW" altLang="en-US" sz="2400" dirty="0" smtClean="0">
                <a:solidFill>
                  <a:srgbClr val="FF0000"/>
                </a:solidFill>
              </a:rPr>
              <a:t>。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完成購</a:t>
            </a:r>
            <a:r>
              <a:rPr lang="zh-TW" altLang="en-US" sz="2400" b="1" u="sng" dirty="0">
                <a:solidFill>
                  <a:srgbClr val="FF0000"/>
                </a:solidFill>
              </a:rPr>
              <a:t>入</a:t>
            </a:r>
            <a:r>
              <a:rPr lang="zh-TW" altLang="en-US" sz="2400" b="1" u="sng" dirty="0" smtClean="0">
                <a:solidFill>
                  <a:srgbClr val="FF0000"/>
                </a:solidFill>
              </a:rPr>
              <a:t>分錄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？</a:t>
            </a:r>
            <a:endParaRPr lang="en-US" altLang="zh-TW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4.</a:t>
            </a:r>
            <a:r>
              <a:rPr lang="zh-TW" altLang="en-US" sz="2400" dirty="0" smtClean="0">
                <a:solidFill>
                  <a:srgbClr val="FF0000"/>
                </a:solidFill>
              </a:rPr>
              <a:t>真理</a:t>
            </a:r>
            <a:r>
              <a:rPr lang="zh-TW" altLang="en-US" sz="2400" dirty="0">
                <a:solidFill>
                  <a:srgbClr val="FF0000"/>
                </a:solidFill>
              </a:rPr>
              <a:t>公司購入土地及房屋，共計支付</a:t>
            </a:r>
            <a:r>
              <a:rPr lang="en-US" altLang="zh-TW" sz="2400" dirty="0" smtClean="0">
                <a:solidFill>
                  <a:srgbClr val="FF0000"/>
                </a:solidFill>
              </a:rPr>
              <a:t>$3,000,000</a:t>
            </a:r>
            <a:r>
              <a:rPr lang="zh-TW" altLang="en-US" sz="2400" dirty="0">
                <a:solidFill>
                  <a:srgbClr val="FF0000"/>
                </a:solidFill>
              </a:rPr>
              <a:t>。</a:t>
            </a:r>
          </a:p>
          <a:p>
            <a:pPr marL="0" indent="0">
              <a:buNone/>
            </a:pPr>
            <a:r>
              <a:rPr lang="zh-TW" altLang="en-US" sz="2400" dirty="0" smtClean="0">
                <a:solidFill>
                  <a:srgbClr val="FF0000"/>
                </a:solidFill>
              </a:rPr>
              <a:t>  情況</a:t>
            </a:r>
            <a:r>
              <a:rPr lang="zh-TW" altLang="en-US" sz="2400" dirty="0">
                <a:solidFill>
                  <a:srgbClr val="FF0000"/>
                </a:solidFill>
              </a:rPr>
              <a:t>一：該土地之公允價值為</a:t>
            </a:r>
            <a:r>
              <a:rPr lang="en-US" altLang="zh-TW" sz="2400" dirty="0" smtClean="0">
                <a:solidFill>
                  <a:srgbClr val="FF0000"/>
                </a:solidFill>
              </a:rPr>
              <a:t>$2,400,000</a:t>
            </a:r>
            <a:r>
              <a:rPr lang="zh-TW" altLang="en-US" sz="2400" dirty="0">
                <a:solidFill>
                  <a:srgbClr val="FF0000"/>
                </a:solidFill>
              </a:rPr>
              <a:t>，</a:t>
            </a:r>
            <a:r>
              <a:rPr lang="zh-TW" altLang="en-US" sz="2400" dirty="0" smtClean="0">
                <a:solidFill>
                  <a:srgbClr val="FF0000"/>
                </a:solidFill>
              </a:rPr>
              <a:t>房屋之公允價值</a:t>
            </a:r>
            <a:r>
              <a:rPr lang="en-US" altLang="zh-TW" sz="2400" dirty="0" smtClean="0">
                <a:solidFill>
                  <a:srgbClr val="FF0000"/>
                </a:solidFill>
              </a:rPr>
              <a:t/>
            </a:r>
            <a:br>
              <a:rPr lang="en-US" altLang="zh-TW" sz="2400" dirty="0" smtClean="0">
                <a:solidFill>
                  <a:srgbClr val="FF0000"/>
                </a:solidFill>
              </a:rPr>
            </a:br>
            <a:r>
              <a:rPr lang="zh-TW" altLang="en-US" sz="2400" dirty="0" smtClean="0">
                <a:solidFill>
                  <a:srgbClr val="FF0000"/>
                </a:solidFill>
              </a:rPr>
              <a:t>  為</a:t>
            </a:r>
            <a:r>
              <a:rPr lang="en-US" altLang="zh-TW" sz="2400" dirty="0" smtClean="0">
                <a:solidFill>
                  <a:srgbClr val="FF0000"/>
                </a:solidFill>
              </a:rPr>
              <a:t>$1,600,000</a:t>
            </a:r>
            <a:r>
              <a:rPr lang="zh-TW" altLang="en-US" sz="2400" dirty="0">
                <a:solidFill>
                  <a:srgbClr val="FF0000"/>
                </a:solidFill>
              </a:rPr>
              <a:t>。</a:t>
            </a:r>
          </a:p>
          <a:p>
            <a:pPr marL="0" indent="0">
              <a:buNone/>
            </a:pPr>
            <a:r>
              <a:rPr lang="zh-TW" altLang="en-US" sz="2400" dirty="0" smtClean="0">
                <a:solidFill>
                  <a:srgbClr val="FF0000"/>
                </a:solidFill>
              </a:rPr>
              <a:t>  情況</a:t>
            </a:r>
            <a:r>
              <a:rPr lang="zh-TW" altLang="en-US" sz="2400" dirty="0">
                <a:solidFill>
                  <a:srgbClr val="FF0000"/>
                </a:solidFill>
              </a:rPr>
              <a:t>二：僅土地有公允價值</a:t>
            </a:r>
            <a:r>
              <a:rPr lang="en-US" altLang="zh-TW" sz="2400" dirty="0" smtClean="0">
                <a:solidFill>
                  <a:srgbClr val="FF0000"/>
                </a:solidFill>
              </a:rPr>
              <a:t>$1,600,000</a:t>
            </a:r>
            <a:r>
              <a:rPr lang="zh-TW" altLang="en-US" sz="2400" dirty="0" smtClean="0">
                <a:solidFill>
                  <a:srgbClr val="FF0000"/>
                </a:solidFill>
              </a:rPr>
              <a:t>。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sz="2400" dirty="0" smtClean="0">
                <a:solidFill>
                  <a:srgbClr val="FF0000"/>
                </a:solidFill>
              </a:rPr>
              <a:t>  試依兩種情況計算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土地及</a:t>
            </a:r>
            <a:r>
              <a:rPr lang="zh-TW" altLang="en-US" sz="2400" b="1" dirty="0">
                <a:solidFill>
                  <a:srgbClr val="FF0000"/>
                </a:solidFill>
              </a:rPr>
              <a:t>房屋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資產成本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？</a:t>
            </a:r>
            <a:endParaRPr lang="en-US" altLang="zh-TW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35</Words>
  <Application>Microsoft Office PowerPoint</Application>
  <PresentationFormat>如螢幕大小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0316  PPE成本認定(賒購.分期.票據.整批)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10</cp:revision>
  <dcterms:created xsi:type="dcterms:W3CDTF">2018-02-28T12:37:34Z</dcterms:created>
  <dcterms:modified xsi:type="dcterms:W3CDTF">2018-03-15T11:38:11Z</dcterms:modified>
</cp:coreProperties>
</file>