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2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53752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0410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會計</a:t>
            </a:r>
            <a:r>
              <a:rPr lang="zh-TW" altLang="en-US" sz="3600" b="1" dirty="0">
                <a:solidFill>
                  <a:srgbClr val="FF0000"/>
                </a:solidFill>
              </a:rPr>
              <a:t>錯誤</a:t>
            </a:r>
            <a:r>
              <a:rPr lang="en-US" altLang="zh-TW" sz="3600" b="1" dirty="0">
                <a:solidFill>
                  <a:srgbClr val="FF0000"/>
                </a:solidFill>
              </a:rPr>
              <a:t>(7)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1</a:t>
            </a:r>
            <a:r>
              <a:rPr lang="en-US" altLang="zh-TW" sz="2400" dirty="0" smtClean="0">
                <a:solidFill>
                  <a:srgbClr val="0000FF"/>
                </a:solidFill>
              </a:rPr>
              <a:t>.</a:t>
            </a:r>
            <a:r>
              <a:rPr lang="zh-TW" altLang="zh-TW" sz="2400" b="1" dirty="0" smtClean="0">
                <a:solidFill>
                  <a:srgbClr val="0000FF"/>
                </a:solidFill>
              </a:rPr>
              <a:t>思</a:t>
            </a:r>
            <a:r>
              <a:rPr lang="zh-TW" altLang="zh-TW" sz="2400" b="1" dirty="0">
                <a:solidFill>
                  <a:srgbClr val="0000FF"/>
                </a:solidFill>
              </a:rPr>
              <a:t>源公司於</a:t>
            </a:r>
            <a:r>
              <a:rPr lang="en-US" altLang="zh-TW" sz="2400" b="1" dirty="0">
                <a:solidFill>
                  <a:srgbClr val="0000FF"/>
                </a:solidFill>
              </a:rPr>
              <a:t>01</a:t>
            </a:r>
            <a:r>
              <a:rPr lang="zh-TW" altLang="zh-TW" sz="2400" b="1" dirty="0">
                <a:solidFill>
                  <a:srgbClr val="0000FF"/>
                </a:solidFill>
              </a:rPr>
              <a:t>年初購入機器設備一部，定價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$100,000</a:t>
            </a:r>
            <a:r>
              <a:rPr lang="zh-TW" altLang="zh-TW" sz="2400" b="1" dirty="0" smtClean="0">
                <a:solidFill>
                  <a:srgbClr val="0000FF"/>
                </a:solidFill>
              </a:rPr>
              <a:t>，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打八折，</a:t>
            </a:r>
            <a:r>
              <a:rPr lang="zh-TW" altLang="zh-TW" sz="2400" b="1" dirty="0" smtClean="0">
                <a:solidFill>
                  <a:srgbClr val="0000FF"/>
                </a:solidFill>
              </a:rPr>
              <a:t>估計</a:t>
            </a:r>
            <a:r>
              <a:rPr lang="zh-TW" altLang="zh-TW" sz="2400" b="1" dirty="0">
                <a:solidFill>
                  <a:srgbClr val="0000FF"/>
                </a:solidFill>
              </a:rPr>
              <a:t>可用</a:t>
            </a:r>
            <a:r>
              <a:rPr lang="en-US" altLang="zh-TW" sz="2400" b="1" dirty="0">
                <a:solidFill>
                  <a:srgbClr val="0000FF"/>
                </a:solidFill>
              </a:rPr>
              <a:t>4</a:t>
            </a:r>
            <a:r>
              <a:rPr lang="zh-TW" altLang="zh-TW" sz="2400" b="1" dirty="0">
                <a:solidFill>
                  <a:srgbClr val="0000FF"/>
                </a:solidFill>
              </a:rPr>
              <a:t>年，無殘值，按直線法提列折舊。但公司誤將其記為修繕費，且未提列折舊。試問此錯誤對綜合損益表及資產負債表將造成何種影響</a:t>
            </a:r>
            <a:r>
              <a:rPr lang="zh-TW" altLang="zh-TW" sz="2400" b="1" dirty="0" smtClean="0">
                <a:solidFill>
                  <a:srgbClr val="0000FF"/>
                </a:solidFill>
              </a:rPr>
              <a:t>？</a:t>
            </a:r>
            <a:r>
              <a:rPr lang="en-US" altLang="zh-TW" sz="2400" b="1" kern="100" dirty="0" smtClean="0">
                <a:solidFill>
                  <a:srgbClr val="0000FF"/>
                </a:solidFill>
                <a:sym typeface="Wingdings"/>
              </a:rPr>
              <a:t></a:t>
            </a:r>
            <a:r>
              <a:rPr lang="zh-TW" altLang="en-US" sz="2400" b="1" kern="100" dirty="0" smtClean="0">
                <a:solidFill>
                  <a:srgbClr val="0000FF"/>
                </a:solidFill>
                <a:sym typeface="Wingdings"/>
              </a:rPr>
              <a:t>多計 </a:t>
            </a:r>
            <a:r>
              <a:rPr lang="en-US" altLang="zh-TW" sz="2400" b="1" kern="100" dirty="0" smtClean="0">
                <a:solidFill>
                  <a:srgbClr val="0000FF"/>
                </a:solidFill>
                <a:sym typeface="Wingdings"/>
              </a:rPr>
              <a:t></a:t>
            </a:r>
            <a:r>
              <a:rPr lang="zh-TW" altLang="en-US" sz="2400" b="1" kern="100" dirty="0" smtClean="0">
                <a:solidFill>
                  <a:srgbClr val="0000FF"/>
                </a:solidFill>
                <a:sym typeface="Wingdings"/>
              </a:rPr>
              <a:t>少計</a:t>
            </a:r>
            <a:endParaRPr lang="en-US" altLang="zh-TW" sz="2400" b="1" kern="100" dirty="0" smtClean="0">
              <a:solidFill>
                <a:srgbClr val="0000FF"/>
              </a:solidFill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 smtClean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 smtClean="0">
              <a:latin typeface="Times New Roman"/>
              <a:sym typeface="Wingdings"/>
            </a:endParaRPr>
          </a:p>
          <a:p>
            <a:pPr marL="457200" indent="-457200">
              <a:buAutoNum type="arabicPeriod"/>
            </a:pPr>
            <a:endParaRPr lang="en-US" altLang="zh-TW" sz="2400" kern="100" dirty="0">
              <a:latin typeface="Times New Roman"/>
              <a:sym typeface="Wingdings"/>
            </a:endParaRPr>
          </a:p>
          <a:p>
            <a:pPr marL="0" indent="0">
              <a:buNone/>
            </a:pPr>
            <a:endParaRPr lang="en-US" altLang="zh-TW" sz="2400" kern="100" dirty="0">
              <a:latin typeface="Times New Roman"/>
              <a:sym typeface="Wingdings"/>
            </a:endParaRPr>
          </a:p>
          <a:p>
            <a:pPr marL="0" indent="0">
              <a:buNone/>
            </a:pPr>
            <a:r>
              <a:rPr lang="en-US" altLang="zh-TW" sz="2400" b="1" kern="100" dirty="0" smtClean="0">
                <a:solidFill>
                  <a:srgbClr val="C00000"/>
                </a:solidFill>
                <a:latin typeface="Times New Roman"/>
                <a:sym typeface="Wingdings"/>
              </a:rPr>
              <a:t>2.</a:t>
            </a:r>
            <a:r>
              <a:rPr lang="zh-TW" altLang="en-US" sz="2400" b="1" kern="100" smtClean="0">
                <a:solidFill>
                  <a:srgbClr val="C00000"/>
                </a:solidFill>
                <a:latin typeface="Times New Roman"/>
                <a:sym typeface="Wingdings"/>
              </a:rPr>
              <a:t>試依下列日期完成更正</a:t>
            </a:r>
            <a:r>
              <a:rPr lang="zh-TW" altLang="en-US" sz="2400" b="1" kern="100" dirty="0" smtClean="0">
                <a:solidFill>
                  <a:srgbClr val="C00000"/>
                </a:solidFill>
                <a:latin typeface="Times New Roman"/>
                <a:sym typeface="Wingdings"/>
              </a:rPr>
              <a:t>分錄</a:t>
            </a:r>
            <a:endParaRPr lang="en-US" altLang="zh-TW" sz="2400" b="1" kern="100" dirty="0" smtClean="0">
              <a:solidFill>
                <a:srgbClr val="C00000"/>
              </a:solidFill>
              <a:latin typeface="Times New Roman"/>
              <a:sym typeface="Wingdings"/>
            </a:endParaRP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C00000"/>
                </a:solidFill>
              </a:rPr>
              <a:t>(1) 01</a:t>
            </a:r>
            <a:r>
              <a:rPr lang="zh-TW" altLang="en-US" sz="2400" b="1" dirty="0">
                <a:solidFill>
                  <a:srgbClr val="C00000"/>
                </a:solidFill>
              </a:rPr>
              <a:t>年調整前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發現                </a:t>
            </a:r>
            <a:r>
              <a:rPr lang="en-US" altLang="zh-TW" sz="2400" b="1" dirty="0" smtClean="0">
                <a:solidFill>
                  <a:srgbClr val="C00000"/>
                </a:solidFill>
              </a:rPr>
              <a:t>(3) 01</a:t>
            </a:r>
            <a:r>
              <a:rPr lang="zh-TW" altLang="en-US" sz="2400" b="1" dirty="0">
                <a:solidFill>
                  <a:srgbClr val="C00000"/>
                </a:solidFill>
              </a:rPr>
              <a:t>年底調整後結帳前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發現</a:t>
            </a:r>
            <a:endParaRPr lang="en-US" altLang="zh-TW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C00000"/>
                </a:solidFill>
              </a:rPr>
              <a:t>(3) 01</a:t>
            </a:r>
            <a:r>
              <a:rPr lang="zh-TW" altLang="en-US" sz="2400" b="1" dirty="0">
                <a:solidFill>
                  <a:srgbClr val="C00000"/>
                </a:solidFill>
              </a:rPr>
              <a:t>年結帳後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發現                </a:t>
            </a:r>
            <a:r>
              <a:rPr lang="en-US" altLang="zh-TW" sz="2400" b="1" dirty="0" smtClean="0">
                <a:solidFill>
                  <a:srgbClr val="C00000"/>
                </a:solidFill>
              </a:rPr>
              <a:t>(4) 02</a:t>
            </a:r>
            <a:r>
              <a:rPr lang="zh-TW" altLang="en-US" sz="2400" b="1" dirty="0">
                <a:solidFill>
                  <a:srgbClr val="C00000"/>
                </a:solidFill>
              </a:rPr>
              <a:t>年初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發現</a:t>
            </a:r>
            <a:endParaRPr lang="en-US" altLang="zh-TW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C00000"/>
                </a:solidFill>
              </a:rPr>
              <a:t>(5)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 </a:t>
            </a:r>
            <a:r>
              <a:rPr lang="en-US" altLang="zh-TW" sz="2400" b="1" dirty="0">
                <a:solidFill>
                  <a:srgbClr val="C00000"/>
                </a:solidFill>
              </a:rPr>
              <a:t>02</a:t>
            </a:r>
            <a:r>
              <a:rPr lang="zh-TW" altLang="en-US" sz="2400" b="1" dirty="0">
                <a:solidFill>
                  <a:srgbClr val="C00000"/>
                </a:solidFill>
              </a:rPr>
              <a:t>年調整後結帳前</a:t>
            </a:r>
            <a:r>
              <a:rPr lang="zh-TW" altLang="en-US" sz="2400" b="1" dirty="0" smtClean="0">
                <a:solidFill>
                  <a:srgbClr val="C00000"/>
                </a:solidFill>
              </a:rPr>
              <a:t>發現   </a:t>
            </a:r>
            <a:r>
              <a:rPr lang="en-US" altLang="zh-TW" sz="2400" b="1" dirty="0" smtClean="0">
                <a:solidFill>
                  <a:srgbClr val="C00000"/>
                </a:solidFill>
              </a:rPr>
              <a:t>(6) 03</a:t>
            </a:r>
            <a:r>
              <a:rPr lang="zh-TW" altLang="en-US" sz="2400" b="1" dirty="0">
                <a:solidFill>
                  <a:srgbClr val="C00000"/>
                </a:solidFill>
              </a:rPr>
              <a:t>年中發現</a:t>
            </a:r>
            <a:endParaRPr lang="zh-TW" altLang="zh-TW" sz="2400" b="1" kern="100" dirty="0">
              <a:solidFill>
                <a:srgbClr val="C00000"/>
              </a:solidFill>
              <a:latin typeface="Times New Roman"/>
            </a:endParaRPr>
          </a:p>
          <a:p>
            <a:endParaRPr lang="en-US" altLang="zh-TW" sz="2400" dirty="0" smtClean="0"/>
          </a:p>
          <a:p>
            <a:endParaRPr lang="en-US" altLang="zh-TW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616293"/>
              </p:ext>
            </p:extLst>
          </p:nvPr>
        </p:nvGraphicFramePr>
        <p:xfrm>
          <a:off x="827584" y="2420888"/>
          <a:ext cx="7488832" cy="25479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56184"/>
                <a:gridCol w="936104"/>
                <a:gridCol w="936104"/>
                <a:gridCol w="1746508"/>
                <a:gridCol w="1106966"/>
                <a:gridCol w="1106966"/>
              </a:tblGrid>
              <a:tr h="21338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綜合損益表之影響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資產負債表之影響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33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影　　響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01</a:t>
                      </a: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年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02</a:t>
                      </a: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年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>
                          <a:solidFill>
                            <a:srgbClr val="0000FF"/>
                          </a:solidFill>
                          <a:effectLst/>
                        </a:rPr>
                        <a:t>影　　響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01</a:t>
                      </a: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年底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FF"/>
                          </a:solidFill>
                          <a:effectLst/>
                        </a:rPr>
                        <a:t>02</a:t>
                      </a:r>
                      <a:r>
                        <a:rPr lang="zh-TW" sz="1800" b="1" kern="100">
                          <a:solidFill>
                            <a:srgbClr val="0000FF"/>
                          </a:solidFill>
                          <a:effectLst/>
                        </a:rPr>
                        <a:t>年底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01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修繕</a:t>
                      </a: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費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機器設備</a:t>
                      </a: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成本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alt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折舊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alt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累計</a:t>
                      </a: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折舊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6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費用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altLang="zh-TW" sz="1800" b="1" kern="100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800" b="1" kern="100" dirty="0">
                          <a:solidFill>
                            <a:srgbClr val="0000FF"/>
                          </a:solidFill>
                          <a:effectLst/>
                        </a:rPr>
                        <a:t>總</a:t>
                      </a: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資產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37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1800" b="1" kern="100" dirty="0" smtClean="0">
                          <a:solidFill>
                            <a:srgbClr val="0000FF"/>
                          </a:solidFill>
                          <a:effectLst/>
                        </a:rPr>
                        <a:t>淨利</a:t>
                      </a:r>
                      <a:r>
                        <a:rPr lang="en-US" altLang="zh-TW" sz="1800" b="1" kern="100" dirty="0" smtClean="0">
                          <a:solidFill>
                            <a:srgbClr val="0000FF"/>
                          </a:solidFill>
                          <a:effectLst/>
                          <a:sym typeface="Wingdings"/>
                        </a:rPr>
                        <a:t>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zh-TW" sz="1800" b="1" kern="1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179</Words>
  <Application>Microsoft Office PowerPoint</Application>
  <PresentationFormat>如螢幕大小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0410 會計錯誤(7)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17</cp:revision>
  <dcterms:created xsi:type="dcterms:W3CDTF">2018-02-28T12:37:34Z</dcterms:created>
  <dcterms:modified xsi:type="dcterms:W3CDTF">2018-04-04T07:37:27Z</dcterms:modified>
</cp:coreProperties>
</file>