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7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0611</a:t>
            </a:r>
            <a:r>
              <a:rPr lang="zh-TW" altLang="en-US" b="1" dirty="0">
                <a:solidFill>
                  <a:srgbClr val="FF0000"/>
                </a:solidFill>
              </a:rPr>
              <a:t>分期還本公司債攤銷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折價</a:t>
            </a:r>
            <a:r>
              <a:rPr lang="en-US" altLang="zh-TW" b="1" dirty="0">
                <a:solidFill>
                  <a:srgbClr val="FF0000"/>
                </a:solidFill>
              </a:rPr>
              <a:t>)(9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836712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/>
              <a:t>公司</a:t>
            </a:r>
            <a:r>
              <a:rPr lang="en-US" altLang="zh-TW" dirty="0"/>
              <a:t>01</a:t>
            </a:r>
            <a:r>
              <a:rPr lang="zh-TW" altLang="zh-TW" dirty="0"/>
              <a:t>年初發行分期還本公司債</a:t>
            </a:r>
            <a:r>
              <a:rPr lang="en-US" altLang="zh-TW" dirty="0"/>
              <a:t>$300,000</a:t>
            </a:r>
            <a:r>
              <a:rPr lang="zh-TW" altLang="zh-TW" dirty="0"/>
              <a:t>，售價</a:t>
            </a:r>
            <a:r>
              <a:rPr lang="en-US" altLang="zh-TW" dirty="0"/>
              <a:t>$284,361</a:t>
            </a:r>
            <a:r>
              <a:rPr lang="zh-TW" altLang="zh-TW" dirty="0"/>
              <a:t>，票面利率</a:t>
            </a:r>
            <a:r>
              <a:rPr lang="en-US" altLang="zh-TW" dirty="0"/>
              <a:t>5%</a:t>
            </a:r>
            <a:r>
              <a:rPr lang="zh-TW" altLang="zh-TW" dirty="0"/>
              <a:t>，每年底付息。預計</a:t>
            </a:r>
            <a:r>
              <a:rPr lang="en-US" altLang="zh-TW" dirty="0"/>
              <a:t>02</a:t>
            </a:r>
            <a:r>
              <a:rPr lang="zh-TW" altLang="zh-TW" dirty="0"/>
              <a:t>年底開始每年底償還</a:t>
            </a:r>
            <a:r>
              <a:rPr lang="en-US" altLang="zh-TW" dirty="0"/>
              <a:t>$100,000</a:t>
            </a:r>
            <a:r>
              <a:rPr lang="zh-TW" altLang="zh-TW" dirty="0"/>
              <a:t>，至償完為止，按有效利息法攤銷，有效利率為</a:t>
            </a:r>
            <a:r>
              <a:rPr lang="en-US" altLang="zh-TW" dirty="0"/>
              <a:t>7</a:t>
            </a:r>
            <a:r>
              <a:rPr lang="en-US" altLang="zh-TW" b="1" dirty="0" smtClean="0"/>
              <a:t>%</a:t>
            </a:r>
            <a:r>
              <a:rPr lang="zh-TW" altLang="zh-TW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(1)</a:t>
            </a:r>
            <a:r>
              <a:rPr lang="zh-TW" altLang="en-US" b="1" dirty="0" smtClean="0">
                <a:solidFill>
                  <a:srgbClr val="FF0000"/>
                </a:solidFill>
              </a:rPr>
              <a:t>完成</a:t>
            </a:r>
            <a:r>
              <a:rPr lang="zh-TW" altLang="en-US" b="1" dirty="0" smtClean="0">
                <a:solidFill>
                  <a:srgbClr val="FF0000"/>
                </a:solidFill>
              </a:rPr>
              <a:t>下表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zh-TW" b="1" dirty="0" smtClean="0">
                <a:solidFill>
                  <a:srgbClr val="FF0000"/>
                </a:solidFill>
              </a:rPr>
              <a:t>請</a:t>
            </a:r>
            <a:r>
              <a:rPr lang="zh-TW" altLang="zh-TW" b="1" dirty="0">
                <a:solidFill>
                  <a:srgbClr val="FF0000"/>
                </a:solidFill>
              </a:rPr>
              <a:t>四捨五入至整</a:t>
            </a:r>
            <a:r>
              <a:rPr lang="zh-TW" altLang="zh-TW" b="1" dirty="0" smtClean="0">
                <a:solidFill>
                  <a:srgbClr val="FF0000"/>
                </a:solidFill>
              </a:rPr>
              <a:t>數位</a:t>
            </a:r>
            <a:r>
              <a:rPr lang="en-US" altLang="zh-TW" b="1" dirty="0" smtClean="0">
                <a:solidFill>
                  <a:srgbClr val="FF0000"/>
                </a:solidFill>
              </a:rPr>
              <a:t>(2)</a:t>
            </a:r>
            <a:r>
              <a:rPr lang="en-US" altLang="zh-TW" b="1" dirty="0" smtClean="0">
                <a:solidFill>
                  <a:srgbClr val="FF0000"/>
                </a:solidFill>
              </a:rPr>
              <a:t>01/12/31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(3)02/12/31</a:t>
            </a:r>
            <a:r>
              <a:rPr lang="zh-TW" altLang="en-US" b="1" dirty="0" smtClean="0">
                <a:solidFill>
                  <a:srgbClr val="FF0000"/>
                </a:solidFill>
              </a:rPr>
              <a:t>分錄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9374"/>
              </p:ext>
            </p:extLst>
          </p:nvPr>
        </p:nvGraphicFramePr>
        <p:xfrm>
          <a:off x="251520" y="3428998"/>
          <a:ext cx="8640961" cy="33123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1080120"/>
                <a:gridCol w="1211228"/>
                <a:gridCol w="1270281"/>
                <a:gridCol w="1269385"/>
                <a:gridCol w="1270281"/>
                <a:gridCol w="1269385"/>
                <a:gridCol w="1270281"/>
              </a:tblGrid>
              <a:tr h="433037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spc="30" dirty="0" smtClean="0">
                          <a:effectLst/>
                        </a:rPr>
                        <a:t>日期</a:t>
                      </a:r>
                      <a:endParaRPr lang="zh-TW" sz="20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30" dirty="0">
                          <a:effectLst/>
                        </a:rPr>
                        <a:t>票面利息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30" dirty="0">
                          <a:effectLst/>
                        </a:rPr>
                        <a:t>利息費用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30" dirty="0">
                          <a:effectLst/>
                        </a:rPr>
                        <a:t>折價攤銷額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30" dirty="0">
                          <a:effectLst/>
                        </a:rPr>
                        <a:t>還本金額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-20" dirty="0">
                          <a:effectLst/>
                        </a:rPr>
                        <a:t>流通在外面額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spc="30" dirty="0">
                          <a:effectLst/>
                        </a:rPr>
                        <a:t>帳面金額</a:t>
                      </a:r>
                      <a:endParaRPr lang="zh-TW" sz="1800" kern="100" spc="30" dirty="0">
                        <a:effectLst/>
                        <a:latin typeface="Calibri"/>
                        <a:ea typeface="文鼎中黑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7586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01/01/01</a:t>
                      </a:r>
                      <a:endParaRPr lang="zh-TW" sz="1800" kern="100" spc="30" dirty="0">
                        <a:effectLst/>
                        <a:latin typeface="Calibri"/>
                        <a:ea typeface="文鼎中明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800" kern="100" dirty="0" smtClean="0">
                          <a:effectLst/>
                        </a:rPr>
                        <a:t>－</a:t>
                      </a: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800" kern="100" dirty="0" smtClean="0">
                          <a:effectLst/>
                        </a:rPr>
                        <a:t>－</a:t>
                      </a: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800" kern="100" dirty="0" smtClean="0">
                          <a:effectLst/>
                        </a:rPr>
                        <a:t>－</a:t>
                      </a: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800" kern="100" dirty="0" smtClean="0">
                          <a:effectLst/>
                        </a:rPr>
                        <a:t>－</a:t>
                      </a: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586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01/12/31</a:t>
                      </a:r>
                      <a:endParaRPr lang="zh-TW" sz="1800" kern="100" spc="30" dirty="0">
                        <a:effectLst/>
                        <a:latin typeface="Calibri"/>
                        <a:ea typeface="文鼎中明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7586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02/12/31</a:t>
                      </a:r>
                      <a:endParaRPr lang="zh-TW" sz="1800" kern="100" spc="30" dirty="0">
                        <a:effectLst/>
                        <a:latin typeface="Calibri"/>
                        <a:ea typeface="文鼎中明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586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03/12/31</a:t>
                      </a:r>
                      <a:endParaRPr lang="zh-TW" sz="1800" kern="100" spc="30" dirty="0">
                        <a:effectLst/>
                        <a:latin typeface="Calibri"/>
                        <a:ea typeface="文鼎中明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7586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04/12/31</a:t>
                      </a:r>
                      <a:endParaRPr lang="zh-TW" sz="1800" kern="100" spc="30" dirty="0">
                        <a:effectLst/>
                        <a:latin typeface="Calibri"/>
                        <a:ea typeface="文鼎中明"/>
                        <a:cs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zh-TW" sz="18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103</Words>
  <Application>Microsoft Office PowerPoint</Application>
  <PresentationFormat>如螢幕大小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0611分期還本公司債攤銷(折價)(9)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66</cp:revision>
  <dcterms:created xsi:type="dcterms:W3CDTF">2018-02-28T12:37:34Z</dcterms:created>
  <dcterms:modified xsi:type="dcterms:W3CDTF">2018-06-07T01:41:26Z</dcterms:modified>
</cp:coreProperties>
</file>