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192" y="-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9574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8011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7812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1950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3149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1146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2018/4/13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008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2018/4/13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4212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2018/4/13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527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8800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0012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E0784-C446-4935-A422-C5AF75C1F6D9}" type="datetimeFigureOut">
              <a:rPr lang="zh-TW" altLang="en-US" smtClean="0"/>
              <a:t>2018/4/13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593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395536" y="53752"/>
            <a:ext cx="8568952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z="3600" b="1" dirty="0" smtClean="0">
                <a:solidFill>
                  <a:srgbClr val="FF0000"/>
                </a:solidFill>
              </a:rPr>
              <a:t> 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0411 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資本</a:t>
            </a:r>
            <a:r>
              <a:rPr lang="zh-TW" altLang="en-US" sz="3600" b="1" dirty="0">
                <a:solidFill>
                  <a:srgbClr val="FF0000"/>
                </a:solidFill>
              </a:rPr>
              <a:t>支出及收益支出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(8)</a:t>
            </a:r>
            <a:endParaRPr lang="zh-TW" altLang="en-US" sz="3600" b="1" dirty="0">
              <a:solidFill>
                <a:srgbClr val="FF0000"/>
              </a:solidFill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467544" y="836712"/>
            <a:ext cx="8568952" cy="58326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2400" b="1" dirty="0" smtClean="0"/>
              <a:t>1</a:t>
            </a:r>
            <a:r>
              <a:rPr lang="en-US" altLang="zh-TW" sz="2400" b="1" dirty="0" smtClean="0">
                <a:solidFill>
                  <a:srgbClr val="0000FF"/>
                </a:solidFill>
              </a:rPr>
              <a:t>.</a:t>
            </a:r>
            <a:r>
              <a:rPr lang="zh-TW" altLang="en-US" sz="2400" b="1" dirty="0" smtClean="0"/>
              <a:t>試選出下列</a:t>
            </a:r>
            <a:r>
              <a:rPr lang="zh-TW" altLang="en-US" sz="2400" b="1" dirty="0"/>
              <a:t>何者為資本</a:t>
            </a:r>
            <a:r>
              <a:rPr lang="zh-TW" altLang="en-US" sz="2400" b="1" dirty="0" smtClean="0"/>
              <a:t>支出</a:t>
            </a:r>
            <a:r>
              <a:rPr lang="en-US" altLang="zh-TW" sz="2400" b="1" dirty="0" smtClean="0"/>
              <a:t>__________(</a:t>
            </a:r>
            <a:r>
              <a:rPr lang="zh-TW" altLang="en-US" sz="2400" b="1" dirty="0" smtClean="0"/>
              <a:t>代號</a:t>
            </a:r>
            <a:r>
              <a:rPr lang="en-US" altLang="zh-TW" sz="2400" b="1" dirty="0" smtClean="0"/>
              <a:t>)</a:t>
            </a:r>
          </a:p>
          <a:p>
            <a:pPr marL="457200" indent="-457200">
              <a:buFont typeface="Wingdings" panose="05000000000000000000" pitchFamily="2" charset="2"/>
              <a:buAutoNum type="circleNumWdWhitePlain"/>
            </a:pPr>
            <a:r>
              <a:rPr lang="zh-TW" altLang="en-US" sz="2400" b="1" dirty="0" smtClean="0"/>
              <a:t>建築物</a:t>
            </a:r>
            <a:r>
              <a:rPr lang="zh-TW" altLang="en-US" sz="2400" b="1" dirty="0"/>
              <a:t>加蓋雨</a:t>
            </a:r>
            <a:r>
              <a:rPr lang="zh-TW" altLang="en-US" sz="2400" b="1" dirty="0" smtClean="0"/>
              <a:t>遮</a:t>
            </a:r>
            <a:endParaRPr lang="en-US" altLang="zh-TW" sz="2400" b="1" dirty="0" smtClean="0"/>
          </a:p>
          <a:p>
            <a:pPr marL="457200" indent="-457200">
              <a:buFont typeface="Wingdings" panose="05000000000000000000" pitchFamily="2" charset="2"/>
              <a:buAutoNum type="circleNumWdWhitePlain"/>
            </a:pPr>
            <a:r>
              <a:rPr lang="zh-TW" altLang="en-US" sz="2400" b="1" dirty="0" smtClean="0"/>
              <a:t>飛機</a:t>
            </a:r>
            <a:r>
              <a:rPr lang="zh-TW" altLang="en-US" sz="2400" b="1" dirty="0"/>
              <a:t>定期進行之航安檢測，通過該檢測方可繼續</a:t>
            </a:r>
            <a:r>
              <a:rPr lang="zh-TW" altLang="en-US" sz="2400" b="1" dirty="0" smtClean="0"/>
              <a:t>飛行</a:t>
            </a:r>
            <a:endParaRPr lang="en-US" altLang="zh-TW" sz="2400" b="1" dirty="0" smtClean="0"/>
          </a:p>
          <a:p>
            <a:pPr marL="457200" indent="-457200">
              <a:buFont typeface="Wingdings" panose="05000000000000000000" pitchFamily="2" charset="2"/>
              <a:buAutoNum type="circleNumWdWhitePlain"/>
            </a:pPr>
            <a:r>
              <a:rPr lang="zh-TW" altLang="en-US" sz="2400" b="1" dirty="0" smtClean="0"/>
              <a:t>每年</a:t>
            </a:r>
            <a:r>
              <a:rPr lang="zh-TW" altLang="en-US" sz="2400" b="1" dirty="0"/>
              <a:t>支付的燃料</a:t>
            </a:r>
            <a:r>
              <a:rPr lang="zh-TW" altLang="en-US" sz="2400" b="1" dirty="0" smtClean="0"/>
              <a:t>稅</a:t>
            </a:r>
            <a:endParaRPr lang="en-US" altLang="zh-TW" sz="2400" b="1" dirty="0" smtClean="0"/>
          </a:p>
          <a:p>
            <a:pPr marL="457200" indent="-457200">
              <a:buFont typeface="Wingdings" panose="05000000000000000000" pitchFamily="2" charset="2"/>
              <a:buAutoNum type="circleNumWdWhitePlain"/>
            </a:pPr>
            <a:r>
              <a:rPr lang="zh-TW" altLang="en-US" sz="2400" b="1" dirty="0" smtClean="0"/>
              <a:t>將</a:t>
            </a:r>
            <a:r>
              <a:rPr lang="zh-TW" altLang="en-US" sz="2400" b="1" dirty="0"/>
              <a:t>工廠之木窗改為鋁</a:t>
            </a:r>
            <a:r>
              <a:rPr lang="zh-TW" altLang="en-US" sz="2400" b="1" dirty="0" smtClean="0"/>
              <a:t>窗</a:t>
            </a:r>
            <a:endParaRPr lang="en-US" altLang="zh-TW" sz="2400" b="1" dirty="0" smtClean="0"/>
          </a:p>
          <a:p>
            <a:pPr marL="457200" indent="-457200">
              <a:buFont typeface="Wingdings" panose="05000000000000000000" pitchFamily="2" charset="2"/>
              <a:buAutoNum type="circleNumWdWhitePlain"/>
            </a:pPr>
            <a:r>
              <a:rPr lang="zh-TW" altLang="en-US" sz="2400" b="1" dirty="0" smtClean="0"/>
              <a:t>廠房擴建</a:t>
            </a:r>
            <a:endParaRPr lang="en-US" altLang="zh-TW" sz="2400" b="1" dirty="0" smtClean="0"/>
          </a:p>
          <a:p>
            <a:pPr marL="0" indent="0">
              <a:buNone/>
            </a:pPr>
            <a:r>
              <a:rPr lang="en-US" altLang="zh-TW" sz="2400" b="1" dirty="0" smtClean="0">
                <a:solidFill>
                  <a:srgbClr val="0000FF"/>
                </a:solidFill>
              </a:rPr>
              <a:t>2.</a:t>
            </a:r>
            <a:r>
              <a:rPr lang="zh-TW" altLang="en-US" sz="2400" b="1" dirty="0" smtClean="0">
                <a:solidFill>
                  <a:srgbClr val="0000FF"/>
                </a:solidFill>
              </a:rPr>
              <a:t>螺絲</a:t>
            </a:r>
            <a:r>
              <a:rPr lang="zh-TW" altLang="en-US" sz="2400" b="1" dirty="0">
                <a:solidFill>
                  <a:srgbClr val="0000FF"/>
                </a:solidFill>
              </a:rPr>
              <a:t>公司有一部專門用來生產樹酯螺絲的機器， </a:t>
            </a:r>
            <a:r>
              <a:rPr lang="en-US" altLang="zh-TW" sz="2400" b="1" dirty="0" smtClean="0">
                <a:solidFill>
                  <a:srgbClr val="0000FF"/>
                </a:solidFill>
              </a:rPr>
              <a:t>01</a:t>
            </a:r>
            <a:r>
              <a:rPr lang="zh-TW" altLang="en-US" sz="2400" b="1" dirty="0" smtClean="0">
                <a:solidFill>
                  <a:srgbClr val="0000FF"/>
                </a:solidFill>
              </a:rPr>
              <a:t>年取得該機器，成本為</a:t>
            </a:r>
            <a:r>
              <a:rPr lang="en-US" altLang="zh-TW" sz="2400" b="1" dirty="0" smtClean="0">
                <a:solidFill>
                  <a:srgbClr val="0000FF"/>
                </a:solidFill>
              </a:rPr>
              <a:t>$</a:t>
            </a:r>
            <a:r>
              <a:rPr lang="en-US" altLang="zh-TW" sz="2400" b="1" dirty="0">
                <a:solidFill>
                  <a:srgbClr val="0000FF"/>
                </a:solidFill>
              </a:rPr>
              <a:t>877,000</a:t>
            </a:r>
            <a:r>
              <a:rPr lang="zh-TW" altLang="en-US" sz="2400" b="1" dirty="0">
                <a:solidFill>
                  <a:srgbClr val="0000FF"/>
                </a:solidFill>
              </a:rPr>
              <a:t>，採直線法提列</a:t>
            </a:r>
            <a:r>
              <a:rPr lang="zh-TW" altLang="en-US" sz="2400" b="1" dirty="0" smtClean="0">
                <a:solidFill>
                  <a:srgbClr val="0000FF"/>
                </a:solidFill>
              </a:rPr>
              <a:t>折舊</a:t>
            </a:r>
            <a:r>
              <a:rPr lang="zh-TW" altLang="en-US" sz="2400" b="1" dirty="0">
                <a:solidFill>
                  <a:srgbClr val="0000FF"/>
                </a:solidFill>
              </a:rPr>
              <a:t>，無殘值，耐用</a:t>
            </a:r>
            <a:r>
              <a:rPr lang="zh-TW" altLang="en-US" sz="2400" b="1" dirty="0" smtClean="0">
                <a:solidFill>
                  <a:srgbClr val="0000FF"/>
                </a:solidFill>
              </a:rPr>
              <a:t>年限</a:t>
            </a:r>
            <a:r>
              <a:rPr lang="en-US" altLang="zh-TW" sz="2400" b="1" dirty="0" smtClean="0">
                <a:solidFill>
                  <a:srgbClr val="0000FF"/>
                </a:solidFill>
              </a:rPr>
              <a:t>10</a:t>
            </a:r>
            <a:r>
              <a:rPr lang="zh-TW" altLang="en-US" sz="2400" b="1" dirty="0" smtClean="0">
                <a:solidFill>
                  <a:srgbClr val="0000FF"/>
                </a:solidFill>
              </a:rPr>
              <a:t>年。</a:t>
            </a:r>
            <a:r>
              <a:rPr lang="en-US" altLang="zh-TW" sz="2400" b="1" dirty="0" smtClean="0">
                <a:solidFill>
                  <a:srgbClr val="0000FF"/>
                </a:solidFill>
              </a:rPr>
              <a:t>05</a:t>
            </a:r>
            <a:r>
              <a:rPr lang="zh-TW" altLang="en-US" sz="2400" b="1" dirty="0" smtClean="0">
                <a:solidFill>
                  <a:srgbClr val="0000FF"/>
                </a:solidFill>
              </a:rPr>
              <a:t>年初</a:t>
            </a:r>
            <a:r>
              <a:rPr lang="zh-TW" altLang="en-US" sz="2400" b="1" dirty="0">
                <a:solidFill>
                  <a:srgbClr val="0000FF"/>
                </a:solidFill>
              </a:rPr>
              <a:t>有一個重要零件須汰舊換新，該</a:t>
            </a:r>
            <a:r>
              <a:rPr lang="zh-TW" altLang="en-US" sz="2400" b="1" dirty="0" smtClean="0">
                <a:solidFill>
                  <a:srgbClr val="0000FF"/>
                </a:solidFill>
              </a:rPr>
              <a:t>零件</a:t>
            </a:r>
            <a:r>
              <a:rPr lang="zh-TW" altLang="en-US" sz="2400" b="1" dirty="0">
                <a:solidFill>
                  <a:srgbClr val="0000FF"/>
                </a:solidFill>
              </a:rPr>
              <a:t>之成本為</a:t>
            </a:r>
            <a:r>
              <a:rPr lang="en-US" altLang="zh-TW" sz="2400" b="1" dirty="0">
                <a:solidFill>
                  <a:srgbClr val="0000FF"/>
                </a:solidFill>
              </a:rPr>
              <a:t>$</a:t>
            </a:r>
            <a:r>
              <a:rPr lang="en-US" altLang="zh-TW" sz="2400" b="1" dirty="0" smtClean="0">
                <a:solidFill>
                  <a:srgbClr val="0000FF"/>
                </a:solidFill>
              </a:rPr>
              <a:t>70,0</a:t>
            </a:r>
            <a:r>
              <a:rPr lang="en-US" altLang="zh-TW" sz="2400" b="1" dirty="0">
                <a:solidFill>
                  <a:srgbClr val="0000FF"/>
                </a:solidFill>
              </a:rPr>
              <a:t>00(</a:t>
            </a:r>
            <a:r>
              <a:rPr lang="zh-TW" altLang="en-US" sz="2400" b="1" dirty="0">
                <a:solidFill>
                  <a:srgbClr val="0000FF"/>
                </a:solidFill>
              </a:rPr>
              <a:t>該成本對機氣係屬重大</a:t>
            </a:r>
            <a:r>
              <a:rPr lang="en-US" altLang="zh-TW" sz="2400" b="1" dirty="0" smtClean="0">
                <a:solidFill>
                  <a:srgbClr val="0000FF"/>
                </a:solidFill>
              </a:rPr>
              <a:t>)</a:t>
            </a:r>
            <a:r>
              <a:rPr lang="zh-TW" altLang="en-US" sz="2400" b="1" smtClean="0">
                <a:solidFill>
                  <a:srgbClr val="0000FF"/>
                </a:solidFill>
              </a:rPr>
              <a:t>，無</a:t>
            </a:r>
            <a:r>
              <a:rPr lang="zh-TW" altLang="en-US" sz="2400" b="1" dirty="0">
                <a:solidFill>
                  <a:srgbClr val="0000FF"/>
                </a:solidFill>
              </a:rPr>
              <a:t>殘值，耐用年限</a:t>
            </a:r>
            <a:r>
              <a:rPr lang="en-US" altLang="zh-TW" sz="2400" b="1" dirty="0">
                <a:solidFill>
                  <a:srgbClr val="0000FF"/>
                </a:solidFill>
              </a:rPr>
              <a:t>5</a:t>
            </a:r>
            <a:r>
              <a:rPr lang="zh-TW" altLang="en-US" sz="2400" b="1" dirty="0" smtClean="0">
                <a:solidFill>
                  <a:srgbClr val="0000FF"/>
                </a:solidFill>
              </a:rPr>
              <a:t>年</a:t>
            </a:r>
            <a:r>
              <a:rPr lang="zh-TW" altLang="en-US" sz="2400" b="1" dirty="0">
                <a:solidFill>
                  <a:srgbClr val="0000FF"/>
                </a:solidFill>
              </a:rPr>
              <a:t>。</a:t>
            </a:r>
            <a:r>
              <a:rPr lang="zh-TW" altLang="en-US" sz="2400" b="1" dirty="0" smtClean="0">
                <a:solidFill>
                  <a:srgbClr val="0000FF"/>
                </a:solidFill>
              </a:rPr>
              <a:t>到</a:t>
            </a:r>
            <a:r>
              <a:rPr lang="en-US" altLang="zh-TW" sz="2400" b="1" dirty="0" smtClean="0">
                <a:solidFill>
                  <a:srgbClr val="0000FF"/>
                </a:solidFill>
              </a:rPr>
              <a:t>05</a:t>
            </a:r>
            <a:r>
              <a:rPr lang="zh-TW" altLang="en-US" sz="2400" b="1" dirty="0" smtClean="0">
                <a:solidFill>
                  <a:srgbClr val="0000FF"/>
                </a:solidFill>
              </a:rPr>
              <a:t>年初</a:t>
            </a:r>
            <a:r>
              <a:rPr lang="zh-TW" altLang="en-US" sz="2400" b="1" dirty="0">
                <a:solidFill>
                  <a:srgbClr val="0000FF"/>
                </a:solidFill>
              </a:rPr>
              <a:t>已用</a:t>
            </a:r>
            <a:r>
              <a:rPr lang="zh-TW" altLang="en-US" sz="2400" b="1" dirty="0" smtClean="0">
                <a:solidFill>
                  <a:srgbClr val="0000FF"/>
                </a:solidFill>
              </a:rPr>
              <a:t>了</a:t>
            </a:r>
            <a:r>
              <a:rPr lang="en-US" altLang="zh-TW" sz="2400" b="1" dirty="0">
                <a:solidFill>
                  <a:srgbClr val="0000FF"/>
                </a:solidFill>
              </a:rPr>
              <a:t>4</a:t>
            </a:r>
            <a:r>
              <a:rPr lang="zh-TW" altLang="en-US" sz="2400" b="1" dirty="0" smtClean="0">
                <a:solidFill>
                  <a:srgbClr val="0000FF"/>
                </a:solidFill>
              </a:rPr>
              <a:t>年</a:t>
            </a:r>
            <a:r>
              <a:rPr lang="zh-TW" altLang="en-US" sz="2400" b="1" dirty="0">
                <a:solidFill>
                  <a:srgbClr val="0000FF"/>
                </a:solidFill>
              </a:rPr>
              <a:t>，新</a:t>
            </a:r>
            <a:r>
              <a:rPr lang="zh-TW" altLang="en-US" sz="2400" b="1" dirty="0" smtClean="0">
                <a:solidFill>
                  <a:srgbClr val="0000FF"/>
                </a:solidFill>
              </a:rPr>
              <a:t>零件之</a:t>
            </a:r>
            <a:r>
              <a:rPr lang="zh-TW" altLang="en-US" sz="2400" b="1" dirty="0">
                <a:solidFill>
                  <a:srgbClr val="0000FF"/>
                </a:solidFill>
              </a:rPr>
              <a:t>成本為</a:t>
            </a:r>
            <a:r>
              <a:rPr lang="en-US" altLang="zh-TW" sz="2400" b="1" dirty="0">
                <a:solidFill>
                  <a:srgbClr val="0000FF"/>
                </a:solidFill>
              </a:rPr>
              <a:t>$80,000</a:t>
            </a:r>
            <a:r>
              <a:rPr lang="zh-TW" altLang="en-US" sz="2400" b="1" dirty="0">
                <a:solidFill>
                  <a:srgbClr val="0000FF"/>
                </a:solidFill>
              </a:rPr>
              <a:t>，試</a:t>
            </a:r>
            <a:r>
              <a:rPr lang="zh-TW" altLang="en-US" sz="2400" b="1" dirty="0" smtClean="0">
                <a:solidFill>
                  <a:srgbClr val="0000FF"/>
                </a:solidFill>
              </a:rPr>
              <a:t>作</a:t>
            </a:r>
            <a:endParaRPr lang="en-US" altLang="zh-TW" sz="2400" b="1" dirty="0" smtClean="0">
              <a:solidFill>
                <a:srgbClr val="0000FF"/>
              </a:solidFill>
            </a:endParaRPr>
          </a:p>
          <a:p>
            <a:pPr marL="457200" indent="-457200">
              <a:buFont typeface="Arial" panose="020B0604020202020204" pitchFamily="34" charset="0"/>
              <a:buAutoNum type="arabicParenBoth"/>
            </a:pPr>
            <a:r>
              <a:rPr lang="en-US" altLang="zh-TW" sz="2400" b="1" dirty="0" smtClean="0">
                <a:solidFill>
                  <a:srgbClr val="0000FF"/>
                </a:solidFill>
              </a:rPr>
              <a:t>01</a:t>
            </a:r>
            <a:r>
              <a:rPr lang="zh-TW" altLang="en-US" sz="2400" b="1" dirty="0">
                <a:solidFill>
                  <a:srgbClr val="0000FF"/>
                </a:solidFill>
              </a:rPr>
              <a:t>年</a:t>
            </a:r>
            <a:r>
              <a:rPr lang="zh-TW" altLang="en-US" sz="2400" b="1" dirty="0" smtClean="0">
                <a:solidFill>
                  <a:srgbClr val="0000FF"/>
                </a:solidFill>
              </a:rPr>
              <a:t>取得機器之分錄。</a:t>
            </a:r>
            <a:endParaRPr lang="en-US" altLang="zh-TW" sz="2400" b="1" dirty="0" smtClean="0">
              <a:solidFill>
                <a:srgbClr val="0000FF"/>
              </a:solidFill>
            </a:endParaRPr>
          </a:p>
          <a:p>
            <a:pPr marL="457200" indent="-457200">
              <a:buFont typeface="Arial" panose="020B0604020202020204" pitchFamily="34" charset="0"/>
              <a:buAutoNum type="arabicParenBoth"/>
            </a:pPr>
            <a:r>
              <a:rPr lang="en-US" altLang="zh-TW" sz="2400" b="1" dirty="0">
                <a:solidFill>
                  <a:srgbClr val="0000FF"/>
                </a:solidFill>
              </a:rPr>
              <a:t>01</a:t>
            </a:r>
            <a:r>
              <a:rPr lang="zh-TW" altLang="en-US" sz="2400" b="1" dirty="0" smtClean="0">
                <a:solidFill>
                  <a:srgbClr val="0000FF"/>
                </a:solidFill>
              </a:rPr>
              <a:t>年提列折舊之</a:t>
            </a:r>
            <a:r>
              <a:rPr lang="zh-TW" altLang="en-US" sz="2400" b="1" dirty="0">
                <a:solidFill>
                  <a:srgbClr val="0000FF"/>
                </a:solidFill>
              </a:rPr>
              <a:t>分錄</a:t>
            </a:r>
            <a:r>
              <a:rPr lang="zh-TW" altLang="en-US" sz="2400" b="1" dirty="0" smtClean="0">
                <a:solidFill>
                  <a:srgbClr val="0000FF"/>
                </a:solidFill>
              </a:rPr>
              <a:t>。</a:t>
            </a:r>
            <a:endParaRPr lang="en-US" altLang="zh-TW" sz="2400" b="1" dirty="0">
              <a:solidFill>
                <a:srgbClr val="0000FF"/>
              </a:solidFill>
              <a:sym typeface="Wingdings"/>
            </a:endParaRPr>
          </a:p>
          <a:p>
            <a:pPr marL="457200" indent="-457200">
              <a:buFont typeface="Arial" panose="020B0604020202020204" pitchFamily="34" charset="0"/>
              <a:buAutoNum type="arabicParenBoth"/>
            </a:pPr>
            <a:r>
              <a:rPr lang="en-US" altLang="zh-TW" sz="2400" b="1" dirty="0" smtClean="0">
                <a:solidFill>
                  <a:srgbClr val="0000FF"/>
                </a:solidFill>
              </a:rPr>
              <a:t>05</a:t>
            </a:r>
            <a:r>
              <a:rPr lang="zh-TW" altLang="en-US" sz="2400" b="1" dirty="0" smtClean="0">
                <a:solidFill>
                  <a:srgbClr val="0000FF"/>
                </a:solidFill>
              </a:rPr>
              <a:t>年更換</a:t>
            </a:r>
            <a:r>
              <a:rPr lang="zh-TW" altLang="en-US" sz="2400" b="1" dirty="0">
                <a:solidFill>
                  <a:srgbClr val="0000FF"/>
                </a:solidFill>
              </a:rPr>
              <a:t>零件</a:t>
            </a:r>
            <a:r>
              <a:rPr lang="zh-TW" altLang="en-US" sz="2400" b="1" dirty="0" smtClean="0">
                <a:solidFill>
                  <a:srgbClr val="0000FF"/>
                </a:solidFill>
              </a:rPr>
              <a:t>之</a:t>
            </a:r>
            <a:r>
              <a:rPr lang="zh-TW" altLang="en-US" sz="2400" b="1" dirty="0">
                <a:solidFill>
                  <a:srgbClr val="0000FF"/>
                </a:solidFill>
              </a:rPr>
              <a:t>分錄</a:t>
            </a:r>
            <a:r>
              <a:rPr lang="zh-TW" altLang="en-US" sz="2400" b="1" dirty="0" smtClean="0">
                <a:solidFill>
                  <a:srgbClr val="0000FF"/>
                </a:solidFill>
              </a:rPr>
              <a:t>。</a:t>
            </a:r>
            <a:endParaRPr lang="en-US" altLang="zh-TW" sz="2400" b="1" kern="100" dirty="0">
              <a:latin typeface="Times New Roman"/>
              <a:sym typeface="Wingdings"/>
            </a:endParaRPr>
          </a:p>
          <a:p>
            <a:pPr marL="457200" indent="-457200">
              <a:buAutoNum type="arabicPeriod"/>
            </a:pPr>
            <a:endParaRPr lang="en-US" altLang="zh-TW" sz="2400" kern="100" dirty="0" smtClean="0">
              <a:latin typeface="Times New Roman"/>
              <a:sym typeface="Wingdings"/>
            </a:endParaRPr>
          </a:p>
          <a:p>
            <a:pPr marL="457200" indent="-457200">
              <a:buAutoNum type="arabicPeriod"/>
            </a:pPr>
            <a:endParaRPr lang="en-US" altLang="zh-TW" sz="2400" kern="100" dirty="0">
              <a:latin typeface="Times New Roman"/>
              <a:sym typeface="Wingdings"/>
            </a:endParaRPr>
          </a:p>
          <a:p>
            <a:endParaRPr lang="en-US" altLang="zh-TW" sz="2400" dirty="0" smtClean="0"/>
          </a:p>
          <a:p>
            <a:endParaRPr lang="en-US" altLang="zh-TW" sz="2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406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179</Words>
  <Application>Microsoft Office PowerPoint</Application>
  <PresentationFormat>如螢幕大小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 0411 資本支出及收益支出(8)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FV-PL之投資－持有供交易之金融資產</dc:title>
  <dc:creator>User</dc:creator>
  <cp:lastModifiedBy>User</cp:lastModifiedBy>
  <cp:revision>19</cp:revision>
  <dcterms:created xsi:type="dcterms:W3CDTF">2018-02-28T12:37:34Z</dcterms:created>
  <dcterms:modified xsi:type="dcterms:W3CDTF">2018-04-13T05:24:05Z</dcterms:modified>
</cp:coreProperties>
</file>