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2" y="-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53752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0411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資本</a:t>
            </a:r>
            <a:r>
              <a:rPr lang="zh-TW" altLang="en-US" sz="3600" b="1" dirty="0">
                <a:solidFill>
                  <a:srgbClr val="FF0000"/>
                </a:solidFill>
              </a:rPr>
              <a:t>支出及收益支出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(8)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836712"/>
            <a:ext cx="8568952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b="1" dirty="0" smtClean="0"/>
              <a:t>1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.</a:t>
            </a:r>
            <a:r>
              <a:rPr lang="zh-TW" altLang="en-US" sz="2400" b="1" dirty="0" smtClean="0"/>
              <a:t>試選出下列</a:t>
            </a:r>
            <a:r>
              <a:rPr lang="zh-TW" altLang="en-US" sz="2400" b="1" dirty="0"/>
              <a:t>何者為資本</a:t>
            </a:r>
            <a:r>
              <a:rPr lang="zh-TW" altLang="en-US" sz="2400" b="1" dirty="0" smtClean="0"/>
              <a:t>支出</a:t>
            </a:r>
            <a:r>
              <a:rPr lang="en-US" altLang="zh-TW" sz="2400" b="1" dirty="0" smtClean="0"/>
              <a:t>__________(</a:t>
            </a:r>
            <a:r>
              <a:rPr lang="zh-TW" altLang="en-US" sz="2400" b="1" dirty="0" smtClean="0"/>
              <a:t>代號</a:t>
            </a:r>
            <a:r>
              <a:rPr lang="en-US" altLang="zh-TW" sz="2400" b="1" dirty="0" smtClean="0"/>
              <a:t>)</a:t>
            </a:r>
          </a:p>
          <a:p>
            <a:pPr marL="457200" indent="-457200">
              <a:buFont typeface="Wingdings" panose="05000000000000000000" pitchFamily="2" charset="2"/>
              <a:buAutoNum type="circleNumWdWhitePlain"/>
            </a:pPr>
            <a:r>
              <a:rPr lang="zh-TW" altLang="en-US" sz="2400" b="1" dirty="0" smtClean="0"/>
              <a:t>建築物</a:t>
            </a:r>
            <a:r>
              <a:rPr lang="zh-TW" altLang="en-US" sz="2400" b="1" dirty="0"/>
              <a:t>加蓋雨</a:t>
            </a:r>
            <a:r>
              <a:rPr lang="zh-TW" altLang="en-US" sz="2400" b="1" dirty="0" smtClean="0"/>
              <a:t>遮</a:t>
            </a:r>
            <a:endParaRPr lang="en-US" altLang="zh-TW" sz="2400" b="1" dirty="0" smtClean="0"/>
          </a:p>
          <a:p>
            <a:pPr marL="457200" indent="-457200">
              <a:buFont typeface="Wingdings" panose="05000000000000000000" pitchFamily="2" charset="2"/>
              <a:buAutoNum type="circleNumWdWhitePlain"/>
            </a:pPr>
            <a:r>
              <a:rPr lang="zh-TW" altLang="en-US" sz="2400" b="1" dirty="0" smtClean="0"/>
              <a:t>飛機</a:t>
            </a:r>
            <a:r>
              <a:rPr lang="zh-TW" altLang="en-US" sz="2400" b="1" dirty="0"/>
              <a:t>定期進行之航安檢測，通過該檢測方可繼續</a:t>
            </a:r>
            <a:r>
              <a:rPr lang="zh-TW" altLang="en-US" sz="2400" b="1" dirty="0" smtClean="0"/>
              <a:t>飛行</a:t>
            </a:r>
            <a:endParaRPr lang="en-US" altLang="zh-TW" sz="2400" b="1" dirty="0" smtClean="0"/>
          </a:p>
          <a:p>
            <a:pPr marL="457200" indent="-457200">
              <a:buFont typeface="Wingdings" panose="05000000000000000000" pitchFamily="2" charset="2"/>
              <a:buAutoNum type="circleNumWdWhitePlain"/>
            </a:pPr>
            <a:r>
              <a:rPr lang="zh-TW" altLang="en-US" sz="2400" b="1" dirty="0" smtClean="0"/>
              <a:t>每年</a:t>
            </a:r>
            <a:r>
              <a:rPr lang="zh-TW" altLang="en-US" sz="2400" b="1" dirty="0"/>
              <a:t>支付的燃料</a:t>
            </a:r>
            <a:r>
              <a:rPr lang="zh-TW" altLang="en-US" sz="2400" b="1" dirty="0" smtClean="0"/>
              <a:t>稅</a:t>
            </a:r>
            <a:endParaRPr lang="en-US" altLang="zh-TW" sz="2400" b="1" dirty="0" smtClean="0"/>
          </a:p>
          <a:p>
            <a:pPr marL="457200" indent="-457200">
              <a:buFont typeface="Wingdings" panose="05000000000000000000" pitchFamily="2" charset="2"/>
              <a:buAutoNum type="circleNumWdWhitePlain"/>
            </a:pPr>
            <a:r>
              <a:rPr lang="zh-TW" altLang="en-US" sz="2400" b="1" dirty="0" smtClean="0"/>
              <a:t>將</a:t>
            </a:r>
            <a:r>
              <a:rPr lang="zh-TW" altLang="en-US" sz="2400" b="1" dirty="0"/>
              <a:t>工廠之木窗改為鋁</a:t>
            </a:r>
            <a:r>
              <a:rPr lang="zh-TW" altLang="en-US" sz="2400" b="1" dirty="0" smtClean="0"/>
              <a:t>窗</a:t>
            </a:r>
            <a:endParaRPr lang="en-US" altLang="zh-TW" sz="2400" b="1" dirty="0" smtClean="0"/>
          </a:p>
          <a:p>
            <a:pPr marL="457200" indent="-457200">
              <a:buFont typeface="Wingdings" panose="05000000000000000000" pitchFamily="2" charset="2"/>
              <a:buAutoNum type="circleNumWdWhitePlain"/>
            </a:pPr>
            <a:r>
              <a:rPr lang="zh-TW" altLang="en-US" sz="2400" b="1" dirty="0" smtClean="0"/>
              <a:t>廠房擴建</a:t>
            </a:r>
            <a:endParaRPr lang="en-US" altLang="zh-TW" sz="2400" b="1" dirty="0" smtClean="0"/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0000FF"/>
                </a:solidFill>
              </a:rPr>
              <a:t>2.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螺絲</a:t>
            </a:r>
            <a:r>
              <a:rPr lang="zh-TW" altLang="en-US" sz="2400" b="1" dirty="0">
                <a:solidFill>
                  <a:srgbClr val="0000FF"/>
                </a:solidFill>
              </a:rPr>
              <a:t>公司有一部專門用來生產樹酯螺絲的機器，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01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年取得該機器，成本為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$</a:t>
            </a:r>
            <a:r>
              <a:rPr lang="en-US" altLang="zh-TW" sz="2400" b="1" dirty="0">
                <a:solidFill>
                  <a:srgbClr val="0000FF"/>
                </a:solidFill>
              </a:rPr>
              <a:t>877,000</a:t>
            </a:r>
            <a:r>
              <a:rPr lang="zh-TW" altLang="en-US" sz="2400" b="1" dirty="0">
                <a:solidFill>
                  <a:srgbClr val="0000FF"/>
                </a:solidFill>
              </a:rPr>
              <a:t>，採直線法提列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折舊</a:t>
            </a:r>
            <a:r>
              <a:rPr lang="zh-TW" altLang="en-US" sz="2400" b="1" dirty="0">
                <a:solidFill>
                  <a:srgbClr val="0000FF"/>
                </a:solidFill>
              </a:rPr>
              <a:t>，無殘值，耐用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年限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10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年。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05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年初</a:t>
            </a:r>
            <a:r>
              <a:rPr lang="zh-TW" altLang="en-US" sz="2400" b="1" dirty="0">
                <a:solidFill>
                  <a:srgbClr val="0000FF"/>
                </a:solidFill>
              </a:rPr>
              <a:t>有一個重要零件須汰舊換新，該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零件</a:t>
            </a:r>
            <a:r>
              <a:rPr lang="zh-TW" altLang="en-US" sz="2400" b="1" dirty="0">
                <a:solidFill>
                  <a:srgbClr val="0000FF"/>
                </a:solidFill>
              </a:rPr>
              <a:t>之成本為</a:t>
            </a:r>
            <a:r>
              <a:rPr lang="en-US" altLang="zh-TW" sz="2400" b="1" dirty="0">
                <a:solidFill>
                  <a:srgbClr val="0000FF"/>
                </a:solidFill>
              </a:rPr>
              <a:t>$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70,0</a:t>
            </a:r>
            <a:r>
              <a:rPr lang="en-US" altLang="zh-TW" sz="2400" b="1" dirty="0">
                <a:solidFill>
                  <a:srgbClr val="0000FF"/>
                </a:solidFill>
              </a:rPr>
              <a:t>00(</a:t>
            </a:r>
            <a:r>
              <a:rPr lang="zh-TW" altLang="en-US" sz="2400" b="1" dirty="0">
                <a:solidFill>
                  <a:srgbClr val="0000FF"/>
                </a:solidFill>
              </a:rPr>
              <a:t>該成本對機氣係屬重大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)</a:t>
            </a:r>
            <a:r>
              <a:rPr lang="zh-TW" altLang="en-US" sz="2400" b="1" smtClean="0">
                <a:solidFill>
                  <a:srgbClr val="0000FF"/>
                </a:solidFill>
              </a:rPr>
              <a:t>，無</a:t>
            </a:r>
            <a:r>
              <a:rPr lang="zh-TW" altLang="en-US" sz="2400" b="1" dirty="0">
                <a:solidFill>
                  <a:srgbClr val="0000FF"/>
                </a:solidFill>
              </a:rPr>
              <a:t>殘值，耐用年限</a:t>
            </a:r>
            <a:r>
              <a:rPr lang="en-US" altLang="zh-TW" sz="2400" b="1" dirty="0">
                <a:solidFill>
                  <a:srgbClr val="0000FF"/>
                </a:solidFill>
              </a:rPr>
              <a:t>5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</a:t>
            </a:r>
            <a:r>
              <a:rPr lang="zh-TW" altLang="en-US" sz="2400" b="1" dirty="0">
                <a:solidFill>
                  <a:srgbClr val="0000FF"/>
                </a:solidFill>
              </a:rPr>
              <a:t>。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到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05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年初</a:t>
            </a:r>
            <a:r>
              <a:rPr lang="zh-TW" altLang="en-US" sz="2400" b="1" dirty="0">
                <a:solidFill>
                  <a:srgbClr val="0000FF"/>
                </a:solidFill>
              </a:rPr>
              <a:t>已用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了</a:t>
            </a:r>
            <a:r>
              <a:rPr lang="en-US" altLang="zh-TW" sz="2400" b="1" dirty="0">
                <a:solidFill>
                  <a:srgbClr val="0000FF"/>
                </a:solidFill>
              </a:rPr>
              <a:t>4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</a:t>
            </a:r>
            <a:r>
              <a:rPr lang="zh-TW" altLang="en-US" sz="2400" b="1" dirty="0">
                <a:solidFill>
                  <a:srgbClr val="0000FF"/>
                </a:solidFill>
              </a:rPr>
              <a:t>，新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零件之</a:t>
            </a:r>
            <a:r>
              <a:rPr lang="zh-TW" altLang="en-US" sz="2400" b="1" dirty="0">
                <a:solidFill>
                  <a:srgbClr val="0000FF"/>
                </a:solidFill>
              </a:rPr>
              <a:t>成本為</a:t>
            </a:r>
            <a:r>
              <a:rPr lang="en-US" altLang="zh-TW" sz="2400" b="1" dirty="0">
                <a:solidFill>
                  <a:srgbClr val="0000FF"/>
                </a:solidFill>
              </a:rPr>
              <a:t>$80,000</a:t>
            </a:r>
            <a:r>
              <a:rPr lang="zh-TW" altLang="en-US" sz="2400" b="1" dirty="0">
                <a:solidFill>
                  <a:srgbClr val="0000FF"/>
                </a:solidFill>
              </a:rPr>
              <a:t>，試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作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Both"/>
            </a:pPr>
            <a:r>
              <a:rPr lang="en-US" altLang="zh-TW" sz="2400" b="1" dirty="0" smtClean="0">
                <a:solidFill>
                  <a:srgbClr val="0000FF"/>
                </a:solidFill>
              </a:rPr>
              <a:t>01</a:t>
            </a:r>
            <a:r>
              <a:rPr lang="zh-TW" altLang="en-US" sz="2400" b="1" dirty="0">
                <a:solidFill>
                  <a:srgbClr val="0000FF"/>
                </a:solidFill>
              </a:rPr>
              <a:t>年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取得機器之分錄。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Both"/>
            </a:pPr>
            <a:r>
              <a:rPr lang="en-US" altLang="zh-TW" sz="2400" b="1" dirty="0">
                <a:solidFill>
                  <a:srgbClr val="0000FF"/>
                </a:solidFill>
              </a:rPr>
              <a:t>01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年提列折舊之</a:t>
            </a:r>
            <a:r>
              <a:rPr lang="zh-TW" altLang="en-US" sz="2400" b="1" dirty="0">
                <a:solidFill>
                  <a:srgbClr val="0000FF"/>
                </a:solidFill>
              </a:rPr>
              <a:t>分錄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。</a:t>
            </a:r>
            <a:endParaRPr lang="en-US" altLang="zh-TW" sz="2400" b="1" dirty="0">
              <a:solidFill>
                <a:srgbClr val="0000FF"/>
              </a:solidFill>
              <a:sym typeface="Wingdings"/>
            </a:endParaRPr>
          </a:p>
          <a:p>
            <a:pPr marL="457200" indent="-457200">
              <a:buFont typeface="Arial" panose="020B0604020202020204" pitchFamily="34" charset="0"/>
              <a:buAutoNum type="arabicParenBoth"/>
            </a:pPr>
            <a:r>
              <a:rPr lang="en-US" altLang="zh-TW" sz="2400" b="1" dirty="0" smtClean="0">
                <a:solidFill>
                  <a:srgbClr val="0000FF"/>
                </a:solidFill>
              </a:rPr>
              <a:t>05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年更換</a:t>
            </a:r>
            <a:r>
              <a:rPr lang="zh-TW" altLang="en-US" sz="2400" b="1" dirty="0">
                <a:solidFill>
                  <a:srgbClr val="0000FF"/>
                </a:solidFill>
              </a:rPr>
              <a:t>零件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之</a:t>
            </a:r>
            <a:r>
              <a:rPr lang="zh-TW" altLang="en-US" sz="2400" b="1" dirty="0">
                <a:solidFill>
                  <a:srgbClr val="0000FF"/>
                </a:solidFill>
              </a:rPr>
              <a:t>分錄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。</a:t>
            </a:r>
            <a:endParaRPr lang="en-US" altLang="zh-TW" sz="2400" b="1" kern="100" dirty="0">
              <a:latin typeface="Times New Roman"/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 smtClean="0">
              <a:latin typeface="Times New Roman"/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>
              <a:latin typeface="Times New Roman"/>
              <a:sym typeface="Wingdings"/>
            </a:endParaRPr>
          </a:p>
          <a:p>
            <a:endParaRPr lang="en-US" altLang="zh-TW" sz="2400" dirty="0" smtClean="0"/>
          </a:p>
          <a:p>
            <a:endParaRPr lang="en-US" altLang="zh-TW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179</Words>
  <Application>Microsoft Office PowerPoint</Application>
  <PresentationFormat>如螢幕大小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 0411 資本支出及收益支出(8)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19</cp:revision>
  <dcterms:created xsi:type="dcterms:W3CDTF">2018-02-28T12:37:34Z</dcterms:created>
  <dcterms:modified xsi:type="dcterms:W3CDTF">2018-04-13T05:24:05Z</dcterms:modified>
</cp:coreProperties>
</file>