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32" y="5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-315416"/>
            <a:ext cx="8568952" cy="1143000"/>
          </a:xfrm>
        </p:spPr>
        <p:txBody>
          <a:bodyPr>
            <a:normAutofit/>
          </a:bodyPr>
          <a:lstStyle/>
          <a:p>
            <a:r>
              <a:rPr lang="en-US" altLang="zh-TW" sz="3600" b="1" dirty="0" smtClean="0">
                <a:solidFill>
                  <a:srgbClr val="FF0000"/>
                </a:solidFill>
              </a:rPr>
              <a:t>0314  PPE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成本認定</a:t>
            </a:r>
            <a:endParaRPr lang="zh-TW" alt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616624"/>
          </a:xfrm>
        </p:spPr>
        <p:txBody>
          <a:bodyPr>
            <a:noAutofit/>
          </a:bodyPr>
          <a:lstStyle/>
          <a:p>
            <a:pPr marL="0" indent="0">
              <a:spcBef>
                <a:spcPts val="400"/>
              </a:spcBef>
              <a:buNone/>
            </a:pPr>
            <a:r>
              <a:rPr lang="en-US" altLang="zh-TW" sz="2400" dirty="0" smtClean="0">
                <a:solidFill>
                  <a:srgbClr val="FF0000"/>
                </a:solidFill>
              </a:rPr>
              <a:t>1.,</a:t>
            </a:r>
            <a:r>
              <a:rPr lang="zh-TW" altLang="zh-TW" sz="2400" dirty="0" smtClean="0">
                <a:solidFill>
                  <a:srgbClr val="FF0000"/>
                </a:solidFill>
              </a:rPr>
              <a:t>和平</a:t>
            </a:r>
            <a:r>
              <a:rPr lang="zh-TW" altLang="zh-TW" sz="2400" dirty="0">
                <a:solidFill>
                  <a:srgbClr val="FF0000"/>
                </a:solidFill>
              </a:rPr>
              <a:t>公司於</a:t>
            </a:r>
            <a:r>
              <a:rPr lang="en-US" altLang="zh-TW" sz="2400" dirty="0">
                <a:solidFill>
                  <a:srgbClr val="FF0000"/>
                </a:solidFill>
              </a:rPr>
              <a:t>07</a:t>
            </a:r>
            <a:r>
              <a:rPr lang="zh-TW" altLang="zh-TW" sz="2400" dirty="0">
                <a:solidFill>
                  <a:srgbClr val="FF0000"/>
                </a:solidFill>
              </a:rPr>
              <a:t>年現購進口貨車一部，定價</a:t>
            </a:r>
            <a:r>
              <a:rPr lang="en-US" altLang="zh-TW" sz="2400" dirty="0" smtClean="0">
                <a:solidFill>
                  <a:srgbClr val="FF0000"/>
                </a:solidFill>
              </a:rPr>
              <a:t>$700,000</a:t>
            </a:r>
            <a:r>
              <a:rPr lang="zh-TW" altLang="zh-TW" sz="2400" dirty="0">
                <a:solidFill>
                  <a:srgbClr val="FF0000"/>
                </a:solidFill>
              </a:rPr>
              <a:t>，八折成交，和平公司另繳交關稅</a:t>
            </a:r>
            <a:r>
              <a:rPr lang="en-US" altLang="zh-TW" sz="2400" dirty="0">
                <a:solidFill>
                  <a:srgbClr val="FF0000"/>
                </a:solidFill>
              </a:rPr>
              <a:t>$30,000</a:t>
            </a:r>
            <a:r>
              <a:rPr lang="zh-TW" altLang="zh-TW" sz="2400" dirty="0">
                <a:solidFill>
                  <a:srgbClr val="FF0000"/>
                </a:solidFill>
              </a:rPr>
              <a:t>、檢測費</a:t>
            </a:r>
            <a:r>
              <a:rPr lang="en-US" altLang="zh-TW" sz="2400" dirty="0" smtClean="0">
                <a:solidFill>
                  <a:srgbClr val="FF0000"/>
                </a:solidFill>
              </a:rPr>
              <a:t>$10,000</a:t>
            </a:r>
            <a:r>
              <a:rPr lang="zh-TW" altLang="zh-TW" sz="2400" dirty="0">
                <a:solidFill>
                  <a:srgbClr val="FF0000"/>
                </a:solidFill>
              </a:rPr>
              <a:t>，檢測後發現有部分故障，必須先修復後才能正常運轉，修理費</a:t>
            </a:r>
            <a:r>
              <a:rPr lang="en-US" altLang="zh-TW" sz="2400" dirty="0">
                <a:solidFill>
                  <a:srgbClr val="FF0000"/>
                </a:solidFill>
              </a:rPr>
              <a:t>$</a:t>
            </a:r>
            <a:r>
              <a:rPr lang="en-US" altLang="zh-TW" sz="2400" dirty="0" smtClean="0">
                <a:solidFill>
                  <a:srgbClr val="FF0000"/>
                </a:solidFill>
              </a:rPr>
              <a:t>8,000</a:t>
            </a:r>
            <a:r>
              <a:rPr lang="zh-TW" altLang="en-US" sz="2400" dirty="0" smtClean="0">
                <a:solidFill>
                  <a:srgbClr val="FF0000"/>
                </a:solidFill>
              </a:rPr>
              <a:t>，</a:t>
            </a:r>
            <a:r>
              <a:rPr lang="zh-TW" altLang="en-US" sz="2400" b="1" u="sng" dirty="0" smtClean="0">
                <a:solidFill>
                  <a:srgbClr val="FF0000"/>
                </a:solidFill>
              </a:rPr>
              <a:t>計算運輸設備成本金額？</a:t>
            </a:r>
            <a:endParaRPr lang="en-US" altLang="zh-TW" sz="2400" b="1" u="sng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en-US" altLang="zh-TW" sz="2400" dirty="0" smtClean="0">
                <a:solidFill>
                  <a:srgbClr val="0000FF"/>
                </a:solidFill>
              </a:rPr>
              <a:t>2.</a:t>
            </a:r>
            <a:r>
              <a:rPr lang="zh-TW" altLang="en-US" sz="2400" dirty="0" smtClean="0">
                <a:solidFill>
                  <a:srgbClr val="0000FF"/>
                </a:solidFill>
              </a:rPr>
              <a:t>大</a:t>
            </a:r>
            <a:r>
              <a:rPr lang="zh-TW" altLang="en-US" sz="2400" dirty="0">
                <a:solidFill>
                  <a:srgbClr val="0000FF"/>
                </a:solidFill>
              </a:rPr>
              <a:t>木公司年初以</a:t>
            </a:r>
            <a:r>
              <a:rPr lang="en-US" altLang="zh-TW" sz="2400" dirty="0">
                <a:solidFill>
                  <a:srgbClr val="0000FF"/>
                </a:solidFill>
              </a:rPr>
              <a:t>$2,000,000</a:t>
            </a:r>
            <a:r>
              <a:rPr lang="zh-TW" altLang="en-US" sz="2400" dirty="0">
                <a:solidFill>
                  <a:srgbClr val="0000FF"/>
                </a:solidFill>
              </a:rPr>
              <a:t>購買一塊土地供興建實驗室之用，實驗室</a:t>
            </a:r>
            <a:r>
              <a:rPr lang="zh-TW" altLang="en-US" sz="2400" dirty="0" smtClean="0">
                <a:solidFill>
                  <a:srgbClr val="0000FF"/>
                </a:solidFill>
              </a:rPr>
              <a:t>使用期滿</a:t>
            </a:r>
            <a:r>
              <a:rPr lang="zh-TW" altLang="en-US" sz="2400" dirty="0">
                <a:solidFill>
                  <a:srgbClr val="0000FF"/>
                </a:solidFill>
              </a:rPr>
              <a:t>拆除時，依法令規定須對造成的環境汙染進行整治，專家估計屆時將</a:t>
            </a:r>
            <a:r>
              <a:rPr lang="zh-TW" altLang="en-US" sz="2400" dirty="0" smtClean="0">
                <a:solidFill>
                  <a:srgbClr val="0000FF"/>
                </a:solidFill>
              </a:rPr>
              <a:t>花費</a:t>
            </a:r>
            <a:r>
              <a:rPr lang="en-US" altLang="zh-TW" sz="2400" dirty="0" smtClean="0">
                <a:solidFill>
                  <a:srgbClr val="0000FF"/>
                </a:solidFill>
              </a:rPr>
              <a:t>$</a:t>
            </a:r>
            <a:r>
              <a:rPr lang="en-US" altLang="zh-TW" sz="2400" dirty="0">
                <a:solidFill>
                  <a:srgbClr val="0000FF"/>
                </a:solidFill>
              </a:rPr>
              <a:t>200,000</a:t>
            </a:r>
            <a:r>
              <a:rPr lang="zh-TW" altLang="en-US" sz="2400" dirty="0">
                <a:solidFill>
                  <a:srgbClr val="0000FF"/>
                </a:solidFill>
              </a:rPr>
              <a:t>（現值為</a:t>
            </a:r>
            <a:r>
              <a:rPr lang="en-US" altLang="zh-TW" sz="2400" dirty="0">
                <a:solidFill>
                  <a:srgbClr val="0000FF"/>
                </a:solidFill>
              </a:rPr>
              <a:t>$150,000</a:t>
            </a:r>
            <a:r>
              <a:rPr lang="zh-TW" altLang="en-US" sz="2400" dirty="0">
                <a:solidFill>
                  <a:srgbClr val="0000FF"/>
                </a:solidFill>
              </a:rPr>
              <a:t>）恢復環境</a:t>
            </a:r>
            <a:r>
              <a:rPr lang="zh-TW" altLang="en-US" sz="2400" dirty="0" smtClean="0">
                <a:solidFill>
                  <a:srgbClr val="0000FF"/>
                </a:solidFill>
              </a:rPr>
              <a:t>。</a:t>
            </a:r>
            <a:r>
              <a:rPr lang="zh-TW" altLang="en-US" sz="2400" b="1" u="sng" dirty="0">
                <a:solidFill>
                  <a:srgbClr val="0000FF"/>
                </a:solidFill>
              </a:rPr>
              <a:t>計算土地</a:t>
            </a:r>
            <a:r>
              <a:rPr lang="zh-TW" altLang="en-US" sz="2400" b="1" u="sng" dirty="0">
                <a:solidFill>
                  <a:srgbClr val="0000FF"/>
                </a:solidFill>
              </a:rPr>
              <a:t>成本</a:t>
            </a:r>
            <a:r>
              <a:rPr lang="zh-TW" altLang="en-US" sz="2400" b="1" u="sng" dirty="0">
                <a:solidFill>
                  <a:srgbClr val="0000FF"/>
                </a:solidFill>
              </a:rPr>
              <a:t>金額</a:t>
            </a:r>
            <a:r>
              <a:rPr lang="zh-TW" altLang="en-US" sz="2400" b="1" u="sng" dirty="0">
                <a:solidFill>
                  <a:srgbClr val="0000FF"/>
                </a:solidFill>
              </a:rPr>
              <a:t>？</a:t>
            </a:r>
            <a:r>
              <a:rPr lang="zh-TW" altLang="en-US" sz="2400" b="1" u="sng" dirty="0">
                <a:solidFill>
                  <a:srgbClr val="0000FF"/>
                </a:solidFill>
              </a:rPr>
              <a:t>房屋及建築</a:t>
            </a:r>
            <a:r>
              <a:rPr lang="zh-TW" altLang="en-US" sz="2400" b="1" u="sng" dirty="0">
                <a:solidFill>
                  <a:srgbClr val="0000FF"/>
                </a:solidFill>
              </a:rPr>
              <a:t>成本</a:t>
            </a:r>
            <a:r>
              <a:rPr lang="zh-TW" altLang="en-US" sz="2400" b="1" u="sng" dirty="0">
                <a:solidFill>
                  <a:srgbClr val="0000FF"/>
                </a:solidFill>
              </a:rPr>
              <a:t>金額</a:t>
            </a:r>
            <a:r>
              <a:rPr lang="zh-TW" altLang="en-US" sz="2400" b="1" u="sng" dirty="0">
                <a:solidFill>
                  <a:srgbClr val="0000FF"/>
                </a:solidFill>
              </a:rPr>
              <a:t>？</a:t>
            </a:r>
            <a:endParaRPr lang="en-US" altLang="zh-TW" sz="2400" b="1" u="sng" dirty="0">
              <a:solidFill>
                <a:srgbClr val="0000FF"/>
              </a:solidFill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zh-TW" altLang="en-US" sz="2400" dirty="0" smtClean="0">
                <a:solidFill>
                  <a:srgbClr val="0000FF"/>
                </a:solidFill>
              </a:rPr>
              <a:t>其他</a:t>
            </a:r>
            <a:r>
              <a:rPr lang="zh-TW" altLang="en-US" sz="2400" dirty="0">
                <a:solidFill>
                  <a:srgbClr val="0000FF"/>
                </a:solidFill>
              </a:rPr>
              <a:t>相關支出如下</a:t>
            </a:r>
            <a:r>
              <a:rPr lang="zh-TW" altLang="en-US" sz="2400" dirty="0" smtClean="0">
                <a:solidFill>
                  <a:srgbClr val="0000FF"/>
                </a:solidFill>
              </a:rPr>
              <a:t>：</a:t>
            </a:r>
            <a:r>
              <a:rPr lang="en-US" altLang="zh-TW" sz="2400" dirty="0" smtClean="0">
                <a:solidFill>
                  <a:srgbClr val="0000FF"/>
                </a:solidFill>
              </a:rPr>
              <a:t/>
            </a:r>
            <a:br>
              <a:rPr lang="en-US" altLang="zh-TW" sz="2400" dirty="0" smtClean="0">
                <a:solidFill>
                  <a:srgbClr val="0000FF"/>
                </a:solidFill>
              </a:rPr>
            </a:br>
            <a:r>
              <a:rPr lang="zh-TW" altLang="en-US" sz="2400" dirty="0" smtClean="0">
                <a:solidFill>
                  <a:srgbClr val="0000FF"/>
                </a:solidFill>
              </a:rPr>
              <a:t>⑴</a:t>
            </a:r>
            <a:r>
              <a:rPr lang="zh-TW" altLang="en-US" sz="2400" dirty="0">
                <a:solidFill>
                  <a:srgbClr val="0000FF"/>
                </a:solidFill>
              </a:rPr>
              <a:t>支付土地買價千分之二的佣金</a:t>
            </a:r>
            <a:r>
              <a:rPr lang="zh-TW" altLang="en-US" sz="2400" dirty="0" smtClean="0">
                <a:solidFill>
                  <a:srgbClr val="0000FF"/>
                </a:solidFill>
              </a:rPr>
              <a:t>。</a:t>
            </a:r>
            <a:endParaRPr lang="en-US" altLang="zh-TW" sz="2400" dirty="0" smtClean="0">
              <a:solidFill>
                <a:srgbClr val="0000FF"/>
              </a:solidFill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zh-TW" altLang="en-US" sz="2400" dirty="0" smtClean="0">
                <a:solidFill>
                  <a:srgbClr val="0000FF"/>
                </a:solidFill>
              </a:rPr>
              <a:t>⑵</a:t>
            </a:r>
            <a:r>
              <a:rPr lang="zh-TW" altLang="en-US" sz="2400" dirty="0">
                <a:solidFill>
                  <a:srgbClr val="0000FF"/>
                </a:solidFill>
              </a:rPr>
              <a:t>購入土地後立即支付</a:t>
            </a:r>
            <a:r>
              <a:rPr lang="en-US" altLang="zh-TW" sz="2400" dirty="0">
                <a:solidFill>
                  <a:srgbClr val="0000FF"/>
                </a:solidFill>
              </a:rPr>
              <a:t>$30,000</a:t>
            </a:r>
            <a:r>
              <a:rPr lang="zh-TW" altLang="en-US" sz="2400" dirty="0">
                <a:solidFill>
                  <a:srgbClr val="0000FF"/>
                </a:solidFill>
              </a:rPr>
              <a:t>拆除地上原有建物，拆除後廢料售得</a:t>
            </a:r>
            <a:r>
              <a:rPr lang="en-US" altLang="zh-TW" sz="2400" dirty="0">
                <a:solidFill>
                  <a:srgbClr val="0000FF"/>
                </a:solidFill>
              </a:rPr>
              <a:t>$1,000</a:t>
            </a:r>
            <a:r>
              <a:rPr lang="zh-TW" altLang="en-US" sz="2400" dirty="0" smtClean="0">
                <a:solidFill>
                  <a:srgbClr val="0000FF"/>
                </a:solidFill>
              </a:rPr>
              <a:t>。</a:t>
            </a:r>
            <a:endParaRPr lang="en-US" altLang="zh-TW" sz="2400" dirty="0" smtClean="0">
              <a:solidFill>
                <a:srgbClr val="0000FF"/>
              </a:solidFill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zh-TW" altLang="en-US" sz="2400" dirty="0" smtClean="0">
                <a:solidFill>
                  <a:srgbClr val="0000FF"/>
                </a:solidFill>
              </a:rPr>
              <a:t>⑶</a:t>
            </a:r>
            <a:r>
              <a:rPr lang="zh-TW" altLang="en-US" sz="2400" dirty="0">
                <a:solidFill>
                  <a:srgbClr val="0000FF"/>
                </a:solidFill>
              </a:rPr>
              <a:t>實驗室建築成本</a:t>
            </a:r>
            <a:r>
              <a:rPr lang="en-US" altLang="zh-TW" sz="2400" dirty="0">
                <a:solidFill>
                  <a:srgbClr val="0000FF"/>
                </a:solidFill>
              </a:rPr>
              <a:t>$1,200,000</a:t>
            </a:r>
            <a:r>
              <a:rPr lang="zh-TW" altLang="en-US" sz="2400" dirty="0">
                <a:solidFill>
                  <a:srgbClr val="0000FF"/>
                </a:solidFill>
              </a:rPr>
              <a:t>，另外支付建築執照費</a:t>
            </a:r>
            <a:r>
              <a:rPr lang="en-US" altLang="zh-TW" sz="2400" dirty="0">
                <a:solidFill>
                  <a:srgbClr val="0000FF"/>
                </a:solidFill>
              </a:rPr>
              <a:t>$1,000</a:t>
            </a:r>
            <a:r>
              <a:rPr lang="zh-TW" altLang="en-US" sz="2400" dirty="0">
                <a:solidFill>
                  <a:srgbClr val="0000FF"/>
                </a:solidFill>
              </a:rPr>
              <a:t>。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zh-TW" altLang="en-US" sz="2400" dirty="0" smtClean="0">
                <a:solidFill>
                  <a:srgbClr val="0000FF"/>
                </a:solidFill>
              </a:rPr>
              <a:t>⑷</a:t>
            </a:r>
            <a:r>
              <a:rPr lang="zh-TW" altLang="en-US" sz="2400" dirty="0">
                <a:solidFill>
                  <a:srgbClr val="0000FF"/>
                </a:solidFill>
              </a:rPr>
              <a:t>為籌措建屋資金向銀行融資，建屋期間融資利息</a:t>
            </a:r>
            <a:r>
              <a:rPr lang="en-US" altLang="zh-TW" sz="2400" dirty="0">
                <a:solidFill>
                  <a:srgbClr val="0000FF"/>
                </a:solidFill>
              </a:rPr>
              <a:t>$10,000</a:t>
            </a:r>
            <a:r>
              <a:rPr lang="zh-TW" altLang="en-US" sz="2400" dirty="0" smtClean="0">
                <a:solidFill>
                  <a:srgbClr val="0000FF"/>
                </a:solidFill>
              </a:rPr>
              <a:t>。</a:t>
            </a:r>
            <a:endParaRPr lang="en-US" altLang="zh-TW" sz="2400" dirty="0" smtClean="0">
              <a:solidFill>
                <a:srgbClr val="0000FF"/>
              </a:solidFill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en-US" altLang="zh-TW" sz="2400" dirty="0" smtClean="0"/>
              <a:t>3.(</a:t>
            </a:r>
            <a:r>
              <a:rPr lang="zh-TW" altLang="en-US" sz="2400" dirty="0" smtClean="0"/>
              <a:t>       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不動產</a:t>
            </a:r>
            <a:r>
              <a:rPr lang="zh-TW" altLang="en-US" sz="2400" dirty="0"/>
              <a:t>、廠房及設備需同時符合供營業使用、可長期使用、具有實體存在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</p:txBody>
      </p:sp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132</Words>
  <Application>Microsoft Office PowerPoint</Application>
  <PresentationFormat>如螢幕大小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0314  PPE成本認定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6</cp:revision>
  <dcterms:created xsi:type="dcterms:W3CDTF">2018-02-28T12:37:34Z</dcterms:created>
  <dcterms:modified xsi:type="dcterms:W3CDTF">2018-03-14T13:35:54Z</dcterms:modified>
</cp:coreProperties>
</file>