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20879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840" y="-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49" d="100"/>
          <a:sy n="49" d="100"/>
        </p:scale>
        <p:origin x="-2668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EF91AF-5CBB-42EA-BC80-E7971497861A}" type="datetimeFigureOut">
              <a:rPr lang="zh-TW" altLang="en-US" smtClean="0"/>
              <a:t>2017/12/11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0A66A0-48BF-4A32-8EC6-2DB38BEEAFD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170969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A66A0-48BF-4A32-8EC6-2DB38BEEAFD4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656426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49740-1ACD-440A-85E4-B3DE89FFD21B}" type="datetimeFigureOut">
              <a:rPr lang="zh-TW" altLang="en-US" smtClean="0"/>
              <a:t>2017/12/11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964D4-BB5C-4E38-BB9C-03D6F18D359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6068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49740-1ACD-440A-85E4-B3DE89FFD21B}" type="datetimeFigureOut">
              <a:rPr lang="zh-TW" altLang="en-US" smtClean="0"/>
              <a:t>2017/12/11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964D4-BB5C-4E38-BB9C-03D6F18D359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1980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49740-1ACD-440A-85E4-B3DE89FFD21B}" type="datetimeFigureOut">
              <a:rPr lang="zh-TW" altLang="en-US" smtClean="0"/>
              <a:t>2017/12/11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964D4-BB5C-4E38-BB9C-03D6F18D359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49526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49740-1ACD-440A-85E4-B3DE89FFD21B}" type="datetimeFigureOut">
              <a:rPr lang="zh-TW" altLang="en-US" smtClean="0"/>
              <a:t>2017/12/11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964D4-BB5C-4E38-BB9C-03D6F18D359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220308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49740-1ACD-440A-85E4-B3DE89FFD21B}" type="datetimeFigureOut">
              <a:rPr lang="zh-TW" altLang="en-US" smtClean="0"/>
              <a:t>2017/12/11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964D4-BB5C-4E38-BB9C-03D6F18D359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6419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49740-1ACD-440A-85E4-B3DE89FFD21B}" type="datetimeFigureOut">
              <a:rPr lang="zh-TW" altLang="en-US" smtClean="0"/>
              <a:t>2017/12/11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964D4-BB5C-4E38-BB9C-03D6F18D359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43892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49740-1ACD-440A-85E4-B3DE89FFD21B}" type="datetimeFigureOut">
              <a:rPr lang="zh-TW" altLang="en-US" smtClean="0"/>
              <a:t>2017/12/11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964D4-BB5C-4E38-BB9C-03D6F18D359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728841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49740-1ACD-440A-85E4-B3DE89FFD21B}" type="datetimeFigureOut">
              <a:rPr lang="zh-TW" altLang="en-US" smtClean="0"/>
              <a:t>2017/12/11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964D4-BB5C-4E38-BB9C-03D6F18D359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674589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49740-1ACD-440A-85E4-B3DE89FFD21B}" type="datetimeFigureOut">
              <a:rPr lang="zh-TW" altLang="en-US" smtClean="0"/>
              <a:t>2017/12/11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964D4-BB5C-4E38-BB9C-03D6F18D359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695052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49740-1ACD-440A-85E4-B3DE89FFD21B}" type="datetimeFigureOut">
              <a:rPr lang="zh-TW" altLang="en-US" smtClean="0"/>
              <a:t>2017/12/11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964D4-BB5C-4E38-BB9C-03D6F18D359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617308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49740-1ACD-440A-85E4-B3DE89FFD21B}" type="datetimeFigureOut">
              <a:rPr lang="zh-TW" altLang="en-US" smtClean="0"/>
              <a:t>2017/12/11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964D4-BB5C-4E38-BB9C-03D6F18D359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17299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149740-1ACD-440A-85E4-B3DE89FFD21B}" type="datetimeFigureOut">
              <a:rPr lang="zh-TW" altLang="en-US" smtClean="0"/>
              <a:t>2017/12/11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F964D4-BB5C-4E38-BB9C-03D6F18D359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75116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395536" y="980728"/>
            <a:ext cx="8568952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20"/>
              </a:spcBef>
            </a:pPr>
            <a:r>
              <a:rPr lang="zh-TW" altLang="en-US" sz="3400" b="1" dirty="0" smtClean="0">
                <a:latin typeface="微軟正黑體 Light" panose="020B0304030504040204" pitchFamily="34" charset="-120"/>
                <a:ea typeface="微軟正黑體 Light" panose="020B0304030504040204" pitchFamily="34" charset="-120"/>
                <a:cs typeface="微軟正黑體 Light" panose="020B0304030504040204" pitchFamily="34" charset="-120"/>
              </a:rPr>
              <a:t>某</a:t>
            </a:r>
            <a:r>
              <a:rPr lang="zh-TW" altLang="en-US" sz="3400" b="1" dirty="0">
                <a:latin typeface="微軟正黑體 Light" panose="020B0304030504040204" pitchFamily="34" charset="-120"/>
                <a:ea typeface="微軟正黑體 Light" panose="020B0304030504040204" pitchFamily="34" charset="-120"/>
                <a:cs typeface="微軟正黑體 Light" panose="020B0304030504040204" pitchFamily="34" charset="-120"/>
              </a:rPr>
              <a:t>公司</a:t>
            </a:r>
            <a:r>
              <a:rPr lang="en-US" altLang="zh-TW" sz="3400" b="1" dirty="0">
                <a:latin typeface="微軟正黑體 Light" panose="020B0304030504040204" pitchFamily="34" charset="-120"/>
                <a:ea typeface="微軟正黑體 Light" panose="020B0304030504040204" pitchFamily="34" charset="-120"/>
                <a:cs typeface="微軟正黑體 Light" panose="020B0304030504040204" pitchFamily="34" charset="-120"/>
              </a:rPr>
              <a:t>01</a:t>
            </a:r>
            <a:r>
              <a:rPr lang="zh-TW" altLang="en-US" sz="3400" b="1" dirty="0">
                <a:latin typeface="微軟正黑體 Light" panose="020B0304030504040204" pitchFamily="34" charset="-120"/>
                <a:ea typeface="微軟正黑體 Light" panose="020B0304030504040204" pitchFamily="34" charset="-120"/>
                <a:cs typeface="微軟正黑體 Light" panose="020B0304030504040204" pitchFamily="34" charset="-120"/>
              </a:rPr>
              <a:t>年度存貨有關資料</a:t>
            </a:r>
            <a:r>
              <a:rPr lang="zh-TW" altLang="en-US" sz="3400" b="1" dirty="0" smtClean="0">
                <a:latin typeface="微軟正黑體 Light" panose="020B0304030504040204" pitchFamily="34" charset="-120"/>
                <a:ea typeface="微軟正黑體 Light" panose="020B0304030504040204" pitchFamily="34" charset="-120"/>
                <a:cs typeface="微軟正黑體 Light" panose="020B0304030504040204" pitchFamily="34" charset="-120"/>
              </a:rPr>
              <a:t>如下</a:t>
            </a:r>
            <a:r>
              <a:rPr lang="en-US" altLang="zh-TW" sz="3400" b="1" dirty="0" smtClean="0">
                <a:latin typeface="微軟正黑體 Light" panose="020B0304030504040204" pitchFamily="34" charset="-120"/>
                <a:ea typeface="微軟正黑體 Light" panose="020B0304030504040204" pitchFamily="34" charset="-120"/>
                <a:cs typeface="微軟正黑體 Light" panose="020B0304030504040204" pitchFamily="34" charset="-120"/>
              </a:rPr>
              <a:t/>
            </a:r>
            <a:br>
              <a:rPr lang="en-US" altLang="zh-TW" sz="3400" b="1" dirty="0" smtClean="0">
                <a:latin typeface="微軟正黑體 Light" panose="020B0304030504040204" pitchFamily="34" charset="-120"/>
                <a:ea typeface="微軟正黑體 Light" panose="020B0304030504040204" pitchFamily="34" charset="-120"/>
                <a:cs typeface="微軟正黑體 Light" panose="020B0304030504040204" pitchFamily="34" charset="-120"/>
              </a:rPr>
            </a:br>
            <a:r>
              <a:rPr lang="zh-TW" altLang="en-US" sz="3400" b="1" dirty="0" smtClean="0">
                <a:latin typeface="微軟正黑體 Light" panose="020B0304030504040204" pitchFamily="34" charset="-120"/>
                <a:ea typeface="微軟正黑體 Light" panose="020B0304030504040204" pitchFamily="34" charset="-120"/>
                <a:cs typeface="微軟正黑體 Light" panose="020B0304030504040204" pitchFamily="34" charset="-120"/>
              </a:rPr>
              <a:t>（</a:t>
            </a:r>
            <a:r>
              <a:rPr lang="zh-TW" altLang="en-US" sz="3400" b="1" dirty="0">
                <a:latin typeface="微軟正黑體 Light" panose="020B0304030504040204" pitchFamily="34" charset="-120"/>
                <a:ea typeface="微軟正黑體 Light" panose="020B0304030504040204" pitchFamily="34" charset="-120"/>
                <a:cs typeface="微軟正黑體 Light" panose="020B0304030504040204" pitchFamily="34" charset="-120"/>
              </a:rPr>
              <a:t>存貨每件單價</a:t>
            </a:r>
            <a:r>
              <a:rPr lang="en-US" altLang="zh-TW" sz="3400" b="1" dirty="0" smtClean="0">
                <a:latin typeface="微軟正黑體 Light" panose="020B0304030504040204" pitchFamily="34" charset="-120"/>
                <a:ea typeface="微軟正黑體 Light" panose="020B0304030504040204" pitchFamily="34" charset="-120"/>
                <a:cs typeface="微軟正黑體 Light" panose="020B0304030504040204" pitchFamily="34" charset="-120"/>
              </a:rPr>
              <a:t>$</a:t>
            </a:r>
            <a:r>
              <a:rPr lang="en-US" altLang="zh-TW" sz="3400" b="1" dirty="0">
                <a:latin typeface="微軟正黑體 Light" panose="020B0304030504040204" pitchFamily="34" charset="-120"/>
                <a:ea typeface="微軟正黑體 Light" panose="020B0304030504040204" pitchFamily="34" charset="-120"/>
                <a:cs typeface="微軟正黑體 Light" panose="020B0304030504040204" pitchFamily="34" charset="-120"/>
              </a:rPr>
              <a:t>5</a:t>
            </a:r>
            <a:r>
              <a:rPr lang="en-US" altLang="zh-TW" sz="3400" b="1" dirty="0" smtClean="0">
                <a:latin typeface="微軟正黑體 Light" panose="020B0304030504040204" pitchFamily="34" charset="-120"/>
                <a:ea typeface="微軟正黑體 Light" panose="020B0304030504040204" pitchFamily="34" charset="-120"/>
                <a:cs typeface="微軟正黑體 Light" panose="020B0304030504040204" pitchFamily="34" charset="-120"/>
              </a:rPr>
              <a:t>0</a:t>
            </a:r>
            <a:r>
              <a:rPr lang="zh-TW" altLang="en-US" sz="3400" b="1" dirty="0">
                <a:latin typeface="微軟正黑體 Light" panose="020B0304030504040204" pitchFamily="34" charset="-120"/>
                <a:ea typeface="微軟正黑體 Light" panose="020B0304030504040204" pitchFamily="34" charset="-120"/>
                <a:cs typeface="微軟正黑體 Light" panose="020B0304030504040204" pitchFamily="34" charset="-120"/>
              </a:rPr>
              <a:t>）：</a:t>
            </a:r>
          </a:p>
          <a:p>
            <a:r>
              <a:rPr lang="en-US" altLang="zh-TW" sz="3400" b="1" dirty="0">
                <a:latin typeface="微軟正黑體 Light" panose="020B0304030504040204" pitchFamily="34" charset="-120"/>
                <a:ea typeface="微軟正黑體 Light" panose="020B0304030504040204" pitchFamily="34" charset="-120"/>
                <a:cs typeface="微軟正黑體 Light" panose="020B0304030504040204" pitchFamily="34" charset="-120"/>
              </a:rPr>
              <a:t>1 / 1</a:t>
            </a:r>
            <a:r>
              <a:rPr lang="zh-TW" altLang="en-US" sz="3400" b="1" dirty="0">
                <a:latin typeface="微軟正黑體 Light" panose="020B0304030504040204" pitchFamily="34" charset="-120"/>
                <a:ea typeface="微軟正黑體 Light" panose="020B0304030504040204" pitchFamily="34" charset="-120"/>
                <a:cs typeface="微軟正黑體 Light" panose="020B0304030504040204" pitchFamily="34" charset="-120"/>
              </a:rPr>
              <a:t>　</a:t>
            </a:r>
            <a:r>
              <a:rPr lang="zh-TW" altLang="en-US" sz="3400" b="1" dirty="0" smtClean="0">
                <a:latin typeface="微軟正黑體 Light" panose="020B0304030504040204" pitchFamily="34" charset="-120"/>
                <a:ea typeface="微軟正黑體 Light" panose="020B0304030504040204" pitchFamily="34" charset="-120"/>
                <a:cs typeface="微軟正黑體 Light" panose="020B0304030504040204" pitchFamily="34" charset="-120"/>
              </a:rPr>
              <a:t> 期</a:t>
            </a:r>
            <a:r>
              <a:rPr lang="zh-TW" altLang="en-US" sz="3400" b="1" dirty="0">
                <a:latin typeface="微軟正黑體 Light" panose="020B0304030504040204" pitchFamily="34" charset="-120"/>
                <a:ea typeface="微軟正黑體 Light" panose="020B0304030504040204" pitchFamily="34" charset="-120"/>
                <a:cs typeface="微軟正黑體 Light" panose="020B0304030504040204" pitchFamily="34" charset="-120"/>
              </a:rPr>
              <a:t>初存貨 </a:t>
            </a:r>
            <a:r>
              <a:rPr lang="zh-TW" altLang="en-US" sz="3400" b="1" dirty="0" smtClean="0">
                <a:latin typeface="微軟正黑體 Light" panose="020B0304030504040204" pitchFamily="34" charset="-120"/>
                <a:ea typeface="微軟正黑體 Light" panose="020B0304030504040204" pitchFamily="34" charset="-120"/>
                <a:cs typeface="微軟正黑體 Light" panose="020B0304030504040204" pitchFamily="34" charset="-120"/>
              </a:rPr>
              <a:t>   </a:t>
            </a:r>
            <a:r>
              <a:rPr lang="en-US" altLang="zh-TW" sz="3400" b="1" dirty="0" smtClean="0">
                <a:latin typeface="微軟正黑體 Light" panose="020B0304030504040204" pitchFamily="34" charset="-120"/>
                <a:ea typeface="微軟正黑體 Light" panose="020B0304030504040204" pitchFamily="34" charset="-120"/>
                <a:cs typeface="微軟正黑體 Light" panose="020B0304030504040204" pitchFamily="34" charset="-120"/>
              </a:rPr>
              <a:t>100</a:t>
            </a:r>
            <a:r>
              <a:rPr lang="zh-TW" altLang="en-US" sz="3400" b="1" dirty="0">
                <a:latin typeface="微軟正黑體 Light" panose="020B0304030504040204" pitchFamily="34" charset="-120"/>
                <a:ea typeface="微軟正黑體 Light" panose="020B0304030504040204" pitchFamily="34" charset="-120"/>
                <a:cs typeface="微軟正黑體 Light" panose="020B0304030504040204" pitchFamily="34" charset="-120"/>
              </a:rPr>
              <a:t>件 </a:t>
            </a:r>
            <a:endParaRPr lang="en-US" altLang="zh-TW" sz="3400" b="1" dirty="0" smtClean="0">
              <a:latin typeface="微軟正黑體 Light" panose="020B0304030504040204" pitchFamily="34" charset="-120"/>
              <a:ea typeface="微軟正黑體 Light" panose="020B0304030504040204" pitchFamily="34" charset="-120"/>
              <a:cs typeface="微軟正黑體 Light" panose="020B0304030504040204" pitchFamily="34" charset="-120"/>
            </a:endParaRPr>
          </a:p>
          <a:p>
            <a:r>
              <a:rPr lang="en-US" altLang="zh-TW" sz="3400" b="1" dirty="0" smtClean="0">
                <a:latin typeface="微軟正黑體 Light" panose="020B0304030504040204" pitchFamily="34" charset="-120"/>
                <a:ea typeface="微軟正黑體 Light" panose="020B0304030504040204" pitchFamily="34" charset="-120"/>
                <a:cs typeface="微軟正黑體 Light" panose="020B0304030504040204" pitchFamily="34" charset="-120"/>
              </a:rPr>
              <a:t>3 </a:t>
            </a:r>
            <a:r>
              <a:rPr lang="en-US" altLang="zh-TW" sz="3400" b="1" dirty="0">
                <a:latin typeface="微軟正黑體 Light" panose="020B0304030504040204" pitchFamily="34" charset="-120"/>
                <a:ea typeface="微軟正黑體 Light" panose="020B0304030504040204" pitchFamily="34" charset="-120"/>
                <a:cs typeface="微軟正黑體 Light" panose="020B0304030504040204" pitchFamily="34" charset="-120"/>
              </a:rPr>
              <a:t>/10</a:t>
            </a:r>
            <a:r>
              <a:rPr lang="zh-TW" altLang="en-US" sz="3400" b="1" dirty="0">
                <a:latin typeface="微軟正黑體 Light" panose="020B0304030504040204" pitchFamily="34" charset="-120"/>
                <a:ea typeface="微軟正黑體 Light" panose="020B0304030504040204" pitchFamily="34" charset="-120"/>
                <a:cs typeface="微軟正黑體 Light" panose="020B0304030504040204" pitchFamily="34" charset="-120"/>
              </a:rPr>
              <a:t>　進　　貨 </a:t>
            </a:r>
            <a:r>
              <a:rPr lang="zh-TW" altLang="en-US" sz="3400" b="1" dirty="0" smtClean="0">
                <a:latin typeface="微軟正黑體 Light" panose="020B0304030504040204" pitchFamily="34" charset="-120"/>
                <a:ea typeface="微軟正黑體 Light" panose="020B0304030504040204" pitchFamily="34" charset="-120"/>
                <a:cs typeface="微軟正黑體 Light" panose="020B0304030504040204" pitchFamily="34" charset="-120"/>
              </a:rPr>
              <a:t>   </a:t>
            </a:r>
            <a:r>
              <a:rPr lang="en-US" altLang="zh-TW" sz="3400" b="1" dirty="0" smtClean="0">
                <a:latin typeface="微軟正黑體 Light" panose="020B0304030504040204" pitchFamily="34" charset="-120"/>
                <a:ea typeface="微軟正黑體 Light" panose="020B0304030504040204" pitchFamily="34" charset="-120"/>
                <a:cs typeface="微軟正黑體 Light" panose="020B0304030504040204" pitchFamily="34" charset="-120"/>
              </a:rPr>
              <a:t>200</a:t>
            </a:r>
            <a:r>
              <a:rPr lang="zh-TW" altLang="en-US" sz="3400" b="1" dirty="0" smtClean="0">
                <a:latin typeface="微軟正黑體 Light" panose="020B0304030504040204" pitchFamily="34" charset="-120"/>
                <a:ea typeface="微軟正黑體 Light" panose="020B0304030504040204" pitchFamily="34" charset="-120"/>
                <a:cs typeface="微軟正黑體 Light" panose="020B0304030504040204" pitchFamily="34" charset="-120"/>
              </a:rPr>
              <a:t>件</a:t>
            </a:r>
            <a:endParaRPr lang="en-US" altLang="zh-TW" sz="3400" b="1" dirty="0" smtClean="0">
              <a:latin typeface="微軟正黑體 Light" panose="020B0304030504040204" pitchFamily="34" charset="-120"/>
              <a:ea typeface="微軟正黑體 Light" panose="020B0304030504040204" pitchFamily="34" charset="-120"/>
              <a:cs typeface="微軟正黑體 Light" panose="020B0304030504040204" pitchFamily="34" charset="-120"/>
            </a:endParaRPr>
          </a:p>
          <a:p>
            <a:r>
              <a:rPr lang="en-US" altLang="zh-TW" sz="3400" b="1" dirty="0" smtClean="0">
                <a:latin typeface="微軟正黑體 Light" panose="020B0304030504040204" pitchFamily="34" charset="-120"/>
                <a:ea typeface="微軟正黑體 Light" panose="020B0304030504040204" pitchFamily="34" charset="-120"/>
                <a:cs typeface="微軟正黑體 Light" panose="020B0304030504040204" pitchFamily="34" charset="-120"/>
              </a:rPr>
              <a:t>3 </a:t>
            </a:r>
            <a:r>
              <a:rPr lang="en-US" altLang="zh-TW" sz="3400" b="1" dirty="0">
                <a:latin typeface="微軟正黑體 Light" panose="020B0304030504040204" pitchFamily="34" charset="-120"/>
                <a:ea typeface="微軟正黑體 Light" panose="020B0304030504040204" pitchFamily="34" charset="-120"/>
                <a:cs typeface="微軟正黑體 Light" panose="020B0304030504040204" pitchFamily="34" charset="-120"/>
              </a:rPr>
              <a:t>/16</a:t>
            </a:r>
            <a:r>
              <a:rPr lang="zh-TW" altLang="en-US" sz="3400" b="1" dirty="0">
                <a:latin typeface="微軟正黑體 Light" panose="020B0304030504040204" pitchFamily="34" charset="-120"/>
                <a:ea typeface="微軟正黑體 Light" panose="020B0304030504040204" pitchFamily="34" charset="-120"/>
                <a:cs typeface="微軟正黑體 Light" panose="020B0304030504040204" pitchFamily="34" charset="-120"/>
              </a:rPr>
              <a:t>　進貨退出 </a:t>
            </a:r>
            <a:r>
              <a:rPr lang="zh-TW" altLang="en-US" sz="3400" b="1" dirty="0" smtClean="0">
                <a:latin typeface="微軟正黑體 Light" panose="020B0304030504040204" pitchFamily="34" charset="-120"/>
                <a:ea typeface="微軟正黑體 Light" panose="020B0304030504040204" pitchFamily="34" charset="-120"/>
                <a:cs typeface="微軟正黑體 Light" panose="020B0304030504040204" pitchFamily="34" charset="-120"/>
              </a:rPr>
              <a:t>       </a:t>
            </a:r>
            <a:r>
              <a:rPr lang="en-US" altLang="zh-TW" sz="3400" b="1" dirty="0" smtClean="0">
                <a:latin typeface="微軟正黑體 Light" panose="020B0304030504040204" pitchFamily="34" charset="-120"/>
                <a:ea typeface="微軟正黑體 Light" panose="020B0304030504040204" pitchFamily="34" charset="-120"/>
                <a:cs typeface="微軟正黑體 Light" panose="020B0304030504040204" pitchFamily="34" charset="-120"/>
              </a:rPr>
              <a:t>5</a:t>
            </a:r>
            <a:r>
              <a:rPr lang="zh-TW" altLang="en-US" sz="3400" b="1" dirty="0" smtClean="0">
                <a:latin typeface="微軟正黑體 Light" panose="020B0304030504040204" pitchFamily="34" charset="-120"/>
                <a:ea typeface="微軟正黑體 Light" panose="020B0304030504040204" pitchFamily="34" charset="-120"/>
                <a:cs typeface="微軟正黑體 Light" panose="020B0304030504040204" pitchFamily="34" charset="-120"/>
              </a:rPr>
              <a:t>件</a:t>
            </a:r>
            <a:endParaRPr lang="zh-TW" altLang="en-US" sz="3400" b="1" dirty="0">
              <a:latin typeface="微軟正黑體 Light" panose="020B0304030504040204" pitchFamily="34" charset="-120"/>
              <a:ea typeface="微軟正黑體 Light" panose="020B0304030504040204" pitchFamily="34" charset="-120"/>
              <a:cs typeface="微軟正黑體 Light" panose="020B0304030504040204" pitchFamily="34" charset="-120"/>
            </a:endParaRPr>
          </a:p>
          <a:p>
            <a:r>
              <a:rPr lang="en-US" altLang="zh-TW" sz="3400" b="1" dirty="0">
                <a:latin typeface="微軟正黑體 Light" panose="020B0304030504040204" pitchFamily="34" charset="-120"/>
                <a:ea typeface="微軟正黑體 Light" panose="020B0304030504040204" pitchFamily="34" charset="-120"/>
                <a:cs typeface="微軟正黑體 Light" panose="020B0304030504040204" pitchFamily="34" charset="-120"/>
              </a:rPr>
              <a:t>3 /20</a:t>
            </a:r>
            <a:r>
              <a:rPr lang="zh-TW" altLang="en-US" sz="3400" b="1" dirty="0">
                <a:latin typeface="微軟正黑體 Light" panose="020B0304030504040204" pitchFamily="34" charset="-120"/>
                <a:ea typeface="微軟正黑體 Light" panose="020B0304030504040204" pitchFamily="34" charset="-120"/>
                <a:cs typeface="微軟正黑體 Light" panose="020B0304030504040204" pitchFamily="34" charset="-120"/>
              </a:rPr>
              <a:t>　銷　　貨 </a:t>
            </a:r>
            <a:r>
              <a:rPr lang="zh-TW" altLang="en-US" sz="3400" b="1" dirty="0" smtClean="0">
                <a:latin typeface="微軟正黑體 Light" panose="020B0304030504040204" pitchFamily="34" charset="-120"/>
                <a:ea typeface="微軟正黑體 Light" panose="020B0304030504040204" pitchFamily="34" charset="-120"/>
                <a:cs typeface="微軟正黑體 Light" panose="020B0304030504040204" pitchFamily="34" charset="-120"/>
              </a:rPr>
              <a:t>   </a:t>
            </a:r>
            <a:r>
              <a:rPr lang="en-US" altLang="zh-TW" sz="3400" b="1" dirty="0" smtClean="0">
                <a:latin typeface="微軟正黑體 Light" panose="020B0304030504040204" pitchFamily="34" charset="-120"/>
                <a:ea typeface="微軟正黑體 Light" panose="020B0304030504040204" pitchFamily="34" charset="-120"/>
                <a:cs typeface="微軟正黑體 Light" panose="020B0304030504040204" pitchFamily="34" charset="-120"/>
              </a:rPr>
              <a:t>165</a:t>
            </a:r>
            <a:r>
              <a:rPr lang="zh-TW" altLang="en-US" sz="3400" b="1" dirty="0" smtClean="0">
                <a:latin typeface="微軟正黑體 Light" panose="020B0304030504040204" pitchFamily="34" charset="-120"/>
                <a:ea typeface="微軟正黑體 Light" panose="020B0304030504040204" pitchFamily="34" charset="-120"/>
                <a:cs typeface="微軟正黑體 Light" panose="020B0304030504040204" pitchFamily="34" charset="-120"/>
              </a:rPr>
              <a:t>件</a:t>
            </a:r>
            <a:endParaRPr lang="en-US" altLang="zh-TW" sz="3400" b="1" dirty="0" smtClean="0">
              <a:latin typeface="微軟正黑體 Light" panose="020B0304030504040204" pitchFamily="34" charset="-120"/>
              <a:ea typeface="微軟正黑體 Light" panose="020B0304030504040204" pitchFamily="34" charset="-120"/>
              <a:cs typeface="微軟正黑體 Light" panose="020B0304030504040204" pitchFamily="34" charset="-120"/>
            </a:endParaRPr>
          </a:p>
          <a:p>
            <a:r>
              <a:rPr lang="en-US" altLang="zh-TW" sz="3400" b="1" dirty="0">
                <a:latin typeface="微軟正黑體 Light" panose="020B0304030504040204" pitchFamily="34" charset="-120"/>
                <a:ea typeface="微軟正黑體 Light" panose="020B0304030504040204" pitchFamily="34" charset="-120"/>
                <a:cs typeface="微軟正黑體 Light" panose="020B0304030504040204" pitchFamily="34" charset="-120"/>
              </a:rPr>
              <a:t>3 </a:t>
            </a:r>
            <a:r>
              <a:rPr lang="en-US" altLang="zh-TW" sz="3400" b="1" dirty="0" smtClean="0">
                <a:latin typeface="微軟正黑體 Light" panose="020B0304030504040204" pitchFamily="34" charset="-120"/>
                <a:ea typeface="微軟正黑體 Light" panose="020B0304030504040204" pitchFamily="34" charset="-120"/>
                <a:cs typeface="微軟正黑體 Light" panose="020B0304030504040204" pitchFamily="34" charset="-120"/>
              </a:rPr>
              <a:t>/25</a:t>
            </a:r>
            <a:r>
              <a:rPr lang="zh-TW" altLang="en-US" sz="3400" b="1" dirty="0">
                <a:latin typeface="微軟正黑體 Light" panose="020B0304030504040204" pitchFamily="34" charset="-120"/>
                <a:ea typeface="微軟正黑體 Light" panose="020B0304030504040204" pitchFamily="34" charset="-120"/>
                <a:cs typeface="微軟正黑體 Light" panose="020B0304030504040204" pitchFamily="34" charset="-120"/>
              </a:rPr>
              <a:t>　</a:t>
            </a:r>
            <a:r>
              <a:rPr lang="zh-TW" altLang="en-US" sz="3400" b="1" dirty="0" smtClean="0">
                <a:latin typeface="微軟正黑體 Light" panose="020B0304030504040204" pitchFamily="34" charset="-120"/>
                <a:ea typeface="微軟正黑體 Light" panose="020B0304030504040204" pitchFamily="34" charset="-120"/>
                <a:cs typeface="微軟正黑體 Light" panose="020B0304030504040204" pitchFamily="34" charset="-120"/>
              </a:rPr>
              <a:t>銷貨退回      </a:t>
            </a:r>
            <a:r>
              <a:rPr lang="en-US" altLang="zh-TW" sz="3400" b="1" dirty="0" smtClean="0">
                <a:latin typeface="微軟正黑體 Light" panose="020B0304030504040204" pitchFamily="34" charset="-120"/>
                <a:ea typeface="微軟正黑體 Light" panose="020B0304030504040204" pitchFamily="34" charset="-120"/>
                <a:cs typeface="微軟正黑體 Light" panose="020B0304030504040204" pitchFamily="34" charset="-120"/>
              </a:rPr>
              <a:t>15</a:t>
            </a:r>
            <a:r>
              <a:rPr lang="zh-TW" altLang="en-US" sz="3400" b="1" dirty="0" smtClean="0">
                <a:latin typeface="微軟正黑體 Light" panose="020B0304030504040204" pitchFamily="34" charset="-120"/>
                <a:ea typeface="微軟正黑體 Light" panose="020B0304030504040204" pitchFamily="34" charset="-120"/>
                <a:cs typeface="微軟正黑體 Light" panose="020B0304030504040204" pitchFamily="34" charset="-120"/>
              </a:rPr>
              <a:t>件</a:t>
            </a:r>
            <a:endParaRPr lang="en-US" altLang="zh-TW" sz="3400" b="1" dirty="0">
              <a:latin typeface="微軟正黑體 Light" panose="020B0304030504040204" pitchFamily="34" charset="-120"/>
              <a:ea typeface="微軟正黑體 Light" panose="020B0304030504040204" pitchFamily="34" charset="-120"/>
              <a:cs typeface="微軟正黑體 Light" panose="020B0304030504040204" pitchFamily="34" charset="-120"/>
            </a:endParaRPr>
          </a:p>
          <a:p>
            <a:r>
              <a:rPr lang="zh-TW" altLang="en-US" sz="3400" b="1" dirty="0" smtClean="0">
                <a:latin typeface="微軟正黑體 Light" panose="020B0304030504040204" pitchFamily="34" charset="-120"/>
                <a:ea typeface="微軟正黑體 Light" panose="020B0304030504040204" pitchFamily="34" charset="-120"/>
                <a:cs typeface="微軟正黑體 Light" panose="020B0304030504040204" pitchFamily="34" charset="-120"/>
              </a:rPr>
              <a:t>若</a:t>
            </a:r>
            <a:r>
              <a:rPr lang="zh-TW" altLang="en-US" sz="3400" b="1" dirty="0">
                <a:latin typeface="微軟正黑體 Light" panose="020B0304030504040204" pitchFamily="34" charset="-120"/>
                <a:ea typeface="微軟正黑體 Light" panose="020B0304030504040204" pitchFamily="34" charset="-120"/>
                <a:cs typeface="微軟正黑體 Light" panose="020B0304030504040204" pitchFamily="34" charset="-120"/>
              </a:rPr>
              <a:t>該公司年終盤點存貨尚有</a:t>
            </a:r>
            <a:r>
              <a:rPr lang="en-US" altLang="zh-TW" sz="3400" b="1" dirty="0">
                <a:latin typeface="微軟正黑體 Light" panose="020B0304030504040204" pitchFamily="34" charset="-120"/>
                <a:ea typeface="微軟正黑體 Light" panose="020B0304030504040204" pitchFamily="34" charset="-120"/>
                <a:cs typeface="微軟正黑體 Light" panose="020B0304030504040204" pitchFamily="34" charset="-120"/>
              </a:rPr>
              <a:t>140</a:t>
            </a:r>
            <a:r>
              <a:rPr lang="zh-TW" altLang="en-US" sz="3400" b="1" dirty="0">
                <a:latin typeface="微軟正黑體 Light" panose="020B0304030504040204" pitchFamily="34" charset="-120"/>
                <a:ea typeface="微軟正黑體 Light" panose="020B0304030504040204" pitchFamily="34" charset="-120"/>
                <a:cs typeface="微軟正黑體 Light" panose="020B0304030504040204" pitchFamily="34" charset="-120"/>
              </a:rPr>
              <a:t>件</a:t>
            </a:r>
            <a:r>
              <a:rPr lang="zh-TW" altLang="en-US" sz="3400" b="1" dirty="0" smtClean="0">
                <a:latin typeface="微軟正黑體 Light" panose="020B0304030504040204" pitchFamily="34" charset="-120"/>
                <a:ea typeface="微軟正黑體 Light" panose="020B0304030504040204" pitchFamily="34" charset="-120"/>
                <a:cs typeface="微軟正黑體 Light" panose="020B0304030504040204" pitchFamily="34" charset="-120"/>
              </a:rPr>
              <a:t>，</a:t>
            </a:r>
            <a:r>
              <a:rPr lang="en-US" altLang="zh-TW" sz="3400" b="1" dirty="0" smtClean="0">
                <a:latin typeface="微軟正黑體 Light" panose="020B0304030504040204" pitchFamily="34" charset="-120"/>
                <a:ea typeface="微軟正黑體 Light" panose="020B0304030504040204" pitchFamily="34" charset="-120"/>
                <a:cs typeface="微軟正黑體 Light" panose="020B0304030504040204" pitchFamily="34" charset="-120"/>
              </a:rPr>
              <a:t/>
            </a:r>
            <a:br>
              <a:rPr lang="en-US" altLang="zh-TW" sz="3400" b="1" dirty="0" smtClean="0">
                <a:latin typeface="微軟正黑體 Light" panose="020B0304030504040204" pitchFamily="34" charset="-120"/>
                <a:ea typeface="微軟正黑體 Light" panose="020B0304030504040204" pitchFamily="34" charset="-120"/>
                <a:cs typeface="微軟正黑體 Light" panose="020B0304030504040204" pitchFamily="34" charset="-120"/>
              </a:rPr>
            </a:br>
            <a:r>
              <a:rPr lang="en-US" altLang="zh-TW" sz="3400" b="1" dirty="0" smtClean="0">
                <a:solidFill>
                  <a:srgbClr val="0000FF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  <a:cs typeface="微軟正黑體 Light" panose="020B0304030504040204" pitchFamily="34" charset="-120"/>
              </a:rPr>
              <a:t>(1)</a:t>
            </a:r>
            <a:r>
              <a:rPr lang="zh-TW" altLang="en-US" sz="3400" b="1" dirty="0" smtClean="0">
                <a:solidFill>
                  <a:srgbClr val="0000FF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  <a:cs typeface="微軟正黑體 Light" panose="020B0304030504040204" pitchFamily="34" charset="-120"/>
              </a:rPr>
              <a:t>採</a:t>
            </a:r>
            <a:r>
              <a:rPr lang="zh-TW" altLang="en-US" sz="3400" b="1" dirty="0">
                <a:solidFill>
                  <a:srgbClr val="0000FF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  <a:cs typeface="微軟正黑體 Light" panose="020B0304030504040204" pitchFamily="34" charset="-120"/>
              </a:rPr>
              <a:t>「定期盤存制」</a:t>
            </a:r>
            <a:r>
              <a:rPr lang="zh-TW" altLang="en-US" sz="3400" b="1" dirty="0" smtClean="0">
                <a:solidFill>
                  <a:srgbClr val="0000FF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  <a:cs typeface="微軟正黑體 Light" panose="020B0304030504040204" pitchFamily="34" charset="-120"/>
              </a:rPr>
              <a:t>，銷</a:t>
            </a:r>
            <a:r>
              <a:rPr lang="zh-TW" altLang="en-US" sz="3400" b="1" dirty="0">
                <a:solidFill>
                  <a:srgbClr val="0000FF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  <a:cs typeface="微軟正黑體 Light" panose="020B0304030504040204" pitchFamily="34" charset="-120"/>
              </a:rPr>
              <a:t>貨成本之</a:t>
            </a:r>
            <a:r>
              <a:rPr lang="zh-TW" altLang="en-US" sz="3400" b="1" dirty="0" smtClean="0">
                <a:solidFill>
                  <a:srgbClr val="0000FF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  <a:cs typeface="微軟正黑體 Light" panose="020B0304030504040204" pitchFamily="34" charset="-120"/>
              </a:rPr>
              <a:t>金額</a:t>
            </a:r>
            <a:r>
              <a:rPr lang="zh-TW" altLang="en-US" sz="3400" b="1" dirty="0">
                <a:solidFill>
                  <a:srgbClr val="0000FF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  <a:cs typeface="微軟正黑體 Light" panose="020B0304030504040204" pitchFamily="34" charset="-120"/>
              </a:rPr>
              <a:t>為何</a:t>
            </a:r>
            <a:r>
              <a:rPr lang="zh-TW" altLang="en-US" sz="3400" b="1" dirty="0" smtClean="0">
                <a:solidFill>
                  <a:srgbClr val="0000FF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  <a:cs typeface="微軟正黑體 Light" panose="020B0304030504040204" pitchFamily="34" charset="-120"/>
              </a:rPr>
              <a:t>？</a:t>
            </a:r>
            <a:endParaRPr lang="en-US" altLang="zh-TW" sz="3400" b="1" dirty="0" smtClean="0">
              <a:solidFill>
                <a:srgbClr val="0000FF"/>
              </a:solidFill>
              <a:latin typeface="微軟正黑體 Light" panose="020B0304030504040204" pitchFamily="34" charset="-120"/>
              <a:ea typeface="微軟正黑體 Light" panose="020B0304030504040204" pitchFamily="34" charset="-120"/>
              <a:cs typeface="微軟正黑體 Light" panose="020B0304030504040204" pitchFamily="34" charset="-120"/>
            </a:endParaRPr>
          </a:p>
          <a:p>
            <a:r>
              <a:rPr lang="en-US" altLang="zh-TW" sz="3400" b="1" dirty="0" smtClean="0">
                <a:solidFill>
                  <a:srgbClr val="820879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  <a:cs typeface="微軟正黑體 Light" panose="020B0304030504040204" pitchFamily="34" charset="-120"/>
              </a:rPr>
              <a:t>(2)</a:t>
            </a:r>
            <a:r>
              <a:rPr lang="zh-TW" altLang="en-US" sz="3400" b="1" dirty="0">
                <a:solidFill>
                  <a:srgbClr val="820879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  <a:cs typeface="微軟正黑體 Light" panose="020B0304030504040204" pitchFamily="34" charset="-120"/>
              </a:rPr>
              <a:t>採</a:t>
            </a:r>
            <a:r>
              <a:rPr lang="zh-TW" altLang="en-US" sz="3400" b="1" dirty="0" smtClean="0">
                <a:solidFill>
                  <a:srgbClr val="820879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  <a:cs typeface="微軟正黑體 Light" panose="020B0304030504040204" pitchFamily="34" charset="-120"/>
              </a:rPr>
              <a:t>「永續盤存</a:t>
            </a:r>
            <a:r>
              <a:rPr lang="zh-TW" altLang="en-US" sz="3400" b="1" dirty="0">
                <a:solidFill>
                  <a:srgbClr val="820879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  <a:cs typeface="微軟正黑體 Light" panose="020B0304030504040204" pitchFamily="34" charset="-120"/>
              </a:rPr>
              <a:t>制」</a:t>
            </a:r>
            <a:r>
              <a:rPr lang="zh-TW" altLang="en-US" sz="3400" b="1" dirty="0" smtClean="0">
                <a:solidFill>
                  <a:srgbClr val="820879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  <a:cs typeface="微軟正黑體 Light" panose="020B0304030504040204" pitchFamily="34" charset="-120"/>
              </a:rPr>
              <a:t>，期末調整</a:t>
            </a:r>
            <a:r>
              <a:rPr lang="zh-TW" altLang="en-US" sz="3400" b="1" dirty="0">
                <a:solidFill>
                  <a:srgbClr val="820879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  <a:cs typeface="微軟正黑體 Light" panose="020B0304030504040204" pitchFamily="34" charset="-120"/>
              </a:rPr>
              <a:t>分錄</a:t>
            </a:r>
            <a:r>
              <a:rPr lang="zh-TW" altLang="en-US" sz="3400" b="1" dirty="0" smtClean="0">
                <a:solidFill>
                  <a:srgbClr val="820879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  <a:cs typeface="微軟正黑體 Light" panose="020B0304030504040204" pitchFamily="34" charset="-120"/>
              </a:rPr>
              <a:t>。</a:t>
            </a:r>
            <a:endParaRPr lang="zh-TW" altLang="en-US" sz="3400" b="1" dirty="0">
              <a:solidFill>
                <a:srgbClr val="820879"/>
              </a:solidFill>
              <a:latin typeface="微軟正黑體 Light" panose="020B0304030504040204" pitchFamily="34" charset="-120"/>
              <a:ea typeface="微軟正黑體 Light" panose="020B0304030504040204" pitchFamily="34" charset="-120"/>
              <a:cs typeface="微軟正黑體 Light" panose="020B0304030504040204" pitchFamily="34" charset="-120"/>
            </a:endParaRPr>
          </a:p>
        </p:txBody>
      </p:sp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565212" y="188640"/>
            <a:ext cx="8229600" cy="1008112"/>
          </a:xfrm>
        </p:spPr>
        <p:txBody>
          <a:bodyPr>
            <a:normAutofit/>
          </a:bodyPr>
          <a:lstStyle/>
          <a:p>
            <a:r>
              <a:rPr lang="en-US" altLang="zh-TW" sz="4000" b="1" dirty="0" smtClean="0">
                <a:solidFill>
                  <a:srgbClr val="FF0000"/>
                </a:solidFill>
              </a:rPr>
              <a:t>121</a:t>
            </a:r>
            <a:r>
              <a:rPr lang="en-US" altLang="zh-TW" sz="4000" b="1" dirty="0">
                <a:solidFill>
                  <a:srgbClr val="FF0000"/>
                </a:solidFill>
              </a:rPr>
              <a:t>4</a:t>
            </a:r>
            <a:r>
              <a:rPr lang="zh-TW" altLang="en-US" sz="4000" b="1" dirty="0" smtClean="0">
                <a:solidFill>
                  <a:srgbClr val="FF0000"/>
                </a:solidFill>
              </a:rPr>
              <a:t>存貨盤存</a:t>
            </a:r>
            <a:endParaRPr lang="zh-TW" altLang="en-US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7597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</TotalTime>
  <Words>12</Words>
  <Application>Microsoft Office PowerPoint</Application>
  <PresentationFormat>如螢幕大小 (4:3)</PresentationFormat>
  <Paragraphs>10</Paragraphs>
  <Slides>1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Office 佈景主題</vt:lpstr>
      <vt:lpstr>1214存貨盤存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會乙0919：請完成應作之分錄</dc:title>
  <dc:creator>User</dc:creator>
  <cp:lastModifiedBy>User</cp:lastModifiedBy>
  <cp:revision>28</cp:revision>
  <cp:lastPrinted>2017-12-07T07:23:40Z</cp:lastPrinted>
  <dcterms:created xsi:type="dcterms:W3CDTF">2017-09-19T05:01:36Z</dcterms:created>
  <dcterms:modified xsi:type="dcterms:W3CDTF">2017-12-11T11:48:53Z</dcterms:modified>
</cp:coreProperties>
</file>