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23528" y="-171400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2800" b="1" dirty="0">
                <a:solidFill>
                  <a:srgbClr val="FF0000"/>
                </a:solidFill>
              </a:rPr>
              <a:t>0430</a:t>
            </a:r>
            <a:r>
              <a:rPr lang="zh-TW" altLang="en-US" sz="2800" b="1" dirty="0">
                <a:solidFill>
                  <a:srgbClr val="FF0000"/>
                </a:solidFill>
              </a:rPr>
              <a:t>無形資產認列後之衡量</a:t>
            </a:r>
            <a:r>
              <a:rPr lang="en-US" altLang="zh-TW" sz="2800" b="1" dirty="0">
                <a:solidFill>
                  <a:srgbClr val="FF0000"/>
                </a:solidFill>
              </a:rPr>
              <a:t>(2)</a:t>
            </a:r>
            <a:endParaRPr lang="zh-TW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692696"/>
            <a:ext cx="8317432" cy="5832648"/>
          </a:xfrm>
        </p:spPr>
        <p:txBody>
          <a:bodyPr>
            <a:noAutofit/>
          </a:bodyPr>
          <a:lstStyle/>
          <a:p>
            <a:pPr marL="0" indent="0">
              <a:lnSpc>
                <a:spcPts val="2880"/>
              </a:lnSpc>
              <a:spcBef>
                <a:spcPts val="1200"/>
              </a:spcBef>
              <a:buNone/>
            </a:pPr>
            <a:r>
              <a:rPr lang="en-US" altLang="zh-TW" sz="2800" b="1" dirty="0" smtClean="0">
                <a:solidFill>
                  <a:srgbClr val="0000FF"/>
                </a:solidFill>
              </a:rPr>
              <a:t>1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某</a:t>
            </a:r>
            <a:r>
              <a:rPr lang="zh-TW" altLang="zh-TW" sz="2800" b="1" dirty="0">
                <a:solidFill>
                  <a:srgbClr val="0000FF"/>
                </a:solidFill>
              </a:rPr>
              <a:t>公司</a:t>
            </a:r>
            <a:r>
              <a:rPr lang="en-US" altLang="zh-TW" sz="2800" b="1" dirty="0">
                <a:solidFill>
                  <a:srgbClr val="0000FF"/>
                </a:solidFill>
              </a:rPr>
              <a:t>01</a:t>
            </a:r>
            <a:r>
              <a:rPr lang="zh-TW" altLang="zh-TW" sz="2800" b="1" dirty="0">
                <a:solidFill>
                  <a:srgbClr val="0000FF"/>
                </a:solidFill>
              </a:rPr>
              <a:t>年初以</a:t>
            </a:r>
            <a:r>
              <a:rPr lang="en-US" altLang="zh-TW" sz="2800" b="1" dirty="0">
                <a:solidFill>
                  <a:srgbClr val="0000FF"/>
                </a:solidFill>
              </a:rPr>
              <a:t>$200,000</a:t>
            </a:r>
            <a:r>
              <a:rPr lang="zh-TW" altLang="zh-TW" sz="2800" b="1" dirty="0">
                <a:solidFill>
                  <a:srgbClr val="0000FF"/>
                </a:solidFill>
              </a:rPr>
              <a:t>購買某商標權，剩餘耐用年限為</a:t>
            </a:r>
            <a:r>
              <a:rPr lang="en-US" altLang="zh-TW" sz="2800" b="1" dirty="0">
                <a:solidFill>
                  <a:srgbClr val="0000FF"/>
                </a:solidFill>
              </a:rPr>
              <a:t>2</a:t>
            </a:r>
            <a:r>
              <a:rPr lang="zh-TW" altLang="zh-TW" sz="2800" b="1" dirty="0">
                <a:solidFill>
                  <a:srgbClr val="0000FF"/>
                </a:solidFill>
              </a:rPr>
              <a:t>年，商標權申請期限每次為</a:t>
            </a:r>
            <a:r>
              <a:rPr lang="en-US" altLang="zh-TW" sz="2800" b="1" dirty="0">
                <a:solidFill>
                  <a:srgbClr val="0000FF"/>
                </a:solidFill>
              </a:rPr>
              <a:t>10</a:t>
            </a:r>
            <a:r>
              <a:rPr lang="zh-TW" altLang="zh-TW" sz="2800" b="1" dirty="0">
                <a:solidFill>
                  <a:srgbClr val="0000FF"/>
                </a:solidFill>
              </a:rPr>
              <a:t>年，期滿得申請延長，公司決定期限屆滿時將申請延長，則按國際會計準則該無形資產</a:t>
            </a:r>
            <a:r>
              <a:rPr lang="en-US" altLang="zh-TW" sz="2800" b="1" dirty="0">
                <a:solidFill>
                  <a:srgbClr val="0000FF"/>
                </a:solidFill>
              </a:rPr>
              <a:t>01</a:t>
            </a:r>
            <a:r>
              <a:rPr lang="zh-TW" altLang="zh-TW" sz="2800" b="1" dirty="0">
                <a:solidFill>
                  <a:srgbClr val="0000FF"/>
                </a:solidFill>
              </a:rPr>
              <a:t>年之攤銷額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？</a:t>
            </a:r>
            <a:endParaRPr lang="en-US" altLang="zh-TW" sz="2800" b="1" dirty="0" smtClean="0">
              <a:solidFill>
                <a:srgbClr val="0000FF"/>
              </a:solidFill>
            </a:endParaRPr>
          </a:p>
          <a:p>
            <a:pPr marL="0" indent="0">
              <a:lnSpc>
                <a:spcPts val="2880"/>
              </a:lnSpc>
              <a:spcBef>
                <a:spcPts val="1200"/>
              </a:spcBef>
              <a:buNone/>
            </a:pPr>
            <a:r>
              <a:rPr lang="en-US" altLang="zh-TW" sz="2800" b="1" dirty="0" smtClean="0"/>
              <a:t>2.</a:t>
            </a:r>
            <a:r>
              <a:rPr lang="zh-TW" altLang="en-US" sz="2800" dirty="0" smtClean="0"/>
              <a:t>疏</a:t>
            </a:r>
            <a:r>
              <a:rPr lang="zh-TW" altLang="en-US" sz="2800" dirty="0"/>
              <a:t>截公司</a:t>
            </a:r>
            <a:r>
              <a:rPr lang="en-US" altLang="zh-TW" sz="2800" dirty="0"/>
              <a:t>01</a:t>
            </a:r>
            <a:r>
              <a:rPr lang="zh-TW" altLang="en-US" sz="2800" dirty="0"/>
              <a:t>年初購入一專利權</a:t>
            </a:r>
            <a:r>
              <a:rPr lang="en-US" altLang="zh-TW" sz="2800" dirty="0"/>
              <a:t>$180,000</a:t>
            </a:r>
            <a:r>
              <a:rPr lang="zh-TW" altLang="en-US" sz="2800" dirty="0"/>
              <a:t>，耐用年限</a:t>
            </a:r>
            <a:r>
              <a:rPr lang="en-US" altLang="zh-TW" sz="2800" dirty="0"/>
              <a:t>6</a:t>
            </a:r>
            <a:r>
              <a:rPr lang="zh-TW" altLang="en-US" sz="2800" dirty="0"/>
              <a:t>年，採直線法攤銷，</a:t>
            </a:r>
            <a:r>
              <a:rPr lang="zh-TW" altLang="en-US" sz="2800" dirty="0" smtClean="0"/>
              <a:t>至</a:t>
            </a:r>
            <a:r>
              <a:rPr lang="en-US" altLang="zh-TW" sz="2800" dirty="0" smtClean="0"/>
              <a:t>04</a:t>
            </a:r>
            <a:r>
              <a:rPr lang="zh-TW" altLang="en-US" sz="2800" dirty="0"/>
              <a:t>年初發現剩餘耐用年限尚有</a:t>
            </a:r>
            <a:r>
              <a:rPr lang="en-US" altLang="zh-TW" sz="2800" dirty="0"/>
              <a:t>4</a:t>
            </a:r>
            <a:r>
              <a:rPr lang="zh-TW" altLang="en-US" sz="2800" dirty="0"/>
              <a:t>年，則</a:t>
            </a:r>
            <a:r>
              <a:rPr lang="en-US" altLang="zh-TW" sz="2800" dirty="0"/>
              <a:t>04</a:t>
            </a:r>
            <a:r>
              <a:rPr lang="zh-TW" altLang="en-US" sz="2800" dirty="0"/>
              <a:t>年應認列之攤銷額為多少？</a:t>
            </a:r>
            <a:endParaRPr lang="en-US" altLang="zh-TW" sz="2800" b="1" dirty="0"/>
          </a:p>
          <a:p>
            <a:pPr marL="0" indent="0">
              <a:lnSpc>
                <a:spcPts val="2880"/>
              </a:lnSpc>
              <a:spcBef>
                <a:spcPts val="1200"/>
              </a:spcBef>
              <a:buNone/>
            </a:pPr>
            <a:r>
              <a:rPr lang="en-US" altLang="zh-TW" sz="2800" b="1" dirty="0" smtClean="0">
                <a:solidFill>
                  <a:srgbClr val="0000FF"/>
                </a:solidFill>
              </a:rPr>
              <a:t>3</a:t>
            </a:r>
            <a:r>
              <a:rPr lang="en-US" altLang="zh-TW" sz="2800" b="1" dirty="0" smtClean="0">
                <a:solidFill>
                  <a:srgbClr val="0000FF"/>
                </a:solidFill>
              </a:rPr>
              <a:t>.</a:t>
            </a:r>
            <a:r>
              <a:rPr lang="zh-TW" altLang="zh-TW" sz="2800" b="1" dirty="0">
                <a:solidFill>
                  <a:srgbClr val="0000FF"/>
                </a:solidFill>
              </a:rPr>
              <a:t>嘉興公司於</a:t>
            </a:r>
            <a:r>
              <a:rPr lang="en-US" altLang="zh-TW" sz="2800" b="1" dirty="0">
                <a:solidFill>
                  <a:srgbClr val="0000FF"/>
                </a:solidFill>
              </a:rPr>
              <a:t>06</a:t>
            </a:r>
            <a:r>
              <a:rPr lang="zh-TW" altLang="zh-TW" sz="2800" b="1" dirty="0">
                <a:solidFill>
                  <a:srgbClr val="0000FF"/>
                </a:solidFill>
              </a:rPr>
              <a:t>年</a:t>
            </a:r>
            <a:r>
              <a:rPr lang="en-US" altLang="zh-TW" sz="2800" b="1" dirty="0">
                <a:solidFill>
                  <a:srgbClr val="0000FF"/>
                </a:solidFill>
              </a:rPr>
              <a:t>4</a:t>
            </a:r>
            <a:r>
              <a:rPr lang="zh-TW" altLang="zh-TW" sz="2800" b="1" dirty="0">
                <a:solidFill>
                  <a:srgbClr val="0000FF"/>
                </a:solidFill>
              </a:rPr>
              <a:t>月</a:t>
            </a:r>
            <a:r>
              <a:rPr lang="en-US" altLang="zh-TW" sz="2800" b="1" dirty="0">
                <a:solidFill>
                  <a:srgbClr val="0000FF"/>
                </a:solidFill>
              </a:rPr>
              <a:t>1</a:t>
            </a:r>
            <a:r>
              <a:rPr lang="zh-TW" altLang="zh-TW" sz="2800" b="1" dirty="0">
                <a:solidFill>
                  <a:srgbClr val="0000FF"/>
                </a:solidFill>
              </a:rPr>
              <a:t>日購買著作權</a:t>
            </a:r>
            <a:r>
              <a:rPr lang="en-US" altLang="zh-TW" sz="2800" b="1" dirty="0">
                <a:solidFill>
                  <a:srgbClr val="0000FF"/>
                </a:solidFill>
              </a:rPr>
              <a:t>$300,000</a:t>
            </a:r>
            <a:r>
              <a:rPr lang="zh-TW" altLang="zh-TW" sz="2800" b="1" dirty="0">
                <a:solidFill>
                  <a:srgbClr val="0000FF"/>
                </a:solidFill>
              </a:rPr>
              <a:t>，並支付稅捐</a:t>
            </a:r>
            <a:r>
              <a:rPr lang="en-US" altLang="zh-TW" sz="2800" b="1" dirty="0">
                <a:solidFill>
                  <a:srgbClr val="0000FF"/>
                </a:solidFill>
              </a:rPr>
              <a:t>$15,000</a:t>
            </a:r>
            <a:r>
              <a:rPr lang="zh-TW" altLang="zh-TW" sz="2800" b="1" dirty="0">
                <a:solidFill>
                  <a:srgbClr val="0000FF"/>
                </a:solidFill>
              </a:rPr>
              <a:t>，無殘值，剩餘法定年限</a:t>
            </a:r>
            <a:r>
              <a:rPr lang="en-US" altLang="zh-TW" sz="2800" b="1" dirty="0">
                <a:solidFill>
                  <a:srgbClr val="0000FF"/>
                </a:solidFill>
              </a:rPr>
              <a:t>15</a:t>
            </a:r>
            <a:r>
              <a:rPr lang="zh-TW" altLang="zh-TW" sz="2800" b="1" dirty="0">
                <a:solidFill>
                  <a:srgbClr val="0000FF"/>
                </a:solidFill>
              </a:rPr>
              <a:t>年，並採直線法攤銷。但根據市場趨勢，企業預估該著作權僅可產生</a:t>
            </a:r>
            <a:r>
              <a:rPr lang="en-US" altLang="zh-TW" sz="2800" b="1" dirty="0">
                <a:solidFill>
                  <a:srgbClr val="0000FF"/>
                </a:solidFill>
              </a:rPr>
              <a:t>10</a:t>
            </a:r>
            <a:r>
              <a:rPr lang="zh-TW" altLang="zh-TW" sz="2800" b="1" dirty="0">
                <a:solidFill>
                  <a:srgbClr val="0000FF"/>
                </a:solidFill>
              </a:rPr>
              <a:t>年之淨現金流入。試作嘉興公司應有之分錄。</a:t>
            </a:r>
            <a:r>
              <a:rPr lang="en-US" altLang="zh-TW" sz="2800" dirty="0"/>
              <a:t/>
            </a:r>
            <a:br>
              <a:rPr lang="en-US" altLang="zh-TW" sz="2800" dirty="0"/>
            </a:br>
            <a:r>
              <a:rPr lang="en-US" altLang="zh-TW" sz="2800" dirty="0" smtClean="0"/>
              <a:t>4</a:t>
            </a:r>
            <a:r>
              <a:rPr lang="en-US" altLang="zh-TW" sz="2800" dirty="0" smtClean="0"/>
              <a:t>.</a:t>
            </a:r>
            <a:r>
              <a:rPr lang="en-US" altLang="zh-TW" sz="2800" dirty="0"/>
              <a:t> </a:t>
            </a:r>
            <a:r>
              <a:rPr lang="en-US" altLang="zh-TW" sz="2800" dirty="0" smtClean="0"/>
              <a:t>(    )</a:t>
            </a:r>
            <a:r>
              <a:rPr lang="zh-TW" altLang="zh-TW" sz="2800" dirty="0" smtClean="0"/>
              <a:t>公司</a:t>
            </a:r>
            <a:r>
              <a:rPr lang="zh-TW" altLang="zh-TW" sz="2800" dirty="0"/>
              <a:t>對海賊王、航海王等漫畫或卡通之出版、銷售權利，應列為　</a:t>
            </a:r>
            <a:r>
              <a:rPr lang="en-US" altLang="zh-TW" sz="2800" dirty="0"/>
              <a:t>(A)</a:t>
            </a:r>
            <a:r>
              <a:rPr lang="zh-TW" altLang="zh-TW" sz="2800" dirty="0"/>
              <a:t>商標權　</a:t>
            </a:r>
            <a:r>
              <a:rPr lang="en-US" altLang="zh-TW" sz="2800" dirty="0"/>
              <a:t>(B)</a:t>
            </a:r>
            <a:r>
              <a:rPr lang="zh-TW" altLang="zh-TW" sz="2800" dirty="0"/>
              <a:t>專利權　</a:t>
            </a:r>
            <a:r>
              <a:rPr lang="en-US" altLang="zh-TW" sz="2800" dirty="0"/>
              <a:t>(C)</a:t>
            </a:r>
            <a:r>
              <a:rPr lang="zh-TW" altLang="zh-TW" sz="2800" dirty="0"/>
              <a:t>著作權　</a:t>
            </a:r>
            <a:r>
              <a:rPr lang="en-US" altLang="zh-TW" sz="2800" dirty="0"/>
              <a:t>(D)</a:t>
            </a:r>
            <a:r>
              <a:rPr lang="zh-TW" altLang="zh-TW" sz="2800" dirty="0"/>
              <a:t>商譽。</a:t>
            </a:r>
          </a:p>
          <a:p>
            <a:pPr marL="0" indent="0">
              <a:lnSpc>
                <a:spcPts val="2880"/>
              </a:lnSpc>
              <a:spcBef>
                <a:spcPts val="0"/>
              </a:spcBef>
              <a:buNone/>
            </a:pPr>
            <a:endParaRPr lang="en-US" altLang="zh-TW" sz="2400" dirty="0"/>
          </a:p>
          <a:p>
            <a:pPr marL="0" indent="0">
              <a:spcBef>
                <a:spcPts val="0"/>
              </a:spcBef>
              <a:buNone/>
            </a:pPr>
            <a:endParaRPr lang="en-US" altLang="zh-TW" sz="2400" dirty="0" smtClean="0"/>
          </a:p>
          <a:p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185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 0430無形資產認列後之衡量(2)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30</cp:revision>
  <dcterms:created xsi:type="dcterms:W3CDTF">2018-02-28T12:37:34Z</dcterms:created>
  <dcterms:modified xsi:type="dcterms:W3CDTF">2018-04-27T04:53:04Z</dcterms:modified>
</cp:coreProperties>
</file>