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7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2018/4/27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23528" y="-171400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z="36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0427</a:t>
            </a:r>
            <a:r>
              <a:rPr lang="zh-TW" altLang="en-US" sz="2800" b="1" dirty="0" smtClean="0">
                <a:solidFill>
                  <a:srgbClr val="FF0000"/>
                </a:solidFill>
              </a:rPr>
              <a:t>無形資產定義及成本衡量</a:t>
            </a:r>
            <a:r>
              <a:rPr lang="en-US" altLang="zh-TW" sz="2800" b="1" dirty="0" smtClean="0">
                <a:solidFill>
                  <a:srgbClr val="FF0000"/>
                </a:solidFill>
              </a:rPr>
              <a:t>(1)</a:t>
            </a:r>
            <a:endParaRPr lang="zh-TW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467544" y="620688"/>
            <a:ext cx="8317432" cy="5832648"/>
          </a:xfrm>
        </p:spPr>
        <p:txBody>
          <a:bodyPr>
            <a:noAutofit/>
          </a:bodyPr>
          <a:lstStyle/>
          <a:p>
            <a:pPr marL="0" indent="0">
              <a:lnSpc>
                <a:spcPts val="2880"/>
              </a:lnSpc>
              <a:spcBef>
                <a:spcPts val="0"/>
              </a:spcBef>
              <a:buNone/>
            </a:pPr>
            <a:r>
              <a:rPr lang="en-US" altLang="zh-TW" sz="2400" b="1" dirty="0"/>
              <a:t>1</a:t>
            </a:r>
            <a:r>
              <a:rPr lang="en-US" altLang="zh-TW" sz="2400" b="1" dirty="0" smtClean="0"/>
              <a:t>.(</a:t>
            </a:r>
            <a:r>
              <a:rPr lang="zh-TW" altLang="en-US" sz="2400" b="1" dirty="0" smtClean="0"/>
              <a:t>       </a:t>
            </a:r>
            <a:r>
              <a:rPr lang="en-US" altLang="zh-TW" sz="2400" b="1" dirty="0" smtClean="0"/>
              <a:t>)</a:t>
            </a:r>
            <a:r>
              <a:rPr lang="zh-TW" altLang="en-US" sz="2400" b="1" dirty="0" smtClean="0"/>
              <a:t>無形</a:t>
            </a:r>
            <a:r>
              <a:rPr lang="zh-TW" altLang="en-US" sz="2400" b="1" dirty="0"/>
              <a:t>資產</a:t>
            </a:r>
            <a:r>
              <a:rPr lang="zh-TW" altLang="en-US" sz="2400" b="1" dirty="0" smtClean="0"/>
              <a:t>的三項定義為</a:t>
            </a:r>
            <a:r>
              <a:rPr lang="zh-TW" altLang="en-US" sz="2400" b="1" dirty="0"/>
              <a:t>具有可辨認</a:t>
            </a:r>
            <a:r>
              <a:rPr lang="zh-TW" altLang="en-US" sz="2400" b="1" dirty="0" smtClean="0"/>
              <a:t>性、可</a:t>
            </a:r>
            <a:r>
              <a:rPr lang="zh-TW" altLang="en-US" sz="2400" b="1" dirty="0"/>
              <a:t>被企業</a:t>
            </a:r>
            <a:r>
              <a:rPr lang="zh-TW" altLang="en-US" sz="2400" b="1" dirty="0" smtClean="0"/>
              <a:t>控制、有</a:t>
            </a:r>
            <a:r>
              <a:rPr lang="zh-TW" altLang="en-US" sz="2400" b="1" dirty="0"/>
              <a:t>未來經濟效益</a:t>
            </a:r>
            <a:r>
              <a:rPr lang="zh-TW" altLang="en-US" sz="2400" b="1" dirty="0" smtClean="0"/>
              <a:t>。</a:t>
            </a:r>
            <a:endParaRPr lang="en-US" altLang="zh-TW" sz="2400" b="1" dirty="0" smtClean="0"/>
          </a:p>
          <a:p>
            <a:pPr marL="0" indent="0">
              <a:buNone/>
            </a:pPr>
            <a:r>
              <a:rPr lang="en-US" altLang="zh-TW" sz="2400" b="1" dirty="0" smtClean="0">
                <a:solidFill>
                  <a:srgbClr val="FF0000"/>
                </a:solidFill>
              </a:rPr>
              <a:t>2.(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       </a:t>
            </a:r>
            <a:r>
              <a:rPr lang="en-US" altLang="zh-TW" sz="2400" b="1" dirty="0">
                <a:solidFill>
                  <a:srgbClr val="FF0000"/>
                </a:solidFill>
              </a:rPr>
              <a:t>)</a:t>
            </a:r>
            <a:r>
              <a:rPr lang="zh-TW" altLang="zh-TW" sz="2400" b="1" dirty="0" smtClean="0">
                <a:solidFill>
                  <a:srgbClr val="FF0000"/>
                </a:solidFill>
              </a:rPr>
              <a:t>小</a:t>
            </a:r>
            <a:r>
              <a:rPr lang="zh-TW" altLang="zh-TW" sz="2400" b="1" dirty="0">
                <a:solidFill>
                  <a:srgbClr val="FF0000"/>
                </a:solidFill>
              </a:rPr>
              <a:t>當家食品公司併購李嚴公司，取得某神秘醬汁的使用特許權，該特許權之入帳成本應為　</a:t>
            </a:r>
            <a:r>
              <a:rPr lang="en-US" altLang="zh-TW" sz="2400" b="1" dirty="0">
                <a:solidFill>
                  <a:srgbClr val="FF0000"/>
                </a:solidFill>
              </a:rPr>
              <a:t>(A)</a:t>
            </a:r>
            <a:r>
              <a:rPr lang="zh-TW" altLang="zh-TW" sz="2400" b="1" dirty="0">
                <a:solidFill>
                  <a:srgbClr val="FF0000"/>
                </a:solidFill>
              </a:rPr>
              <a:t>帳面金額　</a:t>
            </a:r>
            <a:r>
              <a:rPr lang="en-US" altLang="zh-TW" sz="2400" b="1" dirty="0">
                <a:solidFill>
                  <a:srgbClr val="FF0000"/>
                </a:solidFill>
              </a:rPr>
              <a:t>(B)</a:t>
            </a:r>
            <a:r>
              <a:rPr lang="zh-TW" altLang="zh-TW" sz="2400" b="1" dirty="0">
                <a:solidFill>
                  <a:srgbClr val="FF0000"/>
                </a:solidFill>
              </a:rPr>
              <a:t>公允價值　</a:t>
            </a:r>
            <a:r>
              <a:rPr lang="en-US" altLang="zh-TW" sz="2400" b="1" dirty="0">
                <a:solidFill>
                  <a:srgbClr val="FF0000"/>
                </a:solidFill>
              </a:rPr>
              <a:t>(C)</a:t>
            </a:r>
            <a:r>
              <a:rPr lang="zh-TW" altLang="zh-TW" sz="2400" b="1" dirty="0">
                <a:solidFill>
                  <a:srgbClr val="FF0000"/>
                </a:solidFill>
              </a:rPr>
              <a:t>購買價格　</a:t>
            </a:r>
            <a:r>
              <a:rPr lang="en-US" altLang="zh-TW" sz="2400" b="1" dirty="0">
                <a:solidFill>
                  <a:srgbClr val="FF0000"/>
                </a:solidFill>
              </a:rPr>
              <a:t>(D)</a:t>
            </a:r>
            <a:r>
              <a:rPr lang="zh-TW" altLang="zh-TW" sz="2400" b="1" dirty="0">
                <a:solidFill>
                  <a:srgbClr val="FF0000"/>
                </a:solidFill>
              </a:rPr>
              <a:t>不一定。</a:t>
            </a:r>
          </a:p>
          <a:p>
            <a:pPr marL="0" indent="0">
              <a:lnSpc>
                <a:spcPts val="2880"/>
              </a:lnSpc>
              <a:spcBef>
                <a:spcPts val="0"/>
              </a:spcBef>
              <a:buNone/>
            </a:pPr>
            <a:r>
              <a:rPr lang="en-US" altLang="zh-TW" sz="2400" b="1" dirty="0" smtClean="0"/>
              <a:t>3</a:t>
            </a:r>
            <a:r>
              <a:rPr lang="en-US" altLang="zh-TW" sz="2400" b="1" dirty="0" smtClean="0"/>
              <a:t>.</a:t>
            </a:r>
            <a:r>
              <a:rPr lang="zh-TW" altLang="en-US" sz="2400" b="1" dirty="0" smtClean="0"/>
              <a:t>公司</a:t>
            </a:r>
            <a:r>
              <a:rPr lang="zh-TW" altLang="en-US" sz="2400" b="1" dirty="0"/>
              <a:t>欲併購</a:t>
            </a:r>
            <a:r>
              <a:rPr lang="zh-TW" altLang="en-US" sz="2400" b="1" dirty="0" smtClean="0"/>
              <a:t>乙公司</a:t>
            </a:r>
            <a:r>
              <a:rPr lang="zh-TW" altLang="en-US" sz="2400" b="1" dirty="0"/>
              <a:t>，併購當日</a:t>
            </a:r>
            <a:r>
              <a:rPr lang="zh-TW" altLang="en-US" sz="2400" b="1" dirty="0" smtClean="0"/>
              <a:t>乙公司</a:t>
            </a:r>
            <a:r>
              <a:rPr lang="zh-TW" altLang="en-US" sz="2400" b="1" dirty="0"/>
              <a:t>帳上有無形資產如下：</a:t>
            </a:r>
            <a:r>
              <a:rPr lang="zh-TW" altLang="en-US" sz="2400" b="1" dirty="0" smtClean="0"/>
              <a:t>專利權</a:t>
            </a:r>
            <a:r>
              <a:rPr lang="en-US" altLang="zh-TW" sz="2400" b="1" dirty="0"/>
              <a:t>$20,000</a:t>
            </a:r>
            <a:r>
              <a:rPr lang="zh-TW" altLang="en-US" sz="2400" b="1" dirty="0"/>
              <a:t>、商標權</a:t>
            </a:r>
            <a:r>
              <a:rPr lang="en-US" altLang="zh-TW" sz="2400" b="1" dirty="0"/>
              <a:t>$15,000</a:t>
            </a:r>
            <a:r>
              <a:rPr lang="zh-TW" altLang="en-US" sz="2400" b="1" dirty="0"/>
              <a:t>、著作權</a:t>
            </a:r>
            <a:r>
              <a:rPr lang="en-US" altLang="zh-TW" sz="2400" b="1" dirty="0"/>
              <a:t>$8,000</a:t>
            </a:r>
            <a:r>
              <a:rPr lang="zh-TW" altLang="en-US" sz="2400" b="1" dirty="0"/>
              <a:t>，當日公允價值分別為</a:t>
            </a:r>
            <a:r>
              <a:rPr lang="en-US" altLang="zh-TW" sz="2400" b="1" dirty="0"/>
              <a:t>$22,000</a:t>
            </a:r>
            <a:r>
              <a:rPr lang="zh-TW" altLang="en-US" sz="2400" b="1" dirty="0" smtClean="0"/>
              <a:t>、</a:t>
            </a:r>
            <a:r>
              <a:rPr lang="en-US" altLang="zh-TW" sz="2400" b="1" dirty="0" smtClean="0"/>
              <a:t>$</a:t>
            </a:r>
            <a:r>
              <a:rPr lang="en-US" altLang="zh-TW" sz="2400" b="1" dirty="0"/>
              <a:t>14,000</a:t>
            </a:r>
            <a:r>
              <a:rPr lang="zh-TW" altLang="en-US" sz="2400" b="1" dirty="0"/>
              <a:t>、</a:t>
            </a:r>
            <a:r>
              <a:rPr lang="en-US" altLang="zh-TW" sz="2400" b="1" dirty="0"/>
              <a:t>$8,500</a:t>
            </a:r>
            <a:r>
              <a:rPr lang="zh-TW" altLang="en-US" sz="2400" b="1" dirty="0"/>
              <a:t>。則清張公司之無形資產入帳金額</a:t>
            </a:r>
            <a:r>
              <a:rPr lang="zh-TW" altLang="en-US" sz="2400" b="1" dirty="0" smtClean="0"/>
              <a:t>為何？</a:t>
            </a:r>
            <a:r>
              <a:rPr lang="en-US" altLang="zh-TW" sz="2400" b="1" dirty="0" smtClean="0"/>
              <a:t>____</a:t>
            </a:r>
          </a:p>
          <a:p>
            <a:pPr marL="0" indent="0">
              <a:lnSpc>
                <a:spcPts val="2880"/>
              </a:lnSpc>
              <a:spcBef>
                <a:spcPts val="0"/>
              </a:spcBef>
              <a:buNone/>
            </a:pPr>
            <a:r>
              <a:rPr lang="en-US" altLang="zh-TW" sz="2400" b="1" dirty="0" smtClean="0">
                <a:solidFill>
                  <a:srgbClr val="FF0000"/>
                </a:solidFill>
              </a:rPr>
              <a:t>4.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島</a:t>
            </a:r>
            <a:r>
              <a:rPr lang="zh-TW" altLang="en-US" sz="2400" b="1" dirty="0">
                <a:solidFill>
                  <a:srgbClr val="FF0000"/>
                </a:solidFill>
              </a:rPr>
              <a:t>田公司獲政府補助，得免費換發電視頻道執照，該執照之公允價值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為</a:t>
            </a:r>
            <a:r>
              <a:rPr lang="en-US" altLang="zh-TW" sz="2400" b="1" dirty="0" smtClean="0">
                <a:solidFill>
                  <a:srgbClr val="FF0000"/>
                </a:solidFill>
              </a:rPr>
              <a:t>$</a:t>
            </a:r>
            <a:r>
              <a:rPr lang="en-US" altLang="zh-TW" sz="2400" b="1" dirty="0">
                <a:solidFill>
                  <a:srgbClr val="FF0000"/>
                </a:solidFill>
              </a:rPr>
              <a:t>10,000</a:t>
            </a:r>
            <a:r>
              <a:rPr lang="zh-TW" altLang="en-US" sz="2400" b="1" dirty="0">
                <a:solidFill>
                  <a:srgbClr val="FF0000"/>
                </a:solidFill>
              </a:rPr>
              <a:t>，另外支付登記規費</a:t>
            </a:r>
            <a:r>
              <a:rPr lang="en-US" altLang="zh-TW" sz="2400" b="1" dirty="0">
                <a:solidFill>
                  <a:srgbClr val="FF0000"/>
                </a:solidFill>
              </a:rPr>
              <a:t>$1,000</a:t>
            </a:r>
            <a:r>
              <a:rPr lang="zh-TW" altLang="en-US" sz="2400" b="1" dirty="0">
                <a:solidFill>
                  <a:srgbClr val="FF0000"/>
                </a:solidFill>
              </a:rPr>
              <a:t>。則電視頻道之入帳金額為何</a:t>
            </a:r>
            <a:r>
              <a:rPr lang="zh-TW" altLang="en-US" sz="2400" b="1" dirty="0" smtClean="0">
                <a:solidFill>
                  <a:srgbClr val="FF0000"/>
                </a:solidFill>
              </a:rPr>
              <a:t>？</a:t>
            </a:r>
            <a:r>
              <a:rPr lang="en-US" altLang="zh-TW" sz="2400" b="1" dirty="0">
                <a:solidFill>
                  <a:srgbClr val="FF0000"/>
                </a:solidFill>
              </a:rPr>
              <a:t>____</a:t>
            </a:r>
          </a:p>
          <a:p>
            <a:pPr marL="0" indent="0">
              <a:lnSpc>
                <a:spcPts val="2880"/>
              </a:lnSpc>
              <a:spcBef>
                <a:spcPts val="0"/>
              </a:spcBef>
              <a:buNone/>
            </a:pPr>
            <a:r>
              <a:rPr lang="en-US" altLang="zh-TW" sz="2400" b="1" dirty="0" smtClean="0"/>
              <a:t>5.</a:t>
            </a:r>
            <a:r>
              <a:rPr lang="zh-TW" altLang="en-US" sz="2400" b="1" dirty="0" smtClean="0"/>
              <a:t>京</a:t>
            </a:r>
            <a:r>
              <a:rPr lang="zh-TW" altLang="en-US" sz="2400" b="1" dirty="0"/>
              <a:t>極公司以一項著作權換入夏彥公司的專利權，該</a:t>
            </a:r>
            <a:r>
              <a:rPr lang="zh-TW" altLang="en-US" sz="2400" b="1" dirty="0" smtClean="0"/>
              <a:t>交換具</a:t>
            </a:r>
            <a:r>
              <a:rPr lang="zh-TW" altLang="en-US" sz="2400" b="1" dirty="0"/>
              <a:t>商業實質。京極公司著作權的帳面金額</a:t>
            </a:r>
            <a:r>
              <a:rPr lang="en-US" altLang="zh-TW" sz="2400" b="1" dirty="0" smtClean="0"/>
              <a:t>$60,000</a:t>
            </a:r>
            <a:r>
              <a:rPr lang="zh-TW" altLang="en-US" sz="2400" b="1" dirty="0"/>
              <a:t>，</a:t>
            </a:r>
            <a:r>
              <a:rPr lang="zh-TW" altLang="en-US" sz="2400" b="1" dirty="0" smtClean="0"/>
              <a:t>公允價值</a:t>
            </a:r>
            <a:r>
              <a:rPr lang="zh-TW" altLang="en-US" sz="2400" b="1" dirty="0"/>
              <a:t>為</a:t>
            </a:r>
            <a:r>
              <a:rPr lang="en-US" altLang="zh-TW" sz="2400" b="1" dirty="0" smtClean="0"/>
              <a:t>$10,000</a:t>
            </a:r>
            <a:r>
              <a:rPr lang="zh-TW" altLang="en-US" sz="2400" b="1" dirty="0"/>
              <a:t>。夏彥公司專利權的帳面金額為</a:t>
            </a:r>
            <a:r>
              <a:rPr lang="en-US" altLang="zh-TW" sz="2400" b="1" dirty="0" smtClean="0"/>
              <a:t>$1000,000</a:t>
            </a:r>
            <a:r>
              <a:rPr lang="zh-TW" altLang="en-US" sz="2400" b="1" dirty="0" smtClean="0"/>
              <a:t>，公允</a:t>
            </a:r>
            <a:r>
              <a:rPr lang="zh-TW" altLang="en-US" sz="2400" b="1" dirty="0"/>
              <a:t>價值</a:t>
            </a:r>
            <a:r>
              <a:rPr lang="en-US" altLang="zh-TW" sz="2400" b="1" dirty="0" smtClean="0"/>
              <a:t>$40,000</a:t>
            </a:r>
            <a:r>
              <a:rPr lang="zh-TW" altLang="en-US" sz="2400" b="1" dirty="0"/>
              <a:t>，並收到京極公司現金</a:t>
            </a:r>
            <a:r>
              <a:rPr lang="en-US" altLang="zh-TW" sz="2400" b="1" dirty="0" smtClean="0"/>
              <a:t>$30,000</a:t>
            </a:r>
            <a:r>
              <a:rPr lang="zh-TW" altLang="en-US" sz="2400" b="1" dirty="0" smtClean="0"/>
              <a:t>。京</a:t>
            </a:r>
            <a:r>
              <a:rPr lang="zh-TW" altLang="en-US" sz="2400" b="1" dirty="0"/>
              <a:t>極</a:t>
            </a:r>
            <a:r>
              <a:rPr lang="zh-TW" altLang="en-US" sz="2400" b="1" dirty="0" smtClean="0"/>
              <a:t>公司入帳成本</a:t>
            </a:r>
            <a:r>
              <a:rPr lang="en-US" altLang="zh-TW" sz="2400" b="1" dirty="0" smtClean="0"/>
              <a:t>?</a:t>
            </a:r>
            <a:r>
              <a:rPr lang="en-US" altLang="zh-TW" sz="2400" b="1" dirty="0"/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en-US" altLang="zh-TW" sz="2400" dirty="0"/>
          </a:p>
          <a:p>
            <a:pPr marL="0" indent="0">
              <a:spcBef>
                <a:spcPts val="0"/>
              </a:spcBef>
              <a:buNone/>
            </a:pPr>
            <a:endParaRPr lang="en-US" altLang="zh-TW" sz="2400" dirty="0" smtClean="0"/>
          </a:p>
          <a:p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63</Words>
  <Application>Microsoft Office PowerPoint</Application>
  <PresentationFormat>如螢幕大小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 0427無形資產定義及成本衡量(1)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28</cp:revision>
  <dcterms:created xsi:type="dcterms:W3CDTF">2018-02-28T12:37:34Z</dcterms:created>
  <dcterms:modified xsi:type="dcterms:W3CDTF">2018-04-27T04:29:09Z</dcterms:modified>
</cp:coreProperties>
</file>