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CCFF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54" y="-7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29574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280115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78128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31950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31495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511461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008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42120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45274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8800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0012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1E0784-C446-4935-A422-C5AF75C1F6D9}" type="datetimeFigureOut">
              <a:rPr lang="zh-TW" altLang="en-US" smtClean="0"/>
              <a:t>2018/5/7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ADA8BC-446F-4F49-AD6F-1DDC13DD500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15932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標題 4"/>
          <p:cNvSpPr>
            <a:spLocks noGrp="1"/>
          </p:cNvSpPr>
          <p:nvPr>
            <p:ph type="title"/>
          </p:nvPr>
        </p:nvSpPr>
        <p:spPr>
          <a:xfrm>
            <a:off x="395536" y="-243408"/>
            <a:ext cx="8568952" cy="114300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altLang="zh-TW" sz="3600" b="1" dirty="0" smtClean="0">
                <a:solidFill>
                  <a:srgbClr val="FF0000"/>
                </a:solidFill>
              </a:rPr>
              <a:t>0508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 </a:t>
            </a:r>
            <a:r>
              <a:rPr lang="zh-TW" altLang="zh-TW" sz="3600" b="1" dirty="0">
                <a:solidFill>
                  <a:srgbClr val="FF0000"/>
                </a:solidFill>
              </a:rPr>
              <a:t>流動負債及負債</a:t>
            </a:r>
            <a:r>
              <a:rPr lang="zh-TW" altLang="zh-TW" sz="3600" b="1" dirty="0" smtClean="0">
                <a:solidFill>
                  <a:srgbClr val="FF0000"/>
                </a:solidFill>
              </a:rPr>
              <a:t>準備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-</a:t>
            </a:r>
            <a:r>
              <a:rPr lang="zh-TW" altLang="en-US" sz="3600" b="1" dirty="0" smtClean="0">
                <a:solidFill>
                  <a:srgbClr val="FF0000"/>
                </a:solidFill>
              </a:rPr>
              <a:t>分類 </a:t>
            </a:r>
            <a:r>
              <a:rPr lang="en-US" altLang="zh-TW" sz="3600" b="1" dirty="0" smtClean="0">
                <a:solidFill>
                  <a:srgbClr val="FF0000"/>
                </a:solidFill>
              </a:rPr>
              <a:t>(2)</a:t>
            </a:r>
            <a:endParaRPr lang="zh-TW" altLang="en-US" sz="3600" b="1" dirty="0">
              <a:solidFill>
                <a:srgbClr val="FF0000"/>
              </a:solidFill>
            </a:endParaRPr>
          </a:p>
        </p:txBody>
      </p:sp>
      <p:sp>
        <p:nvSpPr>
          <p:cNvPr id="6" name="內容版面配置區 5"/>
          <p:cNvSpPr>
            <a:spLocks noGrp="1"/>
          </p:cNvSpPr>
          <p:nvPr>
            <p:ph idx="1"/>
          </p:nvPr>
        </p:nvSpPr>
        <p:spPr>
          <a:xfrm>
            <a:off x="144016" y="620688"/>
            <a:ext cx="8999984" cy="5760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TW" altLang="en-US" sz="2500" b="1" dirty="0" smtClean="0">
                <a:solidFill>
                  <a:srgbClr val="C00000"/>
                </a:solidFill>
              </a:rPr>
              <a:t>試</a:t>
            </a:r>
            <a:r>
              <a:rPr lang="zh-TW" altLang="en-US" sz="2500" b="1" dirty="0">
                <a:solidFill>
                  <a:srgbClr val="C00000"/>
                </a:solidFill>
              </a:rPr>
              <a:t>依下列情況，分別回答</a:t>
            </a:r>
            <a:r>
              <a:rPr lang="en-US" altLang="zh-TW" sz="2500" b="1" dirty="0">
                <a:solidFill>
                  <a:srgbClr val="C00000"/>
                </a:solidFill>
              </a:rPr>
              <a:t>(1)</a:t>
            </a:r>
            <a:r>
              <a:rPr lang="zh-TW" altLang="en-US" sz="2500" b="1" dirty="0">
                <a:solidFill>
                  <a:srgbClr val="C00000"/>
                </a:solidFill>
              </a:rPr>
              <a:t>流動負債、</a:t>
            </a:r>
            <a:r>
              <a:rPr lang="en-US" altLang="zh-TW" sz="2500" b="1" dirty="0">
                <a:solidFill>
                  <a:srgbClr val="C00000"/>
                </a:solidFill>
              </a:rPr>
              <a:t>(2)</a:t>
            </a:r>
            <a:r>
              <a:rPr lang="zh-TW" altLang="en-US" sz="2500" b="1" dirty="0">
                <a:solidFill>
                  <a:srgbClr val="C00000"/>
                </a:solidFill>
              </a:rPr>
              <a:t>非流動負債、</a:t>
            </a:r>
            <a:r>
              <a:rPr lang="en-US" altLang="zh-TW" sz="2500" b="1" dirty="0">
                <a:solidFill>
                  <a:srgbClr val="C00000"/>
                </a:solidFill>
              </a:rPr>
              <a:t>(3)</a:t>
            </a:r>
            <a:r>
              <a:rPr lang="zh-TW" altLang="zh-TW" sz="2500" b="1" dirty="0">
                <a:solidFill>
                  <a:srgbClr val="C00000"/>
                </a:solidFill>
              </a:rPr>
              <a:t>不屬於上列</a:t>
            </a:r>
            <a:r>
              <a:rPr lang="zh-TW" altLang="en-US" sz="2500" b="1" dirty="0">
                <a:solidFill>
                  <a:srgbClr val="C00000"/>
                </a:solidFill>
              </a:rPr>
              <a:t>負債該</a:t>
            </a:r>
            <a:r>
              <a:rPr lang="zh-TW" altLang="zh-TW" sz="2500" b="1" dirty="0">
                <a:solidFill>
                  <a:srgbClr val="C00000"/>
                </a:solidFill>
              </a:rPr>
              <a:t>如何表達</a:t>
            </a:r>
            <a:endParaRPr lang="en-US" altLang="zh-TW" sz="2500" b="1" dirty="0">
              <a:solidFill>
                <a:srgbClr val="C00000"/>
              </a:solidFill>
            </a:endParaRPr>
          </a:p>
          <a:p>
            <a:pPr marL="261938" lvl="0" indent="-261938">
              <a:buFont typeface="Wingdings" panose="05000000000000000000" pitchFamily="2" charset="2"/>
              <a:buAutoNum type="circleNumWdWhitePlain"/>
            </a:pPr>
            <a:r>
              <a:rPr lang="zh-TW" altLang="zh-TW" sz="2550" b="1" dirty="0"/>
              <a:t>應付公司債 </a:t>
            </a:r>
            <a:r>
              <a:rPr lang="en-US" altLang="zh-TW" sz="2550" b="1" dirty="0"/>
              <a:t>$50,000</a:t>
            </a:r>
            <a:r>
              <a:rPr lang="zh-TW" altLang="zh-TW" sz="2550" b="1" dirty="0"/>
              <a:t>（其中</a:t>
            </a:r>
            <a:r>
              <a:rPr lang="en-US" altLang="zh-TW" sz="2550" b="1" dirty="0"/>
              <a:t>$30,000</a:t>
            </a:r>
            <a:r>
              <a:rPr lang="zh-TW" altLang="zh-TW" sz="2550" b="1" dirty="0"/>
              <a:t>將於</a:t>
            </a:r>
            <a:r>
              <a:rPr lang="en-US" altLang="zh-TW" sz="2550" b="1" dirty="0"/>
              <a:t>02</a:t>
            </a:r>
            <a:r>
              <a:rPr lang="zh-TW" altLang="zh-TW" sz="2550" b="1" dirty="0"/>
              <a:t>年底到期）</a:t>
            </a:r>
            <a:endParaRPr lang="zh-TW" altLang="zh-TW" sz="2550" dirty="0"/>
          </a:p>
          <a:p>
            <a:pPr marL="261938" lvl="0" indent="-261938">
              <a:buFont typeface="Wingdings" panose="05000000000000000000" pitchFamily="2" charset="2"/>
              <a:buAutoNum type="circleNumWdWhitePlain"/>
            </a:pPr>
            <a:r>
              <a:rPr lang="zh-TW" altLang="zh-TW" sz="2550" b="1" dirty="0">
                <a:solidFill>
                  <a:srgbClr val="0000FF"/>
                </a:solidFill>
              </a:rPr>
              <a:t>預收貨款</a:t>
            </a:r>
            <a:r>
              <a:rPr lang="en-US" altLang="zh-TW" sz="2550" b="1" dirty="0">
                <a:solidFill>
                  <a:srgbClr val="0000FF"/>
                </a:solidFill>
              </a:rPr>
              <a:t>$8,000</a:t>
            </a:r>
            <a:r>
              <a:rPr lang="zh-TW" altLang="zh-TW" sz="2550" b="1" dirty="0">
                <a:solidFill>
                  <a:srgbClr val="0000FF"/>
                </a:solidFill>
              </a:rPr>
              <a:t>、預付貨款</a:t>
            </a:r>
            <a:r>
              <a:rPr lang="en-US" altLang="zh-TW" sz="2550" b="1" dirty="0">
                <a:solidFill>
                  <a:srgbClr val="0000FF"/>
                </a:solidFill>
              </a:rPr>
              <a:t>$5,000</a:t>
            </a:r>
            <a:endParaRPr lang="zh-TW" altLang="zh-TW" sz="2550" dirty="0">
              <a:solidFill>
                <a:srgbClr val="0000FF"/>
              </a:solidFill>
            </a:endParaRPr>
          </a:p>
          <a:p>
            <a:pPr marL="261938" lvl="0" indent="-261938">
              <a:buFont typeface="Wingdings" panose="05000000000000000000" pitchFamily="2" charset="2"/>
              <a:buAutoNum type="circleNumWdWhitePlain"/>
            </a:pPr>
            <a:r>
              <a:rPr lang="zh-TW" altLang="zh-TW" sz="2550" b="1" dirty="0"/>
              <a:t>積欠特別股股利</a:t>
            </a:r>
            <a:r>
              <a:rPr lang="en-US" altLang="zh-TW" sz="2550" b="1" dirty="0"/>
              <a:t>$6,000</a:t>
            </a:r>
            <a:endParaRPr lang="zh-TW" altLang="zh-TW" sz="2550" dirty="0"/>
          </a:p>
          <a:p>
            <a:pPr marL="261938" indent="-261938">
              <a:buFont typeface="Wingdings" panose="05000000000000000000" pitchFamily="2" charset="2"/>
              <a:buAutoNum type="circleNumWdWhitePlain"/>
            </a:pPr>
            <a:r>
              <a:rPr lang="en-US" altLang="zh-TW" sz="2550" b="1" dirty="0">
                <a:solidFill>
                  <a:srgbClr val="0000FF"/>
                </a:solidFill>
              </a:rPr>
              <a:t>01</a:t>
            </a:r>
            <a:r>
              <a:rPr lang="zh-TW" altLang="zh-TW" sz="2550" b="1" dirty="0">
                <a:solidFill>
                  <a:srgbClr val="0000FF"/>
                </a:solidFill>
              </a:rPr>
              <a:t>年</a:t>
            </a:r>
            <a:r>
              <a:rPr lang="en-US" altLang="zh-TW" sz="2550" b="1" dirty="0">
                <a:solidFill>
                  <a:srgbClr val="0000FF"/>
                </a:solidFill>
              </a:rPr>
              <a:t>12</a:t>
            </a:r>
            <a:r>
              <a:rPr lang="zh-TW" altLang="zh-TW" sz="2550" b="1" dirty="0">
                <a:solidFill>
                  <a:srgbClr val="0000FF"/>
                </a:solidFill>
              </a:rPr>
              <a:t>月底簽發三個月期不附息票據</a:t>
            </a:r>
            <a:r>
              <a:rPr lang="en-US" altLang="zh-TW" sz="2550" b="1" dirty="0">
                <a:solidFill>
                  <a:srgbClr val="0000FF"/>
                </a:solidFill>
              </a:rPr>
              <a:t>$41,200</a:t>
            </a:r>
            <a:r>
              <a:rPr lang="zh-TW" altLang="zh-TW" sz="2550" b="1" dirty="0">
                <a:solidFill>
                  <a:srgbClr val="0000FF"/>
                </a:solidFill>
              </a:rPr>
              <a:t>，向鳳梨公司借款（有效利率</a:t>
            </a:r>
            <a:r>
              <a:rPr lang="en-US" altLang="zh-TW" sz="2550" b="1" dirty="0">
                <a:solidFill>
                  <a:srgbClr val="0000FF"/>
                </a:solidFill>
              </a:rPr>
              <a:t>12%</a:t>
            </a:r>
            <a:r>
              <a:rPr lang="zh-TW" altLang="zh-TW" sz="2550" b="1" dirty="0">
                <a:solidFill>
                  <a:srgbClr val="0000FF"/>
                </a:solidFill>
              </a:rPr>
              <a:t>）</a:t>
            </a:r>
          </a:p>
          <a:p>
            <a:pPr marL="261938" lvl="0" indent="-261938">
              <a:buFont typeface="Wingdings" panose="05000000000000000000" pitchFamily="2" charset="2"/>
              <a:buAutoNum type="circleNumWdWhitePlain"/>
            </a:pPr>
            <a:r>
              <a:rPr lang="zh-TW" altLang="zh-TW" sz="2550" b="1" dirty="0"/>
              <a:t>富邦銀行有銀行存款</a:t>
            </a:r>
            <a:r>
              <a:rPr lang="en-US" altLang="zh-TW" sz="2550" b="1" dirty="0"/>
              <a:t>$50,000</a:t>
            </a:r>
            <a:r>
              <a:rPr lang="zh-TW" altLang="zh-TW" sz="2550" b="1" dirty="0"/>
              <a:t>及銀行透支</a:t>
            </a:r>
            <a:r>
              <a:rPr lang="en-US" altLang="zh-TW" sz="2550" b="1" dirty="0"/>
              <a:t>$30,000</a:t>
            </a:r>
            <a:endParaRPr lang="zh-TW" altLang="zh-TW" sz="2550" dirty="0"/>
          </a:p>
          <a:p>
            <a:pPr marL="261938" lvl="0" indent="-261938">
              <a:buFont typeface="Wingdings" panose="05000000000000000000" pitchFamily="2" charset="2"/>
              <a:buAutoNum type="circleNumWdWhitePlain"/>
            </a:pPr>
            <a:r>
              <a:rPr lang="zh-TW" altLang="zh-TW" sz="2550" b="1" dirty="0">
                <a:solidFill>
                  <a:srgbClr val="0000FF"/>
                </a:solidFill>
              </a:rPr>
              <a:t>應付帳款統制帳貸餘</a:t>
            </a:r>
            <a:r>
              <a:rPr lang="en-US" altLang="zh-TW" sz="2550" b="1" dirty="0">
                <a:solidFill>
                  <a:srgbClr val="0000FF"/>
                </a:solidFill>
              </a:rPr>
              <a:t>$10,000</a:t>
            </a:r>
            <a:r>
              <a:rPr lang="zh-TW" altLang="zh-TW" sz="2550" b="1" dirty="0">
                <a:solidFill>
                  <a:srgbClr val="0000FF"/>
                </a:solidFill>
              </a:rPr>
              <a:t>，其中含應付帳款明細帳借餘</a:t>
            </a:r>
            <a:r>
              <a:rPr lang="en-US" altLang="zh-TW" sz="2550" b="1" dirty="0">
                <a:solidFill>
                  <a:srgbClr val="0000FF"/>
                </a:solidFill>
              </a:rPr>
              <a:t>$10,000</a:t>
            </a:r>
            <a:endParaRPr lang="zh-TW" altLang="zh-TW" sz="2550" b="1" dirty="0">
              <a:solidFill>
                <a:srgbClr val="0000FF"/>
              </a:solidFill>
            </a:endParaRPr>
          </a:p>
          <a:p>
            <a:pPr marL="261938" lvl="0" indent="-261938">
              <a:buFont typeface="Wingdings" panose="05000000000000000000" pitchFamily="2" charset="2"/>
              <a:buAutoNum type="circleNumWdWhitePlain"/>
            </a:pPr>
            <a:r>
              <a:rPr lang="zh-TW" altLang="zh-TW" sz="2550" b="1" dirty="0"/>
              <a:t>應收帳款統制帳借餘</a:t>
            </a:r>
            <a:r>
              <a:rPr lang="en-US" altLang="zh-TW" sz="2550" b="1" dirty="0"/>
              <a:t>$8,000</a:t>
            </a:r>
            <a:r>
              <a:rPr lang="zh-TW" altLang="zh-TW" sz="2550" b="1" dirty="0"/>
              <a:t>，其中含應收帳款明細帳貸餘</a:t>
            </a:r>
            <a:r>
              <a:rPr lang="en-US" altLang="zh-TW" sz="2550" b="1" dirty="0" smtClean="0"/>
              <a:t>$3,000</a:t>
            </a:r>
            <a:endParaRPr lang="zh-TW" altLang="zh-TW" sz="2550" dirty="0"/>
          </a:p>
          <a:p>
            <a:pPr marL="261938" indent="-261938">
              <a:buFont typeface="Wingdings" panose="05000000000000000000" pitchFamily="2" charset="2"/>
              <a:buAutoNum type="circleNumWdWhitePlain"/>
            </a:pPr>
            <a:r>
              <a:rPr lang="zh-TW" altLang="zh-TW" sz="2550" b="1" dirty="0">
                <a:solidFill>
                  <a:srgbClr val="0000FF"/>
                </a:solidFill>
              </a:rPr>
              <a:t>五個月後</a:t>
            </a:r>
            <a:r>
              <a:rPr lang="zh-TW" altLang="zh-TW" sz="2550" b="1" dirty="0" smtClean="0">
                <a:solidFill>
                  <a:srgbClr val="0000FF"/>
                </a:solidFill>
              </a:rPr>
              <a:t>到期長期</a:t>
            </a:r>
            <a:r>
              <a:rPr lang="zh-TW" altLang="zh-TW" sz="2550" b="1" dirty="0">
                <a:solidFill>
                  <a:srgbClr val="0000FF"/>
                </a:solidFill>
              </a:rPr>
              <a:t>借款</a:t>
            </a:r>
            <a:r>
              <a:rPr lang="en-US" altLang="zh-TW" sz="2550" b="1" dirty="0" smtClean="0">
                <a:solidFill>
                  <a:srgbClr val="0000FF"/>
                </a:solidFill>
              </a:rPr>
              <a:t>$100,000</a:t>
            </a:r>
            <a:r>
              <a:rPr lang="zh-TW" altLang="zh-TW" sz="2550" b="1" dirty="0">
                <a:solidFill>
                  <a:srgbClr val="0000FF"/>
                </a:solidFill>
              </a:rPr>
              <a:t>，已完成展期八個月的協議</a:t>
            </a:r>
          </a:p>
          <a:p>
            <a:pPr marL="261938" indent="-261938">
              <a:buFont typeface="Wingdings" panose="05000000000000000000" pitchFamily="2" charset="2"/>
              <a:buAutoNum type="circleNumWdWhitePlain"/>
            </a:pPr>
            <a:r>
              <a:rPr lang="zh-TW" altLang="zh-TW" sz="2550" b="1" dirty="0"/>
              <a:t>未享折扣</a:t>
            </a:r>
            <a:r>
              <a:rPr lang="zh-TW" altLang="zh-TW" sz="2550" b="1" dirty="0" smtClean="0"/>
              <a:t>損失</a:t>
            </a:r>
            <a:r>
              <a:rPr lang="en-US" altLang="zh-TW" sz="2550" b="1" dirty="0" smtClean="0"/>
              <a:t>$5000</a:t>
            </a:r>
            <a:endParaRPr lang="en-US" altLang="zh-TW" sz="2550" b="1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4065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200</TotalTime>
  <Words>174</Words>
  <Application>Microsoft Office PowerPoint</Application>
  <PresentationFormat>如螢幕大小 (4:3)</PresentationFormat>
  <Paragraphs>11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Office 佈景主題</vt:lpstr>
      <vt:lpstr>0508 流動負債及負債準備-分類 (2)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FV-PL之投資－持有供交易之金融資產</dc:title>
  <dc:creator>User</dc:creator>
  <cp:lastModifiedBy>user</cp:lastModifiedBy>
  <cp:revision>37</cp:revision>
  <dcterms:created xsi:type="dcterms:W3CDTF">2018-02-28T12:37:34Z</dcterms:created>
  <dcterms:modified xsi:type="dcterms:W3CDTF">2018-05-07T07:33:30Z</dcterms:modified>
</cp:coreProperties>
</file>