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1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0531</a:t>
            </a:r>
            <a:r>
              <a:rPr lang="zh-TW" altLang="en-US" sz="3600" b="1" dirty="0">
                <a:solidFill>
                  <a:srgbClr val="FF0000"/>
                </a:solidFill>
              </a:rPr>
              <a:t>公司債溢價攤銷</a:t>
            </a:r>
            <a:r>
              <a:rPr lang="en-US" altLang="zh-TW" sz="3600" b="1" dirty="0">
                <a:solidFill>
                  <a:srgbClr val="FF0000"/>
                </a:solidFill>
              </a:rPr>
              <a:t>(5)</a:t>
            </a:r>
            <a:r>
              <a:rPr lang="zh-TW" altLang="en-US" sz="3600" b="1" dirty="0">
                <a:solidFill>
                  <a:srgbClr val="FF0000"/>
                </a:solidFill>
              </a:rPr>
              <a:t>付息後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836712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dirty="0"/>
              <a:t>西門公司</a:t>
            </a:r>
            <a:r>
              <a:rPr lang="en-US" altLang="zh-TW" dirty="0"/>
              <a:t>06</a:t>
            </a:r>
            <a:r>
              <a:rPr lang="zh-TW" altLang="zh-TW" dirty="0"/>
              <a:t>年</a:t>
            </a:r>
            <a:r>
              <a:rPr lang="en-US" altLang="zh-TW" dirty="0"/>
              <a:t>7</a:t>
            </a:r>
            <a:r>
              <a:rPr lang="zh-TW" altLang="zh-TW" dirty="0"/>
              <a:t>月</a:t>
            </a:r>
            <a:r>
              <a:rPr lang="en-US" altLang="zh-TW" dirty="0"/>
              <a:t>1</a:t>
            </a:r>
            <a:r>
              <a:rPr lang="zh-TW" altLang="zh-TW" dirty="0"/>
              <a:t>日經核准發行面額</a:t>
            </a:r>
            <a:r>
              <a:rPr lang="en-US" altLang="zh-TW" dirty="0"/>
              <a:t>$600,000</a:t>
            </a:r>
            <a:r>
              <a:rPr lang="zh-TW" altLang="zh-TW" dirty="0"/>
              <a:t>之</a:t>
            </a:r>
            <a:r>
              <a:rPr lang="en-US" altLang="zh-TW" dirty="0"/>
              <a:t>6</a:t>
            </a:r>
            <a:r>
              <a:rPr lang="zh-TW" altLang="zh-TW" dirty="0"/>
              <a:t>年期公司債，每年</a:t>
            </a:r>
            <a:r>
              <a:rPr lang="en-US" altLang="zh-TW" dirty="0"/>
              <a:t>6/30</a:t>
            </a:r>
            <a:r>
              <a:rPr lang="zh-TW" altLang="zh-TW" dirty="0"/>
              <a:t>及</a:t>
            </a:r>
            <a:r>
              <a:rPr lang="en-US" altLang="zh-TW" dirty="0"/>
              <a:t>12/31</a:t>
            </a:r>
            <a:r>
              <a:rPr lang="zh-TW" altLang="zh-TW" dirty="0"/>
              <a:t>付息，票面利率</a:t>
            </a:r>
            <a:r>
              <a:rPr lang="en-US" altLang="zh-TW" dirty="0"/>
              <a:t>8%</a:t>
            </a:r>
            <a:r>
              <a:rPr lang="zh-TW" altLang="zh-TW" dirty="0"/>
              <a:t>，有效利率</a:t>
            </a:r>
            <a:r>
              <a:rPr lang="en-US" altLang="zh-TW" dirty="0"/>
              <a:t>6%</a:t>
            </a:r>
            <a:r>
              <a:rPr lang="zh-TW" altLang="zh-TW" dirty="0"/>
              <a:t>。但西門公司因故於</a:t>
            </a:r>
            <a:r>
              <a:rPr lang="zh-TW" altLang="zh-TW" dirty="0" smtClean="0"/>
              <a:t>當年</a:t>
            </a:r>
            <a:r>
              <a:rPr lang="en-US" altLang="zh-TW" dirty="0" smtClean="0"/>
              <a:t>8</a:t>
            </a:r>
            <a:r>
              <a:rPr lang="zh-TW" altLang="zh-TW" dirty="0" smtClean="0"/>
              <a:t>月</a:t>
            </a:r>
            <a:r>
              <a:rPr lang="en-US" altLang="zh-TW" dirty="0" smtClean="0"/>
              <a:t>1</a:t>
            </a:r>
            <a:r>
              <a:rPr lang="zh-TW" altLang="zh-TW" dirty="0" smtClean="0"/>
              <a:t>日</a:t>
            </a:r>
            <a:r>
              <a:rPr lang="zh-TW" altLang="en-US" b="1" u="sng" dirty="0" smtClean="0">
                <a:solidFill>
                  <a:srgbClr val="0000FF"/>
                </a:solidFill>
              </a:rPr>
              <a:t>收到現金</a:t>
            </a:r>
            <a:r>
              <a:rPr lang="en-US" altLang="zh-TW" b="1" u="sng" dirty="0" smtClean="0">
                <a:solidFill>
                  <a:srgbClr val="0000FF"/>
                </a:solidFill>
              </a:rPr>
              <a:t>$658,349</a:t>
            </a:r>
            <a:r>
              <a:rPr lang="zh-TW" altLang="zh-TW" dirty="0" smtClean="0"/>
              <a:t>全部</a:t>
            </a:r>
            <a:r>
              <a:rPr lang="zh-TW" altLang="zh-TW" dirty="0"/>
              <a:t>出售，以有效利息法攤銷溢</a:t>
            </a:r>
            <a:r>
              <a:rPr lang="zh-TW" altLang="zh-TW" dirty="0" smtClean="0"/>
              <a:t>折價。</a:t>
            </a:r>
            <a:r>
              <a:rPr lang="en-US" altLang="zh-TW" dirty="0"/>
              <a:t>	</a:t>
            </a:r>
            <a:endParaRPr lang="zh-TW" altLang="zh-TW" dirty="0"/>
          </a:p>
          <a:p>
            <a:pPr marL="742950" indent="-742950">
              <a:buAutoNum type="arabicParenBoth"/>
            </a:pPr>
            <a:r>
              <a:rPr lang="en-US" altLang="zh-TW" sz="4000" b="1" dirty="0" smtClean="0">
                <a:solidFill>
                  <a:srgbClr val="0000FF"/>
                </a:solidFill>
              </a:rPr>
              <a:t>06/8/1</a:t>
            </a:r>
            <a:r>
              <a:rPr lang="zh-TW" altLang="en-US" sz="4000" b="1" dirty="0" smtClean="0">
                <a:solidFill>
                  <a:srgbClr val="0000FF"/>
                </a:solidFill>
              </a:rPr>
              <a:t>日</a:t>
            </a:r>
            <a:r>
              <a:rPr lang="zh-TW" altLang="zh-TW" sz="4000" b="1" dirty="0" smtClean="0">
                <a:solidFill>
                  <a:srgbClr val="0000FF"/>
                </a:solidFill>
              </a:rPr>
              <a:t>發行</a:t>
            </a:r>
            <a:r>
              <a:rPr lang="zh-TW" altLang="zh-TW" sz="4000" b="1" dirty="0">
                <a:solidFill>
                  <a:srgbClr val="0000FF"/>
                </a:solidFill>
              </a:rPr>
              <a:t>分錄</a:t>
            </a:r>
            <a:endParaRPr lang="en-US" altLang="zh-TW" sz="4000" b="1" dirty="0">
              <a:solidFill>
                <a:srgbClr val="0000FF"/>
              </a:solidFill>
            </a:endParaRPr>
          </a:p>
          <a:p>
            <a:pPr marL="742950" indent="-742950">
              <a:buAutoNum type="arabicParenBoth"/>
            </a:pPr>
            <a:r>
              <a:rPr lang="en-US" altLang="zh-TW" sz="4000" b="1" dirty="0" smtClean="0">
                <a:solidFill>
                  <a:srgbClr val="FF0000"/>
                </a:solidFill>
              </a:rPr>
              <a:t>06/12/31</a:t>
            </a:r>
            <a:r>
              <a:rPr lang="zh-TW" altLang="zh-TW" sz="4000" b="1" dirty="0" smtClean="0">
                <a:solidFill>
                  <a:srgbClr val="FF0000"/>
                </a:solidFill>
              </a:rPr>
              <a:t>付息分錄</a:t>
            </a:r>
            <a:endParaRPr lang="en-US" altLang="zh-TW" sz="4000" b="1" dirty="0" smtClean="0">
              <a:solidFill>
                <a:srgbClr val="FF0000"/>
              </a:solidFill>
            </a:endParaRPr>
          </a:p>
          <a:p>
            <a:pPr marL="742950" indent="-742950">
              <a:buFont typeface="Arial" panose="020B0604020202020204" pitchFamily="34" charset="0"/>
              <a:buAutoNum type="arabicParenBoth"/>
            </a:pPr>
            <a:r>
              <a:rPr lang="zh-TW" altLang="en-US" sz="4000" b="1" dirty="0">
                <a:solidFill>
                  <a:srgbClr val="0000FF"/>
                </a:solidFill>
              </a:rPr>
              <a:t>計算</a:t>
            </a:r>
            <a:r>
              <a:rPr lang="en-US" altLang="zh-TW" sz="4000" b="1" dirty="0">
                <a:solidFill>
                  <a:srgbClr val="0000FF"/>
                </a:solidFill>
              </a:rPr>
              <a:t>06/12/31</a:t>
            </a:r>
            <a:r>
              <a:rPr lang="zh-TW" altLang="zh-TW" sz="4000" b="1" dirty="0">
                <a:solidFill>
                  <a:srgbClr val="0000FF"/>
                </a:solidFill>
              </a:rPr>
              <a:t>應付公司債帳面</a:t>
            </a:r>
            <a:r>
              <a:rPr lang="zh-TW" altLang="zh-TW" sz="4000" b="1" dirty="0">
                <a:solidFill>
                  <a:srgbClr val="0000FF"/>
                </a:solidFill>
              </a:rPr>
              <a:t>金額</a:t>
            </a:r>
            <a:endParaRPr lang="en-US" altLang="zh-TW" sz="4000" b="1" dirty="0">
              <a:solidFill>
                <a:srgbClr val="0000FF"/>
              </a:solidFill>
            </a:endParaRPr>
          </a:p>
          <a:p>
            <a:pPr marL="742950" indent="-742950">
              <a:buFont typeface="Arial" panose="020B0604020202020204" pitchFamily="34" charset="0"/>
              <a:buAutoNum type="arabicParenBoth"/>
            </a:pPr>
            <a:r>
              <a:rPr lang="en-US" altLang="zh-TW" sz="4000" b="1" dirty="0">
                <a:solidFill>
                  <a:srgbClr val="FF0000"/>
                </a:solidFill>
              </a:rPr>
              <a:t>03/6/30</a:t>
            </a:r>
            <a:r>
              <a:rPr lang="zh-TW" altLang="zh-TW" sz="4000" b="1" dirty="0">
                <a:solidFill>
                  <a:srgbClr val="FF0000"/>
                </a:solidFill>
              </a:rPr>
              <a:t>分錄</a:t>
            </a:r>
            <a:endParaRPr lang="en-US" altLang="zh-TW" sz="4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72</Words>
  <Application>Microsoft Office PowerPoint</Application>
  <PresentationFormat>如螢幕大小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0531公司債溢價攤銷(5)付息後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58</cp:revision>
  <dcterms:created xsi:type="dcterms:W3CDTF">2018-02-28T12:37:34Z</dcterms:created>
  <dcterms:modified xsi:type="dcterms:W3CDTF">2018-05-31T08:18:23Z</dcterms:modified>
</cp:coreProperties>
</file>