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7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0605</a:t>
            </a:r>
            <a:r>
              <a:rPr lang="zh-TW" altLang="en-US" b="1" dirty="0">
                <a:solidFill>
                  <a:srgbClr val="FF0000"/>
                </a:solidFill>
              </a:rPr>
              <a:t>公司債</a:t>
            </a:r>
            <a:r>
              <a:rPr lang="zh-TW" altLang="en-US" b="1" dirty="0" smtClean="0">
                <a:solidFill>
                  <a:srgbClr val="FF0000"/>
                </a:solidFill>
              </a:rPr>
              <a:t>評量卷</a:t>
            </a:r>
            <a:r>
              <a:rPr lang="en-US" altLang="zh-TW" b="1" dirty="0" smtClean="0">
                <a:solidFill>
                  <a:srgbClr val="FF0000"/>
                </a:solidFill>
              </a:rPr>
              <a:t>24-25(6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692696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1.</a:t>
            </a:r>
            <a:r>
              <a:rPr lang="zh-TW" altLang="zh-TW" b="1" dirty="0" smtClean="0">
                <a:solidFill>
                  <a:srgbClr val="0000FF"/>
                </a:solidFill>
              </a:rPr>
              <a:t>已</a:t>
            </a:r>
            <a:r>
              <a:rPr lang="zh-TW" altLang="zh-TW" b="1" dirty="0">
                <a:solidFill>
                  <a:srgbClr val="0000FF"/>
                </a:solidFill>
              </a:rPr>
              <a:t>知公司債之帳面金額為</a:t>
            </a:r>
            <a:r>
              <a:rPr lang="en-US" altLang="zh-TW" b="1" dirty="0">
                <a:solidFill>
                  <a:srgbClr val="0000FF"/>
                </a:solidFill>
              </a:rPr>
              <a:t>$258,000</a:t>
            </a:r>
            <a:r>
              <a:rPr lang="zh-TW" altLang="zh-TW" b="1" dirty="0">
                <a:solidFill>
                  <a:srgbClr val="0000FF"/>
                </a:solidFill>
              </a:rPr>
              <a:t>，年底帳列應付公司債折價</a:t>
            </a:r>
            <a:r>
              <a:rPr lang="en-US" altLang="zh-TW" b="1" dirty="0">
                <a:solidFill>
                  <a:srgbClr val="0000FF"/>
                </a:solidFill>
              </a:rPr>
              <a:t>$8,000</a:t>
            </a:r>
            <a:r>
              <a:rPr lang="zh-TW" altLang="zh-TW" b="1" dirty="0">
                <a:solidFill>
                  <a:srgbClr val="0000FF"/>
                </a:solidFill>
              </a:rPr>
              <a:t>，則</a:t>
            </a:r>
            <a:r>
              <a:rPr lang="zh-TW" altLang="zh-TW" b="1" dirty="0" smtClean="0">
                <a:solidFill>
                  <a:srgbClr val="0000FF"/>
                </a:solidFill>
              </a:rPr>
              <a:t>公司債面額</a:t>
            </a:r>
            <a:r>
              <a:rPr lang="zh-TW" altLang="en-US" b="1" dirty="0">
                <a:solidFill>
                  <a:srgbClr val="0000FF"/>
                </a:solidFill>
              </a:rPr>
              <a:t>多少</a:t>
            </a:r>
            <a:r>
              <a:rPr lang="en-US" altLang="zh-TW" b="1" dirty="0">
                <a:solidFill>
                  <a:srgbClr val="0000FF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FF0000"/>
                </a:solidFill>
              </a:rPr>
              <a:t>2.</a:t>
            </a:r>
            <a:r>
              <a:rPr lang="zh-TW" altLang="en-US" b="1" dirty="0" smtClean="0">
                <a:solidFill>
                  <a:srgbClr val="FF0000"/>
                </a:solidFill>
              </a:rPr>
              <a:t>折價攤銷會使利息費用</a:t>
            </a:r>
            <a:r>
              <a:rPr lang="en-US" altLang="zh-TW" b="1" dirty="0" smtClean="0">
                <a:solidFill>
                  <a:srgbClr val="FF0000"/>
                </a:solidFill>
              </a:rPr>
              <a:t>______(</a:t>
            </a:r>
            <a:r>
              <a:rPr lang="zh-TW" altLang="en-US" b="1" dirty="0" smtClean="0">
                <a:solidFill>
                  <a:srgbClr val="FF0000"/>
                </a:solidFill>
              </a:rPr>
              <a:t>增或減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3.</a:t>
            </a:r>
            <a:r>
              <a:rPr lang="zh-TW" altLang="en-US" b="1" dirty="0" smtClean="0">
                <a:solidFill>
                  <a:srgbClr val="0000FF"/>
                </a:solidFill>
              </a:rPr>
              <a:t>溢價</a:t>
            </a:r>
            <a:r>
              <a:rPr lang="zh-TW" altLang="en-US" b="1" dirty="0">
                <a:solidFill>
                  <a:srgbClr val="0000FF"/>
                </a:solidFill>
              </a:rPr>
              <a:t>攤銷會使利息</a:t>
            </a:r>
            <a:r>
              <a:rPr lang="zh-TW" altLang="en-US" b="1" dirty="0" smtClean="0">
                <a:solidFill>
                  <a:srgbClr val="0000FF"/>
                </a:solidFill>
              </a:rPr>
              <a:t>費用</a:t>
            </a:r>
            <a:r>
              <a:rPr lang="en-US" altLang="zh-TW" b="1" dirty="0">
                <a:solidFill>
                  <a:srgbClr val="0000FF"/>
                </a:solidFill>
              </a:rPr>
              <a:t>______(</a:t>
            </a:r>
            <a:r>
              <a:rPr lang="zh-TW" altLang="en-US" b="1" dirty="0">
                <a:solidFill>
                  <a:srgbClr val="0000FF"/>
                </a:solidFill>
              </a:rPr>
              <a:t>增或減</a:t>
            </a:r>
            <a:r>
              <a:rPr lang="en-US" altLang="zh-TW" b="1" dirty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FF0000"/>
                </a:solidFill>
              </a:rPr>
              <a:t>4.</a:t>
            </a:r>
            <a:r>
              <a:rPr lang="zh-TW" altLang="zh-TW" b="1" dirty="0" smtClean="0">
                <a:solidFill>
                  <a:srgbClr val="FF0000"/>
                </a:solidFill>
              </a:rPr>
              <a:t>裘莉公司折價發行公司債，到期日應付公司債折價餘額為</a:t>
            </a:r>
            <a:r>
              <a:rPr lang="zh-TW" altLang="en-US" b="1" dirty="0" smtClean="0">
                <a:solidFill>
                  <a:srgbClr val="FF0000"/>
                </a:solidFill>
              </a:rPr>
              <a:t>多少</a:t>
            </a:r>
            <a:r>
              <a:rPr lang="en-US" altLang="zh-TW" b="1" dirty="0" smtClean="0">
                <a:solidFill>
                  <a:srgbClr val="FF0000"/>
                </a:solidFill>
              </a:rPr>
              <a:t>?</a:t>
            </a:r>
            <a:endParaRPr lang="zh-TW" altLang="zh-TW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5.</a:t>
            </a:r>
            <a:r>
              <a:rPr lang="zh-TW" altLang="zh-TW" b="1" dirty="0" smtClean="0">
                <a:solidFill>
                  <a:srgbClr val="0000FF"/>
                </a:solidFill>
              </a:rPr>
              <a:t>公司於</a:t>
            </a:r>
            <a:r>
              <a:rPr lang="en-US" altLang="zh-TW" b="1" dirty="0" smtClean="0">
                <a:solidFill>
                  <a:srgbClr val="0000FF"/>
                </a:solidFill>
              </a:rPr>
              <a:t>01</a:t>
            </a:r>
            <a:r>
              <a:rPr lang="zh-TW" altLang="zh-TW" b="1" dirty="0" smtClean="0">
                <a:solidFill>
                  <a:srgbClr val="0000FF"/>
                </a:solidFill>
              </a:rPr>
              <a:t>年</a:t>
            </a:r>
            <a:r>
              <a:rPr lang="en-US" altLang="zh-TW" b="1" dirty="0" smtClean="0">
                <a:solidFill>
                  <a:srgbClr val="0000FF"/>
                </a:solidFill>
              </a:rPr>
              <a:t>1</a:t>
            </a:r>
            <a:r>
              <a:rPr lang="zh-TW" altLang="zh-TW" b="1" dirty="0" smtClean="0">
                <a:solidFill>
                  <a:srgbClr val="0000FF"/>
                </a:solidFill>
              </a:rPr>
              <a:t>月</a:t>
            </a:r>
            <a:r>
              <a:rPr lang="en-US" altLang="zh-TW" b="1" dirty="0" smtClean="0">
                <a:solidFill>
                  <a:srgbClr val="0000FF"/>
                </a:solidFill>
              </a:rPr>
              <a:t>1</a:t>
            </a:r>
            <a:r>
              <a:rPr lang="zh-TW" altLang="zh-TW" b="1" dirty="0" smtClean="0">
                <a:solidFill>
                  <a:srgbClr val="0000FF"/>
                </a:solidFill>
              </a:rPr>
              <a:t>日發行面額</a:t>
            </a:r>
            <a:r>
              <a:rPr lang="en-US" altLang="zh-TW" b="1" dirty="0" smtClean="0">
                <a:solidFill>
                  <a:srgbClr val="0000FF"/>
                </a:solidFill>
              </a:rPr>
              <a:t>$100,000</a:t>
            </a:r>
            <a:r>
              <a:rPr lang="zh-TW" altLang="zh-TW" b="1" dirty="0" smtClean="0">
                <a:solidFill>
                  <a:srgbClr val="0000FF"/>
                </a:solidFill>
              </a:rPr>
              <a:t>，</a:t>
            </a:r>
            <a:r>
              <a:rPr lang="en-US" altLang="zh-TW" b="1" dirty="0" smtClean="0">
                <a:solidFill>
                  <a:srgbClr val="0000FF"/>
                </a:solidFill>
              </a:rPr>
              <a:t>3</a:t>
            </a:r>
            <a:r>
              <a:rPr lang="zh-TW" altLang="zh-TW" b="1" dirty="0" smtClean="0">
                <a:solidFill>
                  <a:srgbClr val="0000FF"/>
                </a:solidFill>
              </a:rPr>
              <a:t>年期公司債，票面利率</a:t>
            </a:r>
            <a:r>
              <a:rPr lang="en-US" altLang="zh-TW" b="1" dirty="0" smtClean="0">
                <a:solidFill>
                  <a:srgbClr val="0000FF"/>
                </a:solidFill>
              </a:rPr>
              <a:t>10%</a:t>
            </a:r>
            <a:r>
              <a:rPr lang="zh-TW" altLang="zh-TW" b="1" dirty="0" smtClean="0">
                <a:solidFill>
                  <a:srgbClr val="0000FF"/>
                </a:solidFill>
              </a:rPr>
              <a:t>，每年底付息一次，惟發行時有效利率</a:t>
            </a:r>
            <a:r>
              <a:rPr lang="en-US" altLang="zh-TW" b="1" dirty="0" smtClean="0">
                <a:solidFill>
                  <a:srgbClr val="0000FF"/>
                </a:solidFill>
              </a:rPr>
              <a:t>12%</a:t>
            </a:r>
            <a:r>
              <a:rPr lang="zh-TW" altLang="zh-TW" b="1" dirty="0" smtClean="0">
                <a:solidFill>
                  <a:srgbClr val="0000FF"/>
                </a:solidFill>
              </a:rPr>
              <a:t>高於票面利率，故以</a:t>
            </a:r>
            <a:r>
              <a:rPr lang="en-US" altLang="zh-TW" b="1" dirty="0" smtClean="0">
                <a:solidFill>
                  <a:srgbClr val="0000FF"/>
                </a:solidFill>
              </a:rPr>
              <a:t>$95,196</a:t>
            </a:r>
            <a:r>
              <a:rPr lang="zh-TW" altLang="zh-TW" b="1" dirty="0" smtClean="0">
                <a:solidFill>
                  <a:srgbClr val="0000FF"/>
                </a:solidFill>
              </a:rPr>
              <a:t>折價發行。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(1)01</a:t>
            </a:r>
            <a:r>
              <a:rPr lang="zh-TW" altLang="zh-TW" b="1" dirty="0">
                <a:solidFill>
                  <a:srgbClr val="0000FF"/>
                </a:solidFill>
              </a:rPr>
              <a:t>年初發行</a:t>
            </a:r>
            <a:r>
              <a:rPr lang="zh-TW" altLang="zh-TW" b="1" dirty="0" smtClean="0">
                <a:solidFill>
                  <a:srgbClr val="0000FF"/>
                </a:solidFill>
              </a:rPr>
              <a:t>分錄</a:t>
            </a:r>
            <a:r>
              <a:rPr lang="zh-TW" altLang="en-US" b="1" dirty="0" smtClean="0">
                <a:solidFill>
                  <a:srgbClr val="0000FF"/>
                </a:solidFill>
              </a:rPr>
              <a:t>  </a:t>
            </a:r>
            <a:r>
              <a:rPr lang="en-US" altLang="zh-TW" b="1" dirty="0" smtClean="0">
                <a:solidFill>
                  <a:srgbClr val="0000FF"/>
                </a:solidFill>
              </a:rPr>
              <a:t>(2)01</a:t>
            </a:r>
            <a:r>
              <a:rPr lang="zh-TW" altLang="zh-TW" b="1" dirty="0">
                <a:solidFill>
                  <a:srgbClr val="0000FF"/>
                </a:solidFill>
              </a:rPr>
              <a:t>年底付息與調整分錄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 marL="742950" indent="-742950">
              <a:buFont typeface="Arial" panose="020B0604020202020204" pitchFamily="34" charset="0"/>
              <a:buAutoNum type="arabicParenBoth"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139</Words>
  <Application>Microsoft Office PowerPoint</Application>
  <PresentationFormat>如螢幕大小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0605公司債評量卷24-25(6)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Administrator</cp:lastModifiedBy>
  <cp:revision>61</cp:revision>
  <dcterms:created xsi:type="dcterms:W3CDTF">2018-02-28T12:37:34Z</dcterms:created>
  <dcterms:modified xsi:type="dcterms:W3CDTF">2018-06-04T09:02:35Z</dcterms:modified>
</cp:coreProperties>
</file>