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62" r:id="rId5"/>
    <p:sldId id="265" r:id="rId6"/>
    <p:sldId id="274" r:id="rId7"/>
    <p:sldId id="264" r:id="rId8"/>
    <p:sldId id="266" r:id="rId9"/>
    <p:sldId id="267" r:id="rId10"/>
    <p:sldId id="268" r:id="rId11"/>
    <p:sldId id="278" r:id="rId12"/>
    <p:sldId id="269" r:id="rId13"/>
    <p:sldId id="270" r:id="rId14"/>
    <p:sldId id="271" r:id="rId15"/>
    <p:sldId id="272" r:id="rId16"/>
    <p:sldId id="275" r:id="rId17"/>
    <p:sldId id="276" r:id="rId18"/>
    <p:sldId id="277" r:id="rId19"/>
    <p:sldId id="279" r:id="rId20"/>
    <p:sldId id="280" r:id="rId21"/>
    <p:sldId id="281" r:id="rId22"/>
    <p:sldId id="28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59" autoAdjust="0"/>
    <p:restoredTop sz="94660"/>
  </p:normalViewPr>
  <p:slideViewPr>
    <p:cSldViewPr snapToGrid="0">
      <p:cViewPr>
        <p:scale>
          <a:sx n="93" d="100"/>
          <a:sy n="93" d="100"/>
        </p:scale>
        <p:origin x="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A5B613-132A-4400-A91C-33E54D40B1D7}" type="datetimeFigureOut">
              <a:rPr lang="en-PH" smtClean="0"/>
              <a:t>06/10/2018</a:t>
            </a:fld>
            <a:endParaRPr lang="en-PH"/>
          </a:p>
        </p:txBody>
      </p:sp>
      <p:sp>
        <p:nvSpPr>
          <p:cNvPr id="5" name="Footer Placeholder 4"/>
          <p:cNvSpPr>
            <a:spLocks noGrp="1"/>
          </p:cNvSpPr>
          <p:nvPr>
            <p:ph type="ftr" sz="quarter" idx="11"/>
          </p:nvPr>
        </p:nvSpPr>
        <p:spPr/>
        <p:txBody>
          <a:bodyPr/>
          <a:lstStyle/>
          <a:p>
            <a:endParaRPr lang="en-PH"/>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2077219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A5B613-132A-4400-A91C-33E54D40B1D7}" type="datetimeFigureOut">
              <a:rPr lang="en-PH" smtClean="0"/>
              <a:t>06/10/2018</a:t>
            </a:fld>
            <a:endParaRPr lang="en-PH"/>
          </a:p>
        </p:txBody>
      </p:sp>
      <p:sp>
        <p:nvSpPr>
          <p:cNvPr id="5" name="Footer Placeholder 4"/>
          <p:cNvSpPr>
            <a:spLocks noGrp="1"/>
          </p:cNvSpPr>
          <p:nvPr>
            <p:ph type="ftr" sz="quarter" idx="11"/>
          </p:nvPr>
        </p:nvSpPr>
        <p:spPr/>
        <p:txBody>
          <a:bodyPr/>
          <a:lstStyle/>
          <a:p>
            <a:endParaRPr lang="en-P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19488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A5B613-132A-4400-A91C-33E54D40B1D7}" type="datetimeFigureOut">
              <a:rPr lang="en-PH" smtClean="0"/>
              <a:t>06/10/2018</a:t>
            </a:fld>
            <a:endParaRPr lang="en-PH"/>
          </a:p>
        </p:txBody>
      </p:sp>
      <p:sp>
        <p:nvSpPr>
          <p:cNvPr id="5" name="Footer Placeholder 4"/>
          <p:cNvSpPr>
            <a:spLocks noGrp="1"/>
          </p:cNvSpPr>
          <p:nvPr>
            <p:ph type="ftr" sz="quarter" idx="11"/>
          </p:nvPr>
        </p:nvSpPr>
        <p:spPr/>
        <p:txBody>
          <a:bodyPr/>
          <a:lstStyle/>
          <a:p>
            <a:endParaRPr lang="en-PH"/>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700214-199C-46AE-B784-EAE4B2B84355}" type="slidenum">
              <a:rPr lang="en-PH" smtClean="0"/>
              <a:t>‹#›</a:t>
            </a:fld>
            <a:endParaRPr lang="en-PH"/>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8029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BA5B613-132A-4400-A91C-33E54D40B1D7}" type="datetimeFigureOut">
              <a:rPr lang="en-PH" smtClean="0"/>
              <a:t>06/10/2018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929733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BA5B613-132A-4400-A91C-33E54D40B1D7}" type="datetimeFigureOut">
              <a:rPr lang="en-PH" smtClean="0"/>
              <a:t>06/10/2018</a:t>
            </a:fld>
            <a:endParaRPr lang="en-PH"/>
          </a:p>
        </p:txBody>
      </p:sp>
      <p:sp>
        <p:nvSpPr>
          <p:cNvPr id="6" name="Footer Placeholder 5"/>
          <p:cNvSpPr>
            <a:spLocks noGrp="1"/>
          </p:cNvSpPr>
          <p:nvPr>
            <p:ph type="ftr" sz="quarter" idx="11"/>
          </p:nvPr>
        </p:nvSpPr>
        <p:spPr/>
        <p:txBody>
          <a:bodyPr/>
          <a:lstStyle/>
          <a:p>
            <a:endParaRPr lang="en-PH"/>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700214-199C-46AE-B784-EAE4B2B84355}" type="slidenum">
              <a:rPr lang="en-PH" smtClean="0"/>
              <a:t>‹#›</a:t>
            </a:fld>
            <a:endParaRPr lang="en-PH"/>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51271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BA5B613-132A-4400-A91C-33E54D40B1D7}" type="datetimeFigureOut">
              <a:rPr lang="en-PH" smtClean="0"/>
              <a:t>06/10/2018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327361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A5B613-132A-4400-A91C-33E54D40B1D7}" type="datetimeFigureOut">
              <a:rPr lang="en-PH" smtClean="0"/>
              <a:t>06/10/2018</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11862632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A5B613-132A-4400-A91C-33E54D40B1D7}" type="datetimeFigureOut">
              <a:rPr lang="en-PH" smtClean="0"/>
              <a:t>06/10/2018</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371879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A5B613-132A-4400-A91C-33E54D40B1D7}" type="datetimeFigureOut">
              <a:rPr lang="en-PH" smtClean="0"/>
              <a:t>06/10/2018</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1555235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A5B613-132A-4400-A91C-33E54D40B1D7}" type="datetimeFigureOut">
              <a:rPr lang="en-PH" smtClean="0"/>
              <a:t>06/10/2018</a:t>
            </a:fld>
            <a:endParaRPr lang="en-PH"/>
          </a:p>
        </p:txBody>
      </p:sp>
      <p:sp>
        <p:nvSpPr>
          <p:cNvPr id="5" name="Footer Placeholder 4"/>
          <p:cNvSpPr>
            <a:spLocks noGrp="1"/>
          </p:cNvSpPr>
          <p:nvPr>
            <p:ph type="ftr" sz="quarter" idx="11"/>
          </p:nvPr>
        </p:nvSpPr>
        <p:spPr/>
        <p:txBody>
          <a:bodyPr/>
          <a:lstStyle/>
          <a:p>
            <a:endParaRPr lang="en-P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920471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A5B613-132A-4400-A91C-33E54D40B1D7}" type="datetimeFigureOut">
              <a:rPr lang="en-PH" smtClean="0"/>
              <a:t>06/10/2018</a:t>
            </a:fld>
            <a:endParaRPr lang="en-PH"/>
          </a:p>
        </p:txBody>
      </p:sp>
      <p:sp>
        <p:nvSpPr>
          <p:cNvPr id="6" name="Footer Placeholder 5"/>
          <p:cNvSpPr>
            <a:spLocks noGrp="1"/>
          </p:cNvSpPr>
          <p:nvPr>
            <p:ph type="ftr" sz="quarter" idx="11"/>
          </p:nvPr>
        </p:nvSpPr>
        <p:spPr/>
        <p:txBody>
          <a:bodyPr/>
          <a:lstStyle/>
          <a:p>
            <a:endParaRPr lang="en-PH"/>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1728910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BA5B613-132A-4400-A91C-33E54D40B1D7}" type="datetimeFigureOut">
              <a:rPr lang="en-PH" smtClean="0"/>
              <a:t>06/10/2018</a:t>
            </a:fld>
            <a:endParaRPr lang="en-PH"/>
          </a:p>
        </p:txBody>
      </p:sp>
      <p:sp>
        <p:nvSpPr>
          <p:cNvPr id="8" name="Footer Placeholder 7"/>
          <p:cNvSpPr>
            <a:spLocks noGrp="1"/>
          </p:cNvSpPr>
          <p:nvPr>
            <p:ph type="ftr" sz="quarter" idx="11"/>
          </p:nvPr>
        </p:nvSpPr>
        <p:spPr/>
        <p:txBody>
          <a:bodyPr/>
          <a:lstStyle/>
          <a:p>
            <a:endParaRPr lang="en-PH"/>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275589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BA5B613-132A-4400-A91C-33E54D40B1D7}" type="datetimeFigureOut">
              <a:rPr lang="en-PH" smtClean="0"/>
              <a:t>06/10/2018</a:t>
            </a:fld>
            <a:endParaRPr lang="en-PH"/>
          </a:p>
        </p:txBody>
      </p:sp>
      <p:sp>
        <p:nvSpPr>
          <p:cNvPr id="4" name="Footer Placeholder 3"/>
          <p:cNvSpPr>
            <a:spLocks noGrp="1"/>
          </p:cNvSpPr>
          <p:nvPr>
            <p:ph type="ftr" sz="quarter" idx="11"/>
          </p:nvPr>
        </p:nvSpPr>
        <p:spPr/>
        <p:txBody>
          <a:bodyPr/>
          <a:lstStyle/>
          <a:p>
            <a:endParaRPr lang="en-PH"/>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69563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A5B613-132A-4400-A91C-33E54D40B1D7}" type="datetimeFigureOut">
              <a:rPr lang="en-PH" smtClean="0"/>
              <a:t>06/10/2018</a:t>
            </a:fld>
            <a:endParaRPr lang="en-PH"/>
          </a:p>
        </p:txBody>
      </p:sp>
      <p:sp>
        <p:nvSpPr>
          <p:cNvPr id="3" name="Footer Placeholder 2"/>
          <p:cNvSpPr>
            <a:spLocks noGrp="1"/>
          </p:cNvSpPr>
          <p:nvPr>
            <p:ph type="ftr" sz="quarter" idx="11"/>
          </p:nvPr>
        </p:nvSpPr>
        <p:spPr/>
        <p:txBody>
          <a:bodyPr/>
          <a:lstStyle/>
          <a:p>
            <a:endParaRPr lang="en-PH"/>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3055707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A5B613-132A-4400-A91C-33E54D40B1D7}" type="datetimeFigureOut">
              <a:rPr lang="en-PH" smtClean="0"/>
              <a:t>06/10/2018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427998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A5B613-132A-4400-A91C-33E54D40B1D7}" type="datetimeFigureOut">
              <a:rPr lang="en-PH" smtClean="0"/>
              <a:t>06/10/2018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700214-199C-46AE-B784-EAE4B2B84355}" type="slidenum">
              <a:rPr lang="en-PH" smtClean="0"/>
              <a:t>‹#›</a:t>
            </a:fld>
            <a:endParaRPr lang="en-PH"/>
          </a:p>
        </p:txBody>
      </p:sp>
    </p:spTree>
    <p:extLst>
      <p:ext uri="{BB962C8B-B14F-4D97-AF65-F5344CB8AC3E}">
        <p14:creationId xmlns:p14="http://schemas.microsoft.com/office/powerpoint/2010/main" val="2739154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BA5B613-132A-4400-A91C-33E54D40B1D7}" type="datetimeFigureOut">
              <a:rPr lang="en-PH" smtClean="0"/>
              <a:t>06/10/2018</a:t>
            </a:fld>
            <a:endParaRPr lang="en-PH"/>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PH"/>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3700214-199C-46AE-B784-EAE4B2B84355}" type="slidenum">
              <a:rPr lang="en-PH" smtClean="0"/>
              <a:t>‹#›</a:t>
            </a:fld>
            <a:endParaRPr lang="en-PH"/>
          </a:p>
        </p:txBody>
      </p:sp>
    </p:spTree>
    <p:extLst>
      <p:ext uri="{BB962C8B-B14F-4D97-AF65-F5344CB8AC3E}">
        <p14:creationId xmlns:p14="http://schemas.microsoft.com/office/powerpoint/2010/main" val="10609018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i="1" dirty="0" smtClean="0"/>
              <a:t>The Process of Writing</a:t>
            </a:r>
            <a:endParaRPr lang="en-PH" i="1" dirty="0"/>
          </a:p>
        </p:txBody>
      </p:sp>
      <p:sp>
        <p:nvSpPr>
          <p:cNvPr id="3" name="Subtitle 2"/>
          <p:cNvSpPr>
            <a:spLocks noGrp="1"/>
          </p:cNvSpPr>
          <p:nvPr>
            <p:ph type="subTitle" idx="1"/>
          </p:nvPr>
        </p:nvSpPr>
        <p:spPr/>
        <p:txBody>
          <a:bodyPr>
            <a:normAutofit/>
          </a:bodyPr>
          <a:lstStyle/>
          <a:p>
            <a:r>
              <a:rPr lang="en-PH" sz="4000" dirty="0" smtClean="0"/>
              <a:t>Pre Writing</a:t>
            </a:r>
            <a:endParaRPr lang="en-PH" sz="4000" dirty="0"/>
          </a:p>
        </p:txBody>
      </p:sp>
      <p:pic>
        <p:nvPicPr>
          <p:cNvPr id="1026" name="Picture 2" descr="Image result for wri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9213" y="706609"/>
            <a:ext cx="7151687" cy="3089275"/>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5501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2040562"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2000" dirty="0" smtClean="0"/>
              <a:t>Actual Writing/</a:t>
            </a:r>
          </a:p>
          <a:p>
            <a:r>
              <a:rPr lang="en-PH" sz="2000" dirty="0" smtClean="0"/>
              <a:t>Drafting</a:t>
            </a:r>
            <a:endParaRPr lang="en-PH" sz="2000" dirty="0"/>
          </a:p>
        </p:txBody>
      </p:sp>
      <p:sp>
        <p:nvSpPr>
          <p:cNvPr id="11" name="TextBox 10"/>
          <p:cNvSpPr txBox="1"/>
          <p:nvPr/>
        </p:nvSpPr>
        <p:spPr>
          <a:xfrm>
            <a:off x="1894424" y="1703282"/>
            <a:ext cx="6680200" cy="923330"/>
          </a:xfrm>
          <a:prstGeom prst="rect">
            <a:avLst/>
          </a:prstGeom>
          <a:solidFill>
            <a:schemeClr val="tx2">
              <a:lumMod val="20000"/>
              <a:lumOff val="80000"/>
            </a:schemeClr>
          </a:solidFill>
          <a:ln>
            <a:solidFill>
              <a:schemeClr val="accent1"/>
            </a:solidFill>
          </a:ln>
        </p:spPr>
        <p:txBody>
          <a:bodyPr wrap="square" rtlCol="0">
            <a:spAutoFit/>
          </a:bodyPr>
          <a:lstStyle/>
          <a:p>
            <a:r>
              <a:rPr lang="en-PH" dirty="0"/>
              <a:t>Read the following sentences and decide which ones are irrelevant to the topic. Draw a line through the irrelevant sentences.</a:t>
            </a:r>
            <a:endParaRPr lang="en-PH" dirty="0"/>
          </a:p>
        </p:txBody>
      </p:sp>
      <p:sp>
        <p:nvSpPr>
          <p:cNvPr id="6" name="TextBox 5"/>
          <p:cNvSpPr txBox="1"/>
          <p:nvPr/>
        </p:nvSpPr>
        <p:spPr>
          <a:xfrm>
            <a:off x="1894424" y="3097555"/>
            <a:ext cx="8911687" cy="2031325"/>
          </a:xfrm>
          <a:prstGeom prst="rect">
            <a:avLst/>
          </a:prstGeom>
          <a:noFill/>
          <a:ln>
            <a:solidFill>
              <a:schemeClr val="accent1"/>
            </a:solidFill>
          </a:ln>
        </p:spPr>
        <p:txBody>
          <a:bodyPr wrap="square" rtlCol="0">
            <a:spAutoFit/>
          </a:bodyPr>
          <a:lstStyle/>
          <a:p>
            <a:pPr marL="342900" indent="-342900">
              <a:buFont typeface="Wingdings" panose="05000000000000000000" pitchFamily="2" charset="2"/>
              <a:buChar char="q"/>
            </a:pPr>
            <a:r>
              <a:rPr lang="en-PH" dirty="0"/>
              <a:t>Topic Sentence: Different people spend their free time in different ways</a:t>
            </a:r>
            <a:r>
              <a:rPr lang="en-PH" dirty="0" smtClean="0"/>
              <a:t>.</a:t>
            </a:r>
          </a:p>
          <a:p>
            <a:r>
              <a:rPr lang="en-PH" dirty="0" smtClean="0"/>
              <a:t> </a:t>
            </a:r>
            <a:endParaRPr lang="en-PH" dirty="0"/>
          </a:p>
          <a:p>
            <a:pPr marL="342900" indent="-342900">
              <a:buAutoNum type="arabicPeriod"/>
            </a:pPr>
            <a:r>
              <a:rPr lang="en-PH" dirty="0" smtClean="0"/>
              <a:t>A </a:t>
            </a:r>
            <a:r>
              <a:rPr lang="en-PH" dirty="0"/>
              <a:t>lot of people spend their free time going to movies. </a:t>
            </a:r>
            <a:endParaRPr lang="en-PH" dirty="0" smtClean="0"/>
          </a:p>
          <a:p>
            <a:pPr marL="342900" indent="-342900">
              <a:buAutoNum type="arabicPeriod"/>
            </a:pPr>
            <a:r>
              <a:rPr lang="en-PH" dirty="0" smtClean="0"/>
              <a:t>The </a:t>
            </a:r>
            <a:r>
              <a:rPr lang="en-PH" dirty="0"/>
              <a:t>price of movies has increased recently. </a:t>
            </a:r>
            <a:endParaRPr lang="en-PH" dirty="0" smtClean="0"/>
          </a:p>
          <a:p>
            <a:pPr marL="342900" indent="-342900">
              <a:buAutoNum type="arabicPeriod"/>
            </a:pPr>
            <a:r>
              <a:rPr lang="en-PH" dirty="0" smtClean="0"/>
              <a:t>Some </a:t>
            </a:r>
            <a:r>
              <a:rPr lang="en-PH" dirty="0"/>
              <a:t>people like to read. </a:t>
            </a:r>
            <a:endParaRPr lang="en-PH" dirty="0" smtClean="0"/>
          </a:p>
          <a:p>
            <a:pPr marL="342900" indent="-342900">
              <a:buAutoNum type="arabicPeriod"/>
            </a:pPr>
            <a:r>
              <a:rPr lang="en-PH" dirty="0" smtClean="0"/>
              <a:t>Many </a:t>
            </a:r>
            <a:r>
              <a:rPr lang="en-PH" dirty="0"/>
              <a:t>people enjoy sports. </a:t>
            </a:r>
            <a:endParaRPr lang="en-PH" dirty="0" smtClean="0"/>
          </a:p>
          <a:p>
            <a:pPr marL="342900" indent="-342900">
              <a:buAutoNum type="arabicPeriod"/>
            </a:pPr>
            <a:r>
              <a:rPr lang="en-PH" dirty="0" smtClean="0"/>
              <a:t>Some </a:t>
            </a:r>
            <a:r>
              <a:rPr lang="en-PH" dirty="0"/>
              <a:t>people prefer to listen to music. </a:t>
            </a:r>
            <a:endParaRPr lang="en-PH" dirty="0" smtClean="0"/>
          </a:p>
        </p:txBody>
      </p:sp>
      <p:sp>
        <p:nvSpPr>
          <p:cNvPr id="8" name="Rounded Rectangle 7"/>
          <p:cNvSpPr/>
          <p:nvPr/>
        </p:nvSpPr>
        <p:spPr>
          <a:xfrm>
            <a:off x="1992036" y="1200319"/>
            <a:ext cx="1264871" cy="379405"/>
          </a:xfrm>
          <a:prstGeom prst="round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PH" dirty="0" smtClean="0"/>
              <a:t>Irrelevant</a:t>
            </a:r>
            <a:endParaRPr lang="en-PH" dirty="0"/>
          </a:p>
        </p:txBody>
      </p:sp>
    </p:spTree>
    <p:extLst>
      <p:ext uri="{BB962C8B-B14F-4D97-AF65-F5344CB8AC3E}">
        <p14:creationId xmlns:p14="http://schemas.microsoft.com/office/powerpoint/2010/main" val="3266333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2040562"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2000" dirty="0" smtClean="0"/>
              <a:t>Actual Writing/</a:t>
            </a:r>
          </a:p>
          <a:p>
            <a:r>
              <a:rPr lang="en-PH" sz="2000" dirty="0" smtClean="0"/>
              <a:t>Drafting</a:t>
            </a:r>
            <a:endParaRPr lang="en-PH" sz="2000" dirty="0"/>
          </a:p>
        </p:txBody>
      </p:sp>
      <p:sp>
        <p:nvSpPr>
          <p:cNvPr id="11" name="TextBox 10"/>
          <p:cNvSpPr txBox="1"/>
          <p:nvPr/>
        </p:nvSpPr>
        <p:spPr>
          <a:xfrm>
            <a:off x="1894425" y="1722463"/>
            <a:ext cx="6680200" cy="2031325"/>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A paragraph is a group of sentences about the same topic. The main idea of the paragraph is usually given in the first sentence. This sentence is called the </a:t>
            </a:r>
            <a:r>
              <a:rPr lang="en-PH" b="1" dirty="0"/>
              <a:t>topic sentence</a:t>
            </a:r>
            <a:r>
              <a:rPr lang="en-PH" dirty="0"/>
              <a:t>. It introduces the topic and controls the information given in the other sentences. The other sentences add details to the topic and are called the supporting sentences. </a:t>
            </a:r>
            <a:endParaRPr lang="en-PH" dirty="0"/>
          </a:p>
        </p:txBody>
      </p:sp>
      <p:sp>
        <p:nvSpPr>
          <p:cNvPr id="6" name="TextBox 5"/>
          <p:cNvSpPr txBox="1"/>
          <p:nvPr/>
        </p:nvSpPr>
        <p:spPr>
          <a:xfrm>
            <a:off x="1894425" y="4034285"/>
            <a:ext cx="6149924" cy="369332"/>
          </a:xfrm>
          <a:prstGeom prst="rect">
            <a:avLst/>
          </a:prstGeom>
          <a:noFill/>
          <a:ln>
            <a:solidFill>
              <a:schemeClr val="accent1"/>
            </a:solidFill>
          </a:ln>
        </p:spPr>
        <p:txBody>
          <a:bodyPr wrap="square" rtlCol="0">
            <a:spAutoFit/>
          </a:bodyPr>
          <a:lstStyle/>
          <a:p>
            <a:pPr marL="342900" indent="-342900">
              <a:buFont typeface="+mj-lt"/>
              <a:buAutoNum type="arabicPeriod"/>
            </a:pPr>
            <a:r>
              <a:rPr lang="en-PH" dirty="0" smtClean="0"/>
              <a:t>Finding the topic sentence</a:t>
            </a:r>
          </a:p>
        </p:txBody>
      </p:sp>
      <p:sp>
        <p:nvSpPr>
          <p:cNvPr id="7" name="Rounded Rectangle 6"/>
          <p:cNvSpPr/>
          <p:nvPr/>
        </p:nvSpPr>
        <p:spPr>
          <a:xfrm>
            <a:off x="1992036" y="1200319"/>
            <a:ext cx="2025160" cy="379405"/>
          </a:xfrm>
          <a:prstGeom prst="round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PH" dirty="0" smtClean="0"/>
              <a:t>Topic Sentence</a:t>
            </a:r>
            <a:endParaRPr lang="en-PH" dirty="0"/>
          </a:p>
        </p:txBody>
      </p:sp>
    </p:spTree>
    <p:extLst>
      <p:ext uri="{BB962C8B-B14F-4D97-AF65-F5344CB8AC3E}">
        <p14:creationId xmlns:p14="http://schemas.microsoft.com/office/powerpoint/2010/main" val="11727321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
        <p:nvSpPr>
          <p:cNvPr id="11" name="TextBox 10"/>
          <p:cNvSpPr txBox="1"/>
          <p:nvPr/>
        </p:nvSpPr>
        <p:spPr>
          <a:xfrm>
            <a:off x="1908517" y="1367581"/>
            <a:ext cx="8911687" cy="1477328"/>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A paragraph is a group of sentences about the same topic. The main idea of the paragraph is usually given in the first sentence. This sentence is called the topic sentence. It introduces the topic and controls the information given in the other sentences. The other sentences add details to the topic and are called the supporting sentences.</a:t>
            </a:r>
          </a:p>
        </p:txBody>
      </p:sp>
      <p:sp>
        <p:nvSpPr>
          <p:cNvPr id="6" name="TextBox 5"/>
          <p:cNvSpPr txBox="1"/>
          <p:nvPr/>
        </p:nvSpPr>
        <p:spPr>
          <a:xfrm>
            <a:off x="1894420" y="3139801"/>
            <a:ext cx="8911687" cy="1754326"/>
          </a:xfrm>
          <a:prstGeom prst="rect">
            <a:avLst/>
          </a:prstGeom>
          <a:noFill/>
          <a:ln>
            <a:solidFill>
              <a:schemeClr val="accent1"/>
            </a:solidFill>
          </a:ln>
        </p:spPr>
        <p:txBody>
          <a:bodyPr wrap="square" rtlCol="0">
            <a:spAutoFit/>
          </a:bodyPr>
          <a:lstStyle/>
          <a:p>
            <a:pPr algn="just"/>
            <a:r>
              <a:rPr lang="en-PH" b="1" dirty="0" smtClean="0"/>
              <a:t>Example:</a:t>
            </a:r>
            <a:endParaRPr lang="en-PH" dirty="0" smtClean="0"/>
          </a:p>
          <a:p>
            <a:pPr algn="just"/>
            <a:r>
              <a:rPr lang="en-PH" dirty="0" smtClean="0"/>
              <a:t>The </a:t>
            </a:r>
            <a:r>
              <a:rPr lang="en-PH" dirty="0"/>
              <a:t>students in the class come from many different parts of the world. Some are from European countries such as France, Spain, and Italy. Others are from Middle Eastern countries, like Saudi Arabia and Israel. Many are from Asian countries like Japan. The largest number are from Latin American countries, such as Venezuela and Mexico.</a:t>
            </a:r>
            <a:endParaRPr lang="en-PH" dirty="0" smtClean="0"/>
          </a:p>
        </p:txBody>
      </p:sp>
      <p:sp>
        <p:nvSpPr>
          <p:cNvPr id="3" name="TextBox 2"/>
          <p:cNvSpPr txBox="1"/>
          <p:nvPr/>
        </p:nvSpPr>
        <p:spPr>
          <a:xfrm>
            <a:off x="4647741" y="2539636"/>
            <a:ext cx="3405047" cy="369332"/>
          </a:xfrm>
          <a:prstGeom prst="rect">
            <a:avLst/>
          </a:prstGeom>
          <a:solidFill>
            <a:schemeClr val="accent6">
              <a:lumMod val="40000"/>
              <a:lumOff val="60000"/>
            </a:schemeClr>
          </a:solidFill>
          <a:ln>
            <a:solidFill>
              <a:schemeClr val="accent1"/>
            </a:solidFill>
          </a:ln>
        </p:spPr>
        <p:txBody>
          <a:bodyPr wrap="square" rtlCol="0">
            <a:spAutoFit/>
          </a:bodyPr>
          <a:lstStyle/>
          <a:p>
            <a:r>
              <a:rPr lang="en-PH" dirty="0"/>
              <a:t>What is the topic sentence? </a:t>
            </a:r>
          </a:p>
        </p:txBody>
      </p:sp>
      <p:sp>
        <p:nvSpPr>
          <p:cNvPr id="8" name="TextBox 7"/>
          <p:cNvSpPr txBox="1"/>
          <p:nvPr/>
        </p:nvSpPr>
        <p:spPr>
          <a:xfrm>
            <a:off x="1894421" y="3423540"/>
            <a:ext cx="8112607" cy="369332"/>
          </a:xfrm>
          <a:prstGeom prst="rect">
            <a:avLst/>
          </a:prstGeom>
          <a:solidFill>
            <a:schemeClr val="accent6">
              <a:lumMod val="40000"/>
              <a:lumOff val="60000"/>
            </a:schemeClr>
          </a:solidFill>
          <a:ln>
            <a:solidFill>
              <a:schemeClr val="accent1"/>
            </a:solidFill>
          </a:ln>
        </p:spPr>
        <p:txBody>
          <a:bodyPr wrap="square" rtlCol="0">
            <a:spAutoFit/>
          </a:bodyPr>
          <a:lstStyle/>
          <a:p>
            <a:r>
              <a:rPr lang="en-PH" dirty="0" smtClean="0"/>
              <a:t>The </a:t>
            </a:r>
            <a:r>
              <a:rPr lang="en-PH" dirty="0"/>
              <a:t>students in the class come from many different parts of the world.</a:t>
            </a:r>
          </a:p>
        </p:txBody>
      </p:sp>
    </p:spTree>
    <p:extLst>
      <p:ext uri="{BB962C8B-B14F-4D97-AF65-F5344CB8AC3E}">
        <p14:creationId xmlns:p14="http://schemas.microsoft.com/office/powerpoint/2010/main" val="2473397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3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800" decel="100000"/>
                                        <p:tgtEl>
                                          <p:spTgt spid="8"/>
                                        </p:tgtEl>
                                      </p:cBhvr>
                                    </p:animEffect>
                                    <p:anim calcmode="lin" valueType="num">
                                      <p:cBhvr>
                                        <p:cTn id="20" dur="800" decel="100000" fill="hold"/>
                                        <p:tgtEl>
                                          <p:spTgt spid="8"/>
                                        </p:tgtEl>
                                        <p:attrNameLst>
                                          <p:attrName>style.rotation</p:attrName>
                                        </p:attrNameLst>
                                      </p:cBhvr>
                                      <p:tavLst>
                                        <p:tav tm="0">
                                          <p:val>
                                            <p:fltVal val="-90"/>
                                          </p:val>
                                        </p:tav>
                                        <p:tav tm="100000">
                                          <p:val>
                                            <p:fltVal val="0"/>
                                          </p:val>
                                        </p:tav>
                                      </p:tavLst>
                                    </p:anim>
                                    <p:anim calcmode="lin" valueType="num">
                                      <p:cBhvr>
                                        <p:cTn id="21" dur="800" decel="100000" fill="hold"/>
                                        <p:tgtEl>
                                          <p:spTgt spid="8"/>
                                        </p:tgtEl>
                                        <p:attrNameLst>
                                          <p:attrName>ppt_x</p:attrName>
                                        </p:attrNameLst>
                                      </p:cBhvr>
                                      <p:tavLst>
                                        <p:tav tm="0">
                                          <p:val>
                                            <p:strVal val="#ppt_x+0.4"/>
                                          </p:val>
                                        </p:tav>
                                        <p:tav tm="100000">
                                          <p:val>
                                            <p:strVal val="#ppt_x-0.05"/>
                                          </p:val>
                                        </p:tav>
                                      </p:tavLst>
                                    </p:anim>
                                    <p:anim calcmode="lin" valueType="num">
                                      <p:cBhvr>
                                        <p:cTn id="22" dur="800" decel="100000" fill="hold"/>
                                        <p:tgtEl>
                                          <p:spTgt spid="8"/>
                                        </p:tgtEl>
                                        <p:attrNameLst>
                                          <p:attrName>ppt_y</p:attrName>
                                        </p:attrNameLst>
                                      </p:cBhvr>
                                      <p:tavLst>
                                        <p:tav tm="0">
                                          <p:val>
                                            <p:strVal val="#ppt_y-0.4"/>
                                          </p:val>
                                        </p:tav>
                                        <p:tav tm="100000">
                                          <p:val>
                                            <p:strVal val="#ppt_y+0.1"/>
                                          </p:val>
                                        </p:tav>
                                      </p:tavLst>
                                    </p:anim>
                                    <p:anim calcmode="lin" valueType="num">
                                      <p:cBhvr>
                                        <p:cTn id="23"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24"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369332"/>
          </a:xfrm>
          <a:prstGeom prst="rect">
            <a:avLst/>
          </a:prstGeom>
          <a:solidFill>
            <a:schemeClr val="tx2">
              <a:lumMod val="20000"/>
              <a:lumOff val="80000"/>
            </a:schemeClr>
          </a:solidFill>
          <a:ln>
            <a:solidFill>
              <a:schemeClr val="accent1"/>
            </a:solidFill>
          </a:ln>
        </p:spPr>
        <p:txBody>
          <a:bodyPr wrap="square" rtlCol="0">
            <a:spAutoFit/>
          </a:bodyPr>
          <a:lstStyle/>
          <a:p>
            <a:r>
              <a:rPr lang="en-PH" dirty="0"/>
              <a:t>Read the following paragraphs and </a:t>
            </a:r>
            <a:r>
              <a:rPr lang="en-PH" dirty="0" smtClean="0"/>
              <a:t>find the topic sentence.</a:t>
            </a:r>
            <a:endParaRPr lang="en-PH" dirty="0"/>
          </a:p>
        </p:txBody>
      </p:sp>
      <p:sp>
        <p:nvSpPr>
          <p:cNvPr id="6" name="TextBox 5"/>
          <p:cNvSpPr txBox="1"/>
          <p:nvPr/>
        </p:nvSpPr>
        <p:spPr>
          <a:xfrm>
            <a:off x="1894423" y="2193428"/>
            <a:ext cx="7105737" cy="1754326"/>
          </a:xfrm>
          <a:prstGeom prst="rect">
            <a:avLst/>
          </a:prstGeom>
          <a:noFill/>
          <a:ln>
            <a:solidFill>
              <a:schemeClr val="accent1"/>
            </a:solidFill>
          </a:ln>
        </p:spPr>
        <p:txBody>
          <a:bodyPr wrap="square" rtlCol="0">
            <a:spAutoFit/>
          </a:bodyPr>
          <a:lstStyle/>
          <a:p>
            <a:pPr algn="just"/>
            <a:r>
              <a:rPr lang="en-PH" dirty="0"/>
              <a:t>There are many reasons why millions of Americans move every year. Some move to find better jobs or to advance their careers. Others are attracted to places with better weather. Still others want to move to a place with less crime. Finally, many people want to move to a place with a lower cost of living.</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Tree>
    <p:extLst>
      <p:ext uri="{BB962C8B-B14F-4D97-AF65-F5344CB8AC3E}">
        <p14:creationId xmlns:p14="http://schemas.microsoft.com/office/powerpoint/2010/main" val="30032532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369332"/>
          </a:xfrm>
          <a:prstGeom prst="rect">
            <a:avLst/>
          </a:prstGeom>
          <a:solidFill>
            <a:schemeClr val="tx2">
              <a:lumMod val="20000"/>
              <a:lumOff val="80000"/>
            </a:schemeClr>
          </a:solidFill>
          <a:ln>
            <a:solidFill>
              <a:schemeClr val="accent1"/>
            </a:solidFill>
          </a:ln>
        </p:spPr>
        <p:txBody>
          <a:bodyPr wrap="square" rtlCol="0">
            <a:spAutoFit/>
          </a:bodyPr>
          <a:lstStyle/>
          <a:p>
            <a:r>
              <a:rPr lang="en-PH" dirty="0"/>
              <a:t>Read the following paragraphs and </a:t>
            </a:r>
            <a:r>
              <a:rPr lang="en-PH" dirty="0" smtClean="0"/>
              <a:t>find the topic sentence.</a:t>
            </a:r>
            <a:endParaRPr lang="en-PH" dirty="0"/>
          </a:p>
        </p:txBody>
      </p:sp>
      <p:sp>
        <p:nvSpPr>
          <p:cNvPr id="6" name="TextBox 5"/>
          <p:cNvSpPr txBox="1"/>
          <p:nvPr/>
        </p:nvSpPr>
        <p:spPr>
          <a:xfrm>
            <a:off x="1894423" y="2193428"/>
            <a:ext cx="7105737" cy="1754326"/>
          </a:xfrm>
          <a:prstGeom prst="rect">
            <a:avLst/>
          </a:prstGeom>
          <a:noFill/>
          <a:ln>
            <a:solidFill>
              <a:schemeClr val="accent1"/>
            </a:solidFill>
          </a:ln>
        </p:spPr>
        <p:txBody>
          <a:bodyPr wrap="square" rtlCol="0">
            <a:spAutoFit/>
          </a:bodyPr>
          <a:lstStyle/>
          <a:p>
            <a:pPr algn="just"/>
            <a:r>
              <a:rPr lang="en-PH" dirty="0"/>
              <a:t>Throughout history garlic has had many uses. The Romans gave garlic to their slaves for strength and to their soldiers for courage. During the Middle Ages, some people used garlic to keep witches away. In the eighteenth century it was used to cure diseases. Even today some people believe that eating garlic can prevent colds.</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Tree>
    <p:extLst>
      <p:ext uri="{BB962C8B-B14F-4D97-AF65-F5344CB8AC3E}">
        <p14:creationId xmlns:p14="http://schemas.microsoft.com/office/powerpoint/2010/main" val="3395377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369332"/>
          </a:xfrm>
          <a:prstGeom prst="rect">
            <a:avLst/>
          </a:prstGeom>
          <a:solidFill>
            <a:schemeClr val="tx2">
              <a:lumMod val="20000"/>
              <a:lumOff val="80000"/>
            </a:schemeClr>
          </a:solidFill>
          <a:ln>
            <a:solidFill>
              <a:schemeClr val="accent1"/>
            </a:solidFill>
          </a:ln>
        </p:spPr>
        <p:txBody>
          <a:bodyPr wrap="square" rtlCol="0">
            <a:spAutoFit/>
          </a:bodyPr>
          <a:lstStyle/>
          <a:p>
            <a:r>
              <a:rPr lang="en-PH" dirty="0"/>
              <a:t>Read the following paragraphs and </a:t>
            </a:r>
            <a:r>
              <a:rPr lang="en-PH" dirty="0" smtClean="0"/>
              <a:t>find the topic sentence.</a:t>
            </a:r>
            <a:endParaRPr lang="en-PH" dirty="0"/>
          </a:p>
        </p:txBody>
      </p:sp>
      <p:sp>
        <p:nvSpPr>
          <p:cNvPr id="6" name="TextBox 5"/>
          <p:cNvSpPr txBox="1"/>
          <p:nvPr/>
        </p:nvSpPr>
        <p:spPr>
          <a:xfrm>
            <a:off x="1894423" y="2193428"/>
            <a:ext cx="7105737" cy="1754326"/>
          </a:xfrm>
          <a:prstGeom prst="rect">
            <a:avLst/>
          </a:prstGeom>
          <a:noFill/>
          <a:ln>
            <a:solidFill>
              <a:schemeClr val="accent1"/>
            </a:solidFill>
          </a:ln>
        </p:spPr>
        <p:txBody>
          <a:bodyPr wrap="square" rtlCol="0">
            <a:spAutoFit/>
          </a:bodyPr>
          <a:lstStyle/>
          <a:p>
            <a:pPr algn="just"/>
            <a:r>
              <a:rPr lang="en-PH" dirty="0"/>
              <a:t>Video games are very popular on college campuses in the United States. Most colleges have at least one video game. These games, which cost fifty cents to play, make hundreds of dollars per week and thousands of dollars per year! In many cases, the schools use the money from the machines for school improvements and scholarships.</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Tree>
    <p:extLst>
      <p:ext uri="{BB962C8B-B14F-4D97-AF65-F5344CB8AC3E}">
        <p14:creationId xmlns:p14="http://schemas.microsoft.com/office/powerpoint/2010/main" val="3031115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646331"/>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Choose the best topic sentence for each of the following </a:t>
            </a:r>
            <a:r>
              <a:rPr lang="en-PH" dirty="0" smtClean="0"/>
              <a:t>paragraph.</a:t>
            </a:r>
            <a:endParaRPr lang="en-PH" dirty="0"/>
          </a:p>
        </p:txBody>
      </p:sp>
      <p:sp>
        <p:nvSpPr>
          <p:cNvPr id="6" name="TextBox 5"/>
          <p:cNvSpPr txBox="1"/>
          <p:nvPr/>
        </p:nvSpPr>
        <p:spPr>
          <a:xfrm>
            <a:off x="1894423" y="2193428"/>
            <a:ext cx="7105737" cy="2031325"/>
          </a:xfrm>
          <a:prstGeom prst="rect">
            <a:avLst/>
          </a:prstGeom>
          <a:noFill/>
          <a:ln>
            <a:solidFill>
              <a:schemeClr val="accent1"/>
            </a:solidFill>
          </a:ln>
        </p:spPr>
        <p:txBody>
          <a:bodyPr wrap="square" rtlCol="0">
            <a:spAutoFit/>
          </a:bodyPr>
          <a:lstStyle/>
          <a:p>
            <a:pPr algn="just"/>
            <a:r>
              <a:rPr lang="en-PH" dirty="0"/>
              <a:t>Many of the buses need repair work. City officials say there is not enough money to fix them. They will borrow money from the state. </a:t>
            </a:r>
            <a:endParaRPr lang="en-PH" dirty="0" smtClean="0"/>
          </a:p>
          <a:p>
            <a:pPr algn="just"/>
            <a:endParaRPr lang="en-PH" dirty="0"/>
          </a:p>
          <a:p>
            <a:pPr marL="342900" indent="-342900" algn="just">
              <a:buAutoNum type="alphaLcPeriod"/>
            </a:pPr>
            <a:r>
              <a:rPr lang="en-PH" dirty="0" smtClean="0"/>
              <a:t>Taxes </a:t>
            </a:r>
            <a:r>
              <a:rPr lang="en-PH" dirty="0"/>
              <a:t>should be raised. </a:t>
            </a:r>
            <a:endParaRPr lang="en-PH" dirty="0" smtClean="0"/>
          </a:p>
          <a:p>
            <a:pPr marL="342900" indent="-342900" algn="just">
              <a:buAutoNum type="alphaLcPeriod"/>
            </a:pPr>
            <a:r>
              <a:rPr lang="en-PH" dirty="0" smtClean="0"/>
              <a:t>Many </a:t>
            </a:r>
            <a:r>
              <a:rPr lang="en-PH" dirty="0"/>
              <a:t>teachers are not paid. </a:t>
            </a:r>
            <a:endParaRPr lang="en-PH" dirty="0" smtClean="0"/>
          </a:p>
          <a:p>
            <a:pPr marL="342900" indent="-342900" algn="just">
              <a:buAutoNum type="alphaLcPeriod"/>
            </a:pPr>
            <a:r>
              <a:rPr lang="en-PH" dirty="0" smtClean="0"/>
              <a:t>Tax </a:t>
            </a:r>
            <a:r>
              <a:rPr lang="en-PH" dirty="0"/>
              <a:t>money is used to build new roads.</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Tree>
    <p:extLst>
      <p:ext uri="{BB962C8B-B14F-4D97-AF65-F5344CB8AC3E}">
        <p14:creationId xmlns:p14="http://schemas.microsoft.com/office/powerpoint/2010/main" val="1180605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646331"/>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Choose the best topic sentence for each of the following </a:t>
            </a:r>
            <a:r>
              <a:rPr lang="en-PH" dirty="0" smtClean="0"/>
              <a:t>paragraph.</a:t>
            </a:r>
            <a:endParaRPr lang="en-PH" dirty="0"/>
          </a:p>
        </p:txBody>
      </p:sp>
      <p:sp>
        <p:nvSpPr>
          <p:cNvPr id="6" name="TextBox 5"/>
          <p:cNvSpPr txBox="1"/>
          <p:nvPr/>
        </p:nvSpPr>
        <p:spPr>
          <a:xfrm>
            <a:off x="1894424" y="2070138"/>
            <a:ext cx="7105737" cy="2862322"/>
          </a:xfrm>
          <a:prstGeom prst="rect">
            <a:avLst/>
          </a:prstGeom>
          <a:noFill/>
          <a:ln>
            <a:solidFill>
              <a:schemeClr val="accent1"/>
            </a:solidFill>
          </a:ln>
        </p:spPr>
        <p:txBody>
          <a:bodyPr wrap="square" rtlCol="0">
            <a:spAutoFit/>
          </a:bodyPr>
          <a:lstStyle/>
          <a:p>
            <a:pPr algn="just"/>
            <a:r>
              <a:rPr lang="en-PH" dirty="0"/>
              <a:t>The city needs more money and will have serious problems if it is not raised soon. We need money to pay for new roads and the repair of old roads. We also need money to pay teachers' salaries and to pay for services such as trash collection. In addition, more tax money is needed for financial aid to the poor. </a:t>
            </a:r>
            <a:endParaRPr lang="en-PH" dirty="0" smtClean="0"/>
          </a:p>
          <a:p>
            <a:pPr algn="just"/>
            <a:endParaRPr lang="en-PH" dirty="0"/>
          </a:p>
          <a:p>
            <a:pPr marL="342900" indent="-342900" algn="just">
              <a:buAutoNum type="alphaLcPeriod"/>
            </a:pPr>
            <a:r>
              <a:rPr lang="en-PH" dirty="0" smtClean="0"/>
              <a:t>Shopping </a:t>
            </a:r>
            <a:r>
              <a:rPr lang="en-PH" dirty="0"/>
              <a:t>is difficult. </a:t>
            </a:r>
            <a:endParaRPr lang="en-PH" dirty="0" smtClean="0"/>
          </a:p>
          <a:p>
            <a:pPr marL="342900" indent="-342900" algn="just">
              <a:buAutoNum type="alphaLcPeriod"/>
            </a:pPr>
            <a:r>
              <a:rPr lang="en-PH" dirty="0" smtClean="0"/>
              <a:t>The </a:t>
            </a:r>
            <a:r>
              <a:rPr lang="en-PH" dirty="0"/>
              <a:t>stores are crowded at Christmas. </a:t>
            </a:r>
            <a:endParaRPr lang="en-PH" dirty="0" smtClean="0"/>
          </a:p>
          <a:p>
            <a:pPr marL="342900" indent="-342900" algn="just">
              <a:buAutoNum type="alphaLcPeriod"/>
            </a:pPr>
            <a:r>
              <a:rPr lang="en-PH" dirty="0" smtClean="0"/>
              <a:t>It </a:t>
            </a:r>
            <a:r>
              <a:rPr lang="en-PH" dirty="0"/>
              <a:t>is better to do your Christmas shopping early. </a:t>
            </a:r>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Tree>
    <p:extLst>
      <p:ext uri="{BB962C8B-B14F-4D97-AF65-F5344CB8AC3E}">
        <p14:creationId xmlns:p14="http://schemas.microsoft.com/office/powerpoint/2010/main" val="22593923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646331"/>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b="1" dirty="0"/>
              <a:t>Choose the best topic sentence</a:t>
            </a:r>
            <a:r>
              <a:rPr lang="en-PH" dirty="0"/>
              <a:t> for each of the following </a:t>
            </a:r>
            <a:r>
              <a:rPr lang="en-PH" dirty="0" smtClean="0"/>
              <a:t>paragraph.</a:t>
            </a:r>
            <a:endParaRPr lang="en-PH" dirty="0"/>
          </a:p>
        </p:txBody>
      </p:sp>
      <p:sp>
        <p:nvSpPr>
          <p:cNvPr id="6" name="TextBox 5"/>
          <p:cNvSpPr txBox="1"/>
          <p:nvPr/>
        </p:nvSpPr>
        <p:spPr>
          <a:xfrm>
            <a:off x="1894423" y="2193428"/>
            <a:ext cx="7105737" cy="2308324"/>
          </a:xfrm>
          <a:prstGeom prst="rect">
            <a:avLst/>
          </a:prstGeom>
          <a:noFill/>
          <a:ln>
            <a:solidFill>
              <a:schemeClr val="accent1"/>
            </a:solidFill>
          </a:ln>
        </p:spPr>
        <p:txBody>
          <a:bodyPr wrap="square" rtlCol="0">
            <a:spAutoFit/>
          </a:bodyPr>
          <a:lstStyle/>
          <a:p>
            <a:pPr algn="just"/>
            <a:r>
              <a:rPr lang="en-PH" dirty="0"/>
              <a:t>It will be more difficult for you if you wait until just before Christmas. Many stores run out of the more popular items, so it will be harder for you to find what you want. The stores are also more crowded, and the lines are much longer. </a:t>
            </a:r>
            <a:endParaRPr lang="en-PH" dirty="0" smtClean="0"/>
          </a:p>
          <a:p>
            <a:pPr algn="just"/>
            <a:endParaRPr lang="en-PH" dirty="0"/>
          </a:p>
          <a:p>
            <a:pPr marL="342900" indent="-342900" algn="just">
              <a:buAutoNum type="alphaLcPeriod"/>
            </a:pPr>
            <a:r>
              <a:rPr lang="en-PH" dirty="0" smtClean="0"/>
              <a:t>Skiing </a:t>
            </a:r>
            <a:r>
              <a:rPr lang="en-PH" dirty="0"/>
              <a:t>is expensive. </a:t>
            </a:r>
            <a:endParaRPr lang="en-PH" dirty="0" smtClean="0"/>
          </a:p>
          <a:p>
            <a:pPr algn="just"/>
            <a:r>
              <a:rPr lang="en-PH" dirty="0" smtClean="0"/>
              <a:t>b</a:t>
            </a:r>
            <a:r>
              <a:rPr lang="en-PH" dirty="0"/>
              <a:t>. Skiing is a popular sport. </a:t>
            </a:r>
            <a:endParaRPr lang="en-PH" dirty="0" smtClean="0"/>
          </a:p>
          <a:p>
            <a:pPr algn="just"/>
            <a:r>
              <a:rPr lang="en-PH" dirty="0" smtClean="0"/>
              <a:t>c</a:t>
            </a:r>
            <a:r>
              <a:rPr lang="en-PH" dirty="0"/>
              <a:t>. Skiing has many disadvantages. </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Tree>
    <p:extLst>
      <p:ext uri="{BB962C8B-B14F-4D97-AF65-F5344CB8AC3E}">
        <p14:creationId xmlns:p14="http://schemas.microsoft.com/office/powerpoint/2010/main" val="996560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923330"/>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Decide what each of the following paragraphs is about. Then </a:t>
            </a:r>
            <a:r>
              <a:rPr lang="en-PH" b="1" dirty="0"/>
              <a:t>write a topic sentence</a:t>
            </a:r>
            <a:r>
              <a:rPr lang="en-PH" dirty="0"/>
              <a:t> in the space provided. Make sure your topic sentence is general enough.</a:t>
            </a:r>
          </a:p>
        </p:txBody>
      </p:sp>
      <p:sp>
        <p:nvSpPr>
          <p:cNvPr id="6" name="TextBox 5"/>
          <p:cNvSpPr txBox="1"/>
          <p:nvPr/>
        </p:nvSpPr>
        <p:spPr>
          <a:xfrm>
            <a:off x="1894423" y="2429733"/>
            <a:ext cx="7105737" cy="1477328"/>
          </a:xfrm>
          <a:prstGeom prst="rect">
            <a:avLst/>
          </a:prstGeom>
          <a:noFill/>
          <a:ln>
            <a:solidFill>
              <a:schemeClr val="accent1"/>
            </a:solidFill>
          </a:ln>
        </p:spPr>
        <p:txBody>
          <a:bodyPr wrap="square" rtlCol="0">
            <a:spAutoFit/>
          </a:bodyPr>
          <a:lstStyle/>
          <a:p>
            <a:pPr algn="just"/>
            <a:r>
              <a:rPr lang="en-PH" b="1" dirty="0" smtClean="0"/>
              <a:t>Example: </a:t>
            </a:r>
          </a:p>
          <a:p>
            <a:pPr algn="just"/>
            <a:r>
              <a:rPr lang="en-PH" dirty="0" smtClean="0"/>
              <a:t>It </a:t>
            </a:r>
            <a:r>
              <a:rPr lang="en-PH" dirty="0"/>
              <a:t>is always sunny and warm. The beaches are gorgeous with soft, white sand and beautiful, blue water. There are many fine restaurants in the Miami area, and most of the big hotels offer terrific entertainment nightly.</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
        <p:nvSpPr>
          <p:cNvPr id="2" name="TextBox 1"/>
          <p:cNvSpPr txBox="1"/>
          <p:nvPr/>
        </p:nvSpPr>
        <p:spPr>
          <a:xfrm>
            <a:off x="1894423" y="4120907"/>
            <a:ext cx="7105737" cy="369332"/>
          </a:xfrm>
          <a:prstGeom prst="rect">
            <a:avLst/>
          </a:prstGeom>
          <a:noFill/>
          <a:ln>
            <a:solidFill>
              <a:schemeClr val="accent1"/>
            </a:solidFill>
          </a:ln>
        </p:spPr>
        <p:txBody>
          <a:bodyPr wrap="square" rtlCol="0">
            <a:spAutoFit/>
          </a:bodyPr>
          <a:lstStyle/>
          <a:p>
            <a:r>
              <a:rPr lang="en-PH" b="1" dirty="0" smtClean="0"/>
              <a:t>Topic Sentence: </a:t>
            </a:r>
            <a:r>
              <a:rPr lang="en-PH" dirty="0" smtClean="0"/>
              <a:t>Miami is a nice place to take a vacation.</a:t>
            </a:r>
            <a:endParaRPr lang="en-PH" dirty="0"/>
          </a:p>
        </p:txBody>
      </p:sp>
    </p:spTree>
    <p:extLst>
      <p:ext uri="{BB962C8B-B14F-4D97-AF65-F5344CB8AC3E}">
        <p14:creationId xmlns:p14="http://schemas.microsoft.com/office/powerpoint/2010/main" val="1259930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0712" y="2188864"/>
            <a:ext cx="8915400" cy="1913236"/>
          </a:xfrm>
          <a:ln>
            <a:solidFill>
              <a:schemeClr val="accent1"/>
            </a:solidFill>
          </a:ln>
        </p:spPr>
        <p:txBody>
          <a:bodyPr>
            <a:noAutofit/>
          </a:bodyPr>
          <a:lstStyle/>
          <a:p>
            <a:pPr marL="0" indent="0" algn="just">
              <a:buNone/>
            </a:pPr>
            <a:r>
              <a:rPr lang="en-PH" sz="2000" dirty="0" smtClean="0"/>
              <a:t>	All words generated or associated to the given word are put into a circle connected to the main.</a:t>
            </a:r>
            <a:r>
              <a:rPr lang="en-PH" sz="2000" dirty="0"/>
              <a:t> </a:t>
            </a:r>
            <a:r>
              <a:rPr lang="en-PH" sz="2000" dirty="0" smtClean="0"/>
              <a:t>It looks like a web diagram.</a:t>
            </a:r>
          </a:p>
          <a:p>
            <a:pPr marL="0" indent="0" algn="just">
              <a:buNone/>
            </a:pPr>
            <a:r>
              <a:rPr lang="en-PH" sz="2000" dirty="0"/>
              <a:t>	</a:t>
            </a:r>
            <a:r>
              <a:rPr lang="en-PH" sz="2000" dirty="0" smtClean="0"/>
              <a:t>Clustering is a type of prewriting that allows you to explore many ideas as soon as they occur to you. Like brainstorming, clustering allows you to begin without clear ideas.</a:t>
            </a:r>
          </a:p>
        </p:txBody>
      </p:sp>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3340100" cy="76944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4400" dirty="0" smtClean="0"/>
              <a:t>Pre Writing</a:t>
            </a:r>
            <a:endParaRPr lang="en-PH" sz="4400" dirty="0"/>
          </a:p>
        </p:txBody>
      </p:sp>
      <p:sp>
        <p:nvSpPr>
          <p:cNvPr id="6" name="TextBox 5"/>
          <p:cNvSpPr txBox="1"/>
          <p:nvPr/>
        </p:nvSpPr>
        <p:spPr>
          <a:xfrm>
            <a:off x="1894425" y="1562100"/>
            <a:ext cx="1725075"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PH" sz="2400" dirty="0" smtClean="0"/>
              <a:t>Clustering</a:t>
            </a:r>
            <a:endParaRPr lang="en-PH" sz="2400" dirty="0"/>
          </a:p>
        </p:txBody>
      </p:sp>
    </p:spTree>
    <p:extLst>
      <p:ext uri="{BB962C8B-B14F-4D97-AF65-F5344CB8AC3E}">
        <p14:creationId xmlns:p14="http://schemas.microsoft.com/office/powerpoint/2010/main" val="32491379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923330"/>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Decide what each of the following paragraphs is about. Then write a topic sentence in the space provided. Make sure your topic sentence is general enough.</a:t>
            </a:r>
          </a:p>
        </p:txBody>
      </p:sp>
      <p:sp>
        <p:nvSpPr>
          <p:cNvPr id="6" name="TextBox 5"/>
          <p:cNvSpPr txBox="1"/>
          <p:nvPr/>
        </p:nvSpPr>
        <p:spPr>
          <a:xfrm>
            <a:off x="1894423" y="2429733"/>
            <a:ext cx="7105737" cy="1754326"/>
          </a:xfrm>
          <a:prstGeom prst="rect">
            <a:avLst/>
          </a:prstGeom>
          <a:noFill/>
          <a:ln>
            <a:solidFill>
              <a:schemeClr val="accent1"/>
            </a:solidFill>
          </a:ln>
        </p:spPr>
        <p:txBody>
          <a:bodyPr wrap="square" rtlCol="0">
            <a:spAutoFit/>
          </a:bodyPr>
          <a:lstStyle/>
          <a:p>
            <a:pPr marL="342900" indent="-342900" algn="just">
              <a:buFont typeface="Wingdings" panose="05000000000000000000" pitchFamily="2" charset="2"/>
              <a:buChar char="q"/>
            </a:pPr>
            <a:r>
              <a:rPr lang="en-PH" dirty="0" smtClean="0"/>
              <a:t>He </a:t>
            </a:r>
            <a:r>
              <a:rPr lang="en-PH" dirty="0"/>
              <a:t>has collected stamps and coins ever since he was a child. He is very proud of his valuable collections. He also enjoys painting and drawing. Recently he has become interested in gardening. Out of all his hobbies, Paul's favorite one is reading. He tries to read at least one book every week.</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
        <p:nvSpPr>
          <p:cNvPr id="2" name="TextBox 1"/>
          <p:cNvSpPr txBox="1"/>
          <p:nvPr/>
        </p:nvSpPr>
        <p:spPr>
          <a:xfrm>
            <a:off x="1894423" y="4397905"/>
            <a:ext cx="7105737" cy="369332"/>
          </a:xfrm>
          <a:prstGeom prst="rect">
            <a:avLst/>
          </a:prstGeom>
          <a:noFill/>
          <a:ln>
            <a:solidFill>
              <a:schemeClr val="accent1"/>
            </a:solidFill>
          </a:ln>
        </p:spPr>
        <p:txBody>
          <a:bodyPr wrap="square" rtlCol="0">
            <a:spAutoFit/>
          </a:bodyPr>
          <a:lstStyle/>
          <a:p>
            <a:r>
              <a:rPr lang="en-PH" b="1" dirty="0" smtClean="0"/>
              <a:t>Topic Sentence:</a:t>
            </a:r>
            <a:endParaRPr lang="en-PH" dirty="0"/>
          </a:p>
        </p:txBody>
      </p:sp>
    </p:spTree>
    <p:extLst>
      <p:ext uri="{BB962C8B-B14F-4D97-AF65-F5344CB8AC3E}">
        <p14:creationId xmlns:p14="http://schemas.microsoft.com/office/powerpoint/2010/main" val="10565796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923330"/>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Decide what each of the following paragraphs is about. Then write a topic sentence in the space provided. Make sure your topic sentence is general enough.</a:t>
            </a:r>
          </a:p>
        </p:txBody>
      </p:sp>
      <p:sp>
        <p:nvSpPr>
          <p:cNvPr id="6" name="TextBox 5"/>
          <p:cNvSpPr txBox="1"/>
          <p:nvPr/>
        </p:nvSpPr>
        <p:spPr>
          <a:xfrm>
            <a:off x="1894423" y="2429733"/>
            <a:ext cx="7105737" cy="1200329"/>
          </a:xfrm>
          <a:prstGeom prst="rect">
            <a:avLst/>
          </a:prstGeom>
          <a:noFill/>
          <a:ln>
            <a:solidFill>
              <a:schemeClr val="accent1"/>
            </a:solidFill>
          </a:ln>
        </p:spPr>
        <p:txBody>
          <a:bodyPr wrap="square" rtlCol="0">
            <a:spAutoFit/>
          </a:bodyPr>
          <a:lstStyle/>
          <a:p>
            <a:pPr marL="342900" indent="-342900" algn="just">
              <a:buFont typeface="Wingdings" panose="05000000000000000000" pitchFamily="2" charset="2"/>
              <a:buChar char="q"/>
            </a:pPr>
            <a:r>
              <a:rPr lang="en-PH" dirty="0"/>
              <a:t>To me, books are the most wonderful things in the world. I can pick up a book and be in another place or another time without leaving my room. I could spend my whole life reading books</a:t>
            </a:r>
            <a:r>
              <a:rPr lang="en-PH" dirty="0" smtClean="0"/>
              <a:t>.</a:t>
            </a:r>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
        <p:nvSpPr>
          <p:cNvPr id="2" name="TextBox 1"/>
          <p:cNvSpPr txBox="1"/>
          <p:nvPr/>
        </p:nvSpPr>
        <p:spPr>
          <a:xfrm>
            <a:off x="1894423" y="3966391"/>
            <a:ext cx="7105737" cy="369332"/>
          </a:xfrm>
          <a:prstGeom prst="rect">
            <a:avLst/>
          </a:prstGeom>
          <a:noFill/>
          <a:ln>
            <a:solidFill>
              <a:schemeClr val="accent1"/>
            </a:solidFill>
          </a:ln>
        </p:spPr>
        <p:txBody>
          <a:bodyPr wrap="square" rtlCol="0">
            <a:spAutoFit/>
          </a:bodyPr>
          <a:lstStyle/>
          <a:p>
            <a:r>
              <a:rPr lang="en-PH" b="1" dirty="0" smtClean="0"/>
              <a:t>Topic Sentence:</a:t>
            </a:r>
            <a:endParaRPr lang="en-PH" dirty="0"/>
          </a:p>
        </p:txBody>
      </p:sp>
    </p:spTree>
    <p:extLst>
      <p:ext uri="{BB962C8B-B14F-4D97-AF65-F5344CB8AC3E}">
        <p14:creationId xmlns:p14="http://schemas.microsoft.com/office/powerpoint/2010/main" val="39713161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11" name="TextBox 10"/>
          <p:cNvSpPr txBox="1"/>
          <p:nvPr/>
        </p:nvSpPr>
        <p:spPr>
          <a:xfrm>
            <a:off x="1894424" y="1292557"/>
            <a:ext cx="7105737" cy="923330"/>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dirty="0"/>
              <a:t>Decide what each of the following paragraphs is about. Then write a topic sentence in the space provided. Make sure your topic sentence is general enough.</a:t>
            </a:r>
          </a:p>
        </p:txBody>
      </p:sp>
      <p:sp>
        <p:nvSpPr>
          <p:cNvPr id="6" name="TextBox 5"/>
          <p:cNvSpPr txBox="1"/>
          <p:nvPr/>
        </p:nvSpPr>
        <p:spPr>
          <a:xfrm>
            <a:off x="1894423" y="2429733"/>
            <a:ext cx="7105737" cy="1200329"/>
          </a:xfrm>
          <a:prstGeom prst="rect">
            <a:avLst/>
          </a:prstGeom>
          <a:noFill/>
          <a:ln>
            <a:solidFill>
              <a:schemeClr val="accent1"/>
            </a:solidFill>
          </a:ln>
        </p:spPr>
        <p:txBody>
          <a:bodyPr wrap="square" rtlCol="0">
            <a:spAutoFit/>
          </a:bodyPr>
          <a:lstStyle/>
          <a:p>
            <a:pPr marL="342900" indent="-342900" algn="just">
              <a:buFont typeface="Wingdings" panose="05000000000000000000" pitchFamily="2" charset="2"/>
              <a:buChar char="q"/>
            </a:pPr>
            <a:r>
              <a:rPr lang="en-PH" dirty="0"/>
              <a:t>I can't wait to come home from school to eat the delicious meals she has prepared. She is always experimenting with different ingredients and recipes. No one in the world can cook the way my mother does.</a:t>
            </a:r>
            <a:endParaRPr lang="en-PH" dirty="0" smtClean="0"/>
          </a:p>
        </p:txBody>
      </p:sp>
      <p:sp>
        <p:nvSpPr>
          <p:cNvPr id="7" name="TextBox 6"/>
          <p:cNvSpPr txBox="1"/>
          <p:nvPr/>
        </p:nvSpPr>
        <p:spPr>
          <a:xfrm>
            <a:off x="6959600" y="536934"/>
            <a:ext cx="1403564"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PH" sz="2000" dirty="0"/>
              <a:t>The Topic Sentence</a:t>
            </a:r>
            <a:endParaRPr lang="en-PH" sz="2000" dirty="0"/>
          </a:p>
        </p:txBody>
      </p:sp>
      <p:sp>
        <p:nvSpPr>
          <p:cNvPr id="2" name="TextBox 1"/>
          <p:cNvSpPr txBox="1"/>
          <p:nvPr/>
        </p:nvSpPr>
        <p:spPr>
          <a:xfrm>
            <a:off x="1894423" y="3966391"/>
            <a:ext cx="7105737" cy="369332"/>
          </a:xfrm>
          <a:prstGeom prst="rect">
            <a:avLst/>
          </a:prstGeom>
          <a:noFill/>
          <a:ln>
            <a:solidFill>
              <a:schemeClr val="accent1"/>
            </a:solidFill>
          </a:ln>
        </p:spPr>
        <p:txBody>
          <a:bodyPr wrap="square" rtlCol="0">
            <a:spAutoFit/>
          </a:bodyPr>
          <a:lstStyle/>
          <a:p>
            <a:r>
              <a:rPr lang="en-PH" b="1" dirty="0" smtClean="0"/>
              <a:t>Topic Sentence:</a:t>
            </a:r>
            <a:endParaRPr lang="en-PH" dirty="0"/>
          </a:p>
        </p:txBody>
      </p:sp>
    </p:spTree>
    <p:extLst>
      <p:ext uri="{BB962C8B-B14F-4D97-AF65-F5344CB8AC3E}">
        <p14:creationId xmlns:p14="http://schemas.microsoft.com/office/powerpoint/2010/main" val="3363274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3340100" cy="76944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4400" dirty="0" smtClean="0"/>
              <a:t>Pre Writing</a:t>
            </a:r>
            <a:endParaRPr lang="en-PH" sz="4400" dirty="0"/>
          </a:p>
        </p:txBody>
      </p:sp>
      <p:sp>
        <p:nvSpPr>
          <p:cNvPr id="6" name="TextBox 5"/>
          <p:cNvSpPr txBox="1"/>
          <p:nvPr/>
        </p:nvSpPr>
        <p:spPr>
          <a:xfrm>
            <a:off x="1894425" y="1342093"/>
            <a:ext cx="1725075" cy="461665"/>
          </a:xfrm>
          <a:prstGeom prst="rect">
            <a:avLst/>
          </a:prstGeo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PH" sz="2400" dirty="0" smtClean="0"/>
              <a:t>Clustering</a:t>
            </a:r>
            <a:endParaRPr lang="en-PH" sz="2400" dirty="0"/>
          </a:p>
        </p:txBody>
      </p:sp>
      <p:sp>
        <p:nvSpPr>
          <p:cNvPr id="7" name="Oval 6"/>
          <p:cNvSpPr/>
          <p:nvPr/>
        </p:nvSpPr>
        <p:spPr>
          <a:xfrm>
            <a:off x="5063728" y="3317358"/>
            <a:ext cx="2573079" cy="2041451"/>
          </a:xfrm>
          <a:prstGeom prst="ellipse">
            <a:avLst/>
          </a:prstGeom>
          <a:solidFill>
            <a:schemeClr val="bg2">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PH" sz="2400" dirty="0" smtClean="0">
                <a:latin typeface="+mj-lt"/>
                <a:cs typeface="Arial" panose="020B0604020202020204" pitchFamily="34" charset="0"/>
              </a:rPr>
              <a:t>Why English Language Learning is Difficult</a:t>
            </a:r>
            <a:endParaRPr lang="en-PH" sz="2400" dirty="0">
              <a:latin typeface="+mj-lt"/>
              <a:cs typeface="Arial" panose="020B0604020202020204" pitchFamily="34" charset="0"/>
            </a:endParaRPr>
          </a:p>
        </p:txBody>
      </p:sp>
      <p:sp>
        <p:nvSpPr>
          <p:cNvPr id="9" name="TextBox 8"/>
          <p:cNvSpPr txBox="1"/>
          <p:nvPr/>
        </p:nvSpPr>
        <p:spPr>
          <a:xfrm>
            <a:off x="1894425" y="2516845"/>
            <a:ext cx="2563276" cy="646331"/>
          </a:xfrm>
          <a:prstGeom prst="rect">
            <a:avLst/>
          </a:prstGeom>
          <a:noFill/>
          <a:ln>
            <a:solidFill>
              <a:schemeClr val="accent1"/>
            </a:solidFill>
          </a:ln>
        </p:spPr>
        <p:txBody>
          <a:bodyPr wrap="square" rtlCol="0">
            <a:spAutoFit/>
          </a:bodyPr>
          <a:lstStyle/>
          <a:p>
            <a:r>
              <a:rPr lang="en-PH" dirty="0" smtClean="0"/>
              <a:t>No one in my country speaks English</a:t>
            </a:r>
            <a:endParaRPr lang="en-PH" dirty="0"/>
          </a:p>
        </p:txBody>
      </p:sp>
      <p:sp>
        <p:nvSpPr>
          <p:cNvPr id="10" name="TextBox 9"/>
          <p:cNvSpPr txBox="1"/>
          <p:nvPr/>
        </p:nvSpPr>
        <p:spPr>
          <a:xfrm>
            <a:off x="1894425" y="3543370"/>
            <a:ext cx="2563276" cy="923330"/>
          </a:xfrm>
          <a:prstGeom prst="rect">
            <a:avLst/>
          </a:prstGeom>
          <a:noFill/>
          <a:ln>
            <a:solidFill>
              <a:schemeClr val="accent1"/>
            </a:solidFill>
          </a:ln>
        </p:spPr>
        <p:txBody>
          <a:bodyPr wrap="square" rtlCol="0">
            <a:spAutoFit/>
          </a:bodyPr>
          <a:lstStyle/>
          <a:p>
            <a:r>
              <a:rPr lang="en-PH" dirty="0" smtClean="0"/>
              <a:t>My friends make fun of me when I speak </a:t>
            </a:r>
            <a:r>
              <a:rPr lang="en-PH" dirty="0"/>
              <a:t>E</a:t>
            </a:r>
            <a:r>
              <a:rPr lang="en-PH" dirty="0" smtClean="0"/>
              <a:t>nglish</a:t>
            </a:r>
            <a:endParaRPr lang="en-PH" dirty="0"/>
          </a:p>
        </p:txBody>
      </p:sp>
      <p:sp>
        <p:nvSpPr>
          <p:cNvPr id="11" name="TextBox 10"/>
          <p:cNvSpPr txBox="1"/>
          <p:nvPr/>
        </p:nvSpPr>
        <p:spPr>
          <a:xfrm>
            <a:off x="5697279" y="1803758"/>
            <a:ext cx="1305976" cy="369332"/>
          </a:xfrm>
          <a:prstGeom prst="rect">
            <a:avLst/>
          </a:prstGeom>
          <a:noFill/>
          <a:ln>
            <a:solidFill>
              <a:schemeClr val="accent1"/>
            </a:solidFill>
          </a:ln>
        </p:spPr>
        <p:txBody>
          <a:bodyPr wrap="square" rtlCol="0">
            <a:spAutoFit/>
          </a:bodyPr>
          <a:lstStyle/>
          <a:p>
            <a:r>
              <a:rPr lang="en-PH" dirty="0" smtClean="0"/>
              <a:t>Expensive</a:t>
            </a:r>
            <a:endParaRPr lang="en-PH" dirty="0"/>
          </a:p>
        </p:txBody>
      </p:sp>
      <p:sp>
        <p:nvSpPr>
          <p:cNvPr id="13" name="TextBox 12"/>
          <p:cNvSpPr txBox="1"/>
          <p:nvPr/>
        </p:nvSpPr>
        <p:spPr>
          <a:xfrm>
            <a:off x="1894425" y="4846894"/>
            <a:ext cx="2563276" cy="646331"/>
          </a:xfrm>
          <a:prstGeom prst="rect">
            <a:avLst/>
          </a:prstGeom>
          <a:noFill/>
          <a:ln>
            <a:solidFill>
              <a:schemeClr val="accent1"/>
            </a:solidFill>
          </a:ln>
        </p:spPr>
        <p:txBody>
          <a:bodyPr wrap="square" rtlCol="0">
            <a:spAutoFit/>
          </a:bodyPr>
          <a:lstStyle/>
          <a:p>
            <a:r>
              <a:rPr lang="en-PH" dirty="0" smtClean="0"/>
              <a:t>Very Different from my native language</a:t>
            </a:r>
            <a:endParaRPr lang="en-PH" dirty="0"/>
          </a:p>
        </p:txBody>
      </p:sp>
      <p:sp>
        <p:nvSpPr>
          <p:cNvPr id="14" name="TextBox 13"/>
          <p:cNvSpPr txBox="1"/>
          <p:nvPr/>
        </p:nvSpPr>
        <p:spPr>
          <a:xfrm>
            <a:off x="8480794" y="2516844"/>
            <a:ext cx="1993370" cy="646331"/>
          </a:xfrm>
          <a:prstGeom prst="rect">
            <a:avLst/>
          </a:prstGeom>
          <a:noFill/>
          <a:ln>
            <a:solidFill>
              <a:schemeClr val="accent1"/>
            </a:solidFill>
          </a:ln>
        </p:spPr>
        <p:txBody>
          <a:bodyPr wrap="square" rtlCol="0">
            <a:spAutoFit/>
          </a:bodyPr>
          <a:lstStyle/>
          <a:p>
            <a:r>
              <a:rPr lang="en-PH" dirty="0" smtClean="0"/>
              <a:t>Grammar </a:t>
            </a:r>
            <a:r>
              <a:rPr lang="en-PH" dirty="0" smtClean="0"/>
              <a:t>is </a:t>
            </a:r>
            <a:r>
              <a:rPr lang="en-PH" dirty="0" smtClean="0"/>
              <a:t>confusing</a:t>
            </a:r>
            <a:endParaRPr lang="en-PH" dirty="0"/>
          </a:p>
        </p:txBody>
      </p:sp>
      <p:sp>
        <p:nvSpPr>
          <p:cNvPr id="15" name="TextBox 14"/>
          <p:cNvSpPr txBox="1"/>
          <p:nvPr/>
        </p:nvSpPr>
        <p:spPr>
          <a:xfrm>
            <a:off x="8480794" y="3543370"/>
            <a:ext cx="1993370" cy="369332"/>
          </a:xfrm>
          <a:prstGeom prst="rect">
            <a:avLst/>
          </a:prstGeom>
          <a:noFill/>
          <a:ln>
            <a:solidFill>
              <a:schemeClr val="accent1"/>
            </a:solidFill>
          </a:ln>
        </p:spPr>
        <p:txBody>
          <a:bodyPr wrap="square" rtlCol="0">
            <a:spAutoFit/>
          </a:bodyPr>
          <a:lstStyle/>
          <a:p>
            <a:r>
              <a:rPr lang="en-PH" dirty="0" smtClean="0"/>
              <a:t>U.S.A. is very far</a:t>
            </a:r>
            <a:endParaRPr lang="en-PH" dirty="0"/>
          </a:p>
        </p:txBody>
      </p:sp>
      <p:sp>
        <p:nvSpPr>
          <p:cNvPr id="16" name="TextBox 15"/>
          <p:cNvSpPr txBox="1"/>
          <p:nvPr/>
        </p:nvSpPr>
        <p:spPr>
          <a:xfrm>
            <a:off x="8480794" y="4564706"/>
            <a:ext cx="1993370" cy="646331"/>
          </a:xfrm>
          <a:prstGeom prst="rect">
            <a:avLst/>
          </a:prstGeom>
          <a:noFill/>
          <a:ln>
            <a:solidFill>
              <a:schemeClr val="accent1"/>
            </a:solidFill>
          </a:ln>
        </p:spPr>
        <p:txBody>
          <a:bodyPr wrap="square" rtlCol="0">
            <a:spAutoFit/>
          </a:bodyPr>
          <a:lstStyle/>
          <a:p>
            <a:r>
              <a:rPr lang="en-PH" dirty="0" smtClean="0"/>
              <a:t>Pronunciation is difficult</a:t>
            </a:r>
            <a:endParaRPr lang="en-PH" dirty="0"/>
          </a:p>
        </p:txBody>
      </p:sp>
      <p:cxnSp>
        <p:nvCxnSpPr>
          <p:cNvPr id="18" name="Straight Arrow Connector 17"/>
          <p:cNvCxnSpPr>
            <a:stCxn id="7" idx="0"/>
          </p:cNvCxnSpPr>
          <p:nvPr/>
        </p:nvCxnSpPr>
        <p:spPr>
          <a:xfrm flipH="1" flipV="1">
            <a:off x="6350267" y="2173090"/>
            <a:ext cx="1" cy="11442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7" idx="1"/>
            <a:endCxn id="9" idx="3"/>
          </p:cNvCxnSpPr>
          <p:nvPr/>
        </p:nvCxnSpPr>
        <p:spPr>
          <a:xfrm flipH="1" flipV="1">
            <a:off x="4457701" y="2840011"/>
            <a:ext cx="982846" cy="776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7" idx="2"/>
            <a:endCxn id="10" idx="3"/>
          </p:cNvCxnSpPr>
          <p:nvPr/>
        </p:nvCxnSpPr>
        <p:spPr>
          <a:xfrm flipH="1" flipV="1">
            <a:off x="4457701" y="4005035"/>
            <a:ext cx="606027" cy="3330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7" idx="3"/>
            <a:endCxn id="13" idx="3"/>
          </p:cNvCxnSpPr>
          <p:nvPr/>
        </p:nvCxnSpPr>
        <p:spPr>
          <a:xfrm flipH="1">
            <a:off x="4457701" y="5059845"/>
            <a:ext cx="982846" cy="1102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7" idx="7"/>
            <a:endCxn id="14" idx="1"/>
          </p:cNvCxnSpPr>
          <p:nvPr/>
        </p:nvCxnSpPr>
        <p:spPr>
          <a:xfrm flipV="1">
            <a:off x="7259988" y="2840010"/>
            <a:ext cx="1220806" cy="7763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7" idx="6"/>
            <a:endCxn id="15" idx="1"/>
          </p:cNvCxnSpPr>
          <p:nvPr/>
        </p:nvCxnSpPr>
        <p:spPr>
          <a:xfrm flipV="1">
            <a:off x="7636807" y="3728036"/>
            <a:ext cx="843987" cy="610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7" idx="5"/>
            <a:endCxn id="16" idx="1"/>
          </p:cNvCxnSpPr>
          <p:nvPr/>
        </p:nvCxnSpPr>
        <p:spPr>
          <a:xfrm flipV="1">
            <a:off x="7259988" y="4887872"/>
            <a:ext cx="1220806" cy="1719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763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additive="base">
                                        <p:cTn id="28" dur="500" fill="hold"/>
                                        <p:tgtEl>
                                          <p:spTgt spid="13"/>
                                        </p:tgtEl>
                                        <p:attrNameLst>
                                          <p:attrName>ppt_x</p:attrName>
                                        </p:attrNameLst>
                                      </p:cBhvr>
                                      <p:tavLst>
                                        <p:tav tm="0">
                                          <p:val>
                                            <p:strVal val="#ppt_x"/>
                                          </p:val>
                                        </p:tav>
                                        <p:tav tm="100000">
                                          <p:val>
                                            <p:strVal val="#ppt_x"/>
                                          </p:val>
                                        </p:tav>
                                      </p:tavLst>
                                    </p:anim>
                                    <p:anim calcmode="lin" valueType="num">
                                      <p:cBhvr additive="base">
                                        <p:cTn id="2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additive="base">
                                        <p:cTn id="34" dur="500" fill="hold"/>
                                        <p:tgtEl>
                                          <p:spTgt spid="14"/>
                                        </p:tgtEl>
                                        <p:attrNameLst>
                                          <p:attrName>ppt_x</p:attrName>
                                        </p:attrNameLst>
                                      </p:cBhvr>
                                      <p:tavLst>
                                        <p:tav tm="0">
                                          <p:val>
                                            <p:strVal val="#ppt_x"/>
                                          </p:val>
                                        </p:tav>
                                        <p:tav tm="100000">
                                          <p:val>
                                            <p:strVal val="#ppt_x"/>
                                          </p:val>
                                        </p:tav>
                                      </p:tavLst>
                                    </p:anim>
                                    <p:anim calcmode="lin" valueType="num">
                                      <p:cBhvr additive="base">
                                        <p:cTn id="3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 calcmode="lin" valueType="num">
                                      <p:cBhvr additive="base">
                                        <p:cTn id="40" dur="500" fill="hold"/>
                                        <p:tgtEl>
                                          <p:spTgt spid="15"/>
                                        </p:tgtEl>
                                        <p:attrNameLst>
                                          <p:attrName>ppt_x</p:attrName>
                                        </p:attrNameLst>
                                      </p:cBhvr>
                                      <p:tavLst>
                                        <p:tav tm="0">
                                          <p:val>
                                            <p:strVal val="#ppt_x"/>
                                          </p:val>
                                        </p:tav>
                                        <p:tav tm="100000">
                                          <p:val>
                                            <p:strVal val="#ppt_x"/>
                                          </p:val>
                                        </p:tav>
                                      </p:tavLst>
                                    </p:anim>
                                    <p:anim calcmode="lin" valueType="num">
                                      <p:cBhvr additive="base">
                                        <p:cTn id="4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3" grpId="0" animBg="1"/>
      <p:bldP spid="14"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3340100" cy="76944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4400" dirty="0" smtClean="0"/>
              <a:t>Pre Writing</a:t>
            </a:r>
            <a:endParaRPr lang="en-PH" sz="4400" dirty="0"/>
          </a:p>
        </p:txBody>
      </p:sp>
      <p:sp>
        <p:nvSpPr>
          <p:cNvPr id="7" name="Oval 6"/>
          <p:cNvSpPr/>
          <p:nvPr/>
        </p:nvSpPr>
        <p:spPr>
          <a:xfrm>
            <a:off x="5063728" y="3317358"/>
            <a:ext cx="2573079" cy="2041451"/>
          </a:xfrm>
          <a:prstGeom prst="ellipse">
            <a:avLst/>
          </a:prstGeom>
          <a:solidFill>
            <a:schemeClr val="bg2">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en-PH" sz="2000" dirty="0" smtClean="0">
                <a:latin typeface="Arial" panose="020B0604020202020204" pitchFamily="34" charset="0"/>
                <a:cs typeface="Arial" panose="020B0604020202020204" pitchFamily="34" charset="0"/>
              </a:rPr>
              <a:t>1. What is the most important holiday in your country?</a:t>
            </a:r>
            <a:endParaRPr lang="en-PH" dirty="0">
              <a:latin typeface="Arial" panose="020B0604020202020204" pitchFamily="34" charset="0"/>
              <a:cs typeface="Arial" panose="020B0604020202020204" pitchFamily="34" charset="0"/>
            </a:endParaRPr>
          </a:p>
        </p:txBody>
      </p:sp>
      <p:sp>
        <p:nvSpPr>
          <p:cNvPr id="9" name="TextBox 8"/>
          <p:cNvSpPr txBox="1"/>
          <p:nvPr/>
        </p:nvSpPr>
        <p:spPr>
          <a:xfrm>
            <a:off x="1894425" y="2516845"/>
            <a:ext cx="2563276" cy="646331"/>
          </a:xfrm>
          <a:prstGeom prst="rect">
            <a:avLst/>
          </a:prstGeom>
          <a:noFill/>
          <a:ln>
            <a:solidFill>
              <a:schemeClr val="accent1"/>
            </a:solidFill>
          </a:ln>
        </p:spPr>
        <p:txBody>
          <a:bodyPr wrap="square" rtlCol="0">
            <a:spAutoFit/>
          </a:bodyPr>
          <a:lstStyle/>
          <a:p>
            <a:r>
              <a:rPr lang="en-PH" dirty="0" smtClean="0"/>
              <a:t>2. When do you celebrate it?</a:t>
            </a:r>
            <a:endParaRPr lang="en-PH" dirty="0"/>
          </a:p>
        </p:txBody>
      </p:sp>
      <p:sp>
        <p:nvSpPr>
          <p:cNvPr id="10" name="TextBox 9"/>
          <p:cNvSpPr txBox="1"/>
          <p:nvPr/>
        </p:nvSpPr>
        <p:spPr>
          <a:xfrm>
            <a:off x="1894425" y="3543370"/>
            <a:ext cx="2563276" cy="646331"/>
          </a:xfrm>
          <a:prstGeom prst="rect">
            <a:avLst/>
          </a:prstGeom>
          <a:noFill/>
          <a:ln>
            <a:solidFill>
              <a:schemeClr val="accent1"/>
            </a:solidFill>
          </a:ln>
        </p:spPr>
        <p:txBody>
          <a:bodyPr wrap="square" rtlCol="0">
            <a:spAutoFit/>
          </a:bodyPr>
          <a:lstStyle/>
          <a:p>
            <a:r>
              <a:rPr lang="en-PH" dirty="0" smtClean="0"/>
              <a:t>3. What do you wear on this holiday?</a:t>
            </a:r>
            <a:endParaRPr lang="en-PH" dirty="0"/>
          </a:p>
        </p:txBody>
      </p:sp>
      <p:sp>
        <p:nvSpPr>
          <p:cNvPr id="11" name="TextBox 10"/>
          <p:cNvSpPr txBox="1"/>
          <p:nvPr/>
        </p:nvSpPr>
        <p:spPr>
          <a:xfrm>
            <a:off x="3619500" y="1342370"/>
            <a:ext cx="6680200" cy="646331"/>
          </a:xfrm>
          <a:prstGeom prst="rect">
            <a:avLst/>
          </a:prstGeom>
          <a:solidFill>
            <a:schemeClr val="tx2">
              <a:lumMod val="20000"/>
              <a:lumOff val="80000"/>
            </a:schemeClr>
          </a:solidFill>
          <a:ln>
            <a:solidFill>
              <a:schemeClr val="accent1"/>
            </a:solidFill>
          </a:ln>
        </p:spPr>
        <p:txBody>
          <a:bodyPr wrap="square" rtlCol="0">
            <a:spAutoFit/>
          </a:bodyPr>
          <a:lstStyle/>
          <a:p>
            <a:r>
              <a:rPr lang="en-PH" dirty="0" smtClean="0"/>
              <a:t>Answer the questions and make a cluster out of the word </a:t>
            </a:r>
            <a:r>
              <a:rPr lang="en-PH" b="1" dirty="0" smtClean="0"/>
              <a:t>“HOLIDAY”</a:t>
            </a:r>
            <a:r>
              <a:rPr lang="en-PH" dirty="0" smtClean="0"/>
              <a:t> from the circle below.</a:t>
            </a:r>
            <a:endParaRPr lang="en-PH" dirty="0"/>
          </a:p>
        </p:txBody>
      </p:sp>
      <p:sp>
        <p:nvSpPr>
          <p:cNvPr id="14" name="TextBox 13"/>
          <p:cNvSpPr txBox="1"/>
          <p:nvPr/>
        </p:nvSpPr>
        <p:spPr>
          <a:xfrm>
            <a:off x="8416763" y="2084184"/>
            <a:ext cx="1993370" cy="923330"/>
          </a:xfrm>
          <a:prstGeom prst="rect">
            <a:avLst/>
          </a:prstGeom>
          <a:noFill/>
          <a:ln>
            <a:solidFill>
              <a:schemeClr val="accent1"/>
            </a:solidFill>
          </a:ln>
        </p:spPr>
        <p:txBody>
          <a:bodyPr wrap="square" rtlCol="0">
            <a:spAutoFit/>
          </a:bodyPr>
          <a:lstStyle/>
          <a:p>
            <a:r>
              <a:rPr lang="en-PH" dirty="0" smtClean="0"/>
              <a:t>5. What food do you prepare to eat?</a:t>
            </a:r>
            <a:endParaRPr lang="en-PH" dirty="0"/>
          </a:p>
        </p:txBody>
      </p:sp>
      <p:sp>
        <p:nvSpPr>
          <p:cNvPr id="15" name="TextBox 14"/>
          <p:cNvSpPr txBox="1"/>
          <p:nvPr/>
        </p:nvSpPr>
        <p:spPr>
          <a:xfrm>
            <a:off x="8416763" y="3146013"/>
            <a:ext cx="1993370" cy="646331"/>
          </a:xfrm>
          <a:prstGeom prst="rect">
            <a:avLst/>
          </a:prstGeom>
          <a:noFill/>
          <a:ln>
            <a:solidFill>
              <a:schemeClr val="accent1"/>
            </a:solidFill>
          </a:ln>
        </p:spPr>
        <p:txBody>
          <a:bodyPr wrap="square" rtlCol="0">
            <a:spAutoFit/>
          </a:bodyPr>
          <a:lstStyle/>
          <a:p>
            <a:r>
              <a:rPr lang="en-PH" dirty="0" smtClean="0"/>
              <a:t>6. Do you give or get gift?</a:t>
            </a:r>
            <a:endParaRPr lang="en-PH" dirty="0"/>
          </a:p>
        </p:txBody>
      </p:sp>
      <p:sp>
        <p:nvSpPr>
          <p:cNvPr id="16" name="TextBox 15"/>
          <p:cNvSpPr txBox="1"/>
          <p:nvPr/>
        </p:nvSpPr>
        <p:spPr>
          <a:xfrm>
            <a:off x="8416763" y="3939488"/>
            <a:ext cx="1993370" cy="923330"/>
          </a:xfrm>
          <a:prstGeom prst="rect">
            <a:avLst/>
          </a:prstGeom>
          <a:noFill/>
          <a:ln>
            <a:solidFill>
              <a:schemeClr val="accent1"/>
            </a:solidFill>
          </a:ln>
        </p:spPr>
        <p:txBody>
          <a:bodyPr wrap="square" rtlCol="0">
            <a:spAutoFit/>
          </a:bodyPr>
          <a:lstStyle/>
          <a:p>
            <a:r>
              <a:rPr lang="en-PH" dirty="0" smtClean="0"/>
              <a:t>7. Why is this holiday important?</a:t>
            </a:r>
            <a:endParaRPr lang="en-PH" dirty="0"/>
          </a:p>
        </p:txBody>
      </p:sp>
      <p:cxnSp>
        <p:nvCxnSpPr>
          <p:cNvPr id="18" name="Straight Arrow Connector 17"/>
          <p:cNvCxnSpPr>
            <a:stCxn id="7" idx="0"/>
          </p:cNvCxnSpPr>
          <p:nvPr/>
        </p:nvCxnSpPr>
        <p:spPr>
          <a:xfrm flipH="1" flipV="1">
            <a:off x="6350267" y="2840009"/>
            <a:ext cx="1" cy="4773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7" idx="1"/>
            <a:endCxn id="9" idx="3"/>
          </p:cNvCxnSpPr>
          <p:nvPr/>
        </p:nvCxnSpPr>
        <p:spPr>
          <a:xfrm flipH="1" flipV="1">
            <a:off x="4457701" y="2840011"/>
            <a:ext cx="982846" cy="776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7" idx="2"/>
            <a:endCxn id="10" idx="3"/>
          </p:cNvCxnSpPr>
          <p:nvPr/>
        </p:nvCxnSpPr>
        <p:spPr>
          <a:xfrm flipH="1" flipV="1">
            <a:off x="4457701" y="3866536"/>
            <a:ext cx="606027" cy="4715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7" idx="7"/>
            <a:endCxn id="14" idx="1"/>
          </p:cNvCxnSpPr>
          <p:nvPr/>
        </p:nvCxnSpPr>
        <p:spPr>
          <a:xfrm flipV="1">
            <a:off x="7259988" y="2545849"/>
            <a:ext cx="1156775" cy="10704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7" idx="6"/>
            <a:endCxn id="15" idx="1"/>
          </p:cNvCxnSpPr>
          <p:nvPr/>
        </p:nvCxnSpPr>
        <p:spPr>
          <a:xfrm flipV="1">
            <a:off x="7636807" y="3469179"/>
            <a:ext cx="779956" cy="8689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7" idx="5"/>
            <a:endCxn id="16" idx="1"/>
          </p:cNvCxnSpPr>
          <p:nvPr/>
        </p:nvCxnSpPr>
        <p:spPr>
          <a:xfrm flipV="1">
            <a:off x="7259988" y="4401153"/>
            <a:ext cx="1156775" cy="6586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440547" y="2186279"/>
            <a:ext cx="1993370" cy="646331"/>
          </a:xfrm>
          <a:prstGeom prst="rect">
            <a:avLst/>
          </a:prstGeom>
          <a:noFill/>
          <a:ln>
            <a:solidFill>
              <a:schemeClr val="accent1"/>
            </a:solidFill>
          </a:ln>
        </p:spPr>
        <p:txBody>
          <a:bodyPr wrap="square" rtlCol="0">
            <a:spAutoFit/>
          </a:bodyPr>
          <a:lstStyle/>
          <a:p>
            <a:r>
              <a:rPr lang="en-PH" dirty="0" smtClean="0"/>
              <a:t>4. Where do you go?</a:t>
            </a:r>
            <a:endParaRPr lang="en-PH" dirty="0"/>
          </a:p>
        </p:txBody>
      </p:sp>
      <p:sp>
        <p:nvSpPr>
          <p:cNvPr id="26" name="TextBox 25"/>
          <p:cNvSpPr txBox="1"/>
          <p:nvPr/>
        </p:nvSpPr>
        <p:spPr>
          <a:xfrm>
            <a:off x="1904699" y="1355776"/>
            <a:ext cx="1725075" cy="461665"/>
          </a:xfrm>
          <a:prstGeom prst="rect">
            <a:avLst/>
          </a:prstGeo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PH" sz="2400" dirty="0" smtClean="0"/>
              <a:t>Activity 1</a:t>
            </a:r>
            <a:endParaRPr lang="en-PH" sz="2400" dirty="0"/>
          </a:p>
        </p:txBody>
      </p:sp>
    </p:spTree>
    <p:extLst>
      <p:ext uri="{BB962C8B-B14F-4D97-AF65-F5344CB8AC3E}">
        <p14:creationId xmlns:p14="http://schemas.microsoft.com/office/powerpoint/2010/main" val="1102519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i="1" dirty="0" smtClean="0"/>
              <a:t>The Process of Writing</a:t>
            </a:r>
            <a:endParaRPr lang="en-PH" i="1" dirty="0"/>
          </a:p>
        </p:txBody>
      </p:sp>
      <p:sp>
        <p:nvSpPr>
          <p:cNvPr id="3" name="Subtitle 2"/>
          <p:cNvSpPr>
            <a:spLocks noGrp="1"/>
          </p:cNvSpPr>
          <p:nvPr>
            <p:ph type="subTitle" idx="1"/>
          </p:nvPr>
        </p:nvSpPr>
        <p:spPr/>
        <p:txBody>
          <a:bodyPr>
            <a:normAutofit fontScale="92500" lnSpcReduction="20000"/>
          </a:bodyPr>
          <a:lstStyle/>
          <a:p>
            <a:r>
              <a:rPr lang="en-PH" sz="4000" dirty="0"/>
              <a:t>Actual Writing/</a:t>
            </a:r>
          </a:p>
          <a:p>
            <a:r>
              <a:rPr lang="en-PH" sz="4000" dirty="0"/>
              <a:t>Drafting</a:t>
            </a:r>
            <a:endParaRPr lang="en-PH" sz="4000" dirty="0"/>
          </a:p>
        </p:txBody>
      </p:sp>
      <p:pic>
        <p:nvPicPr>
          <p:cNvPr id="1026" name="Picture 2" descr="Image result for wri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9213" y="706609"/>
            <a:ext cx="7151687" cy="3089275"/>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5835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0711" y="2080208"/>
            <a:ext cx="8915400" cy="728997"/>
          </a:xfrm>
          <a:ln>
            <a:solidFill>
              <a:schemeClr val="accent1"/>
            </a:solidFill>
          </a:ln>
        </p:spPr>
        <p:txBody>
          <a:bodyPr>
            <a:noAutofit/>
          </a:bodyPr>
          <a:lstStyle/>
          <a:p>
            <a:pPr marL="0" indent="0" algn="just">
              <a:buNone/>
            </a:pPr>
            <a:r>
              <a:rPr lang="en-PH" sz="2000" dirty="0" smtClean="0"/>
              <a:t>Take ideas from activity 1 “Holiday” and put them into complete sentences.</a:t>
            </a:r>
            <a:endParaRPr lang="en-PH" sz="2000" dirty="0" smtClean="0"/>
          </a:p>
        </p:txBody>
      </p:sp>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7" name="TextBox 6"/>
          <p:cNvSpPr txBox="1"/>
          <p:nvPr/>
        </p:nvSpPr>
        <p:spPr>
          <a:xfrm>
            <a:off x="6959600" y="536934"/>
            <a:ext cx="2040562"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2000" dirty="0" smtClean="0"/>
              <a:t>Actual Writing/</a:t>
            </a:r>
          </a:p>
          <a:p>
            <a:r>
              <a:rPr lang="en-PH" sz="2000" dirty="0" smtClean="0"/>
              <a:t>Drafting</a:t>
            </a:r>
            <a:endParaRPr lang="en-PH" sz="2000" dirty="0"/>
          </a:p>
        </p:txBody>
      </p:sp>
      <p:sp>
        <p:nvSpPr>
          <p:cNvPr id="2" name="TextBox 1"/>
          <p:cNvSpPr txBox="1"/>
          <p:nvPr/>
        </p:nvSpPr>
        <p:spPr>
          <a:xfrm>
            <a:off x="1894424" y="3071973"/>
            <a:ext cx="8911687" cy="646331"/>
          </a:xfrm>
          <a:prstGeom prst="rect">
            <a:avLst/>
          </a:prstGeom>
          <a:noFill/>
          <a:ln>
            <a:solidFill>
              <a:schemeClr val="accent1"/>
            </a:solidFill>
          </a:ln>
        </p:spPr>
        <p:txBody>
          <a:bodyPr wrap="square" rtlCol="0">
            <a:spAutoFit/>
          </a:bodyPr>
          <a:lstStyle/>
          <a:p>
            <a:pPr algn="just"/>
            <a:r>
              <a:rPr lang="en-PH" dirty="0"/>
              <a:t>Write your answer </a:t>
            </a:r>
            <a:r>
              <a:rPr lang="en-PH" dirty="0" smtClean="0"/>
              <a:t>here </a:t>
            </a:r>
            <a:r>
              <a:rPr lang="en-PH" dirty="0"/>
              <a:t>in a form of paragraph following the number sequence.</a:t>
            </a:r>
          </a:p>
        </p:txBody>
      </p:sp>
      <p:sp>
        <p:nvSpPr>
          <p:cNvPr id="8" name="TextBox 7"/>
          <p:cNvSpPr txBox="1"/>
          <p:nvPr/>
        </p:nvSpPr>
        <p:spPr>
          <a:xfrm>
            <a:off x="1904699" y="1355776"/>
            <a:ext cx="1725075" cy="461665"/>
          </a:xfrm>
          <a:prstGeom prst="rect">
            <a:avLst/>
          </a:prstGeo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PH" sz="2400" dirty="0" smtClean="0"/>
              <a:t>Activity 2</a:t>
            </a:r>
            <a:endParaRPr lang="en-PH" sz="2400" dirty="0"/>
          </a:p>
        </p:txBody>
      </p:sp>
    </p:spTree>
    <p:extLst>
      <p:ext uri="{BB962C8B-B14F-4D97-AF65-F5344CB8AC3E}">
        <p14:creationId xmlns:p14="http://schemas.microsoft.com/office/powerpoint/2010/main" val="3796577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2040562"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2000" dirty="0" smtClean="0"/>
              <a:t>Actual Writing/</a:t>
            </a:r>
          </a:p>
          <a:p>
            <a:r>
              <a:rPr lang="en-PH" sz="2000" dirty="0" smtClean="0"/>
              <a:t>Drafting</a:t>
            </a:r>
            <a:endParaRPr lang="en-PH" sz="2000" dirty="0"/>
          </a:p>
        </p:txBody>
      </p:sp>
      <p:sp>
        <p:nvSpPr>
          <p:cNvPr id="11" name="TextBox 10"/>
          <p:cNvSpPr txBox="1"/>
          <p:nvPr/>
        </p:nvSpPr>
        <p:spPr>
          <a:xfrm>
            <a:off x="1894425" y="2093941"/>
            <a:ext cx="6680200" cy="1754326"/>
          </a:xfrm>
          <a:prstGeom prst="rect">
            <a:avLst/>
          </a:prstGeom>
          <a:solidFill>
            <a:schemeClr val="tx2">
              <a:lumMod val="20000"/>
              <a:lumOff val="80000"/>
            </a:schemeClr>
          </a:solidFill>
          <a:ln>
            <a:solidFill>
              <a:schemeClr val="accent1"/>
            </a:solidFill>
          </a:ln>
        </p:spPr>
        <p:txBody>
          <a:bodyPr wrap="square" rtlCol="0">
            <a:spAutoFit/>
          </a:bodyPr>
          <a:lstStyle/>
          <a:p>
            <a:pPr algn="just"/>
            <a:r>
              <a:rPr lang="en-PH" b="1" dirty="0"/>
              <a:t>Organization</a:t>
            </a:r>
            <a:r>
              <a:rPr lang="en-PH" dirty="0"/>
              <a:t> is the key to good writing. Different languages organize their ideas differently. In English, organization means dividing your ideas into groups and putting them in a logical order. Before you begin to write and while you are writing, you will need to organize your ideas. </a:t>
            </a:r>
            <a:endParaRPr lang="en-PH" dirty="0" smtClean="0"/>
          </a:p>
        </p:txBody>
      </p:sp>
      <p:sp>
        <p:nvSpPr>
          <p:cNvPr id="7" name="TextBox 6"/>
          <p:cNvSpPr txBox="1"/>
          <p:nvPr/>
        </p:nvSpPr>
        <p:spPr>
          <a:xfrm>
            <a:off x="1894425" y="1403893"/>
            <a:ext cx="6149924" cy="369332"/>
          </a:xfrm>
          <a:prstGeom prst="rect">
            <a:avLst/>
          </a:prstGeom>
          <a:noFill/>
          <a:ln>
            <a:solidFill>
              <a:schemeClr val="accent1"/>
            </a:solidFill>
          </a:ln>
        </p:spPr>
        <p:txBody>
          <a:bodyPr wrap="square" rtlCol="0">
            <a:spAutoFit/>
          </a:bodyPr>
          <a:lstStyle/>
          <a:p>
            <a:r>
              <a:rPr lang="en-PH" dirty="0" smtClean="0"/>
              <a:t>Let’s review how to organize ideas. . . </a:t>
            </a:r>
            <a:endParaRPr lang="en-PH" dirty="0"/>
          </a:p>
        </p:txBody>
      </p:sp>
      <p:sp>
        <p:nvSpPr>
          <p:cNvPr id="8" name="TextBox 7"/>
          <p:cNvSpPr txBox="1"/>
          <p:nvPr/>
        </p:nvSpPr>
        <p:spPr>
          <a:xfrm>
            <a:off x="1894425" y="4076381"/>
            <a:ext cx="6149924" cy="369332"/>
          </a:xfrm>
          <a:prstGeom prst="rect">
            <a:avLst/>
          </a:prstGeom>
          <a:noFill/>
          <a:ln>
            <a:solidFill>
              <a:schemeClr val="accent1"/>
            </a:solidFill>
          </a:ln>
        </p:spPr>
        <p:txBody>
          <a:bodyPr wrap="square" rtlCol="0">
            <a:spAutoFit/>
          </a:bodyPr>
          <a:lstStyle/>
          <a:p>
            <a:pPr algn="just"/>
            <a:r>
              <a:rPr lang="en-PH" dirty="0" smtClean="0"/>
              <a:t>1. Finding </a:t>
            </a:r>
            <a:r>
              <a:rPr lang="en-PH" dirty="0"/>
              <a:t>the </a:t>
            </a:r>
            <a:r>
              <a:rPr lang="en-PH" dirty="0" smtClean="0"/>
              <a:t>irrelevant</a:t>
            </a:r>
            <a:endParaRPr lang="en-PH" dirty="0"/>
          </a:p>
        </p:txBody>
      </p:sp>
    </p:spTree>
    <p:extLst>
      <p:ext uri="{BB962C8B-B14F-4D97-AF65-F5344CB8AC3E}">
        <p14:creationId xmlns:p14="http://schemas.microsoft.com/office/powerpoint/2010/main" val="488454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2040562"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2000" dirty="0" smtClean="0"/>
              <a:t>Actual Writing/</a:t>
            </a:r>
          </a:p>
          <a:p>
            <a:r>
              <a:rPr lang="en-PH" sz="2000" dirty="0" smtClean="0"/>
              <a:t>Drafting</a:t>
            </a:r>
            <a:endParaRPr lang="en-PH" sz="2000" dirty="0"/>
          </a:p>
        </p:txBody>
      </p:sp>
      <p:sp>
        <p:nvSpPr>
          <p:cNvPr id="11" name="TextBox 10"/>
          <p:cNvSpPr txBox="1"/>
          <p:nvPr/>
        </p:nvSpPr>
        <p:spPr>
          <a:xfrm>
            <a:off x="1894424" y="1754670"/>
            <a:ext cx="6680200" cy="923330"/>
          </a:xfrm>
          <a:prstGeom prst="rect">
            <a:avLst/>
          </a:prstGeom>
          <a:solidFill>
            <a:schemeClr val="tx2">
              <a:lumMod val="20000"/>
              <a:lumOff val="80000"/>
            </a:schemeClr>
          </a:solidFill>
          <a:ln>
            <a:solidFill>
              <a:schemeClr val="accent1"/>
            </a:solidFill>
          </a:ln>
        </p:spPr>
        <p:txBody>
          <a:bodyPr wrap="square" rtlCol="0">
            <a:spAutoFit/>
          </a:bodyPr>
          <a:lstStyle/>
          <a:p>
            <a:r>
              <a:rPr lang="en-PH" dirty="0"/>
              <a:t>Read the following sentences and decide which ones are irrelevant to the topic. Draw a line through the irrelevant sentences.</a:t>
            </a:r>
            <a:endParaRPr lang="en-PH" dirty="0"/>
          </a:p>
        </p:txBody>
      </p:sp>
      <p:sp>
        <p:nvSpPr>
          <p:cNvPr id="6" name="TextBox 5"/>
          <p:cNvSpPr txBox="1"/>
          <p:nvPr/>
        </p:nvSpPr>
        <p:spPr>
          <a:xfrm>
            <a:off x="1894424" y="2943442"/>
            <a:ext cx="8911687" cy="1754326"/>
          </a:xfrm>
          <a:prstGeom prst="rect">
            <a:avLst/>
          </a:prstGeom>
          <a:noFill/>
          <a:ln>
            <a:solidFill>
              <a:schemeClr val="accent1"/>
            </a:solidFill>
          </a:ln>
        </p:spPr>
        <p:txBody>
          <a:bodyPr wrap="square" rtlCol="0">
            <a:spAutoFit/>
          </a:bodyPr>
          <a:lstStyle/>
          <a:p>
            <a:pPr marL="342900" indent="-342900">
              <a:buFont typeface="Wingdings" panose="05000000000000000000" pitchFamily="2" charset="2"/>
              <a:buChar char="q"/>
            </a:pPr>
            <a:r>
              <a:rPr lang="en-PH" dirty="0" smtClean="0"/>
              <a:t>Topic </a:t>
            </a:r>
            <a:r>
              <a:rPr lang="en-PH" dirty="0"/>
              <a:t>Sentence: There is a lot to do in New York City. </a:t>
            </a:r>
            <a:endParaRPr lang="en-PH" dirty="0" smtClean="0"/>
          </a:p>
          <a:p>
            <a:endParaRPr lang="en-PH" dirty="0"/>
          </a:p>
          <a:p>
            <a:pPr marL="342900" indent="-342900">
              <a:buAutoNum type="arabicPeriod"/>
            </a:pPr>
            <a:r>
              <a:rPr lang="en-PH" dirty="0" smtClean="0"/>
              <a:t>There </a:t>
            </a:r>
            <a:r>
              <a:rPr lang="en-PH" dirty="0"/>
              <a:t>are many museums to see. </a:t>
            </a:r>
            <a:endParaRPr lang="en-PH" dirty="0" smtClean="0"/>
          </a:p>
          <a:p>
            <a:pPr marL="342900" indent="-342900">
              <a:buAutoNum type="arabicPeriod"/>
            </a:pPr>
            <a:r>
              <a:rPr lang="en-PH" dirty="0" smtClean="0"/>
              <a:t>It </a:t>
            </a:r>
            <a:r>
              <a:rPr lang="en-PH" dirty="0"/>
              <a:t>is the cultural center of the United States. </a:t>
            </a:r>
            <a:endParaRPr lang="en-PH" dirty="0" smtClean="0"/>
          </a:p>
          <a:p>
            <a:pPr marL="342900" indent="-342900">
              <a:buAutoNum type="arabicPeriod"/>
            </a:pPr>
            <a:r>
              <a:rPr lang="en-PH" dirty="0" smtClean="0"/>
              <a:t>The </a:t>
            </a:r>
            <a:r>
              <a:rPr lang="en-PH" dirty="0"/>
              <a:t>subways are dirty. </a:t>
            </a:r>
            <a:endParaRPr lang="en-PH" dirty="0" smtClean="0"/>
          </a:p>
          <a:p>
            <a:pPr marL="342900" indent="-342900">
              <a:buAutoNum type="arabicPeriod"/>
            </a:pPr>
            <a:r>
              <a:rPr lang="en-PH" dirty="0" smtClean="0"/>
              <a:t>The </a:t>
            </a:r>
            <a:r>
              <a:rPr lang="en-PH" dirty="0"/>
              <a:t>restaurants are interesting.</a:t>
            </a:r>
            <a:endParaRPr lang="en-PH" dirty="0" smtClean="0"/>
          </a:p>
        </p:txBody>
      </p:sp>
      <p:sp>
        <p:nvSpPr>
          <p:cNvPr id="7" name="Rounded Rectangle 6"/>
          <p:cNvSpPr/>
          <p:nvPr/>
        </p:nvSpPr>
        <p:spPr>
          <a:xfrm>
            <a:off x="1992036" y="1200319"/>
            <a:ext cx="1264871" cy="379405"/>
          </a:xfrm>
          <a:prstGeom prst="round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PH" dirty="0" smtClean="0"/>
              <a:t>Irrelevant</a:t>
            </a:r>
            <a:endParaRPr lang="en-PH" dirty="0"/>
          </a:p>
        </p:txBody>
      </p:sp>
    </p:spTree>
    <p:extLst>
      <p:ext uri="{BB962C8B-B14F-4D97-AF65-F5344CB8AC3E}">
        <p14:creationId xmlns:p14="http://schemas.microsoft.com/office/powerpoint/2010/main" val="3411785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94425" y="586010"/>
            <a:ext cx="8911687" cy="6712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The Process of Writing</a:t>
            </a:r>
            <a:endParaRPr lang="en-PH" dirty="0"/>
          </a:p>
        </p:txBody>
      </p:sp>
      <p:sp>
        <p:nvSpPr>
          <p:cNvPr id="5" name="TextBox 4"/>
          <p:cNvSpPr txBox="1"/>
          <p:nvPr/>
        </p:nvSpPr>
        <p:spPr>
          <a:xfrm>
            <a:off x="6959600" y="536934"/>
            <a:ext cx="2040562"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PH" sz="2000" dirty="0" smtClean="0"/>
              <a:t>Actual Writing/</a:t>
            </a:r>
          </a:p>
          <a:p>
            <a:r>
              <a:rPr lang="en-PH" sz="2000" dirty="0" smtClean="0"/>
              <a:t>Drafting</a:t>
            </a:r>
            <a:endParaRPr lang="en-PH" sz="2000" dirty="0"/>
          </a:p>
        </p:txBody>
      </p:sp>
      <p:sp>
        <p:nvSpPr>
          <p:cNvPr id="11" name="TextBox 10"/>
          <p:cNvSpPr txBox="1"/>
          <p:nvPr/>
        </p:nvSpPr>
        <p:spPr>
          <a:xfrm>
            <a:off x="1894424" y="1826615"/>
            <a:ext cx="6680200" cy="923330"/>
          </a:xfrm>
          <a:prstGeom prst="rect">
            <a:avLst/>
          </a:prstGeom>
          <a:solidFill>
            <a:schemeClr val="tx2">
              <a:lumMod val="20000"/>
              <a:lumOff val="80000"/>
            </a:schemeClr>
          </a:solidFill>
          <a:ln>
            <a:solidFill>
              <a:schemeClr val="accent1"/>
            </a:solidFill>
          </a:ln>
        </p:spPr>
        <p:txBody>
          <a:bodyPr wrap="square" rtlCol="0">
            <a:spAutoFit/>
          </a:bodyPr>
          <a:lstStyle/>
          <a:p>
            <a:r>
              <a:rPr lang="en-PH" dirty="0"/>
              <a:t>Read the following sentences and decide which ones are irrelevant to the topic. Draw a line through the irrelevant sentences.</a:t>
            </a:r>
            <a:endParaRPr lang="en-PH" dirty="0"/>
          </a:p>
        </p:txBody>
      </p:sp>
      <p:sp>
        <p:nvSpPr>
          <p:cNvPr id="6" name="TextBox 5"/>
          <p:cNvSpPr txBox="1"/>
          <p:nvPr/>
        </p:nvSpPr>
        <p:spPr>
          <a:xfrm>
            <a:off x="1894424" y="3066732"/>
            <a:ext cx="8911687" cy="1754326"/>
          </a:xfrm>
          <a:prstGeom prst="rect">
            <a:avLst/>
          </a:prstGeom>
          <a:noFill/>
          <a:ln>
            <a:solidFill>
              <a:schemeClr val="accent1"/>
            </a:solidFill>
          </a:ln>
        </p:spPr>
        <p:txBody>
          <a:bodyPr wrap="square" rtlCol="0">
            <a:spAutoFit/>
          </a:bodyPr>
          <a:lstStyle/>
          <a:p>
            <a:pPr marL="342900" indent="-342900">
              <a:buFont typeface="Wingdings" panose="05000000000000000000" pitchFamily="2" charset="2"/>
              <a:buChar char="q"/>
            </a:pPr>
            <a:r>
              <a:rPr lang="en-PH" dirty="0"/>
              <a:t>Topic Sentence: People prefer small cars for a number of reasons</a:t>
            </a:r>
            <a:r>
              <a:rPr lang="en-PH" dirty="0" smtClean="0"/>
              <a:t>.</a:t>
            </a:r>
          </a:p>
          <a:p>
            <a:r>
              <a:rPr lang="en-PH" dirty="0" smtClean="0"/>
              <a:t> </a:t>
            </a:r>
            <a:endParaRPr lang="en-PH" dirty="0"/>
          </a:p>
          <a:p>
            <a:pPr marL="342900" indent="-342900">
              <a:buAutoNum type="arabicPeriod"/>
            </a:pPr>
            <a:r>
              <a:rPr lang="en-PH" dirty="0" smtClean="0"/>
              <a:t>They </a:t>
            </a:r>
            <a:r>
              <a:rPr lang="en-PH" dirty="0"/>
              <a:t>are cheaper to buy. </a:t>
            </a:r>
            <a:endParaRPr lang="en-PH" dirty="0" smtClean="0"/>
          </a:p>
          <a:p>
            <a:pPr marL="342900" indent="-342900">
              <a:buAutoNum type="arabicPeriod"/>
            </a:pPr>
            <a:r>
              <a:rPr lang="en-PH" dirty="0" smtClean="0"/>
              <a:t>They </a:t>
            </a:r>
            <a:r>
              <a:rPr lang="en-PH" dirty="0"/>
              <a:t>use less gas than bigger cars. </a:t>
            </a:r>
            <a:endParaRPr lang="en-PH" dirty="0" smtClean="0"/>
          </a:p>
          <a:p>
            <a:pPr marL="342900" indent="-342900">
              <a:buAutoNum type="arabicPeriod"/>
            </a:pPr>
            <a:r>
              <a:rPr lang="en-PH" dirty="0" smtClean="0"/>
              <a:t>They </a:t>
            </a:r>
            <a:r>
              <a:rPr lang="en-PH" dirty="0"/>
              <a:t>are easier to park. </a:t>
            </a:r>
            <a:endParaRPr lang="en-PH" dirty="0" smtClean="0"/>
          </a:p>
          <a:p>
            <a:pPr marL="342900" indent="-342900">
              <a:buAutoNum type="arabicPeriod"/>
            </a:pPr>
            <a:r>
              <a:rPr lang="en-PH" dirty="0" smtClean="0"/>
              <a:t>Some </a:t>
            </a:r>
            <a:r>
              <a:rPr lang="en-PH" dirty="0"/>
              <a:t>small cars do not have enough legroom.</a:t>
            </a:r>
            <a:endParaRPr lang="en-PH" dirty="0" smtClean="0"/>
          </a:p>
        </p:txBody>
      </p:sp>
      <p:sp>
        <p:nvSpPr>
          <p:cNvPr id="7" name="Rounded Rectangle 6"/>
          <p:cNvSpPr/>
          <p:nvPr/>
        </p:nvSpPr>
        <p:spPr>
          <a:xfrm>
            <a:off x="1992036" y="1200319"/>
            <a:ext cx="1264871" cy="379405"/>
          </a:xfrm>
          <a:prstGeom prst="round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PH" dirty="0" smtClean="0"/>
              <a:t>Irrelevant</a:t>
            </a:r>
            <a:endParaRPr lang="en-PH" dirty="0"/>
          </a:p>
        </p:txBody>
      </p:sp>
    </p:spTree>
    <p:extLst>
      <p:ext uri="{BB962C8B-B14F-4D97-AF65-F5344CB8AC3E}">
        <p14:creationId xmlns:p14="http://schemas.microsoft.com/office/powerpoint/2010/main" val="203242447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113</TotalTime>
  <Words>1588</Words>
  <Application>Microsoft Office PowerPoint</Application>
  <PresentationFormat>Widescreen</PresentationFormat>
  <Paragraphs>148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Century Gothic</vt:lpstr>
      <vt:lpstr>Wingdings</vt:lpstr>
      <vt:lpstr>Wingdings 3</vt:lpstr>
      <vt:lpstr>Wisp</vt:lpstr>
      <vt:lpstr>The Process of Writing</vt:lpstr>
      <vt:lpstr>PowerPoint Presentation</vt:lpstr>
      <vt:lpstr>PowerPoint Presentation</vt:lpstr>
      <vt:lpstr>PowerPoint Presentation</vt:lpstr>
      <vt:lpstr>The Process of 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Process of Writing</dc:title>
  <dc:creator>Michael Bryan Mendez</dc:creator>
  <cp:lastModifiedBy>Michael Bryan Mendez</cp:lastModifiedBy>
  <cp:revision>102</cp:revision>
  <dcterms:created xsi:type="dcterms:W3CDTF">2018-09-30T10:16:28Z</dcterms:created>
  <dcterms:modified xsi:type="dcterms:W3CDTF">2018-10-06T11:28:25Z</dcterms:modified>
</cp:coreProperties>
</file>