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Override1.xml" ContentType="application/vnd.openxmlformats-officedocument.themeOverr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7" r:id="rId2"/>
    <p:sldId id="259" r:id="rId3"/>
    <p:sldId id="290" r:id="rId4"/>
    <p:sldId id="291" r:id="rId5"/>
    <p:sldId id="294" r:id="rId6"/>
    <p:sldId id="293" r:id="rId7"/>
    <p:sldId id="261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3" r:id="rId17"/>
    <p:sldId id="284" r:id="rId18"/>
    <p:sldId id="286" r:id="rId19"/>
    <p:sldId id="287" r:id="rId20"/>
    <p:sldId id="288" r:id="rId21"/>
    <p:sldId id="289" r:id="rId22"/>
    <p:sldId id="285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292" r:id="rId3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微軟正黑體" panose="020B0604030504040204" pitchFamily="34" charset="-120"/>
      <p:regular r:id="rId43"/>
      <p:bold r:id="rId44"/>
    </p:embeddedFont>
  </p:embeddedFontLst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C2B5"/>
    <a:srgbClr val="81D8D0"/>
    <a:srgbClr val="4478B6"/>
    <a:srgbClr val="214F87"/>
    <a:srgbClr val="82C836"/>
    <a:srgbClr val="38B2A6"/>
    <a:srgbClr val="4FC1A3"/>
    <a:srgbClr val="EBF6F9"/>
    <a:srgbClr val="666666"/>
    <a:srgbClr val="7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16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C2A837B-BEB7-4D45-A30C-0B4FC02D1C7B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BEA8FA6-06FA-4BF0-A942-31CA9E04B58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5402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5363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DE6531-D4BE-4C73-9E03-9AF0C046C1D0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E6C872-335F-4539-9030-14CC8F7061B6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68CDB-3C4F-4087-85AA-0BAB41720CBB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8A158-4D6D-4794-BCB2-949003C244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9C98-83F1-4D75-8522-DA76F6CD6D7F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CB3DF-ECC0-43F1-95A5-F58BCD8A340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1A8D8-BC88-4877-A436-EF182A30824D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64056-F6DA-4F77-88DE-B6EFC77642D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9AC243-F4B5-4377-B18E-AB6A41DEB08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4021A-B046-4E8F-9A9B-A37E735595BA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1C49E-87D6-494F-9FD0-54A4B7AC36A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B75E7-2E7E-48DC-AB43-EC5C499AEE8A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895A5-EBC0-4391-B2B4-844FB0D1E9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9478D-3DE3-4417-A80B-373F34A80129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E21CC-F5DF-4D97-A50A-8D91A8A0F11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AE4C2-99AF-46C9-B1FB-36432DDDD347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4C51-B8A6-44DA-8C9E-71975828852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54822-3991-4C22-A20B-DDB415EC4DBA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0CF79-1389-44FB-BFC3-45AE0D6C7A7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AB191-09D4-4BC4-A30F-15359FC413D4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56DF-AE39-4D01-A149-365E3E8D419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9039-B402-4B6B-AA01-5461B3D1B239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8EFA-B2C8-4998-BD97-0ADC7500B15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085B4-52A0-4AA5-A822-74E3DAB03C35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6EED6-A590-4BC2-8C5B-0C38913CED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F45F9DF-55E5-4E81-8F84-A7770AC4925B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3B71169-9797-4C48-B8DE-0D9E7DB2F7C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tiff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0.jpeg"/><Relationship Id="rId5" Type="http://schemas.openxmlformats.org/officeDocument/2006/relationships/image" Target="../media/image13.png"/><Relationship Id="rId10" Type="http://schemas.openxmlformats.org/officeDocument/2006/relationships/image" Target="../media/image26.jpe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35.png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42.png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43.jpeg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jpeg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tags" Target="../tags/tag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tiff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0.jpe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tiff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20.jpe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圖片 8" descr="封面04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圖片 8" descr="0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362902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標題 1"/>
          <p:cNvSpPr>
            <a:spLocks noGrp="1"/>
          </p:cNvSpPr>
          <p:nvPr>
            <p:ph type="ctrTitle"/>
          </p:nvPr>
        </p:nvSpPr>
        <p:spPr>
          <a:xfrm>
            <a:off x="1792288" y="1196975"/>
            <a:ext cx="7345362" cy="1008063"/>
          </a:xfrm>
        </p:spPr>
        <p:txBody>
          <a:bodyPr/>
          <a:lstStyle/>
          <a:p>
            <a:pPr eaLnBrk="1" hangingPunct="1"/>
            <a:r>
              <a:rPr lang="en-US" altLang="zh-TW" sz="3600" b="1" smtClean="0">
                <a:solidFill>
                  <a:schemeClr val="accent2"/>
                </a:solidFill>
                <a:latin typeface="微軟正黑體"/>
                <a:ea typeface="微軟正黑體"/>
                <a:cs typeface="微軟正黑體"/>
              </a:rPr>
              <a:t>My Fammon, my Style</a:t>
            </a:r>
            <a:endParaRPr lang="zh-TW" altLang="en-US" sz="3600" b="1" smtClean="0">
              <a:solidFill>
                <a:schemeClr val="accent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376363" y="1989138"/>
            <a:ext cx="7772400" cy="10810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淺談曼咖啡競爭環境及顧客滿意度之分析</a:t>
            </a:r>
            <a:endParaRPr kumimoji="0" lang="en-US" altLang="zh-TW" sz="3200" b="1" dirty="0">
              <a:solidFill>
                <a:schemeClr val="accent2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2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(</a:t>
            </a:r>
            <a:r>
              <a:rPr kumimoji="0" lang="zh-TW" altLang="en-US" sz="32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以中壢地區為例</a:t>
            </a:r>
            <a:r>
              <a:rPr kumimoji="0" lang="en-US" altLang="zh-TW" sz="32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)</a:t>
            </a:r>
            <a:endParaRPr kumimoji="0" lang="zh-TW" altLang="en-US" sz="3200" b="1" dirty="0">
              <a:solidFill>
                <a:schemeClr val="accent2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3570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1" name="文字方塊 10"/>
          <p:cNvSpPr txBox="1"/>
          <p:nvPr/>
        </p:nvSpPr>
        <p:spPr>
          <a:xfrm>
            <a:off x="755576" y="2852936"/>
            <a:ext cx="1210588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產品策略</a:t>
            </a:r>
          </a:p>
        </p:txBody>
      </p:sp>
      <p:sp>
        <p:nvSpPr>
          <p:cNvPr id="23557" name="文字方塊 15"/>
          <p:cNvSpPr txBox="1">
            <a:spLocks noChangeArrowheads="1"/>
          </p:cNvSpPr>
          <p:nvPr/>
        </p:nvSpPr>
        <p:spPr bwMode="auto">
          <a:xfrm>
            <a:off x="755650" y="3429000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>
                <a:latin typeface="微軟正黑體"/>
                <a:ea typeface="微軟正黑體"/>
                <a:cs typeface="微軟正黑體"/>
              </a:rPr>
              <a:t>價格策略</a:t>
            </a:r>
          </a:p>
        </p:txBody>
      </p:sp>
      <p:sp>
        <p:nvSpPr>
          <p:cNvPr id="23558" name="文字方塊 17"/>
          <p:cNvSpPr txBox="1">
            <a:spLocks noChangeArrowheads="1"/>
          </p:cNvSpPr>
          <p:nvPr/>
        </p:nvSpPr>
        <p:spPr bwMode="auto">
          <a:xfrm>
            <a:off x="755650" y="4149725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>
                <a:latin typeface="微軟正黑體"/>
                <a:ea typeface="微軟正黑體"/>
                <a:cs typeface="微軟正黑體"/>
              </a:rPr>
              <a:t>通路策略</a:t>
            </a:r>
          </a:p>
        </p:txBody>
      </p:sp>
      <p:pic>
        <p:nvPicPr>
          <p:cNvPr id="23559" name="圖片 28" descr="蛋糕0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2708275"/>
            <a:ext cx="65881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圖片 29" descr="money0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429000"/>
            <a:ext cx="642937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圖片 30" descr="通路02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005263"/>
            <a:ext cx="5381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圖片 32" descr="推廣041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4724400"/>
            <a:ext cx="6731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文字方塊 19"/>
          <p:cNvSpPr txBox="1">
            <a:spLocks noChangeArrowheads="1"/>
          </p:cNvSpPr>
          <p:nvPr/>
        </p:nvSpPr>
        <p:spPr bwMode="auto">
          <a:xfrm>
            <a:off x="755650" y="4868863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 b="1">
                <a:latin typeface="微軟正黑體"/>
                <a:ea typeface="微軟正黑體"/>
                <a:cs typeface="微軟正黑體"/>
              </a:rPr>
              <a:t>推廣策略</a:t>
            </a:r>
          </a:p>
        </p:txBody>
      </p:sp>
      <p:pic>
        <p:nvPicPr>
          <p:cNvPr id="35" name="Picture 4" descr="C:\Users\USER\Desktop\促銷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775" y="4652963"/>
            <a:ext cx="4625975" cy="156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文字方塊 35"/>
          <p:cNvSpPr txBox="1">
            <a:spLocks noChangeArrowheads="1"/>
          </p:cNvSpPr>
          <p:nvPr/>
        </p:nvSpPr>
        <p:spPr bwMode="auto">
          <a:xfrm>
            <a:off x="2268538" y="3068638"/>
            <a:ext cx="242887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5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✓打卡優惠</a:t>
            </a:r>
          </a:p>
        </p:txBody>
      </p:sp>
      <p:sp>
        <p:nvSpPr>
          <p:cNvPr id="38" name="文字方塊 37"/>
          <p:cNvSpPr txBox="1">
            <a:spLocks noChangeArrowheads="1"/>
          </p:cNvSpPr>
          <p:nvPr/>
        </p:nvSpPr>
        <p:spPr bwMode="auto">
          <a:xfrm>
            <a:off x="2268538" y="2205038"/>
            <a:ext cx="1531188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5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✓集點</a:t>
            </a:r>
          </a:p>
        </p:txBody>
      </p:sp>
      <p:pic>
        <p:nvPicPr>
          <p:cNvPr id="39" name="Picture 5" descr="C:\Users\USER\Desktop\集點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3800" y="1700213"/>
            <a:ext cx="3432175" cy="257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文字方塊 42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0" y="1916832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4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7" name="等腰三角形 26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行銷策略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4586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4578" name="文字方塊 52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行銷策略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24579" name="Picture 2" descr="C:\Users\USER\Desktop\loction.jpg"/>
          <p:cNvPicPr>
            <a:picLocks noChangeAspect="1" noChangeArrowheads="1"/>
          </p:cNvPicPr>
          <p:nvPr/>
        </p:nvPicPr>
        <p:blipFill>
          <a:blip r:embed="rId5" cstate="print"/>
          <a:srcRect l="4593" t="-12067" r="4070" b="-2570"/>
          <a:stretch>
            <a:fillRect/>
          </a:stretch>
        </p:blipFill>
        <p:spPr bwMode="auto">
          <a:xfrm>
            <a:off x="250825" y="3357563"/>
            <a:ext cx="6111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4" descr="地圖"/>
          <p:cNvPicPr>
            <a:picLocks noChangeAspect="1" noChangeArrowheads="1"/>
          </p:cNvPicPr>
          <p:nvPr/>
        </p:nvPicPr>
        <p:blipFill>
          <a:blip r:embed="rId6" cstate="print"/>
          <a:srcRect l="1601" t="7272" r="2090" b="7880"/>
          <a:stretch>
            <a:fillRect/>
          </a:stretch>
        </p:blipFill>
        <p:spPr bwMode="auto">
          <a:xfrm>
            <a:off x="1782763" y="2716212"/>
            <a:ext cx="7086600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文字方塊 40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  <p:grpSp>
        <p:nvGrpSpPr>
          <p:cNvPr id="15" name="群組 50"/>
          <p:cNvGrpSpPr/>
          <p:nvPr/>
        </p:nvGrpSpPr>
        <p:grpSpPr>
          <a:xfrm>
            <a:off x="0" y="2564904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16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19" name="等腰三角形 18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17" name="文字方塊 16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競爭環境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6" name="文字方塊 35"/>
          <p:cNvSpPr txBox="1"/>
          <p:nvPr/>
        </p:nvSpPr>
        <p:spPr>
          <a:xfrm>
            <a:off x="827584" y="3429000"/>
            <a:ext cx="1210588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位置分析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1862317" y="1938377"/>
            <a:ext cx="70070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咖啡業在海華商圈的競爭是十分激烈</a:t>
            </a:r>
            <a:r>
              <a:rPr lang="zh-TW" altLang="en-US" sz="3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30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3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5679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5602" name="文字方塊 52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行銷策略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27584" y="3429000"/>
            <a:ext cx="1210588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位置分析</a:t>
            </a:r>
          </a:p>
        </p:txBody>
      </p:sp>
      <p:pic>
        <p:nvPicPr>
          <p:cNvPr id="25606" name="Picture 2" descr="C:\Users\USER\Desktop\loction.jpg"/>
          <p:cNvPicPr>
            <a:picLocks noChangeAspect="1" noChangeArrowheads="1"/>
          </p:cNvPicPr>
          <p:nvPr/>
        </p:nvPicPr>
        <p:blipFill>
          <a:blip r:embed="rId5" cstate="print"/>
          <a:srcRect l="4593" t="-12067" r="4070" b="-2570"/>
          <a:stretch>
            <a:fillRect/>
          </a:stretch>
        </p:blipFill>
        <p:spPr bwMode="auto">
          <a:xfrm>
            <a:off x="250825" y="3357563"/>
            <a:ext cx="6111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2" descr="C:\Users\USER\Desktop\競爭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4005263"/>
            <a:ext cx="73818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14"/>
          <p:cNvSpPr txBox="1"/>
          <p:nvPr/>
        </p:nvSpPr>
        <p:spPr>
          <a:xfrm>
            <a:off x="874892" y="4095432"/>
            <a:ext cx="1723549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競爭對手比較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  <p:grpSp>
        <p:nvGrpSpPr>
          <p:cNvPr id="17" name="群組 50"/>
          <p:cNvGrpSpPr/>
          <p:nvPr/>
        </p:nvGrpSpPr>
        <p:grpSpPr>
          <a:xfrm>
            <a:off x="0" y="2564904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0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3" name="等腰三角形 22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1" name="文字方塊 20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競爭環境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858904"/>
              </p:ext>
            </p:extLst>
          </p:nvPr>
        </p:nvGraphicFramePr>
        <p:xfrm>
          <a:off x="1867509" y="1530350"/>
          <a:ext cx="6863443" cy="4789541"/>
        </p:xfrm>
        <a:graphic>
          <a:graphicData uri="http://schemas.openxmlformats.org/drawingml/2006/table">
            <a:tbl>
              <a:tblPr firstRow="1" bandRow="1">
                <a:effectLst/>
                <a:tableStyleId>{93296810-A885-4BE3-A3E7-6D5BEEA58F35}</a:tableStyleId>
              </a:tblPr>
              <a:tblGrid>
                <a:gridCol w="1103050"/>
                <a:gridCol w="1708291"/>
                <a:gridCol w="1784114"/>
                <a:gridCol w="2267988"/>
              </a:tblGrid>
              <a:tr h="39516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曼咖啡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星巴克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D2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惡魔蛋糕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85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店內坪數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坪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110~120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坪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將近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坪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93329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產品種類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i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蛋糕、飲品</a:t>
                      </a:r>
                      <a:r>
                        <a:rPr lang="en-US" altLang="zh-TW" i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i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i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點心、輕食</a:t>
                      </a:r>
                      <a:endParaRPr lang="zh-TW" altLang="en-US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蛋糕、飲品、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點心、麵包、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輕食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蛋糕、飲品、點心、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麵包、巧克力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85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裝潢風格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優雅法式風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時尚美式風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華麗日式風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11900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價格定位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平價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甜點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60 ~ 75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  <a:p>
                      <a:pPr algn="ctr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飲品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50~120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高價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甜點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80 ~ 120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飲品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70~155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中高價</a:t>
                      </a:r>
                    </a:p>
                    <a:p>
                      <a:pPr algn="ctr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飲品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85 ~ 145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  <a:p>
                      <a:pPr algn="ctr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蛋糕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160 ~ 480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85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提供上網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85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廁所間數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共廁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共廁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共廁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85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悠遊卡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85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儲值卡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隨行卡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" name="圖片 18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122117" y="4775387"/>
            <a:ext cx="30956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圖片 25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8376843" y="5197636"/>
            <a:ext cx="30956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圖片 26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115356" y="5488071"/>
            <a:ext cx="309563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圖片 27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121904" y="5911849"/>
            <a:ext cx="30956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圖片 28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8358187" y="1911952"/>
            <a:ext cx="30956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" name="表格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082110"/>
              </p:ext>
            </p:extLst>
          </p:nvPr>
        </p:nvGraphicFramePr>
        <p:xfrm>
          <a:off x="1907704" y="2060848"/>
          <a:ext cx="6912768" cy="4396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397588"/>
                <a:gridCol w="1770764"/>
                <a:gridCol w="1975227"/>
                <a:gridCol w="1769189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曼咖啡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星巴克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D2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惡魔蛋糕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座位數量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119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56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外送服務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en-US" altLang="zh-TW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買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送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1)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45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商品標示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普通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清楚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69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銀行合作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花旗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花旗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45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刷卡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可以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可以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不可以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45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招牌顯眼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Tiffany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藍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紅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綠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紅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黑</a:t>
                      </a:r>
                      <a:r>
                        <a:rPr lang="en-US" altLang="zh-TW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3021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書報雜誌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沒有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82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與畫室合作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B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zh-TW" altLang="en-US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2" name="圖片 51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566795" y="2551802"/>
            <a:ext cx="31115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圖片 53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556073" y="3634167"/>
            <a:ext cx="3111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圖片 54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556074" y="2995197"/>
            <a:ext cx="3111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圖片 55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566793" y="4503941"/>
            <a:ext cx="31115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圖片 56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6536709" y="5487336"/>
            <a:ext cx="3111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圖片 57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8335845" y="5487124"/>
            <a:ext cx="30956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圖片 59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4645761" y="4587013"/>
            <a:ext cx="31115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圖片 30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4266751" y="3663966"/>
            <a:ext cx="30956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圖片 31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8376843" y="4769855"/>
            <a:ext cx="309562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2987824" y="3589338"/>
            <a:ext cx="1665140" cy="120781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3288594" y="4552243"/>
            <a:ext cx="1800199" cy="43204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圖片 58" descr="勝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8551">
            <a:off x="4613379" y="3032076"/>
            <a:ext cx="3111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矩形 33"/>
          <p:cNvSpPr/>
          <p:nvPr/>
        </p:nvSpPr>
        <p:spPr>
          <a:xfrm>
            <a:off x="3275856" y="2996952"/>
            <a:ext cx="1828267" cy="64807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123728" y="1340768"/>
            <a:ext cx="6341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TW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✓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實體</a:t>
            </a:r>
            <a:r>
              <a:rPr lang="zh-TW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設備與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空間為其劣勢</a:t>
            </a:r>
            <a:endParaRPr lang="zh-TW" altLang="en-US" sz="4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5" grpId="0" animBg="1"/>
      <p:bldP spid="34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6634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6626" name="文字方塊 52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行銷策略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6627" name="文字方塊 31"/>
          <p:cNvSpPr txBox="1">
            <a:spLocks noChangeArrowheads="1"/>
          </p:cNvSpPr>
          <p:nvPr/>
        </p:nvSpPr>
        <p:spPr bwMode="auto">
          <a:xfrm flipH="1">
            <a:off x="196850" y="27082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競爭環境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15" name="群組 50"/>
          <p:cNvGrpSpPr/>
          <p:nvPr/>
        </p:nvGrpSpPr>
        <p:grpSpPr>
          <a:xfrm>
            <a:off x="0" y="3212970"/>
            <a:ext cx="2087216" cy="720079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16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19" name="等腰三角形 18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17" name="文字方塊 16"/>
            <p:cNvSpPr txBox="1"/>
            <p:nvPr/>
          </p:nvSpPr>
          <p:spPr>
            <a:xfrm flipH="1">
              <a:off x="486147" y="2665719"/>
              <a:ext cx="1357317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SWOT</a:t>
              </a: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分析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59893"/>
              </p:ext>
            </p:extLst>
          </p:nvPr>
        </p:nvGraphicFramePr>
        <p:xfrm>
          <a:off x="2104357" y="1556147"/>
          <a:ext cx="3024336" cy="223173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3024336"/>
              </a:tblGrid>
              <a:tr h="5251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300" b="1" kern="0" spc="135" dirty="0" smtClean="0">
                          <a:latin typeface="微軟正黑體" pitchFamily="34" charset="-120"/>
                          <a:ea typeface="微軟正黑體" pitchFamily="34" charset="-120"/>
                        </a:rPr>
                        <a:t>優勢</a:t>
                      </a:r>
                      <a:r>
                        <a:rPr lang="zh-TW" altLang="zh-TW" sz="2300" b="1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（</a:t>
                      </a:r>
                      <a:r>
                        <a:rPr lang="en-US" altLang="zh-TW" sz="2300" b="1" kern="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Sterngths</a:t>
                      </a:r>
                      <a:r>
                        <a:rPr lang="zh-TW" altLang="zh-TW" sz="2300" b="1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en-US" sz="23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1706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</a:t>
                      </a:r>
                      <a:r>
                        <a:rPr lang="zh-TW" altLang="en-US" sz="2000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浪漫古典風格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高知名度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高品質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創新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1" name="表格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79713"/>
              </p:ext>
            </p:extLst>
          </p:nvPr>
        </p:nvGraphicFramePr>
        <p:xfrm>
          <a:off x="5364163" y="1557338"/>
          <a:ext cx="3240360" cy="223173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3240360"/>
              </a:tblGrid>
              <a:tr h="525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300" kern="0" spc="135" dirty="0" smtClean="0">
                          <a:latin typeface="微軟正黑體" pitchFamily="34" charset="-120"/>
                          <a:ea typeface="微軟正黑體" pitchFamily="34" charset="-120"/>
                        </a:rPr>
                        <a:t>劣勢</a:t>
                      </a:r>
                      <a:r>
                        <a:rPr lang="zh-TW" altLang="zh-TW" sz="23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（</a:t>
                      </a:r>
                      <a:r>
                        <a:rPr lang="en-US" altLang="zh-TW" sz="23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Weaknesses</a:t>
                      </a:r>
                      <a:r>
                        <a:rPr lang="zh-TW" altLang="zh-TW" sz="23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zh-TW" sz="23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170661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✓ 產品未與同業區隔化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硬體設備不足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面積小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0000" marR="90000" marT="234000" marB="46800">
                    <a:solidFill>
                      <a:srgbClr val="D3EBC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353250"/>
              </p:ext>
            </p:extLst>
          </p:nvPr>
        </p:nvGraphicFramePr>
        <p:xfrm>
          <a:off x="2105503" y="3977481"/>
          <a:ext cx="3024336" cy="22326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24336"/>
              </a:tblGrid>
              <a:tr h="525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100" kern="0" spc="135" dirty="0" smtClean="0">
                          <a:latin typeface="微軟正黑體" pitchFamily="34" charset="-120"/>
                          <a:ea typeface="微軟正黑體" pitchFamily="34" charset="-120"/>
                        </a:rPr>
                        <a:t>機會</a:t>
                      </a:r>
                      <a:r>
                        <a:rPr lang="zh-TW" altLang="zh-TW" sz="21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（</a:t>
                      </a:r>
                      <a:r>
                        <a:rPr lang="en-US" altLang="zh-TW" sz="21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Opportunities</a:t>
                      </a:r>
                      <a:r>
                        <a:rPr lang="zh-TW" altLang="zh-TW" sz="21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zh-TW" sz="21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7073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  <a:endParaRPr lang="en-US" altLang="zh-TW" sz="20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   ✓海華商圈快速發展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✓下午茶風氣盛行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✓咖啡需求增加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B7E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表格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340116"/>
              </p:ext>
            </p:extLst>
          </p:nvPr>
        </p:nvGraphicFramePr>
        <p:xfrm>
          <a:off x="5365309" y="3978672"/>
          <a:ext cx="3240360" cy="22326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3240360"/>
              </a:tblGrid>
              <a:tr h="525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300" kern="0" spc="135" dirty="0" smtClean="0">
                          <a:latin typeface="微軟正黑體" pitchFamily="34" charset="-120"/>
                          <a:ea typeface="微軟正黑體" pitchFamily="34" charset="-120"/>
                        </a:rPr>
                        <a:t>威脅</a:t>
                      </a:r>
                      <a:r>
                        <a:rPr lang="zh-TW" altLang="zh-TW" sz="23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（</a:t>
                      </a:r>
                      <a:r>
                        <a:rPr lang="en-US" altLang="zh-TW" sz="23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Threats</a:t>
                      </a:r>
                      <a:r>
                        <a:rPr lang="zh-TW" altLang="zh-TW" sz="2300" kern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zh-TW" sz="23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anchor="ctr">
                    <a:solidFill>
                      <a:srgbClr val="F60000"/>
                    </a:solidFill>
                  </a:tcPr>
                </a:tc>
              </a:tr>
              <a:tr h="17073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✓ 原物料上漲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同業競爭者增加</a:t>
                      </a:r>
                      <a:endParaRPr lang="en-US" altLang="zh-TW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　✓ 潛在競爭者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BDBD">
                        <a:alpha val="9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" name="文字方塊 23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7672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7650" name="文字方塊 52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行銷策略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7651" name="文字方塊 31"/>
          <p:cNvSpPr txBox="1">
            <a:spLocks noChangeArrowheads="1"/>
          </p:cNvSpPr>
          <p:nvPr/>
        </p:nvSpPr>
        <p:spPr bwMode="auto">
          <a:xfrm flipH="1">
            <a:off x="196850" y="27082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競爭環境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7652" name="文字方塊 16"/>
          <p:cNvSpPr txBox="1">
            <a:spLocks noChangeArrowheads="1"/>
          </p:cNvSpPr>
          <p:nvPr/>
        </p:nvSpPr>
        <p:spPr bwMode="auto">
          <a:xfrm flipH="1">
            <a:off x="196850" y="3357563"/>
            <a:ext cx="1638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SWOT</a:t>
            </a:r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分析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24" name="群組 50"/>
          <p:cNvGrpSpPr/>
          <p:nvPr/>
        </p:nvGrpSpPr>
        <p:grpSpPr>
          <a:xfrm>
            <a:off x="0" y="3861048"/>
            <a:ext cx="2087216" cy="720079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5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8" name="等腰三角形 27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6" name="文字方塊 25"/>
            <p:cNvSpPr txBox="1"/>
            <p:nvPr/>
          </p:nvSpPr>
          <p:spPr>
            <a:xfrm flipH="1">
              <a:off x="486147" y="2665719"/>
              <a:ext cx="1357317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消費者行為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aphicFrame>
        <p:nvGraphicFramePr>
          <p:cNvPr id="29" name="表格 28"/>
          <p:cNvGraphicFramePr>
            <a:graphicFrameLocks noGrp="1"/>
          </p:cNvGraphicFramePr>
          <p:nvPr/>
        </p:nvGraphicFramePr>
        <p:xfrm>
          <a:off x="2627313" y="2020888"/>
          <a:ext cx="5482778" cy="35000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0230"/>
                <a:gridCol w="1840230"/>
                <a:gridCol w="1802318"/>
              </a:tblGrid>
              <a:tr h="6201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問題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最高百分比選項</a:t>
                      </a:r>
                      <a:endParaRPr lang="en-US" altLang="zh-TW" sz="1800" b="1" dirty="0" smtClean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endParaRPr lang="en-US" altLang="zh-TW" sz="1800" b="1" dirty="0" smtClean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01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AC2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得知曼咖啡訊息</a:t>
                      </a:r>
                      <a:endParaRPr lang="zh-TW" altLang="en-US" sz="1800" b="1" dirty="0">
                        <a:solidFill>
                          <a:srgbClr val="70AC2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親友介紹</a:t>
                      </a:r>
                      <a:endParaRPr lang="en-US" altLang="zh-TW" sz="1800" b="1" dirty="0" smtClean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rgbClr val="F5770F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54%</a:t>
                      </a:r>
                      <a:endParaRPr lang="en-US" altLang="zh-TW" sz="18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002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AC2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每次消費金額</a:t>
                      </a:r>
                      <a:endParaRPr lang="zh-TW" altLang="en-US" sz="1800" b="1" dirty="0">
                        <a:solidFill>
                          <a:srgbClr val="70AC2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100</a:t>
                      </a:r>
                      <a:r>
                        <a:rPr lang="zh-TW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元</a:t>
                      </a:r>
                      <a:r>
                        <a:rPr lang="en-US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~300</a:t>
                      </a:r>
                      <a:r>
                        <a:rPr lang="zh-TW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元</a:t>
                      </a:r>
                      <a:endParaRPr lang="zh-TW" altLang="zh-TW" sz="1800" b="1" dirty="0" smtClean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rgbClr val="F68222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46%</a:t>
                      </a:r>
                      <a:endParaRPr lang="zh-TW" altLang="zh-TW" sz="18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963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AC2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主要消費商品</a:t>
                      </a:r>
                      <a:endParaRPr lang="zh-TW" altLang="en-US" sz="1800" b="1" dirty="0">
                        <a:solidFill>
                          <a:srgbClr val="70AC2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咖啡</a:t>
                      </a:r>
                      <a:r>
                        <a:rPr lang="zh-TW" altLang="en-US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、蛋糕</a:t>
                      </a: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00" dirty="0" smtClean="0">
                          <a:solidFill>
                            <a:srgbClr val="F68222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36%</a:t>
                      </a:r>
                      <a:r>
                        <a:rPr lang="zh-TW" altLang="en-US" sz="1800" b="1" kern="100" dirty="0" smtClean="0">
                          <a:solidFill>
                            <a:srgbClr val="F68222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、</a:t>
                      </a:r>
                      <a:r>
                        <a:rPr lang="en-US" altLang="zh-TW" sz="1800" b="1" kern="1200" dirty="0" smtClean="0">
                          <a:solidFill>
                            <a:srgbClr val="F68222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22%</a:t>
                      </a:r>
                      <a:endParaRPr lang="zh-TW" altLang="en-US" sz="18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01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AC2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消費頻率</a:t>
                      </a:r>
                      <a:endParaRPr lang="zh-TW" altLang="en-US" sz="1800" b="1" dirty="0">
                        <a:solidFill>
                          <a:srgbClr val="70AC2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rgbClr val="666666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一個月</a:t>
                      </a:r>
                      <a:endParaRPr lang="zh-TW" altLang="zh-TW" sz="1800" b="1" dirty="0" smtClean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rgbClr val="F68222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34%</a:t>
                      </a:r>
                      <a:endParaRPr lang="zh-TW" altLang="zh-TW" sz="1800" b="1" dirty="0" smtClean="0">
                        <a:solidFill>
                          <a:srgbClr val="F6822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0" name="Picture 1" descr="F:\專題\專題簡報\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5769473"/>
            <a:ext cx="3075434" cy="773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文字方塊 30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8706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8674" name="文字方塊 52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行銷策略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8675" name="文字方塊 31"/>
          <p:cNvSpPr txBox="1">
            <a:spLocks noChangeArrowheads="1"/>
          </p:cNvSpPr>
          <p:nvPr/>
        </p:nvSpPr>
        <p:spPr bwMode="auto">
          <a:xfrm flipH="1">
            <a:off x="196850" y="27082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競爭環境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8676" name="文字方塊 16"/>
          <p:cNvSpPr txBox="1">
            <a:spLocks noChangeArrowheads="1"/>
          </p:cNvSpPr>
          <p:nvPr/>
        </p:nvSpPr>
        <p:spPr bwMode="auto">
          <a:xfrm flipH="1">
            <a:off x="196850" y="3357563"/>
            <a:ext cx="1638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SWOT</a:t>
            </a:r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分析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8677" name="文字方塊 25"/>
          <p:cNvSpPr txBox="1">
            <a:spLocks noChangeArrowheads="1"/>
          </p:cNvSpPr>
          <p:nvPr/>
        </p:nvSpPr>
        <p:spPr bwMode="auto">
          <a:xfrm flipH="1">
            <a:off x="196850" y="4005263"/>
            <a:ext cx="1638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消費者行為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16" name="群組 50"/>
          <p:cNvGrpSpPr/>
          <p:nvPr/>
        </p:nvGrpSpPr>
        <p:grpSpPr>
          <a:xfrm>
            <a:off x="0" y="4509120"/>
            <a:ext cx="2087216" cy="720079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18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1" name="等腰三角形 20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19" name="文字方塊 18"/>
            <p:cNvSpPr txBox="1"/>
            <p:nvPr/>
          </p:nvSpPr>
          <p:spPr>
            <a:xfrm flipH="1">
              <a:off x="486147" y="2665719"/>
              <a:ext cx="1357317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顧客滿意度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2195513" y="2349500"/>
          <a:ext cx="6336704" cy="3201859"/>
        </p:xfrm>
        <a:graphic>
          <a:graphicData uri="http://schemas.openxmlformats.org/drawingml/2006/table">
            <a:tbl>
              <a:tblPr firstRow="1" bandCol="1">
                <a:tableStyleId>{93296810-A885-4BE3-A3E7-6D5BEEA58F35}</a:tableStyleId>
              </a:tblPr>
              <a:tblGrid>
                <a:gridCol w="2088232"/>
                <a:gridCol w="4248472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  <a:tr h="53160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333333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價格</a:t>
                      </a:r>
                      <a:endParaRPr lang="zh-TW" altLang="en-US" sz="2000" b="1" dirty="0">
                        <a:solidFill>
                          <a:srgbClr val="33333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BD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59%</a:t>
                      </a:r>
                      <a:r>
                        <a:rPr lang="zh-TW" altLang="en-US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感到滿意以上</a:t>
                      </a:r>
                      <a:endParaRPr lang="en-US" altLang="zh-TW" sz="2000" b="1" dirty="0" smtClean="0">
                        <a:solidFill>
                          <a:srgbClr val="5F5F5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E1EB"/>
                    </a:solidFill>
                  </a:tcPr>
                </a:tc>
              </a:tr>
              <a:tr h="4875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333333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服務品質</a:t>
                      </a:r>
                      <a:endParaRPr lang="zh-TW" altLang="en-US" sz="2000" b="1" dirty="0">
                        <a:solidFill>
                          <a:srgbClr val="33333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BD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84%</a:t>
                      </a:r>
                      <a:r>
                        <a:rPr lang="zh-TW" altLang="en-US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感到滿意以上</a:t>
                      </a:r>
                      <a:endParaRPr lang="en-US" altLang="zh-TW" sz="2000" b="1" dirty="0" smtClean="0">
                        <a:solidFill>
                          <a:srgbClr val="5F5F5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E1EB"/>
                    </a:solidFill>
                  </a:tcPr>
                </a:tc>
              </a:tr>
              <a:tr h="4875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333333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咖啡</a:t>
                      </a:r>
                      <a:endParaRPr lang="zh-TW" altLang="en-US" sz="2000" b="1" dirty="0">
                        <a:solidFill>
                          <a:srgbClr val="33333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BD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68%</a:t>
                      </a:r>
                      <a:r>
                        <a:rPr lang="zh-TW" altLang="en-US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感到滿意以上</a:t>
                      </a:r>
                      <a:endParaRPr lang="en-US" altLang="zh-TW" sz="2000" b="1" dirty="0" smtClean="0">
                        <a:solidFill>
                          <a:srgbClr val="5F5F5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E1EB"/>
                    </a:solidFill>
                  </a:tcPr>
                </a:tc>
              </a:tr>
              <a:tr h="4875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333333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蛋糕</a:t>
                      </a:r>
                      <a:endParaRPr lang="zh-TW" altLang="en-US" sz="2000" b="1" dirty="0">
                        <a:solidFill>
                          <a:srgbClr val="33333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BD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70%</a:t>
                      </a:r>
                      <a:r>
                        <a:rPr lang="zh-TW" altLang="en-US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感到滿意以上</a:t>
                      </a:r>
                      <a:endParaRPr lang="en-US" altLang="zh-TW" sz="2000" b="1" dirty="0" smtClean="0">
                        <a:solidFill>
                          <a:srgbClr val="5F5F5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E1EB"/>
                    </a:solidFill>
                  </a:tcPr>
                </a:tc>
              </a:tr>
              <a:tr h="4875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333333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環境</a:t>
                      </a:r>
                      <a:endParaRPr lang="zh-TW" altLang="en-US" sz="2000" b="1" dirty="0">
                        <a:solidFill>
                          <a:srgbClr val="33333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BD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80%</a:t>
                      </a:r>
                      <a:r>
                        <a:rPr lang="zh-TW" altLang="en-US" sz="2000" b="1" dirty="0" smtClean="0">
                          <a:solidFill>
                            <a:srgbClr val="5F5F5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感到滿意以上</a:t>
                      </a:r>
                      <a:endParaRPr lang="en-US" altLang="zh-TW" sz="2000" b="1" dirty="0" smtClean="0">
                        <a:solidFill>
                          <a:srgbClr val="5F5F5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FE1EB"/>
                    </a:solidFill>
                  </a:tcPr>
                </a:tc>
              </a:tr>
            </a:tbl>
          </a:graphicData>
        </a:graphic>
      </p:graphicFrame>
      <p:sp>
        <p:nvSpPr>
          <p:cNvPr id="31" name="文字方塊 30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  <p:pic>
        <p:nvPicPr>
          <p:cNvPr id="2052" name="圖片 75" descr="座位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2708275"/>
            <a:ext cx="4249737" cy="279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圖片 7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2492375"/>
            <a:ext cx="4248150" cy="279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圖片 72" descr="停車便利性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286853"/>
            <a:ext cx="4248150" cy="279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9705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4213" y="1412875"/>
              <a:ext cx="8112125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44" name="文字方塊 43"/>
          <p:cNvSpPr txBox="1">
            <a:spLocks noChangeArrowheads="1"/>
          </p:cNvSpPr>
          <p:nvPr/>
        </p:nvSpPr>
        <p:spPr bwMode="auto">
          <a:xfrm flipH="1">
            <a:off x="899592" y="1916113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 dirty="0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6" name="文字方塊 65"/>
          <p:cNvSpPr txBox="1">
            <a:spLocks noChangeArrowheads="1"/>
          </p:cNvSpPr>
          <p:nvPr/>
        </p:nvSpPr>
        <p:spPr bwMode="auto">
          <a:xfrm>
            <a:off x="1447007" y="2712086"/>
            <a:ext cx="2249334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✓外帶予以折扣</a:t>
            </a:r>
          </a:p>
        </p:txBody>
      </p:sp>
      <p:sp>
        <p:nvSpPr>
          <p:cNvPr id="67" name="文字方塊 66"/>
          <p:cNvSpPr txBox="1">
            <a:spLocks noChangeArrowheads="1"/>
          </p:cNvSpPr>
          <p:nvPr/>
        </p:nvSpPr>
        <p:spPr bwMode="auto">
          <a:xfrm>
            <a:off x="1447007" y="3288349"/>
            <a:ext cx="1954381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✓分隔男女廁</a:t>
            </a:r>
          </a:p>
        </p:txBody>
      </p:sp>
      <p:pic>
        <p:nvPicPr>
          <p:cNvPr id="68" name="Picture 3" descr="C:\Users\USER\Desktop\喀喀喀.PNG"/>
          <p:cNvPicPr>
            <a:picLocks noChangeAspect="1" noChangeArrowheads="1"/>
          </p:cNvPicPr>
          <p:nvPr/>
        </p:nvPicPr>
        <p:blipFill>
          <a:blip r:embed="rId5" cstate="print"/>
          <a:srcRect t="5023"/>
          <a:stretch>
            <a:fillRect/>
          </a:stretch>
        </p:blipFill>
        <p:spPr bwMode="auto">
          <a:xfrm>
            <a:off x="6228184" y="443275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9" name="文字方塊 68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pic>
        <p:nvPicPr>
          <p:cNvPr id="3" name="Picture 2" descr="C:\Users\USER\Desktop\台中\男女廁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39899" y="3290826"/>
            <a:ext cx="488802" cy="44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USER\Desktop\台中\折扣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39899" y="2611033"/>
            <a:ext cx="540825" cy="547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66" grpId="0"/>
      <p:bldP spid="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0730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4213" y="1412875"/>
              <a:ext cx="8112125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0722" name="文字方塊 31"/>
          <p:cNvSpPr txBox="1">
            <a:spLocks noChangeArrowheads="1"/>
          </p:cNvSpPr>
          <p:nvPr/>
        </p:nvSpPr>
        <p:spPr bwMode="auto">
          <a:xfrm flipH="1">
            <a:off x="1121351" y="2491743"/>
            <a:ext cx="43926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E46C0A"/>
                </a:solidFill>
                <a:latin typeface="微軟正黑體"/>
                <a:ea typeface="微軟正黑體"/>
                <a:cs typeface="微軟正黑體"/>
              </a:rPr>
              <a:t>二、充實資訊軟體設備</a:t>
            </a:r>
            <a:endParaRPr kumimoji="0" lang="en-US" altLang="zh-TW" sz="2600" b="1" dirty="0">
              <a:solidFill>
                <a:srgbClr val="E46C0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0723" name="文字方塊 43"/>
          <p:cNvSpPr txBox="1">
            <a:spLocks noChangeArrowheads="1"/>
          </p:cNvSpPr>
          <p:nvPr/>
        </p:nvSpPr>
        <p:spPr bwMode="auto">
          <a:xfrm flipH="1">
            <a:off x="1121351" y="1915481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 dirty="0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1697614" y="3283906"/>
            <a:ext cx="2544286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✓建立無線基地台</a:t>
            </a:r>
          </a:p>
        </p:txBody>
      </p:sp>
      <p:pic>
        <p:nvPicPr>
          <p:cNvPr id="37890" name="Picture 2" descr="C:\Users\USER\Desktop\free_wif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8181" y="3283906"/>
            <a:ext cx="381679" cy="418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15"/>
          <p:cNvSpPr txBox="1">
            <a:spLocks noChangeArrowheads="1"/>
          </p:cNvSpPr>
          <p:nvPr/>
        </p:nvSpPr>
        <p:spPr bwMode="auto">
          <a:xfrm>
            <a:off x="1697614" y="3860168"/>
            <a:ext cx="2249334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✓提供書報雜誌</a:t>
            </a:r>
          </a:p>
        </p:txBody>
      </p:sp>
      <p:pic>
        <p:nvPicPr>
          <p:cNvPr id="37891" name="Picture 3" descr="C:\Users\USER\Desktop\雜誌.PNG"/>
          <p:cNvPicPr>
            <a:picLocks noChangeAspect="1" noChangeArrowheads="1"/>
          </p:cNvPicPr>
          <p:nvPr/>
        </p:nvPicPr>
        <p:blipFill>
          <a:blip r:embed="rId6" cstate="print"/>
          <a:srcRect t="10883" b="29269"/>
          <a:stretch>
            <a:fillRect/>
          </a:stretch>
        </p:blipFill>
        <p:spPr bwMode="auto">
          <a:xfrm>
            <a:off x="4241900" y="3977481"/>
            <a:ext cx="657226" cy="39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字方塊 20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pic>
        <p:nvPicPr>
          <p:cNvPr id="14" name="Picture 3" descr="C:\Users\USER\Desktop\喀喀喀.PNG"/>
          <p:cNvPicPr>
            <a:picLocks noChangeAspect="1" noChangeArrowheads="1"/>
          </p:cNvPicPr>
          <p:nvPr/>
        </p:nvPicPr>
        <p:blipFill>
          <a:blip r:embed="rId7" cstate="print"/>
          <a:srcRect t="5023"/>
          <a:stretch>
            <a:fillRect/>
          </a:stretch>
        </p:blipFill>
        <p:spPr bwMode="auto">
          <a:xfrm>
            <a:off x="6228184" y="443275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1754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188" y="1412875"/>
              <a:ext cx="8185150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1746" name="文字方塊 31"/>
          <p:cNvSpPr txBox="1">
            <a:spLocks noChangeArrowheads="1"/>
          </p:cNvSpPr>
          <p:nvPr/>
        </p:nvSpPr>
        <p:spPr bwMode="auto">
          <a:xfrm flipH="1">
            <a:off x="1088734" y="2492374"/>
            <a:ext cx="43926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E46C0A"/>
                </a:solidFill>
                <a:latin typeface="微軟正黑體"/>
                <a:ea typeface="微軟正黑體"/>
                <a:cs typeface="微軟正黑體"/>
              </a:rPr>
              <a:t>二、充實資訊軟體設備</a:t>
            </a:r>
            <a:endParaRPr kumimoji="0" lang="en-US" altLang="zh-TW" sz="2600" b="1" dirty="0">
              <a:solidFill>
                <a:srgbClr val="E46C0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1747" name="文字方塊 16"/>
          <p:cNvSpPr txBox="1">
            <a:spLocks noChangeArrowheads="1"/>
          </p:cNvSpPr>
          <p:nvPr/>
        </p:nvSpPr>
        <p:spPr bwMode="auto">
          <a:xfrm flipH="1">
            <a:off x="1075835" y="3068638"/>
            <a:ext cx="45370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92D050"/>
                </a:solidFill>
                <a:latin typeface="微軟正黑體"/>
                <a:ea typeface="微軟正黑體"/>
                <a:cs typeface="微軟正黑體"/>
              </a:rPr>
              <a:t>三、增添多元的付款方式</a:t>
            </a:r>
            <a:endParaRPr kumimoji="0" lang="en-US" altLang="zh-TW" sz="2600" b="1" dirty="0">
              <a:solidFill>
                <a:srgbClr val="92D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1748" name="文字方塊 43"/>
          <p:cNvSpPr txBox="1">
            <a:spLocks noChangeArrowheads="1"/>
          </p:cNvSpPr>
          <p:nvPr/>
        </p:nvSpPr>
        <p:spPr bwMode="auto">
          <a:xfrm flipH="1">
            <a:off x="1075835" y="1916112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 dirty="0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1713841" y="3655947"/>
            <a:ext cx="1954381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✓悠遊卡付款</a:t>
            </a: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1713841" y="4160772"/>
            <a:ext cx="1364476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✓儲值卡</a:t>
            </a:r>
          </a:p>
        </p:txBody>
      </p:sp>
      <p:pic>
        <p:nvPicPr>
          <p:cNvPr id="38915" name="Picture 3" descr="C:\Users\USER\Desktop\悠遊卡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603517">
            <a:off x="3690449" y="3694247"/>
            <a:ext cx="464588" cy="2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字方塊 20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pic>
        <p:nvPicPr>
          <p:cNvPr id="15" name="Picture 3" descr="C:\Users\USER\Desktop\喀喀喀.PNG"/>
          <p:cNvPicPr>
            <a:picLocks noChangeAspect="1" noChangeArrowheads="1"/>
          </p:cNvPicPr>
          <p:nvPr/>
        </p:nvPicPr>
        <p:blipFill>
          <a:blip r:embed="rId6" cstate="print"/>
          <a:srcRect t="5023"/>
          <a:stretch>
            <a:fillRect/>
          </a:stretch>
        </p:blipFill>
        <p:spPr bwMode="auto">
          <a:xfrm>
            <a:off x="6228184" y="443275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2779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188" y="1412875"/>
              <a:ext cx="8185150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2770" name="文字方塊 31"/>
          <p:cNvSpPr txBox="1">
            <a:spLocks noChangeArrowheads="1"/>
          </p:cNvSpPr>
          <p:nvPr/>
        </p:nvSpPr>
        <p:spPr bwMode="auto">
          <a:xfrm flipH="1">
            <a:off x="1078068" y="2539481"/>
            <a:ext cx="43926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E46C0A"/>
                </a:solidFill>
                <a:latin typeface="微軟正黑體"/>
                <a:ea typeface="微軟正黑體"/>
                <a:cs typeface="微軟正黑體"/>
              </a:rPr>
              <a:t>二、充實資訊軟體設備</a:t>
            </a:r>
            <a:endParaRPr kumimoji="0" lang="en-US" altLang="zh-TW" sz="2600" b="1" dirty="0">
              <a:solidFill>
                <a:srgbClr val="E46C0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2771" name="文字方塊 16"/>
          <p:cNvSpPr txBox="1">
            <a:spLocks noChangeArrowheads="1"/>
          </p:cNvSpPr>
          <p:nvPr/>
        </p:nvSpPr>
        <p:spPr bwMode="auto">
          <a:xfrm flipH="1">
            <a:off x="1078068" y="3115743"/>
            <a:ext cx="45370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92D050"/>
                </a:solidFill>
                <a:latin typeface="微軟正黑體"/>
                <a:ea typeface="微軟正黑體"/>
                <a:cs typeface="微軟正黑體"/>
              </a:rPr>
              <a:t>三、增添多元的付款方式</a:t>
            </a:r>
            <a:endParaRPr kumimoji="0" lang="en-US" altLang="zh-TW" sz="2600" b="1" dirty="0">
              <a:solidFill>
                <a:srgbClr val="92D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2772" name="文字方塊 25"/>
          <p:cNvSpPr txBox="1">
            <a:spLocks noChangeArrowheads="1"/>
          </p:cNvSpPr>
          <p:nvPr/>
        </p:nvSpPr>
        <p:spPr bwMode="auto">
          <a:xfrm flipH="1">
            <a:off x="1078068" y="3692006"/>
            <a:ext cx="46085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00B050"/>
                </a:solidFill>
                <a:latin typeface="微軟正黑體"/>
                <a:ea typeface="微軟正黑體"/>
                <a:cs typeface="微軟正黑體"/>
              </a:rPr>
              <a:t>四、特約停車與來電預購服務</a:t>
            </a:r>
            <a:endParaRPr kumimoji="0" lang="en-US" altLang="zh-TW" sz="2600" b="1" dirty="0">
              <a:solidFill>
                <a:srgbClr val="00B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2773" name="文字方塊 43"/>
          <p:cNvSpPr txBox="1">
            <a:spLocks noChangeArrowheads="1"/>
          </p:cNvSpPr>
          <p:nvPr/>
        </p:nvSpPr>
        <p:spPr bwMode="auto">
          <a:xfrm flipH="1">
            <a:off x="1078068" y="1963219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 dirty="0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40962" name="Picture 2" descr="C:\Users\USER\Desktop\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5853" y="4200512"/>
            <a:ext cx="519702" cy="51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1509868" y="4268269"/>
            <a:ext cx="195598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✓特約停車場</a:t>
            </a:r>
          </a:p>
        </p:txBody>
      </p:sp>
      <p:sp>
        <p:nvSpPr>
          <p:cNvPr id="16" name="文字方塊 15"/>
          <p:cNvSpPr txBox="1">
            <a:spLocks noChangeArrowheads="1"/>
          </p:cNvSpPr>
          <p:nvPr/>
        </p:nvSpPr>
        <p:spPr bwMode="auto">
          <a:xfrm>
            <a:off x="1509868" y="4844531"/>
            <a:ext cx="195598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✓免下車取貨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pic>
        <p:nvPicPr>
          <p:cNvPr id="14" name="Picture 3" descr="C:\Users\USER\Desktop\喀喀喀.PNG"/>
          <p:cNvPicPr>
            <a:picLocks noChangeAspect="1" noChangeArrowheads="1"/>
          </p:cNvPicPr>
          <p:nvPr/>
        </p:nvPicPr>
        <p:blipFill>
          <a:blip r:embed="rId6" cstate="print"/>
          <a:srcRect t="5023"/>
          <a:stretch>
            <a:fillRect/>
          </a:stretch>
        </p:blipFill>
        <p:spPr bwMode="auto">
          <a:xfrm>
            <a:off x="6228184" y="443275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圖片 4" descr="封面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7802" y="1415539"/>
            <a:ext cx="7177109" cy="51298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" name="文字方塊 33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緒論</a:t>
            </a:r>
          </a:p>
        </p:txBody>
      </p:sp>
      <p:grpSp>
        <p:nvGrpSpPr>
          <p:cNvPr id="35" name="群組 50"/>
          <p:cNvGrpSpPr/>
          <p:nvPr/>
        </p:nvGrpSpPr>
        <p:grpSpPr>
          <a:xfrm>
            <a:off x="0" y="1916839"/>
            <a:ext cx="2087216" cy="720088"/>
            <a:chOff x="323528" y="2564906"/>
            <a:chExt cx="1728192" cy="504061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36" name="群組 12"/>
            <p:cNvGrpSpPr/>
            <p:nvPr/>
          </p:nvGrpSpPr>
          <p:grpSpPr>
            <a:xfrm>
              <a:off x="323528" y="2564906"/>
              <a:ext cx="1728192" cy="504061"/>
              <a:chOff x="467544" y="2708917"/>
              <a:chExt cx="1368152" cy="360043"/>
            </a:xfrm>
          </p:grpSpPr>
          <p:sp>
            <p:nvSpPr>
              <p:cNvPr id="38" name="矩形 37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39" name="等腰三角形 38"/>
              <p:cNvSpPr/>
              <p:nvPr/>
            </p:nvSpPr>
            <p:spPr>
              <a:xfrm rot="5400000">
                <a:off x="1511660" y="2744921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37" name="文字方塊 36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2" name="群組 41"/>
          <p:cNvGrpSpPr>
            <a:grpSpLocks/>
          </p:cNvGrpSpPr>
          <p:nvPr/>
        </p:nvGrpSpPr>
        <p:grpSpPr bwMode="auto">
          <a:xfrm>
            <a:off x="2124075" y="2834342"/>
            <a:ext cx="6258718" cy="792162"/>
            <a:chOff x="2058536" y="1800826"/>
            <a:chExt cx="6037186" cy="821206"/>
          </a:xfrm>
        </p:grpSpPr>
        <p:sp>
          <p:nvSpPr>
            <p:cNvPr id="43" name="矩形 42"/>
            <p:cNvSpPr/>
            <p:nvPr/>
          </p:nvSpPr>
          <p:spPr>
            <a:xfrm>
              <a:off x="2409971" y="1800826"/>
              <a:ext cx="5685751" cy="821206"/>
            </a:xfrm>
            <a:prstGeom prst="rect">
              <a:avLst/>
            </a:prstGeom>
            <a:solidFill>
              <a:srgbClr val="69D8FF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280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2058536" y="1800826"/>
              <a:ext cx="503801" cy="821206"/>
            </a:xfrm>
            <a:prstGeom prst="rect">
              <a:avLst/>
            </a:prstGeom>
            <a:solidFill>
              <a:srgbClr val="69D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280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403" name="矩形 44"/>
            <p:cNvSpPr>
              <a:spLocks noChangeArrowheads="1"/>
            </p:cNvSpPr>
            <p:nvPr/>
          </p:nvSpPr>
          <p:spPr bwMode="auto">
            <a:xfrm>
              <a:off x="2311513" y="1940227"/>
              <a:ext cx="5544616" cy="542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kumimoji="0" lang="zh-TW" altLang="en-US" sz="2800" b="1" dirty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餐飲界龍頭</a:t>
              </a:r>
              <a:r>
                <a:rPr kumimoji="0" lang="en-US" altLang="zh-TW" sz="2800" b="1" dirty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-</a:t>
              </a:r>
              <a:r>
                <a:rPr kumimoji="0" lang="zh-TW" altLang="en-US" sz="2800" b="1" dirty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王品集團</a:t>
              </a:r>
              <a:endParaRPr kumimoji="0" lang="zh-TW" altLang="zh-TW" sz="2800" b="1" dirty="0">
                <a:solidFill>
                  <a:srgbClr val="666666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grpSp>
        <p:nvGrpSpPr>
          <p:cNvPr id="50" name="群組 49"/>
          <p:cNvGrpSpPr>
            <a:grpSpLocks/>
          </p:cNvGrpSpPr>
          <p:nvPr/>
        </p:nvGrpSpPr>
        <p:grpSpPr bwMode="auto">
          <a:xfrm>
            <a:off x="2124075" y="1769541"/>
            <a:ext cx="6234113" cy="820737"/>
            <a:chOff x="2058536" y="1800827"/>
            <a:chExt cx="6048672" cy="821205"/>
          </a:xfrm>
        </p:grpSpPr>
        <p:sp>
          <p:nvSpPr>
            <p:cNvPr id="51" name="矩形 50"/>
            <p:cNvSpPr/>
            <p:nvPr/>
          </p:nvSpPr>
          <p:spPr>
            <a:xfrm>
              <a:off x="2420502" y="1800827"/>
              <a:ext cx="5686706" cy="821205"/>
            </a:xfrm>
            <a:prstGeom prst="rect">
              <a:avLst/>
            </a:prstGeom>
            <a:solidFill>
              <a:srgbClr val="3D7FCF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280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2058536" y="1800827"/>
              <a:ext cx="506752" cy="821205"/>
            </a:xfrm>
            <a:prstGeom prst="rect">
              <a:avLst/>
            </a:prstGeom>
            <a:solidFill>
              <a:srgbClr val="3D7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280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400" name="矩形 52"/>
            <p:cNvSpPr>
              <a:spLocks noChangeArrowheads="1"/>
            </p:cNvSpPr>
            <p:nvPr/>
          </p:nvSpPr>
          <p:spPr bwMode="auto">
            <a:xfrm>
              <a:off x="2330715" y="1949670"/>
              <a:ext cx="5495045" cy="523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kumimoji="0" lang="zh-TW" altLang="zh-TW" sz="2800" b="1" dirty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台灣的咖啡產業逐漸蓬勃發展</a:t>
              </a:r>
            </a:p>
          </p:txBody>
        </p:sp>
      </p:grpSp>
      <p:grpSp>
        <p:nvGrpSpPr>
          <p:cNvPr id="59" name="群組 58"/>
          <p:cNvGrpSpPr>
            <a:grpSpLocks/>
          </p:cNvGrpSpPr>
          <p:nvPr/>
        </p:nvGrpSpPr>
        <p:grpSpPr bwMode="auto">
          <a:xfrm>
            <a:off x="2124075" y="3945591"/>
            <a:ext cx="6399355" cy="820737"/>
            <a:chOff x="2058534" y="5567468"/>
            <a:chExt cx="4926015" cy="821205"/>
          </a:xfrm>
        </p:grpSpPr>
        <p:sp>
          <p:nvSpPr>
            <p:cNvPr id="60" name="矩形 59"/>
            <p:cNvSpPr/>
            <p:nvPr/>
          </p:nvSpPr>
          <p:spPr>
            <a:xfrm>
              <a:off x="2421470" y="5567468"/>
              <a:ext cx="4463987" cy="821205"/>
            </a:xfrm>
            <a:prstGeom prst="rect">
              <a:avLst/>
            </a:prstGeom>
            <a:solidFill>
              <a:srgbClr val="FF6699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280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2058534" y="5567468"/>
              <a:ext cx="389820" cy="821205"/>
            </a:xfrm>
            <a:prstGeom prst="rect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2800">
                <a:solidFill>
                  <a:srgbClr val="66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397" name="矩形 61"/>
            <p:cNvSpPr>
              <a:spLocks noChangeArrowheads="1"/>
            </p:cNvSpPr>
            <p:nvPr/>
          </p:nvSpPr>
          <p:spPr bwMode="auto">
            <a:xfrm>
              <a:off x="2274472" y="5716311"/>
              <a:ext cx="4710077" cy="523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kumimoji="0" lang="zh-TW" altLang="en-US" sz="2800" b="1" dirty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短距離</a:t>
              </a:r>
              <a:r>
                <a:rPr kumimoji="0" lang="zh-TW" altLang="en-US" sz="2800" b="1" dirty="0" smtClean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內有</a:t>
              </a:r>
              <a:r>
                <a:rPr kumimoji="0" lang="zh-TW" altLang="en-US" sz="2800" b="1" dirty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三間性質相似</a:t>
              </a:r>
              <a:r>
                <a:rPr kumimoji="0" lang="zh-TW" altLang="en-US" sz="2800" b="1" dirty="0" smtClean="0">
                  <a:solidFill>
                    <a:srgbClr val="666666"/>
                  </a:solidFill>
                  <a:latin typeface="微軟正黑體"/>
                  <a:ea typeface="微軟正黑體"/>
                  <a:cs typeface="微軟正黑體"/>
                </a:rPr>
                <a:t>的咖啡店</a:t>
              </a:r>
              <a:endParaRPr kumimoji="0" lang="zh-TW" altLang="zh-TW" sz="2800" b="1" dirty="0">
                <a:solidFill>
                  <a:srgbClr val="666666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pic>
        <p:nvPicPr>
          <p:cNvPr id="30" name="圖片 29" descr="星巴克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4439" y="4967589"/>
            <a:ext cx="1192730" cy="1036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圖片 28" descr="D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9225" y="4967589"/>
            <a:ext cx="1044823" cy="1004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F:\專題\小專題\曼咖啡mar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9087" y="5049111"/>
            <a:ext cx="3376613" cy="947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3803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188" y="1412875"/>
              <a:ext cx="8185150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3794" name="文字方塊 31"/>
          <p:cNvSpPr txBox="1">
            <a:spLocks noChangeArrowheads="1"/>
          </p:cNvSpPr>
          <p:nvPr/>
        </p:nvSpPr>
        <p:spPr bwMode="auto">
          <a:xfrm flipH="1">
            <a:off x="1076334" y="2471750"/>
            <a:ext cx="43926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E46C0A"/>
                </a:solidFill>
                <a:latin typeface="微軟正黑體"/>
                <a:ea typeface="微軟正黑體"/>
                <a:cs typeface="微軟正黑體"/>
              </a:rPr>
              <a:t>二、充實資訊軟體設備</a:t>
            </a:r>
            <a:endParaRPr kumimoji="0" lang="en-US" altLang="zh-TW" sz="2600" b="1">
              <a:solidFill>
                <a:srgbClr val="E46C0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3795" name="文字方塊 16"/>
          <p:cNvSpPr txBox="1">
            <a:spLocks noChangeArrowheads="1"/>
          </p:cNvSpPr>
          <p:nvPr/>
        </p:nvSpPr>
        <p:spPr bwMode="auto">
          <a:xfrm flipH="1">
            <a:off x="1076334" y="3048013"/>
            <a:ext cx="45370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92D050"/>
                </a:solidFill>
                <a:latin typeface="微軟正黑體"/>
                <a:ea typeface="微軟正黑體"/>
                <a:cs typeface="微軟正黑體"/>
              </a:rPr>
              <a:t>三、增添多元的付款方式</a:t>
            </a:r>
            <a:endParaRPr kumimoji="0" lang="en-US" altLang="zh-TW" sz="2600" b="1">
              <a:solidFill>
                <a:srgbClr val="92D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3796" name="文字方塊 25"/>
          <p:cNvSpPr txBox="1">
            <a:spLocks noChangeArrowheads="1"/>
          </p:cNvSpPr>
          <p:nvPr/>
        </p:nvSpPr>
        <p:spPr bwMode="auto">
          <a:xfrm flipH="1">
            <a:off x="1076334" y="3624276"/>
            <a:ext cx="46085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00B050"/>
                </a:solidFill>
                <a:latin typeface="微軟正黑體"/>
                <a:ea typeface="微軟正黑體"/>
                <a:cs typeface="微軟正黑體"/>
              </a:rPr>
              <a:t>四、特約停車與來電預購服務</a:t>
            </a:r>
            <a:endParaRPr kumimoji="0" lang="en-US" altLang="zh-TW" sz="2600" b="1">
              <a:solidFill>
                <a:srgbClr val="00B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3798" name="文字方塊 43"/>
          <p:cNvSpPr txBox="1">
            <a:spLocks noChangeArrowheads="1"/>
          </p:cNvSpPr>
          <p:nvPr/>
        </p:nvSpPr>
        <p:spPr bwMode="auto">
          <a:xfrm flipH="1">
            <a:off x="1076334" y="1895487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 dirty="0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1508134" y="4776799"/>
            <a:ext cx="2840842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✓顧客意見表實體化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pic>
        <p:nvPicPr>
          <p:cNvPr id="15" name="Picture 3" descr="C:\Users\USER\Desktop\喀喀喀.PNG"/>
          <p:cNvPicPr>
            <a:picLocks noChangeAspect="1" noChangeArrowheads="1"/>
          </p:cNvPicPr>
          <p:nvPr/>
        </p:nvPicPr>
        <p:blipFill>
          <a:blip r:embed="rId5" cstate="print"/>
          <a:srcRect t="5023"/>
          <a:stretch>
            <a:fillRect/>
          </a:stretch>
        </p:blipFill>
        <p:spPr bwMode="auto">
          <a:xfrm>
            <a:off x="6228184" y="443275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7" name="文字方塊 18"/>
          <p:cNvSpPr txBox="1">
            <a:spLocks noChangeArrowheads="1"/>
          </p:cNvSpPr>
          <p:nvPr/>
        </p:nvSpPr>
        <p:spPr bwMode="auto">
          <a:xfrm flipH="1">
            <a:off x="1076334" y="4200537"/>
            <a:ext cx="61198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00B0F0"/>
                </a:solidFill>
                <a:latin typeface="微軟正黑體"/>
                <a:ea typeface="微軟正黑體"/>
                <a:cs typeface="微軟正黑體"/>
              </a:rPr>
              <a:t>五、提供顧客意見表重視消費者意見</a:t>
            </a:r>
            <a:endParaRPr kumimoji="0" lang="en-US" altLang="zh-TW" sz="2600" b="1" dirty="0">
              <a:solidFill>
                <a:srgbClr val="00B0F0"/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41987" name="Picture 3" descr="C:\Users\USER\Desktop\意見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0931" y="1496749"/>
            <a:ext cx="3635407" cy="4844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4829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188" y="1412875"/>
              <a:ext cx="8185150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文字方塊 6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sp>
        <p:nvSpPr>
          <p:cNvPr id="34819" name="文字方塊 31"/>
          <p:cNvSpPr txBox="1">
            <a:spLocks noChangeArrowheads="1"/>
          </p:cNvSpPr>
          <p:nvPr/>
        </p:nvSpPr>
        <p:spPr bwMode="auto">
          <a:xfrm flipH="1">
            <a:off x="1065009" y="2506663"/>
            <a:ext cx="43926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E46C0A"/>
                </a:solidFill>
                <a:latin typeface="微軟正黑體"/>
                <a:ea typeface="微軟正黑體"/>
                <a:cs typeface="微軟正黑體"/>
              </a:rPr>
              <a:t>二、充實資訊軟體設備</a:t>
            </a:r>
            <a:endParaRPr kumimoji="0" lang="en-US" altLang="zh-TW" sz="2600" b="1">
              <a:solidFill>
                <a:srgbClr val="E46C0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4820" name="文字方塊 16"/>
          <p:cNvSpPr txBox="1">
            <a:spLocks noChangeArrowheads="1"/>
          </p:cNvSpPr>
          <p:nvPr/>
        </p:nvSpPr>
        <p:spPr bwMode="auto">
          <a:xfrm flipH="1">
            <a:off x="1065009" y="3097213"/>
            <a:ext cx="45370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92D050"/>
                </a:solidFill>
                <a:latin typeface="微軟正黑體"/>
                <a:ea typeface="微軟正黑體"/>
                <a:cs typeface="微軟正黑體"/>
              </a:rPr>
              <a:t>三、增添多元的付款方式</a:t>
            </a:r>
            <a:endParaRPr kumimoji="0" lang="en-US" altLang="zh-TW" sz="2600" b="1">
              <a:solidFill>
                <a:srgbClr val="92D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4821" name="文字方塊 25"/>
          <p:cNvSpPr txBox="1">
            <a:spLocks noChangeArrowheads="1"/>
          </p:cNvSpPr>
          <p:nvPr/>
        </p:nvSpPr>
        <p:spPr bwMode="auto">
          <a:xfrm flipH="1">
            <a:off x="1065009" y="3687763"/>
            <a:ext cx="46085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00B050"/>
                </a:solidFill>
                <a:latin typeface="微軟正黑體"/>
                <a:ea typeface="微軟正黑體"/>
                <a:cs typeface="微軟正黑體"/>
              </a:rPr>
              <a:t>四、特約停車與來電預購服務</a:t>
            </a:r>
            <a:endParaRPr kumimoji="0" lang="en-US" altLang="zh-TW" sz="2600" b="1">
              <a:solidFill>
                <a:srgbClr val="00B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4822" name="文字方塊 18"/>
          <p:cNvSpPr txBox="1">
            <a:spLocks noChangeArrowheads="1"/>
          </p:cNvSpPr>
          <p:nvPr/>
        </p:nvSpPr>
        <p:spPr bwMode="auto">
          <a:xfrm flipH="1">
            <a:off x="1065009" y="4278313"/>
            <a:ext cx="61198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00B0F0"/>
                </a:solidFill>
                <a:latin typeface="微軟正黑體"/>
                <a:ea typeface="微軟正黑體"/>
                <a:cs typeface="微軟正黑體"/>
              </a:rPr>
              <a:t>五、提供顧客意見表重視消費者意見</a:t>
            </a:r>
            <a:endParaRPr kumimoji="0" lang="en-US" altLang="zh-TW" sz="2600" b="1" dirty="0">
              <a:solidFill>
                <a:srgbClr val="00B0F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4823" name="文字方塊 43"/>
          <p:cNvSpPr txBox="1">
            <a:spLocks noChangeArrowheads="1"/>
          </p:cNvSpPr>
          <p:nvPr/>
        </p:nvSpPr>
        <p:spPr bwMode="auto">
          <a:xfrm flipH="1">
            <a:off x="1065009" y="1916113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4824" name="文字方塊 46"/>
          <p:cNvSpPr txBox="1">
            <a:spLocks noChangeArrowheads="1"/>
          </p:cNvSpPr>
          <p:nvPr/>
        </p:nvSpPr>
        <p:spPr bwMode="auto">
          <a:xfrm flipH="1">
            <a:off x="1065009" y="4868863"/>
            <a:ext cx="662463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六、針對高價禮品組合進行價格促銷</a:t>
            </a:r>
            <a:endParaRPr kumimoji="0" lang="en-US" altLang="zh-TW" sz="2600" b="1" dirty="0">
              <a:solidFill>
                <a:srgbClr val="0070C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1568247" y="5445125"/>
            <a:ext cx="1661032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✓打折活動</a:t>
            </a:r>
          </a:p>
        </p:txBody>
      </p:sp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3081134" y="5445125"/>
            <a:ext cx="254589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✓應節日進行促銷</a:t>
            </a:r>
          </a:p>
        </p:txBody>
      </p:sp>
      <p:pic>
        <p:nvPicPr>
          <p:cNvPr id="16" name="Picture 3" descr="C:\Users\USER\Desktop\喀喀喀.PNG"/>
          <p:cNvPicPr>
            <a:picLocks noChangeAspect="1" noChangeArrowheads="1"/>
          </p:cNvPicPr>
          <p:nvPr/>
        </p:nvPicPr>
        <p:blipFill>
          <a:blip r:embed="rId5" cstate="print"/>
          <a:srcRect t="5023"/>
          <a:stretch>
            <a:fillRect/>
          </a:stretch>
        </p:blipFill>
        <p:spPr bwMode="auto">
          <a:xfrm>
            <a:off x="6228184" y="443275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4" name="Picture 2" descr="C:\Users\USER\Desktop\gif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873846"/>
            <a:ext cx="2870439" cy="5668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5853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188" y="1412875"/>
              <a:ext cx="8185150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5842" name="文字方塊 31"/>
          <p:cNvSpPr txBox="1">
            <a:spLocks noChangeArrowheads="1"/>
          </p:cNvSpPr>
          <p:nvPr/>
        </p:nvSpPr>
        <p:spPr bwMode="auto">
          <a:xfrm flipH="1">
            <a:off x="773909" y="2483502"/>
            <a:ext cx="43926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E46C0A"/>
                </a:solidFill>
                <a:latin typeface="微軟正黑體"/>
                <a:ea typeface="微軟正黑體"/>
                <a:cs typeface="微軟正黑體"/>
              </a:rPr>
              <a:t>二、充實資訊軟體設備</a:t>
            </a:r>
            <a:endParaRPr kumimoji="0" lang="en-US" altLang="zh-TW" sz="2600" b="1" dirty="0">
              <a:solidFill>
                <a:srgbClr val="E46C0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5843" name="文字方塊 16"/>
          <p:cNvSpPr txBox="1">
            <a:spLocks noChangeArrowheads="1"/>
          </p:cNvSpPr>
          <p:nvPr/>
        </p:nvSpPr>
        <p:spPr bwMode="auto">
          <a:xfrm flipH="1">
            <a:off x="773909" y="3071671"/>
            <a:ext cx="45370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92D050"/>
                </a:solidFill>
                <a:latin typeface="微軟正黑體"/>
                <a:ea typeface="微軟正黑體"/>
                <a:cs typeface="微軟正黑體"/>
              </a:rPr>
              <a:t>三、增添多元的付款方式</a:t>
            </a:r>
            <a:endParaRPr kumimoji="0" lang="en-US" altLang="zh-TW" sz="2600" b="1" dirty="0">
              <a:solidFill>
                <a:srgbClr val="92D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5844" name="文字方塊 25"/>
          <p:cNvSpPr txBox="1">
            <a:spLocks noChangeArrowheads="1"/>
          </p:cNvSpPr>
          <p:nvPr/>
        </p:nvSpPr>
        <p:spPr bwMode="auto">
          <a:xfrm flipH="1">
            <a:off x="773909" y="3659840"/>
            <a:ext cx="46085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00B050"/>
                </a:solidFill>
                <a:latin typeface="微軟正黑體"/>
                <a:ea typeface="微軟正黑體"/>
                <a:cs typeface="微軟正黑體"/>
              </a:rPr>
              <a:t>四、特約停車與來電預購服務</a:t>
            </a:r>
            <a:endParaRPr kumimoji="0" lang="en-US" altLang="zh-TW" sz="2600" b="1">
              <a:solidFill>
                <a:srgbClr val="00B05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5845" name="文字方塊 18"/>
          <p:cNvSpPr txBox="1">
            <a:spLocks noChangeArrowheads="1"/>
          </p:cNvSpPr>
          <p:nvPr/>
        </p:nvSpPr>
        <p:spPr bwMode="auto">
          <a:xfrm flipH="1">
            <a:off x="773909" y="4248009"/>
            <a:ext cx="61198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>
                <a:solidFill>
                  <a:srgbClr val="00B0F0"/>
                </a:solidFill>
                <a:latin typeface="微軟正黑體"/>
                <a:ea typeface="微軟正黑體"/>
                <a:cs typeface="微軟正黑體"/>
              </a:rPr>
              <a:t>五、提供顧客意見表重視消費者意見</a:t>
            </a:r>
            <a:endParaRPr kumimoji="0" lang="en-US" altLang="zh-TW" sz="2600" b="1">
              <a:solidFill>
                <a:srgbClr val="00B0F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5846" name="文字方塊 43"/>
          <p:cNvSpPr txBox="1">
            <a:spLocks noChangeArrowheads="1"/>
          </p:cNvSpPr>
          <p:nvPr/>
        </p:nvSpPr>
        <p:spPr bwMode="auto">
          <a:xfrm flipH="1">
            <a:off x="773909" y="1895333"/>
            <a:ext cx="51847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一、賣場空間的控管與規劃</a:t>
            </a:r>
            <a:endParaRPr kumimoji="0" lang="en-US" altLang="zh-TW" sz="2600" b="1" dirty="0">
              <a:solidFill>
                <a:srgbClr val="FF000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5847" name="文字方塊 46"/>
          <p:cNvSpPr txBox="1">
            <a:spLocks noChangeArrowheads="1"/>
          </p:cNvSpPr>
          <p:nvPr/>
        </p:nvSpPr>
        <p:spPr bwMode="auto">
          <a:xfrm flipH="1">
            <a:off x="773909" y="4836178"/>
            <a:ext cx="662463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6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六、針對高價禮品組合進行價格促銷</a:t>
            </a:r>
            <a:endParaRPr kumimoji="0" lang="en-US" altLang="zh-TW" sz="2600" b="1" dirty="0">
              <a:solidFill>
                <a:srgbClr val="0070C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3A669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itchFamily="34" charset="-120"/>
                <a:ea typeface="微軟正黑體" pitchFamily="34" charset="-120"/>
              </a:rPr>
              <a:t>建議</a:t>
            </a:r>
          </a:p>
        </p:txBody>
      </p:sp>
      <p:pic>
        <p:nvPicPr>
          <p:cNvPr id="17" name="Picture 3" descr="C:\Users\USER\Desktop\喀喀喀.PNG"/>
          <p:cNvPicPr>
            <a:picLocks noChangeAspect="1" noChangeArrowheads="1"/>
          </p:cNvPicPr>
          <p:nvPr/>
        </p:nvPicPr>
        <p:blipFill>
          <a:blip r:embed="rId5" cstate="print"/>
          <a:srcRect t="5023"/>
          <a:stretch>
            <a:fillRect/>
          </a:stretch>
        </p:blipFill>
        <p:spPr bwMode="auto">
          <a:xfrm>
            <a:off x="6444208" y="4500728"/>
            <a:ext cx="2286000" cy="1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1583086" y="5929170"/>
            <a:ext cx="254589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✓長期的集點活動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063904" y="5916788"/>
            <a:ext cx="4020652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300" b="1" dirty="0">
                <a:latin typeface="微軟正黑體"/>
                <a:ea typeface="微軟正黑體"/>
                <a:cs typeface="微軟正黑體"/>
              </a:rPr>
              <a:t>✓增加較符合顧客需求之贈品</a:t>
            </a:r>
          </a:p>
        </p:txBody>
      </p:sp>
      <p:sp>
        <p:nvSpPr>
          <p:cNvPr id="35851" name="文字方塊 47"/>
          <p:cNvSpPr txBox="1">
            <a:spLocks noChangeArrowheads="1"/>
          </p:cNvSpPr>
          <p:nvPr/>
        </p:nvSpPr>
        <p:spPr bwMode="auto">
          <a:xfrm flipH="1">
            <a:off x="754856" y="5424345"/>
            <a:ext cx="813683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2600" b="1" dirty="0">
                <a:solidFill>
                  <a:srgbClr val="7030A0"/>
                </a:solidFill>
                <a:latin typeface="微軟正黑體"/>
                <a:ea typeface="微軟正黑體"/>
                <a:cs typeface="微軟正黑體"/>
              </a:rPr>
              <a:t>七、應用豐富的集點贈品與完善的服務提升顧客回流率</a:t>
            </a:r>
            <a:endParaRPr kumimoji="0" lang="en-US" altLang="zh-TW" sz="2600" b="1" dirty="0">
              <a:solidFill>
                <a:srgbClr val="7030A0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35"/>
                                      </p:to>
                                    </p:set>
                                    <p:animEffect filter="image" prLst="opacity: 0.3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Rectangle 1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zh-TW" altLang="zh-TW"/>
          </a:p>
        </p:txBody>
      </p:sp>
      <p:pic>
        <p:nvPicPr>
          <p:cNvPr id="17" name="內容版面配置區 16" descr="橫的曼咖啡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9302" cy="6858000"/>
          </a:xfrm>
        </p:spPr>
      </p:pic>
      <p:sp>
        <p:nvSpPr>
          <p:cNvPr id="18" name="文字方塊 17"/>
          <p:cNvSpPr txBox="1"/>
          <p:nvPr/>
        </p:nvSpPr>
        <p:spPr>
          <a:xfrm>
            <a:off x="2123728" y="277337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實地探訪照片</a:t>
            </a:r>
            <a:endParaRPr lang="zh-TW" altLang="en-US" sz="6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83568" y="404813"/>
            <a:ext cx="172878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風格</a:t>
            </a:r>
          </a:p>
        </p:txBody>
      </p:sp>
      <p:pic>
        <p:nvPicPr>
          <p:cNvPr id="23561" name="Picture 9" descr="10345758_588308917932949_2872929293508442529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1412" y="1315615"/>
            <a:ext cx="3692596" cy="2181600"/>
          </a:xfrm>
          <a:prstGeom prst="rect">
            <a:avLst/>
          </a:prstGeom>
          <a:noFill/>
        </p:spPr>
      </p:pic>
      <p:pic>
        <p:nvPicPr>
          <p:cNvPr id="23563" name="Picture 11" descr="1797377_588307044599803_2346480159245796856_n"/>
          <p:cNvPicPr>
            <a:picLocks noChangeAspect="1" noChangeArrowheads="1"/>
          </p:cNvPicPr>
          <p:nvPr/>
        </p:nvPicPr>
        <p:blipFill>
          <a:blip r:embed="rId4" cstate="print"/>
          <a:srcRect r="26372"/>
          <a:stretch>
            <a:fillRect/>
          </a:stretch>
        </p:blipFill>
        <p:spPr bwMode="auto">
          <a:xfrm>
            <a:off x="996887" y="3993208"/>
            <a:ext cx="3606349" cy="2217600"/>
          </a:xfrm>
          <a:prstGeom prst="rect">
            <a:avLst/>
          </a:prstGeom>
          <a:noFill/>
        </p:spPr>
      </p:pic>
      <p:pic>
        <p:nvPicPr>
          <p:cNvPr id="23565" name="Picture 13" descr="10298879_588304954600012_4231349034236802940_n"/>
          <p:cNvPicPr>
            <a:picLocks noChangeAspect="1" noChangeArrowheads="1"/>
          </p:cNvPicPr>
          <p:nvPr/>
        </p:nvPicPr>
        <p:blipFill>
          <a:blip r:embed="rId5" cstate="print"/>
          <a:srcRect l="21505" r="15758"/>
          <a:stretch>
            <a:fillRect/>
          </a:stretch>
        </p:blipFill>
        <p:spPr bwMode="auto">
          <a:xfrm>
            <a:off x="4949426" y="1891680"/>
            <a:ext cx="3655022" cy="3283185"/>
          </a:xfrm>
          <a:prstGeom prst="rect">
            <a:avLst/>
          </a:prstGeom>
          <a:noFill/>
          <a:ln>
            <a:noFill/>
          </a:ln>
        </p:spPr>
      </p:pic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175498" y="3522712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5741514" y="5276056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2103540" y="6165304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6" grpId="0"/>
      <p:bldP spid="23567" grpId="0"/>
      <p:bldP spid="2356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8956" y="483930"/>
            <a:ext cx="172878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產品</a:t>
            </a:r>
          </a:p>
        </p:txBody>
      </p:sp>
      <p:pic>
        <p:nvPicPr>
          <p:cNvPr id="10249" name="Picture 9" descr="10334321_588308637932977_8058788914433389089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556792"/>
            <a:ext cx="3816350" cy="1871663"/>
          </a:xfrm>
          <a:prstGeom prst="rect">
            <a:avLst/>
          </a:prstGeom>
          <a:noFill/>
        </p:spPr>
      </p:pic>
      <p:pic>
        <p:nvPicPr>
          <p:cNvPr id="10251" name="Picture 11" descr="1966826_588306737933167_961938357778539044_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7583" y="1556792"/>
            <a:ext cx="2517775" cy="4465638"/>
          </a:xfrm>
          <a:prstGeom prst="rect">
            <a:avLst/>
          </a:prstGeom>
          <a:noFill/>
        </p:spPr>
      </p:pic>
      <p:pic>
        <p:nvPicPr>
          <p:cNvPr id="10255" name="Picture 15" descr="10255501_588310471266127_1935499295954924216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004916"/>
            <a:ext cx="3816350" cy="1943100"/>
          </a:xfrm>
          <a:prstGeom prst="rect">
            <a:avLst/>
          </a:prstGeom>
          <a:noFill/>
        </p:spPr>
      </p:pic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411586" y="3429000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122661" y="5996136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6228308" y="6068144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6" grpId="0"/>
      <p:bldP spid="10257" grpId="0"/>
      <p:bldP spid="102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10269603_588308547932986_6176405613619205646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32532"/>
            <a:ext cx="2232025" cy="3960813"/>
          </a:xfrm>
          <a:prstGeom prst="rect">
            <a:avLst/>
          </a:prstGeom>
          <a:noFill/>
        </p:spPr>
      </p:pic>
      <p:pic>
        <p:nvPicPr>
          <p:cNvPr id="19467" name="Picture 11" descr="10349221_588306887933152_2972155767964202338_n"/>
          <p:cNvPicPr>
            <a:picLocks noChangeAspect="1" noChangeArrowheads="1"/>
          </p:cNvPicPr>
          <p:nvPr/>
        </p:nvPicPr>
        <p:blipFill>
          <a:blip r:embed="rId4" cstate="print"/>
          <a:srcRect l="5576" b="2847"/>
          <a:stretch>
            <a:fillRect/>
          </a:stretch>
        </p:blipFill>
        <p:spPr bwMode="auto">
          <a:xfrm>
            <a:off x="3420988" y="1532532"/>
            <a:ext cx="2205038" cy="3960813"/>
          </a:xfrm>
          <a:prstGeom prst="rect">
            <a:avLst/>
          </a:prstGeom>
          <a:noFill/>
        </p:spPr>
      </p:pic>
      <p:pic>
        <p:nvPicPr>
          <p:cNvPr id="19469" name="Picture 13" descr="10290630_588310377932803_8816629947140951758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13" y="1532532"/>
            <a:ext cx="2232025" cy="3960813"/>
          </a:xfrm>
          <a:prstGeom prst="rect">
            <a:avLst/>
          </a:prstGeom>
          <a:noFill/>
        </p:spPr>
      </p:pic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1404863" y="5564088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300291" y="5568553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3998388" y="556408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/>
      <p:bldP spid="19471" grpId="0"/>
      <p:bldP spid="1947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 descr="10311359_588309117932929_2544589523274423080_n"/>
          <p:cNvPicPr>
            <a:picLocks noChangeAspect="1" noChangeArrowheads="1"/>
          </p:cNvPicPr>
          <p:nvPr/>
        </p:nvPicPr>
        <p:blipFill>
          <a:blip r:embed="rId3" cstate="print"/>
          <a:srcRect t="8380" b="14757"/>
          <a:stretch>
            <a:fillRect/>
          </a:stretch>
        </p:blipFill>
        <p:spPr bwMode="auto">
          <a:xfrm>
            <a:off x="2700338" y="4365104"/>
            <a:ext cx="4175125" cy="2088232"/>
          </a:xfrm>
          <a:prstGeom prst="rect">
            <a:avLst/>
          </a:prstGeom>
          <a:noFill/>
        </p:spPr>
      </p:pic>
      <p:pic>
        <p:nvPicPr>
          <p:cNvPr id="12298" name="Picture 10" descr="10154551_588307237933117_7803893797133182180_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620638"/>
            <a:ext cx="2448272" cy="3600450"/>
          </a:xfrm>
          <a:prstGeom prst="rect">
            <a:avLst/>
          </a:prstGeom>
          <a:noFill/>
        </p:spPr>
      </p:pic>
      <p:pic>
        <p:nvPicPr>
          <p:cNvPr id="12300" name="Picture 12" descr="1609707_588305724599935_5088854713324429061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620688"/>
            <a:ext cx="2070100" cy="3600450"/>
          </a:xfrm>
          <a:prstGeom prst="rect">
            <a:avLst/>
          </a:prstGeom>
          <a:noFill/>
        </p:spPr>
      </p:pic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675100" y="1773238"/>
            <a:ext cx="553998" cy="100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7524328" y="1700808"/>
            <a:ext cx="55399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899592" y="1412776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11560" y="476250"/>
            <a:ext cx="172878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裝潢</a:t>
            </a:r>
          </a:p>
        </p:txBody>
      </p:sp>
      <p:grpSp>
        <p:nvGrpSpPr>
          <p:cNvPr id="2" name="群組 17"/>
          <p:cNvGrpSpPr/>
          <p:nvPr/>
        </p:nvGrpSpPr>
        <p:grpSpPr>
          <a:xfrm>
            <a:off x="1979712" y="4687599"/>
            <a:ext cx="576064" cy="2170401"/>
            <a:chOff x="2046327" y="4355812"/>
            <a:chExt cx="576064" cy="2170401"/>
          </a:xfrm>
        </p:grpSpPr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046327" y="4652963"/>
              <a:ext cx="553998" cy="1873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 dirty="0" smtClean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惡魔</a:t>
              </a:r>
              <a:r>
                <a:rPr lang="zh-TW" altLang="en-US" sz="2400" b="1" dirty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蛋糕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2121933" y="4355812"/>
              <a:ext cx="5004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D2</a:t>
              </a:r>
              <a:endParaRPr lang="zh-TW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5" name="Picture 9" descr="10313851_588307441266430_8722844949197889945_n"/>
          <p:cNvPicPr>
            <a:picLocks noChangeAspect="1" noChangeArrowheads="1"/>
          </p:cNvPicPr>
          <p:nvPr/>
        </p:nvPicPr>
        <p:blipFill>
          <a:blip r:embed="rId3" cstate="print"/>
          <a:srcRect l="7915" r="6996"/>
          <a:stretch>
            <a:fillRect/>
          </a:stretch>
        </p:blipFill>
        <p:spPr bwMode="auto">
          <a:xfrm>
            <a:off x="467544" y="2348879"/>
            <a:ext cx="3485277" cy="2621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87" name="Picture 11" descr="10314598_588306777933163_8972536190814251807_n"/>
          <p:cNvPicPr>
            <a:picLocks noChangeAspect="1" noChangeArrowheads="1"/>
          </p:cNvPicPr>
          <p:nvPr/>
        </p:nvPicPr>
        <p:blipFill>
          <a:blip r:embed="rId4" cstate="print"/>
          <a:srcRect b="10645"/>
          <a:stretch>
            <a:fillRect/>
          </a:stretch>
        </p:blipFill>
        <p:spPr bwMode="auto">
          <a:xfrm>
            <a:off x="6469260" y="1916088"/>
            <a:ext cx="2135188" cy="3313112"/>
          </a:xfrm>
          <a:prstGeom prst="rect">
            <a:avLst/>
          </a:prstGeom>
          <a:noFill/>
        </p:spPr>
      </p:pic>
      <p:pic>
        <p:nvPicPr>
          <p:cNvPr id="24591" name="Picture 15" descr="10330444_588310101266164_2211044150324275809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6822" y="1916832"/>
            <a:ext cx="2011362" cy="3311525"/>
          </a:xfrm>
          <a:prstGeom prst="rect">
            <a:avLst/>
          </a:prstGeom>
          <a:noFill/>
        </p:spPr>
      </p:pic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620863" y="5445224"/>
            <a:ext cx="115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4283968" y="5445224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6876256" y="5445224"/>
            <a:ext cx="12241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5" name="Picture 11" descr="10251932_588309421266232_5150741872366784772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484784"/>
            <a:ext cx="2476500" cy="4319587"/>
          </a:xfrm>
          <a:prstGeom prst="rect">
            <a:avLst/>
          </a:prstGeom>
          <a:noFill/>
        </p:spPr>
      </p:pic>
      <p:pic>
        <p:nvPicPr>
          <p:cNvPr id="11277" name="Picture 13" descr="10277320_588307484599759_1145076479631237457_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484784"/>
            <a:ext cx="2436813" cy="4321175"/>
          </a:xfrm>
          <a:prstGeom prst="rect">
            <a:avLst/>
          </a:prstGeom>
          <a:noFill/>
        </p:spPr>
      </p:pic>
      <p:pic>
        <p:nvPicPr>
          <p:cNvPr id="11279" name="Picture 15" descr="10325669_588305514599956_3303260164187768668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1484784"/>
            <a:ext cx="2433638" cy="4319587"/>
          </a:xfrm>
          <a:prstGeom prst="rect">
            <a:avLst/>
          </a:prstGeom>
          <a:noFill/>
        </p:spPr>
      </p:pic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1116013" y="5805264"/>
            <a:ext cx="115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3563938" y="5805264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6804025" y="5805264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84213" y="476250"/>
            <a:ext cx="172878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廁所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/>
      <p:bldP spid="11281" grpId="0"/>
      <p:bldP spid="112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圖片 4" descr="封面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412776"/>
            <a:ext cx="7177109" cy="51298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" name="文字方塊 33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緒論</a:t>
            </a:r>
          </a:p>
        </p:txBody>
      </p:sp>
      <p:sp>
        <p:nvSpPr>
          <p:cNvPr id="17412" name="文字方塊 36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研究動機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20" name="群組 50"/>
          <p:cNvGrpSpPr/>
          <p:nvPr/>
        </p:nvGrpSpPr>
        <p:grpSpPr>
          <a:xfrm>
            <a:off x="0" y="2636912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1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4" name="等腰三角形 23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研究目的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0" name="圓角矩形 29"/>
          <p:cNvSpPr/>
          <p:nvPr/>
        </p:nvSpPr>
        <p:spPr>
          <a:xfrm>
            <a:off x="5075107" y="2469011"/>
            <a:ext cx="3757213" cy="603469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88900" stA="34000" endPos="22000" dir="5400000" sy="-100000" algn="bl" rotWithShape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探討曼咖啡的行銷策略</a:t>
            </a:r>
          </a:p>
        </p:txBody>
      </p:sp>
      <p:sp>
        <p:nvSpPr>
          <p:cNvPr id="31" name="圓角矩形 30"/>
          <p:cNvSpPr/>
          <p:nvPr/>
        </p:nvSpPr>
        <p:spPr>
          <a:xfrm>
            <a:off x="5076056" y="4005064"/>
            <a:ext cx="3738534" cy="60346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88900" stA="34000" endPos="22000" dir="5400000" sy="-100000" algn="bl" rotWithShape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了解曼咖啡的競爭環境</a:t>
            </a:r>
          </a:p>
        </p:txBody>
      </p:sp>
      <p:sp>
        <p:nvSpPr>
          <p:cNvPr id="33" name="圓角矩形 32"/>
          <p:cNvSpPr/>
          <p:nvPr/>
        </p:nvSpPr>
        <p:spPr>
          <a:xfrm>
            <a:off x="5076056" y="3211815"/>
            <a:ext cx="3738534" cy="603469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88900" stA="34000" endPos="22000" dir="5400000" sy="-100000" algn="bl" rotWithShape="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進行</a:t>
            </a:r>
            <a:r>
              <a:rPr kumimoji="0" lang="en-US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SWOT</a:t>
            </a:r>
            <a:r>
              <a:rPr kumimoji="0"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分析</a:t>
            </a:r>
          </a:p>
        </p:txBody>
      </p:sp>
      <p:sp>
        <p:nvSpPr>
          <p:cNvPr id="36" name="圓角矩形 35"/>
          <p:cNvSpPr/>
          <p:nvPr/>
        </p:nvSpPr>
        <p:spPr>
          <a:xfrm>
            <a:off x="5075107" y="4795991"/>
            <a:ext cx="3757213" cy="603469"/>
          </a:xfrm>
          <a:prstGeom prst="roundRect">
            <a:avLst/>
          </a:prstGeom>
          <a:solidFill>
            <a:srgbClr val="11C1FF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88900" stA="34000" endPos="22000" dir="5400000" sy="-100000" algn="bl" rotWithShape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分析消費者行為及滿意度</a:t>
            </a:r>
          </a:p>
        </p:txBody>
      </p:sp>
      <p:pic>
        <p:nvPicPr>
          <p:cNvPr id="39" name="圖片 38" descr="曼咖啡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67509" y="2636912"/>
            <a:ext cx="2999262" cy="2486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 descr="10302242_588309344599573_5637517524644302055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412875"/>
            <a:ext cx="2192337" cy="3889375"/>
          </a:xfrm>
          <a:prstGeom prst="rect">
            <a:avLst/>
          </a:prstGeom>
          <a:noFill/>
        </p:spPr>
      </p:pic>
      <p:pic>
        <p:nvPicPr>
          <p:cNvPr id="18441" name="Picture 9" descr="10178059_588305424599965_2701019875732859884_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1412875"/>
            <a:ext cx="2192338" cy="3889375"/>
          </a:xfrm>
          <a:prstGeom prst="rect">
            <a:avLst/>
          </a:prstGeom>
          <a:noFill/>
        </p:spPr>
      </p:pic>
      <p:pic>
        <p:nvPicPr>
          <p:cNvPr id="18443" name="Picture 11" descr="10313395_588307464599761_380954864339593377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1412875"/>
            <a:ext cx="2151062" cy="3889375"/>
          </a:xfrm>
          <a:prstGeom prst="rect">
            <a:avLst/>
          </a:prstGeom>
          <a:noFill/>
        </p:spPr>
      </p:pic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1116013" y="5661025"/>
            <a:ext cx="115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3563938" y="5661025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6804025" y="5661025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4" grpId="0"/>
      <p:bldP spid="18445" grpId="0"/>
      <p:bldP spid="184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11560" y="404664"/>
            <a:ext cx="151216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 smtClean="0">
                <a:latin typeface="微軟正黑體" pitchFamily="34" charset="-120"/>
                <a:ea typeface="微軟正黑體" pitchFamily="34" charset="-120"/>
              </a:rPr>
              <a:t>座位</a:t>
            </a:r>
            <a:endParaRPr lang="zh-TW" altLang="en-US" sz="45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47" name="Picture 11" descr="10153143_588307321266442_5436444040229001691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5794" y="548680"/>
            <a:ext cx="2011363" cy="3311525"/>
          </a:xfrm>
          <a:prstGeom prst="rect">
            <a:avLst/>
          </a:prstGeom>
          <a:noFill/>
        </p:spPr>
      </p:pic>
      <p:pic>
        <p:nvPicPr>
          <p:cNvPr id="14349" name="Picture 13" descr="10262229_588305704599937_5317184124636850442_n"/>
          <p:cNvPicPr>
            <a:picLocks noChangeAspect="1" noChangeArrowheads="1"/>
          </p:cNvPicPr>
          <p:nvPr/>
        </p:nvPicPr>
        <p:blipFill>
          <a:blip r:embed="rId4" cstate="print"/>
          <a:srcRect t="4723" b="22830"/>
          <a:stretch>
            <a:fillRect/>
          </a:stretch>
        </p:blipFill>
        <p:spPr bwMode="auto">
          <a:xfrm>
            <a:off x="4522058" y="620688"/>
            <a:ext cx="2073275" cy="3167063"/>
          </a:xfrm>
          <a:prstGeom prst="rect">
            <a:avLst/>
          </a:prstGeom>
          <a:noFill/>
        </p:spPr>
      </p:pic>
      <p:pic>
        <p:nvPicPr>
          <p:cNvPr id="14351" name="Picture 15" descr="10247490_588309147932926_1258704264313834043_n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051720" y="4076229"/>
            <a:ext cx="4752528" cy="2299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1591796" y="1699965"/>
            <a:ext cx="55399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6610290" y="1699965"/>
            <a:ext cx="55399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1130573" y="4005064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TW" altLang="en-US" dirty="0"/>
          </a:p>
        </p:txBody>
      </p:sp>
      <p:grpSp>
        <p:nvGrpSpPr>
          <p:cNvPr id="2" name="群組 16"/>
          <p:cNvGrpSpPr/>
          <p:nvPr/>
        </p:nvGrpSpPr>
        <p:grpSpPr>
          <a:xfrm>
            <a:off x="6804248" y="4426951"/>
            <a:ext cx="576064" cy="2170401"/>
            <a:chOff x="2046327" y="4355812"/>
            <a:chExt cx="576064" cy="2170401"/>
          </a:xfrm>
        </p:grpSpPr>
        <p:sp>
          <p:nvSpPr>
            <p:cNvPr id="14354" name="Text Box 18"/>
            <p:cNvSpPr txBox="1">
              <a:spLocks noChangeArrowheads="1"/>
            </p:cNvSpPr>
            <p:nvPr/>
          </p:nvSpPr>
          <p:spPr bwMode="auto">
            <a:xfrm>
              <a:off x="2046327" y="4652963"/>
              <a:ext cx="553998" cy="1873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 dirty="0" smtClean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惡魔</a:t>
              </a:r>
              <a:r>
                <a:rPr lang="zh-TW" altLang="en-US" sz="2400" b="1" dirty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蛋糕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2121933" y="4355812"/>
              <a:ext cx="5004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D2</a:t>
              </a:r>
              <a:endParaRPr lang="zh-TW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2" grpId="0"/>
      <p:bldP spid="1435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 descr="10291046_588307164599791_1261977555590607278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572452"/>
            <a:ext cx="2232025" cy="3643263"/>
          </a:xfrm>
          <a:prstGeom prst="rect">
            <a:avLst/>
          </a:prstGeom>
          <a:noFill/>
        </p:spPr>
      </p:pic>
      <p:pic>
        <p:nvPicPr>
          <p:cNvPr id="2057" name="Picture 9" descr="10247490_588309147932926_1258704264313834043_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1572454"/>
            <a:ext cx="2681288" cy="3643262"/>
          </a:xfrm>
          <a:prstGeom prst="rect">
            <a:avLst/>
          </a:prstGeom>
          <a:noFill/>
        </p:spPr>
      </p:pic>
      <p:pic>
        <p:nvPicPr>
          <p:cNvPr id="2059" name="Picture 11" descr="10277494_588305551266619_2269513827104378646_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1556792"/>
            <a:ext cx="2312987" cy="3658923"/>
          </a:xfrm>
          <a:prstGeom prst="rect">
            <a:avLst/>
          </a:prstGeom>
          <a:noFill/>
        </p:spPr>
      </p:pic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1259632" y="5271591"/>
            <a:ext cx="115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563938" y="5271591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804025" y="5271591"/>
            <a:ext cx="12963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/>
      <p:bldP spid="2061" grpId="0"/>
      <p:bldP spid="206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11188" y="476250"/>
            <a:ext cx="172878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刷卡</a:t>
            </a:r>
          </a:p>
        </p:txBody>
      </p:sp>
      <p:pic>
        <p:nvPicPr>
          <p:cNvPr id="13321" name="Picture 9" descr="10245409_588308517932989_2851477328486358214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9310" y="1434888"/>
            <a:ext cx="2856666" cy="4512396"/>
          </a:xfrm>
          <a:prstGeom prst="rect">
            <a:avLst/>
          </a:prstGeom>
          <a:noFill/>
        </p:spPr>
      </p:pic>
      <p:pic>
        <p:nvPicPr>
          <p:cNvPr id="13323" name="Picture 11" descr="10312629_588305854599922_8802722522483190380_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72209"/>
            <a:ext cx="2632160" cy="4510780"/>
          </a:xfrm>
          <a:prstGeom prst="rect">
            <a:avLst/>
          </a:prstGeom>
          <a:noFill/>
        </p:spPr>
      </p:pic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195190" y="5924128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5482598" y="5949280"/>
            <a:ext cx="1655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4" grpId="0"/>
      <p:bldP spid="133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39552" y="483930"/>
            <a:ext cx="136815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招牌</a:t>
            </a:r>
          </a:p>
        </p:txBody>
      </p:sp>
      <p:pic>
        <p:nvPicPr>
          <p:cNvPr id="15371" name="Picture 11" descr="1781967_588308874599620_7783455050254685854_n"/>
          <p:cNvPicPr>
            <a:picLocks noChangeAspect="1" noChangeArrowheads="1"/>
          </p:cNvPicPr>
          <p:nvPr/>
        </p:nvPicPr>
        <p:blipFill>
          <a:blip r:embed="rId3" cstate="print"/>
          <a:srcRect l="9442" r="19541" b="32334"/>
          <a:stretch>
            <a:fillRect/>
          </a:stretch>
        </p:blipFill>
        <p:spPr bwMode="auto">
          <a:xfrm>
            <a:off x="755576" y="1599183"/>
            <a:ext cx="2504272" cy="423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3" name="Picture 13" descr="10250069_588306991266475_2039517357724469944_n"/>
          <p:cNvPicPr>
            <a:picLocks noChangeAspect="1" noChangeArrowheads="1"/>
          </p:cNvPicPr>
          <p:nvPr/>
        </p:nvPicPr>
        <p:blipFill>
          <a:blip r:embed="rId4" cstate="print"/>
          <a:srcRect t="17326" r="18947" b="49602"/>
          <a:stretch>
            <a:fillRect/>
          </a:stretch>
        </p:blipFill>
        <p:spPr bwMode="auto">
          <a:xfrm>
            <a:off x="3635896" y="1095127"/>
            <a:ext cx="3311525" cy="2397125"/>
          </a:xfrm>
          <a:prstGeom prst="rect">
            <a:avLst/>
          </a:prstGeom>
          <a:noFill/>
        </p:spPr>
      </p:pic>
      <p:pic>
        <p:nvPicPr>
          <p:cNvPr id="15375" name="Picture 15" descr="10168036_588305064600001_2139683916838456164_n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19872" y="3759423"/>
            <a:ext cx="4253451" cy="2396996"/>
          </a:xfrm>
          <a:prstGeom prst="rect">
            <a:avLst/>
          </a:prstGeom>
          <a:noFill/>
          <a:ln>
            <a:noFill/>
          </a:ln>
        </p:spPr>
      </p:pic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1259632" y="5877272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3CC2B5"/>
                </a:solidFill>
                <a:latin typeface="微軟正黑體" pitchFamily="34" charset="-120"/>
                <a:ea typeface="微軟正黑體" pitchFamily="34" charset="-120"/>
              </a:rPr>
              <a:t>曼咖啡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7164288" y="1815207"/>
            <a:ext cx="55399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  <p:grpSp>
        <p:nvGrpSpPr>
          <p:cNvPr id="2" name="群組 14"/>
          <p:cNvGrpSpPr/>
          <p:nvPr/>
        </p:nvGrpSpPr>
        <p:grpSpPr>
          <a:xfrm>
            <a:off x="7668344" y="4047455"/>
            <a:ext cx="576064" cy="2170401"/>
            <a:chOff x="2046327" y="4355812"/>
            <a:chExt cx="576064" cy="2170401"/>
          </a:xfrm>
        </p:grpSpPr>
        <p:sp>
          <p:nvSpPr>
            <p:cNvPr id="16" name="Text Box 18"/>
            <p:cNvSpPr txBox="1">
              <a:spLocks noChangeArrowheads="1"/>
            </p:cNvSpPr>
            <p:nvPr/>
          </p:nvSpPr>
          <p:spPr bwMode="auto">
            <a:xfrm>
              <a:off x="2046327" y="4652963"/>
              <a:ext cx="553998" cy="1873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b="1" dirty="0" smtClean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惡魔</a:t>
              </a:r>
              <a:r>
                <a:rPr lang="zh-TW" altLang="en-US" sz="2400" b="1" dirty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蛋糕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2121933" y="4355812"/>
              <a:ext cx="5004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A50021"/>
                  </a:solidFill>
                  <a:latin typeface="微軟正黑體" pitchFamily="34" charset="-120"/>
                  <a:ea typeface="微軟正黑體" pitchFamily="34" charset="-120"/>
                </a:rPr>
                <a:t>D2</a:t>
              </a:r>
              <a:endParaRPr lang="zh-TW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9" grpId="0"/>
      <p:bldP spid="1538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16" descr="橫的曼咖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93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11188" y="404813"/>
            <a:ext cx="309671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500" b="1" dirty="0">
                <a:latin typeface="微軟正黑體" pitchFamily="34" charset="-120"/>
                <a:ea typeface="微軟正黑體" pitchFamily="34" charset="-120"/>
              </a:rPr>
              <a:t>書報雜誌</a:t>
            </a:r>
          </a:p>
        </p:txBody>
      </p:sp>
      <p:pic>
        <p:nvPicPr>
          <p:cNvPr id="16393" name="Picture 9" descr="10253766_588309317932909_8996387752342876458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460078"/>
            <a:ext cx="2667000" cy="4319587"/>
          </a:xfrm>
          <a:prstGeom prst="rect">
            <a:avLst/>
          </a:prstGeom>
          <a:noFill/>
        </p:spPr>
      </p:pic>
      <p:pic>
        <p:nvPicPr>
          <p:cNvPr id="16395" name="Picture 11" descr="10313538_588305657933275_2850634836042655085_n"/>
          <p:cNvPicPr>
            <a:picLocks noChangeAspect="1" noChangeArrowheads="1"/>
          </p:cNvPicPr>
          <p:nvPr/>
        </p:nvPicPr>
        <p:blipFill>
          <a:blip r:embed="rId4" cstate="print"/>
          <a:srcRect t="6598" r="10567" b="7864"/>
          <a:stretch>
            <a:fillRect/>
          </a:stretch>
        </p:blipFill>
        <p:spPr bwMode="auto">
          <a:xfrm>
            <a:off x="5364163" y="1460078"/>
            <a:ext cx="2570162" cy="4319587"/>
          </a:xfrm>
          <a:prstGeom prst="rect">
            <a:avLst/>
          </a:prstGeom>
          <a:noFill/>
        </p:spPr>
      </p:pic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763713" y="5805264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D2</a:t>
            </a:r>
            <a:r>
              <a:rPr lang="zh-TW" altLang="en-US" sz="2400" b="1" dirty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惡魔蛋糕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6084888" y="5805264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  <a:latin typeface="微軟正黑體" pitchFamily="34" charset="-120"/>
                <a:ea typeface="微軟正黑體" pitchFamily="34" charset="-120"/>
              </a:rPr>
              <a:t>星巴克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/>
      <p:bldP spid="1639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圖片 8" descr="封面04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圖片 8" descr="0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362902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文字方塊 9"/>
          <p:cNvSpPr txBox="1">
            <a:spLocks noChangeArrowheads="1"/>
          </p:cNvSpPr>
          <p:nvPr/>
        </p:nvSpPr>
        <p:spPr bwMode="auto">
          <a:xfrm>
            <a:off x="4211638" y="3141663"/>
            <a:ext cx="27320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8000" b="1">
                <a:latin typeface="微軟正黑體"/>
                <a:ea typeface="微軟正黑體"/>
                <a:cs typeface="微軟正黑體"/>
              </a:rPr>
              <a:t>謝謝</a:t>
            </a:r>
            <a:r>
              <a:rPr kumimoji="0" lang="en-US" altLang="zh-TW" sz="8000" b="1">
                <a:latin typeface="微軟正黑體"/>
                <a:ea typeface="微軟正黑體"/>
                <a:cs typeface="微軟正黑體"/>
              </a:rPr>
              <a:t>!</a:t>
            </a:r>
            <a:endParaRPr kumimoji="0" lang="zh-TW" altLang="en-US" sz="8000" b="1"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圖片 4" descr="封面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412776"/>
            <a:ext cx="7177109" cy="51298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" name="文字方塊 33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緒論</a:t>
            </a:r>
          </a:p>
        </p:txBody>
      </p:sp>
      <p:sp>
        <p:nvSpPr>
          <p:cNvPr id="18436" name="文字方塊 36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研究動機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8437" name="文字方塊 21"/>
          <p:cNvSpPr txBox="1">
            <a:spLocks noChangeArrowheads="1"/>
          </p:cNvSpPr>
          <p:nvPr/>
        </p:nvSpPr>
        <p:spPr bwMode="auto">
          <a:xfrm flipH="1">
            <a:off x="179388" y="2708275"/>
            <a:ext cx="14779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研究目的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15" name="群組 50"/>
          <p:cNvGrpSpPr/>
          <p:nvPr/>
        </p:nvGrpSpPr>
        <p:grpSpPr>
          <a:xfrm>
            <a:off x="0" y="3323848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16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19" name="等腰三角形 18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17" name="文字方塊 16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23" name="圖片 22" descr="問卷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341438"/>
            <a:ext cx="2903538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圖片 23" descr="實地觀察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920" y="3501008"/>
            <a:ext cx="2496926" cy="2309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圖片 24" descr="文獻分析0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1484784"/>
            <a:ext cx="2232248" cy="2916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文字方塊 26"/>
          <p:cNvSpPr txBox="1">
            <a:spLocks noChangeArrowheads="1"/>
          </p:cNvSpPr>
          <p:nvPr/>
        </p:nvSpPr>
        <p:spPr bwMode="auto">
          <a:xfrm>
            <a:off x="4427538" y="5805488"/>
            <a:ext cx="1466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>
                <a:latin typeface="微軟正黑體"/>
                <a:ea typeface="微軟正黑體"/>
                <a:cs typeface="微軟正黑體"/>
              </a:rPr>
              <a:t>實地觀察法</a:t>
            </a:r>
          </a:p>
        </p:txBody>
      </p:sp>
      <p:sp>
        <p:nvSpPr>
          <p:cNvPr id="28" name="文字方塊 27"/>
          <p:cNvSpPr txBox="1">
            <a:spLocks noChangeArrowheads="1"/>
          </p:cNvSpPr>
          <p:nvPr/>
        </p:nvSpPr>
        <p:spPr bwMode="auto">
          <a:xfrm>
            <a:off x="2268538" y="4365625"/>
            <a:ext cx="1466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>
                <a:latin typeface="微軟正黑體"/>
                <a:ea typeface="微軟正黑體"/>
                <a:cs typeface="微軟正黑體"/>
              </a:rPr>
              <a:t>文獻分析法</a:t>
            </a:r>
          </a:p>
        </p:txBody>
      </p:sp>
      <p:sp>
        <p:nvSpPr>
          <p:cNvPr id="29" name="文字方塊 28"/>
          <p:cNvSpPr txBox="1">
            <a:spLocks noChangeArrowheads="1"/>
          </p:cNvSpPr>
          <p:nvPr/>
        </p:nvSpPr>
        <p:spPr bwMode="auto">
          <a:xfrm>
            <a:off x="6804025" y="4365625"/>
            <a:ext cx="1466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>
                <a:latin typeface="微軟正黑體"/>
                <a:ea typeface="微軟正黑體"/>
                <a:cs typeface="微軟正黑體"/>
              </a:rPr>
              <a:t>問卷分析法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圖片 4" descr="封面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412776"/>
            <a:ext cx="7177109" cy="51298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" name="文字方塊 33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緒論</a:t>
            </a:r>
          </a:p>
        </p:txBody>
      </p:sp>
      <p:sp>
        <p:nvSpPr>
          <p:cNvPr id="18436" name="文字方塊 36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研究動機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8437" name="文字方塊 21"/>
          <p:cNvSpPr txBox="1">
            <a:spLocks noChangeArrowheads="1"/>
          </p:cNvSpPr>
          <p:nvPr/>
        </p:nvSpPr>
        <p:spPr bwMode="auto">
          <a:xfrm flipH="1">
            <a:off x="179388" y="2708275"/>
            <a:ext cx="14779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 dirty="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研究目的</a:t>
            </a:r>
            <a:endParaRPr kumimoji="0" lang="en-US" altLang="zh-TW" sz="2200" dirty="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7" name="文字方塊 16"/>
          <p:cNvSpPr txBox="1"/>
          <p:nvPr/>
        </p:nvSpPr>
        <p:spPr>
          <a:xfrm flipH="1">
            <a:off x="179512" y="3356992"/>
            <a:ext cx="1478445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38B2A6"/>
                </a:solidFill>
                <a:latin typeface="微軟正黑體" pitchFamily="34" charset="-120"/>
                <a:ea typeface="微軟正黑體" pitchFamily="34" charset="-120"/>
              </a:rPr>
              <a:t>研究方法</a:t>
            </a:r>
            <a:endParaRPr kumimoji="0" lang="en-US" altLang="zh-TW" sz="2200" dirty="0">
              <a:solidFill>
                <a:srgbClr val="38B2A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0" name="群組 50"/>
          <p:cNvGrpSpPr/>
          <p:nvPr/>
        </p:nvGrpSpPr>
        <p:grpSpPr>
          <a:xfrm>
            <a:off x="0" y="3933056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1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30" name="等腰三角形 29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研究流程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62" name="圓角矩形 61"/>
          <p:cNvSpPr/>
          <p:nvPr/>
        </p:nvSpPr>
        <p:spPr>
          <a:xfrm>
            <a:off x="1547664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確定研究目的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3" name="圓角矩形 62"/>
          <p:cNvSpPr/>
          <p:nvPr/>
        </p:nvSpPr>
        <p:spPr>
          <a:xfrm>
            <a:off x="2411760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擬定研究方法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圓角矩形 63"/>
          <p:cNvSpPr/>
          <p:nvPr/>
        </p:nvSpPr>
        <p:spPr>
          <a:xfrm>
            <a:off x="3275856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進行文獻探討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" name="圓角矩形 64"/>
          <p:cNvSpPr/>
          <p:nvPr/>
        </p:nvSpPr>
        <p:spPr>
          <a:xfrm>
            <a:off x="4139952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彙整文獻資料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6" name="圓角矩形 65"/>
          <p:cNvSpPr/>
          <p:nvPr/>
        </p:nvSpPr>
        <p:spPr>
          <a:xfrm>
            <a:off x="5004048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進行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SWOT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分析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7" name="圓角矩形 66"/>
          <p:cNvSpPr/>
          <p:nvPr/>
        </p:nvSpPr>
        <p:spPr>
          <a:xfrm>
            <a:off x="5796136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設計問卷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8" name="圓角矩形 67"/>
          <p:cNvSpPr/>
          <p:nvPr/>
        </p:nvSpPr>
        <p:spPr>
          <a:xfrm>
            <a:off x="6588224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實施問卷調查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" name="圓角矩形 68"/>
          <p:cNvSpPr/>
          <p:nvPr/>
        </p:nvSpPr>
        <p:spPr>
          <a:xfrm>
            <a:off x="7452320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問卷統計及彙整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0" name="圓角矩形 69"/>
          <p:cNvSpPr/>
          <p:nvPr/>
        </p:nvSpPr>
        <p:spPr>
          <a:xfrm>
            <a:off x="8279904" y="2204864"/>
            <a:ext cx="648072" cy="3168352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提出結論與建議</a:t>
            </a: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73" name="直線單箭頭接點 72"/>
          <p:cNvCxnSpPr/>
          <p:nvPr/>
        </p:nvCxnSpPr>
        <p:spPr>
          <a:xfrm>
            <a:off x="2195736" y="3645024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8" name="直線單箭頭接點 107"/>
          <p:cNvCxnSpPr/>
          <p:nvPr/>
        </p:nvCxnSpPr>
        <p:spPr>
          <a:xfrm>
            <a:off x="3059832" y="3645024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/>
          <p:nvPr/>
        </p:nvCxnSpPr>
        <p:spPr>
          <a:xfrm>
            <a:off x="3974595" y="3643191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0" name="直線單箭頭接點 109"/>
          <p:cNvCxnSpPr/>
          <p:nvPr/>
        </p:nvCxnSpPr>
        <p:spPr>
          <a:xfrm>
            <a:off x="4788024" y="3645024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2" name="直線單箭頭接點 111"/>
          <p:cNvCxnSpPr/>
          <p:nvPr/>
        </p:nvCxnSpPr>
        <p:spPr>
          <a:xfrm>
            <a:off x="5630779" y="3643191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4" name="直線單箭頭接點 113"/>
          <p:cNvCxnSpPr/>
          <p:nvPr/>
        </p:nvCxnSpPr>
        <p:spPr>
          <a:xfrm>
            <a:off x="6444208" y="3645024"/>
            <a:ext cx="216024" cy="0"/>
          </a:xfrm>
          <a:prstGeom prst="straightConnector1">
            <a:avLst/>
          </a:prstGeom>
          <a:ln>
            <a:solidFill>
              <a:srgbClr val="214F87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5" name="直線單箭頭接點 114"/>
          <p:cNvCxnSpPr/>
          <p:nvPr/>
        </p:nvCxnSpPr>
        <p:spPr>
          <a:xfrm>
            <a:off x="7236296" y="3645024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8100392" y="3645024"/>
            <a:ext cx="216024" cy="0"/>
          </a:xfrm>
          <a:prstGeom prst="straightConnector1">
            <a:avLst/>
          </a:prstGeom>
          <a:ln>
            <a:solidFill>
              <a:srgbClr val="4478B6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圖片 4" descr="封面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412776"/>
            <a:ext cx="7177109" cy="51298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" name="文字方塊 33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緒論</a:t>
            </a:r>
          </a:p>
        </p:txBody>
      </p:sp>
      <p:sp>
        <p:nvSpPr>
          <p:cNvPr id="19460" name="文字方塊 36"/>
          <p:cNvSpPr txBox="1">
            <a:spLocks noChangeArrowheads="1"/>
          </p:cNvSpPr>
          <p:nvPr/>
        </p:nvSpPr>
        <p:spPr bwMode="auto">
          <a:xfrm flipH="1">
            <a:off x="196850" y="2060575"/>
            <a:ext cx="1477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研究動機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9461" name="文字方塊 21"/>
          <p:cNvSpPr txBox="1">
            <a:spLocks noChangeArrowheads="1"/>
          </p:cNvSpPr>
          <p:nvPr/>
        </p:nvSpPr>
        <p:spPr bwMode="auto">
          <a:xfrm flipH="1">
            <a:off x="179388" y="2708275"/>
            <a:ext cx="14779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研究目的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9462" name="文字方塊 16"/>
          <p:cNvSpPr txBox="1">
            <a:spLocks noChangeArrowheads="1"/>
          </p:cNvSpPr>
          <p:nvPr/>
        </p:nvSpPr>
        <p:spPr bwMode="auto">
          <a:xfrm flipH="1">
            <a:off x="196850" y="3429000"/>
            <a:ext cx="14779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200">
                <a:solidFill>
                  <a:srgbClr val="38B2A6"/>
                </a:solidFill>
                <a:latin typeface="微軟正黑體"/>
                <a:ea typeface="微軟正黑體"/>
                <a:cs typeface="微軟正黑體"/>
              </a:rPr>
              <a:t>研究方法</a:t>
            </a:r>
            <a:endParaRPr kumimoji="0" lang="en-US" altLang="zh-TW" sz="2200">
              <a:solidFill>
                <a:srgbClr val="38B2A6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20" name="群組 50"/>
          <p:cNvGrpSpPr/>
          <p:nvPr/>
        </p:nvGrpSpPr>
        <p:grpSpPr>
          <a:xfrm>
            <a:off x="0" y="4011962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1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30" name="等腰三角形 29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研究對象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573076" y="1556793"/>
          <a:ext cx="5666590" cy="466345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{7DF18680-E054-41AD-8BC1-D1AEF772440D}</a:tableStyleId>
              </a:tblPr>
              <a:tblGrid>
                <a:gridCol w="1478280"/>
                <a:gridCol w="4188310"/>
              </a:tblGrid>
              <a:tr h="5491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曼咖啡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所屬企業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王品集團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27353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成立時間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2011</a:t>
                      </a:r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781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</a:t>
                      </a:r>
                      <a:r>
                        <a:rPr lang="en-US" altLang="zh-TW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LOGO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品牌個性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流行文化體驗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產品定位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咖啡、蛋糕、輕食、飲品、甜點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品牌承諾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My </a:t>
                      </a:r>
                      <a:r>
                        <a:rPr lang="en-US" altLang="zh-TW" b="1" dirty="0" err="1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fammon</a:t>
                      </a:r>
                      <a:r>
                        <a:rPr lang="en-US" altLang="zh-TW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my</a:t>
                      </a:r>
                      <a:r>
                        <a:rPr lang="en-US" altLang="zh-TW" b="1" baseline="0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style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服務定位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透過每一杯咖啡，豐富每一天的生活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消費單價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NT$30~120</a:t>
                      </a:r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主色調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Tiffany</a:t>
                      </a:r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藍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風格</a:t>
                      </a:r>
                      <a:endParaRPr lang="zh-TW" altLang="en-US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64646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義式咖啡結合法式甜點</a:t>
                      </a:r>
                      <a:endParaRPr lang="zh-TW" altLang="en-US" b="1" dirty="0">
                        <a:solidFill>
                          <a:srgbClr val="646464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465" name="圖片 34" descr="曼咖啡mar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2924175"/>
            <a:ext cx="2214563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496" name="圖片 4" descr="封面03.t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文字方塊 10"/>
          <p:cNvSpPr txBox="1"/>
          <p:nvPr/>
        </p:nvSpPr>
        <p:spPr>
          <a:xfrm>
            <a:off x="755576" y="2852936"/>
            <a:ext cx="1210588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產品策略</a:t>
            </a:r>
          </a:p>
        </p:txBody>
      </p:sp>
      <p:pic>
        <p:nvPicPr>
          <p:cNvPr id="20485" name="圖片 28" descr="蛋糕02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2708275"/>
            <a:ext cx="65881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圖片 36" descr="咖啡01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388" y="1989138"/>
            <a:ext cx="151130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圖片 39" descr="甜點03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2349500"/>
            <a:ext cx="931863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圖片 41" descr="甜點01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2384425"/>
            <a:ext cx="13192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圖片 43" descr="甜點02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1863" y="2319338"/>
            <a:ext cx="1066800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矩形 45"/>
          <p:cNvSpPr>
            <a:spLocks noChangeArrowheads="1"/>
          </p:cNvSpPr>
          <p:nvPr/>
        </p:nvSpPr>
        <p:spPr bwMode="auto">
          <a:xfrm>
            <a:off x="2051050" y="1916113"/>
            <a:ext cx="153193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kumimoji="0" lang="zh-TW" altLang="en-US" sz="3500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✓品質</a:t>
            </a:r>
          </a:p>
        </p:txBody>
      </p:sp>
      <p:sp>
        <p:nvSpPr>
          <p:cNvPr id="47" name="矩形 46"/>
          <p:cNvSpPr>
            <a:spLocks noChangeArrowheads="1"/>
          </p:cNvSpPr>
          <p:nvPr/>
        </p:nvSpPr>
        <p:spPr bwMode="auto">
          <a:xfrm>
            <a:off x="2051050" y="3644900"/>
            <a:ext cx="153193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kumimoji="0" lang="zh-TW" altLang="en-US" sz="3500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✓技術</a:t>
            </a:r>
          </a:p>
        </p:txBody>
      </p:sp>
      <p:pic>
        <p:nvPicPr>
          <p:cNvPr id="49" name="圖片 48" descr="達人01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975" y="4581525"/>
            <a:ext cx="2998788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圖片 49" descr="達人02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24525" y="4581525"/>
            <a:ext cx="30241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" name="群組 50"/>
          <p:cNvGrpSpPr/>
          <p:nvPr/>
        </p:nvGrpSpPr>
        <p:grpSpPr>
          <a:xfrm>
            <a:off x="0" y="1916832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52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54" name="矩形 53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55" name="等腰三角形 54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53" name="文字方塊 52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行銷策略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6" name="文字方塊 55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1518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1" name="文字方塊 10"/>
          <p:cNvSpPr txBox="1"/>
          <p:nvPr/>
        </p:nvSpPr>
        <p:spPr>
          <a:xfrm>
            <a:off x="755576" y="2852936"/>
            <a:ext cx="1210588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產品策略</a:t>
            </a:r>
          </a:p>
        </p:txBody>
      </p:sp>
      <p:sp>
        <p:nvSpPr>
          <p:cNvPr id="21509" name="文字方塊 15"/>
          <p:cNvSpPr txBox="1">
            <a:spLocks noChangeArrowheads="1"/>
          </p:cNvSpPr>
          <p:nvPr/>
        </p:nvSpPr>
        <p:spPr bwMode="auto">
          <a:xfrm>
            <a:off x="755650" y="3429000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 b="1" dirty="0">
                <a:latin typeface="微軟正黑體"/>
                <a:ea typeface="微軟正黑體"/>
                <a:cs typeface="微軟正黑體"/>
              </a:rPr>
              <a:t>價格策略</a:t>
            </a:r>
          </a:p>
        </p:txBody>
      </p:sp>
      <p:pic>
        <p:nvPicPr>
          <p:cNvPr id="21510" name="圖片 28" descr="蛋糕0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2708275"/>
            <a:ext cx="65881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圖片 29" descr="money0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429000"/>
            <a:ext cx="642937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文字方塊 38"/>
          <p:cNvSpPr txBox="1">
            <a:spLocks noChangeArrowheads="1"/>
          </p:cNvSpPr>
          <p:nvPr/>
        </p:nvSpPr>
        <p:spPr bwMode="auto">
          <a:xfrm>
            <a:off x="2903888" y="2023730"/>
            <a:ext cx="2878138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500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</a:t>
            </a:r>
            <a:r>
              <a:rPr kumimoji="0" lang="zh-TW" altLang="en-US" sz="35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七折定價法</a:t>
            </a:r>
          </a:p>
        </p:txBody>
      </p:sp>
      <p:sp>
        <p:nvSpPr>
          <p:cNvPr id="41" name="矩形 40"/>
          <p:cNvSpPr>
            <a:spLocks noChangeArrowheads="1"/>
          </p:cNvSpPr>
          <p:nvPr/>
        </p:nvSpPr>
        <p:spPr bwMode="auto">
          <a:xfrm>
            <a:off x="3510265" y="2915311"/>
            <a:ext cx="328808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zh-TW" sz="2200" b="1" dirty="0">
                <a:latin typeface="微軟正黑體"/>
                <a:ea typeface="微軟正黑體"/>
                <a:cs typeface="微軟正黑體"/>
              </a:rPr>
              <a:t>最貴的咖啡連鎖店打七折</a:t>
            </a:r>
            <a:endParaRPr kumimoji="0" lang="zh-TW" altLang="en-US" sz="2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0" y="1916832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0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3" name="等腰三角形 22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1" name="文字方塊 20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行銷策略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903888" y="3576764"/>
            <a:ext cx="4224233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5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✓價格依原物</a:t>
            </a:r>
            <a:r>
              <a:rPr kumimoji="0" lang="zh-TW" altLang="en-US" sz="3500" b="1" dirty="0" smtClean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料調</a:t>
            </a:r>
            <a:r>
              <a:rPr kumimoji="0" lang="zh-TW" altLang="en-US" sz="35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整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510265" y="4469050"/>
            <a:ext cx="215956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200" b="1" dirty="0" smtClean="0">
                <a:latin typeface="微軟正黑體"/>
                <a:ea typeface="微軟正黑體"/>
                <a:cs typeface="微軟正黑體"/>
              </a:rPr>
              <a:t>漲幅以兩成為限</a:t>
            </a:r>
            <a:endParaRPr kumimoji="0" lang="zh-TW" altLang="en-US" sz="2200" b="1" dirty="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469049"/>
            <a:ext cx="1776412" cy="2009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群組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2542" name="圖片 4" descr="封面03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2275" y="1412875"/>
              <a:ext cx="7177088" cy="5129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文字方塊 6"/>
          <p:cNvSpPr txBox="1"/>
          <p:nvPr/>
        </p:nvSpPr>
        <p:spPr>
          <a:xfrm>
            <a:off x="250825" y="1268413"/>
            <a:ext cx="1008063" cy="523875"/>
          </a:xfrm>
          <a:prstGeom prst="rect">
            <a:avLst/>
          </a:prstGeom>
          <a:solidFill>
            <a:srgbClr val="0AA60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755576" y="2852936"/>
            <a:ext cx="1210588" cy="400110"/>
          </a:xfrm>
          <a:prstGeom prst="rect">
            <a:avLst/>
          </a:prstGeom>
          <a:noFill/>
          <a:ln>
            <a:noFill/>
          </a:ln>
          <a:effectLst>
            <a:outerShdw dist="23000" sx="1000" sy="1000" rotWithShape="0">
              <a:srgbClr val="000000"/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產品策略</a:t>
            </a:r>
          </a:p>
        </p:txBody>
      </p:sp>
      <p:sp>
        <p:nvSpPr>
          <p:cNvPr id="22534" name="文字方塊 15"/>
          <p:cNvSpPr txBox="1">
            <a:spLocks noChangeArrowheads="1"/>
          </p:cNvSpPr>
          <p:nvPr/>
        </p:nvSpPr>
        <p:spPr bwMode="auto">
          <a:xfrm>
            <a:off x="755650" y="3429000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>
                <a:latin typeface="微軟正黑體"/>
                <a:ea typeface="微軟正黑體"/>
                <a:cs typeface="微軟正黑體"/>
              </a:rPr>
              <a:t>價格策略</a:t>
            </a:r>
          </a:p>
        </p:txBody>
      </p:sp>
      <p:sp>
        <p:nvSpPr>
          <p:cNvPr id="22535" name="文字方塊 17"/>
          <p:cNvSpPr txBox="1">
            <a:spLocks noChangeArrowheads="1"/>
          </p:cNvSpPr>
          <p:nvPr/>
        </p:nvSpPr>
        <p:spPr bwMode="auto">
          <a:xfrm>
            <a:off x="755650" y="4149725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000" b="1">
                <a:latin typeface="微軟正黑體"/>
                <a:ea typeface="微軟正黑體"/>
                <a:cs typeface="微軟正黑體"/>
              </a:rPr>
              <a:t>通路策略</a:t>
            </a:r>
          </a:p>
        </p:txBody>
      </p:sp>
      <p:pic>
        <p:nvPicPr>
          <p:cNvPr id="22536" name="圖片 28" descr="蛋糕0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2708275"/>
            <a:ext cx="65881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圖片 29" descr="money0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429000"/>
            <a:ext cx="642937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圖片 30" descr="通路02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005263"/>
            <a:ext cx="5381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文字方塊 27"/>
          <p:cNvSpPr txBox="1">
            <a:spLocks noChangeArrowheads="1"/>
          </p:cNvSpPr>
          <p:nvPr/>
        </p:nvSpPr>
        <p:spPr bwMode="auto">
          <a:xfrm>
            <a:off x="1867509" y="1412875"/>
            <a:ext cx="332581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500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✓</a:t>
            </a:r>
            <a:r>
              <a:rPr kumimoji="0" lang="zh-TW" altLang="en-US" sz="3500" b="1" dirty="0">
                <a:solidFill>
                  <a:srgbClr val="0070C0"/>
                </a:solidFill>
                <a:latin typeface="微軟正黑體"/>
                <a:ea typeface="微軟正黑體"/>
                <a:cs typeface="微軟正黑體"/>
              </a:rPr>
              <a:t>逐步拓展通路</a:t>
            </a:r>
          </a:p>
        </p:txBody>
      </p:sp>
      <p:pic>
        <p:nvPicPr>
          <p:cNvPr id="27" name="Picture 2" descr="C:\Users\USER\Desktop\promotion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224486" y="1971130"/>
            <a:ext cx="4156080" cy="4566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群組 18"/>
          <p:cNvGrpSpPr/>
          <p:nvPr/>
        </p:nvGrpSpPr>
        <p:grpSpPr>
          <a:xfrm>
            <a:off x="0" y="1916832"/>
            <a:ext cx="2087216" cy="720080"/>
            <a:chOff x="323528" y="2564904"/>
            <a:chExt cx="1728192" cy="504056"/>
          </a:xfrm>
          <a:effectLst>
            <a:outerShdw blurRad="50800" dist="50800" dir="5400000" algn="ctr" rotWithShape="0">
              <a:srgbClr val="000000">
                <a:alpha val="42000"/>
              </a:srgbClr>
            </a:outerShdw>
          </a:effectLst>
        </p:grpSpPr>
        <p:grpSp>
          <p:nvGrpSpPr>
            <p:cNvPr id="20" name="群組 12"/>
            <p:cNvGrpSpPr/>
            <p:nvPr/>
          </p:nvGrpSpPr>
          <p:grpSpPr>
            <a:xfrm>
              <a:off x="323528" y="2564904"/>
              <a:ext cx="1728192" cy="504056"/>
              <a:chOff x="467544" y="2708920"/>
              <a:chExt cx="1368152" cy="360040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467544" y="2708920"/>
                <a:ext cx="1080120" cy="360040"/>
              </a:xfrm>
              <a:prstGeom prst="rect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23" name="等腰三角形 22"/>
              <p:cNvSpPr/>
              <p:nvPr/>
            </p:nvSpPr>
            <p:spPr>
              <a:xfrm rot="5400000">
                <a:off x="1511660" y="2744924"/>
                <a:ext cx="360040" cy="288032"/>
              </a:xfrm>
              <a:prstGeom prst="triangle">
                <a:avLst/>
              </a:prstGeom>
              <a:solidFill>
                <a:srgbClr val="81D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21" name="文字方塊 20"/>
            <p:cNvSpPr txBox="1"/>
            <p:nvPr/>
          </p:nvSpPr>
          <p:spPr>
            <a:xfrm flipH="1">
              <a:off x="486148" y="2665715"/>
              <a:ext cx="1224136" cy="3016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行銷策略</a:t>
              </a:r>
              <a:endParaRPr kumimoji="0"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" name="橢圓 1"/>
          <p:cNvSpPr/>
          <p:nvPr/>
        </p:nvSpPr>
        <p:spPr>
          <a:xfrm>
            <a:off x="4239354" y="1900762"/>
            <a:ext cx="576064" cy="400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7"/>
          <p:cNvGrpSpPr/>
          <p:nvPr/>
        </p:nvGrpSpPr>
        <p:grpSpPr>
          <a:xfrm>
            <a:off x="4020750" y="2043113"/>
            <a:ext cx="191180" cy="3825199"/>
            <a:chOff x="3288278" y="1971130"/>
            <a:chExt cx="191180" cy="3825199"/>
          </a:xfrm>
        </p:grpSpPr>
        <p:sp>
          <p:nvSpPr>
            <p:cNvPr id="3" name="向下箭號 2"/>
            <p:cNvSpPr/>
            <p:nvPr/>
          </p:nvSpPr>
          <p:spPr>
            <a:xfrm>
              <a:off x="3347864" y="1971130"/>
              <a:ext cx="72008" cy="3744416"/>
            </a:xfrm>
            <a:prstGeom prst="downArrow">
              <a:avLst>
                <a:gd name="adj1" fmla="val 50000"/>
                <a:gd name="adj2" fmla="val 10952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等腰三角形 5"/>
            <p:cNvSpPr/>
            <p:nvPr/>
          </p:nvSpPr>
          <p:spPr>
            <a:xfrm rot="10800000">
              <a:off x="3288278" y="5634762"/>
              <a:ext cx="191180" cy="161567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橢圓 24"/>
          <p:cNvSpPr/>
          <p:nvPr/>
        </p:nvSpPr>
        <p:spPr>
          <a:xfrm>
            <a:off x="4224486" y="5521175"/>
            <a:ext cx="576064" cy="400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14.9|2.6|7.9|4.2|15.8|3.1|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14.9|2.6|7.9|4.2|15.8|3.1|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14.9|2.6|7.9|4.2|15.8|3.1|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14.9|2.6|7.9|4.2|15.8|3.1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5|14.9|2.6|7.9|4.2|15.8|3.1|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|36.3|12.1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</TotalTime>
  <Words>984</Words>
  <Application>Microsoft Office PowerPoint</Application>
  <PresentationFormat>如螢幕大小 (4:3)</PresentationFormat>
  <Paragraphs>333</Paragraphs>
  <Slides>36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2" baseType="lpstr">
      <vt:lpstr>Arial</vt:lpstr>
      <vt:lpstr>新細明體</vt:lpstr>
      <vt:lpstr>Times New Roman</vt:lpstr>
      <vt:lpstr>Calibri</vt:lpstr>
      <vt:lpstr>微軟正黑體</vt:lpstr>
      <vt:lpstr>Office 佈景主題</vt:lpstr>
      <vt:lpstr>My Fammon, my Style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Fammon,my Coffee</dc:title>
  <dc:creator>USER</dc:creator>
  <cp:lastModifiedBy>User</cp:lastModifiedBy>
  <cp:revision>169</cp:revision>
  <dcterms:created xsi:type="dcterms:W3CDTF">2014-03-30T02:21:15Z</dcterms:created>
  <dcterms:modified xsi:type="dcterms:W3CDTF">2014-05-08T10:42:39Z</dcterms:modified>
</cp:coreProperties>
</file>