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7" r:id="rId12"/>
    <p:sldId id="272" r:id="rId13"/>
    <p:sldId id="273" r:id="rId14"/>
    <p:sldId id="274" r:id="rId15"/>
    <p:sldId id="268" r:id="rId16"/>
    <p:sldId id="270" r:id="rId17"/>
    <p:sldId id="266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2D2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10" autoAdjust="0"/>
  </p:normalViewPr>
  <p:slideViewPr>
    <p:cSldViewPr>
      <p:cViewPr varScale="1">
        <p:scale>
          <a:sx n="70" d="100"/>
          <a:sy n="70" d="100"/>
        </p:scale>
        <p:origin x="-18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79A33-7660-41C2-8C4A-7386D64B9335}" type="datetimeFigureOut">
              <a:rPr lang="zh-TW" altLang="en-US" smtClean="0"/>
              <a:t>2021/12/5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0F975-F3AC-4F1B-A411-860E754672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5054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0F975-F3AC-4F1B-A411-860E7546727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5814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0F975-F3AC-4F1B-A411-860E7546727F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034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0F975-F3AC-4F1B-A411-860E7546727F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009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Sunday, December 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Sunday, December 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Sunday, December 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Sunday, December 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Sunday, December 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Sunday, December 5,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Sunday, December 5,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Sunday, December 5,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Sunday, December 5,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Sunday, December 5,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Sunday, December 5,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Sunday, December 5,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203.68.153.74:4646/ePortFol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203.68.153.74:4646/ePortfoli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in-her.com.tw/R/74dc083" TargetMode="External"/><Relationship Id="rId2" Type="http://schemas.openxmlformats.org/officeDocument/2006/relationships/hyperlink" Target="https://youtu.be/BnyxtjaDq3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hinher.gitbook.io/11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lbh.hlc.edu.tw/ischool/publish_page/14/?cid=1134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techadmi.edu.tw/111new/apply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2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高一、</a:t>
            </a:r>
            <a:r>
              <a:rPr lang="zh-TW" altLang="en-US" dirty="0"/>
              <a:t>二</a:t>
            </a:r>
            <a:r>
              <a:rPr lang="zh-TW" altLang="en-US" dirty="0" smtClean="0"/>
              <a:t>學習歷程宣導</a:t>
            </a:r>
            <a:endParaRPr dirty="0"/>
          </a:p>
        </p:txBody>
      </p:sp>
      <p:sp>
        <p:nvSpPr>
          <p:cNvPr id="5" name="Google Shape;236;p15"/>
          <p:cNvSpPr txBox="1">
            <a:spLocks noGrp="1"/>
          </p:cNvSpPr>
          <p:nvPr>
            <p:ph type="subTitle" idx="1"/>
          </p:nvPr>
        </p:nvSpPr>
        <p:spPr>
          <a:xfrm>
            <a:off x="1752600" y="3581400"/>
            <a:ext cx="6400800" cy="17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如果仍對學習歷程有問題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歡迎到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教務處找註冊組</a:t>
            </a:r>
            <a:r>
              <a:rPr lang="en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2200" dirty="0" smtClean="0"/>
              <a:t>或</a:t>
            </a:r>
            <a:r>
              <a:rPr lang="en-US" altLang="zh-TW" sz="2200" dirty="0" smtClean="0"/>
              <a:t>mail</a:t>
            </a:r>
            <a:r>
              <a:rPr lang="zh-TW" altLang="en-US" sz="2200" dirty="0" smtClean="0"/>
              <a:t>：</a:t>
            </a:r>
            <a:r>
              <a:rPr lang="en-US" sz="2200" dirty="0" smtClean="0"/>
              <a:t>a</a:t>
            </a:r>
            <a:r>
              <a:rPr lang="en" sz="2200" dirty="0" smtClean="0"/>
              <a:t>ca_reg@hlbh.hlc.edu.tw</a:t>
            </a:r>
            <a:endParaRPr sz="22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6019800" y="6309574"/>
            <a:ext cx="323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110</a:t>
            </a:r>
            <a:r>
              <a:rPr lang="zh-TW" altLang="en-US" dirty="0" smtClean="0"/>
              <a:t>學年度 花蓮高商教務處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1099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b="1" dirty="0">
                <a:solidFill>
                  <a:srgbClr val="000000"/>
                </a:solidFill>
                <a:latin typeface="Impact"/>
                <a:ea typeface="微软雅黑"/>
              </a:rPr>
              <a:t>課程學習成果</a:t>
            </a:r>
            <a:r>
              <a:rPr lang="zh-TW" altLang="en-US" b="1" dirty="0">
                <a:solidFill>
                  <a:srgbClr val="1A7BAE"/>
                </a:solidFill>
                <a:latin typeface="Impact"/>
                <a:ea typeface="微软雅黑"/>
              </a:rPr>
              <a:t>呈現</a:t>
            </a:r>
            <a:r>
              <a:rPr lang="zh-TW" altLang="en-US" b="1" dirty="0" smtClean="0">
                <a:solidFill>
                  <a:srgbClr val="1A7BAE"/>
                </a:solidFill>
                <a:latin typeface="Impact"/>
                <a:ea typeface="微软雅黑"/>
              </a:rPr>
              <a:t>形式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55345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5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校內學習歷程新平台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1000" y="2362200"/>
            <a:ext cx="8229600" cy="30480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u="sng" dirty="0" err="1">
                <a:hlinkClick r:id="rId3"/>
              </a:rPr>
              <a:t>花蓮高商學生學習歷程檔案系統</a:t>
            </a:r>
            <a:r>
              <a:rPr lang="en-US" altLang="zh-TW" dirty="0"/>
              <a:t> (</a:t>
            </a:r>
            <a:r>
              <a:rPr lang="en-US" altLang="zh-TW" dirty="0">
                <a:hlinkClick r:id="rId4"/>
              </a:rPr>
              <a:t>http://</a:t>
            </a:r>
            <a:r>
              <a:rPr lang="en-US" altLang="zh-TW" dirty="0" smtClean="0">
                <a:hlinkClick r:id="rId4"/>
              </a:rPr>
              <a:t>203.68.153.74:4646/ePortfolio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r>
              <a:rPr lang="zh-TW" altLang="en-US" dirty="0"/>
              <a:t>登入帳密</a:t>
            </a:r>
            <a:r>
              <a:rPr lang="en-US" altLang="zh-TW" dirty="0"/>
              <a:t>(</a:t>
            </a:r>
            <a:r>
              <a:rPr lang="zh-TW" altLang="en-US" dirty="0"/>
              <a:t>與</a:t>
            </a:r>
            <a:r>
              <a:rPr lang="zh-TW" altLang="en-US" b="1" u="sng" dirty="0"/>
              <a:t>線上成績查詢系統相同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帳號</a:t>
            </a:r>
            <a:r>
              <a:rPr lang="zh-TW" altLang="en-US" dirty="0" smtClean="0"/>
              <a:t>：</a:t>
            </a:r>
            <a:r>
              <a:rPr lang="zh-TW" altLang="en-US" dirty="0"/>
              <a:t>學號</a:t>
            </a:r>
            <a:endParaRPr lang="en-US" altLang="zh-TW" dirty="0"/>
          </a:p>
          <a:p>
            <a:pPr lvl="1"/>
            <a:r>
              <a:rPr lang="zh-TW" altLang="en-US" dirty="0"/>
              <a:t>密碼：</a:t>
            </a:r>
            <a:r>
              <a:rPr lang="en-US" altLang="zh-TW" dirty="0" smtClean="0"/>
              <a:t>……..(</a:t>
            </a:r>
            <a:r>
              <a:rPr lang="zh-TW" altLang="en-US" dirty="0" smtClean="0"/>
              <a:t>身分證字號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grpSp>
        <p:nvGrpSpPr>
          <p:cNvPr id="20" name="Google Shape;1253;p49"/>
          <p:cNvGrpSpPr/>
          <p:nvPr/>
        </p:nvGrpSpPr>
        <p:grpSpPr>
          <a:xfrm>
            <a:off x="3043437" y="6072385"/>
            <a:ext cx="2884845" cy="609600"/>
            <a:chOff x="3042485" y="5594633"/>
            <a:chExt cx="2159652" cy="510557"/>
          </a:xfrm>
        </p:grpSpPr>
        <p:sp>
          <p:nvSpPr>
            <p:cNvPr id="21" name="Google Shape;1254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55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56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57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258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259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260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261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262;p49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263;p49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264;p49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265;p49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266;p49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267;p49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268;p49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1253;p49"/>
          <p:cNvGrpSpPr/>
          <p:nvPr/>
        </p:nvGrpSpPr>
        <p:grpSpPr>
          <a:xfrm>
            <a:off x="267345" y="6020162"/>
            <a:ext cx="2884845" cy="609600"/>
            <a:chOff x="3042485" y="5594633"/>
            <a:chExt cx="2159652" cy="510557"/>
          </a:xfrm>
        </p:grpSpPr>
        <p:sp>
          <p:nvSpPr>
            <p:cNvPr id="37" name="Google Shape;1254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255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256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257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258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259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260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261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262;p49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263;p49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264;p49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265;p49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266;p49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267;p49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268;p49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1253;p49"/>
          <p:cNvGrpSpPr/>
          <p:nvPr/>
        </p:nvGrpSpPr>
        <p:grpSpPr>
          <a:xfrm>
            <a:off x="5928282" y="6096000"/>
            <a:ext cx="2884845" cy="609600"/>
            <a:chOff x="3042485" y="5594633"/>
            <a:chExt cx="2159652" cy="510557"/>
          </a:xfrm>
        </p:grpSpPr>
        <p:sp>
          <p:nvSpPr>
            <p:cNvPr id="53" name="Google Shape;1254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255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256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257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258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259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260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261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262;p49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263;p49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264;p49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265;p49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266;p49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1267;p49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268;p49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9311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首次登入畫面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8392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835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進去後首頁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40840"/>
            <a:ext cx="7924800" cy="521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013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上傳課程學習成果頁面</a:t>
            </a:r>
            <a:r>
              <a:rPr lang="en-US" altLang="zh-TW" dirty="0" smtClean="0"/>
              <a:t>(</a:t>
            </a:r>
            <a:r>
              <a:rPr lang="zh-TW" altLang="en-US" dirty="0" smtClean="0"/>
              <a:t>依各班修課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054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學習歷程相關操作</a:t>
            </a:r>
            <a:r>
              <a:rPr lang="zh-TW" altLang="zh-TW" dirty="0" smtClean="0"/>
              <a:t>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影片</a:t>
            </a:r>
            <a:endParaRPr lang="zh-TW" altLang="zh-TW" dirty="0"/>
          </a:p>
          <a:p>
            <a:r>
              <a:rPr lang="zh-TW" altLang="zh-TW" dirty="0"/>
              <a:t>❐ 學生：</a:t>
            </a:r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youtu.be/BnyxtjaDq3M</a:t>
            </a:r>
            <a:endParaRPr lang="en-US" altLang="zh-TW" dirty="0" smtClean="0"/>
          </a:p>
          <a:p>
            <a:r>
              <a:rPr lang="en-US" altLang="zh-TW" dirty="0"/>
              <a:t> </a:t>
            </a:r>
            <a:endParaRPr lang="zh-TW" altLang="zh-TW" dirty="0"/>
          </a:p>
          <a:p>
            <a:r>
              <a:rPr lang="en-US" altLang="zh-TW" dirty="0"/>
              <a:t>📚 </a:t>
            </a:r>
            <a:r>
              <a:rPr lang="zh-TW" altLang="zh-TW" dirty="0"/>
              <a:t>教學手冊</a:t>
            </a:r>
          </a:p>
          <a:p>
            <a:r>
              <a:rPr lang="zh-TW" altLang="zh-TW" dirty="0" smtClean="0"/>
              <a:t>❐ </a:t>
            </a:r>
            <a:r>
              <a:rPr lang="zh-TW" altLang="zh-TW" dirty="0"/>
              <a:t>學習歷程系統</a:t>
            </a:r>
            <a:r>
              <a:rPr lang="en-US" altLang="zh-TW" dirty="0"/>
              <a:t> (</a:t>
            </a:r>
            <a:r>
              <a:rPr lang="zh-TW" altLang="zh-TW" dirty="0"/>
              <a:t>學生</a:t>
            </a:r>
            <a:r>
              <a:rPr lang="en-US" altLang="zh-TW" dirty="0"/>
              <a:t>)</a:t>
            </a:r>
            <a:r>
              <a:rPr lang="zh-TW" altLang="zh-TW" dirty="0"/>
              <a:t>：</a:t>
            </a:r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www.shin-her.com.tw/R/74dc083</a:t>
            </a:r>
            <a:endParaRPr lang="en-US" altLang="zh-TW" dirty="0" smtClean="0"/>
          </a:p>
          <a:p>
            <a:r>
              <a:rPr lang="zh-TW" altLang="zh-TW" dirty="0" smtClean="0"/>
              <a:t>❐ </a:t>
            </a:r>
            <a:r>
              <a:rPr lang="zh-TW" altLang="zh-TW" dirty="0"/>
              <a:t>學習歷程系統</a:t>
            </a:r>
            <a:r>
              <a:rPr lang="en-US" altLang="zh-TW" dirty="0"/>
              <a:t>-</a:t>
            </a:r>
            <a:r>
              <a:rPr lang="zh-TW" altLang="zh-TW" dirty="0"/>
              <a:t>收訖明細</a:t>
            </a:r>
            <a:r>
              <a:rPr lang="en-US" altLang="zh-TW" dirty="0"/>
              <a:t> (</a:t>
            </a:r>
            <a:r>
              <a:rPr lang="zh-TW" altLang="zh-TW" dirty="0"/>
              <a:t>學生</a:t>
            </a:r>
            <a:r>
              <a:rPr lang="en-US" altLang="zh-TW" dirty="0"/>
              <a:t>)</a:t>
            </a:r>
            <a:r>
              <a:rPr lang="zh-TW" altLang="zh-TW" dirty="0" smtClean="0"/>
              <a:t>：</a:t>
            </a:r>
            <a:r>
              <a:rPr lang="en-US" altLang="zh-TW" dirty="0" smtClean="0">
                <a:hlinkClick r:id="rId4"/>
              </a:rPr>
              <a:t>https</a:t>
            </a:r>
            <a:r>
              <a:rPr lang="en-US" altLang="zh-TW" dirty="0">
                <a:hlinkClick r:id="rId4"/>
              </a:rPr>
              <a:t>://shinher.gitbook.io/11</a:t>
            </a:r>
            <a:r>
              <a:rPr lang="en-US" altLang="zh-TW" dirty="0" smtClean="0">
                <a:hlinkClick r:id="rId4"/>
              </a:rPr>
              <a:t>/</a:t>
            </a:r>
            <a:endParaRPr lang="en-US" altLang="zh-TW" dirty="0" smtClean="0"/>
          </a:p>
          <a:p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0118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校內相關作業期程</a:t>
            </a:r>
            <a:endParaRPr lang="zh-TW" altLang="en-US" dirty="0"/>
          </a:p>
        </p:txBody>
      </p:sp>
      <p:grpSp>
        <p:nvGrpSpPr>
          <p:cNvPr id="7" name="Google Shape;1291;p49"/>
          <p:cNvGrpSpPr/>
          <p:nvPr/>
        </p:nvGrpSpPr>
        <p:grpSpPr>
          <a:xfrm>
            <a:off x="8248396" y="6324600"/>
            <a:ext cx="557162" cy="445734"/>
            <a:chOff x="4607809" y="5664627"/>
            <a:chExt cx="742883" cy="594312"/>
          </a:xfrm>
        </p:grpSpPr>
        <p:sp>
          <p:nvSpPr>
            <p:cNvPr id="8" name="Google Shape;1292;p49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93;p49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294;p49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295;p49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96;p49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297;p49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98;p49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299;p49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0" y="1752600"/>
            <a:ext cx="864447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667000" y="6364331"/>
            <a:ext cx="5168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校網→註冊組→學習歷程專區→</a:t>
            </a:r>
            <a:r>
              <a:rPr lang="en-US" altLang="zh-TW" dirty="0" smtClean="0">
                <a:hlinkClick r:id="rId4"/>
              </a:rPr>
              <a:t>110</a:t>
            </a:r>
            <a:r>
              <a:rPr lang="zh-TW" altLang="en-US" dirty="0" smtClean="0">
                <a:hlinkClick r:id="rId4"/>
              </a:rPr>
              <a:t>學年重要公告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164727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各學校所需資料參考指引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hlinkClick r:id="rId2"/>
              </a:rPr>
              <a:t>111</a:t>
            </a:r>
            <a:r>
              <a:rPr lang="zh-TW" altLang="en-US" b="1" dirty="0">
                <a:hlinkClick r:id="rId2"/>
              </a:rPr>
              <a:t>學年度四技二專各入學管道學習準備建議方向</a:t>
            </a:r>
            <a:endParaRPr lang="zh-TW" altLang="en-US" dirty="0"/>
          </a:p>
          <a:p>
            <a:endParaRPr lang="zh-TW" altLang="en-US" dirty="0"/>
          </a:p>
        </p:txBody>
      </p:sp>
      <p:grpSp>
        <p:nvGrpSpPr>
          <p:cNvPr id="4" name="Google Shape;1022;p49"/>
          <p:cNvGrpSpPr/>
          <p:nvPr/>
        </p:nvGrpSpPr>
        <p:grpSpPr>
          <a:xfrm>
            <a:off x="7391400" y="685800"/>
            <a:ext cx="460705" cy="491455"/>
            <a:chOff x="6506504" y="937343"/>
            <a:chExt cx="744273" cy="793950"/>
          </a:xfrm>
        </p:grpSpPr>
        <p:sp>
          <p:nvSpPr>
            <p:cNvPr id="5" name="Google Shape;1023;p49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024;p49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025;p49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" name="Google Shape;1026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9" name="Google Shape;1027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1028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029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030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031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032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033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034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035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036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260" y="2590800"/>
            <a:ext cx="5892416" cy="36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8229600" cy="4629150"/>
          </a:xfrm>
        </p:spPr>
      </p:pic>
      <p:sp>
        <p:nvSpPr>
          <p:cNvPr id="5" name="文字方塊 4"/>
          <p:cNvSpPr txBox="1"/>
          <p:nvPr/>
        </p:nvSpPr>
        <p:spPr>
          <a:xfrm>
            <a:off x="3200400" y="5867400"/>
            <a:ext cx="531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為自己的高中三年說個好故事吧</a:t>
            </a:r>
            <a:r>
              <a:rPr lang="en-US" altLang="zh-TW" sz="2800" dirty="0" smtClean="0"/>
              <a:t>!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4505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宣導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62200" y="2209800"/>
            <a:ext cx="4343400" cy="2133600"/>
          </a:xfrm>
        </p:spPr>
        <p:txBody>
          <a:bodyPr/>
          <a:lstStyle/>
          <a:p>
            <a:pPr marL="342900" indent="-342900" algn="just">
              <a:buClr>
                <a:schemeClr val="dk1"/>
              </a:buClr>
              <a:buSzPts val="1100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學習歷程介紹</a:t>
            </a:r>
          </a:p>
          <a:p>
            <a:pPr marL="342900" indent="-342900" algn="just">
              <a:buClr>
                <a:schemeClr val="dk1"/>
              </a:buClr>
              <a:buSzPts val="1100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校內學習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歷程新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介紹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操作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Google Shape;988;p49"/>
          <p:cNvGrpSpPr/>
          <p:nvPr/>
        </p:nvGrpSpPr>
        <p:grpSpPr>
          <a:xfrm>
            <a:off x="7724098" y="3760456"/>
            <a:ext cx="707052" cy="920102"/>
            <a:chOff x="5526246" y="1011207"/>
            <a:chExt cx="592758" cy="720086"/>
          </a:xfrm>
        </p:grpSpPr>
        <p:sp>
          <p:nvSpPr>
            <p:cNvPr id="5" name="Google Shape;989;p49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990;p49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991;p49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992;p49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rgbClr val="2D24EA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93;p49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rgbClr val="CC66F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994;p49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oogle Shape;1088;p49"/>
          <p:cNvGrpSpPr/>
          <p:nvPr/>
        </p:nvGrpSpPr>
        <p:grpSpPr>
          <a:xfrm>
            <a:off x="304800" y="1917298"/>
            <a:ext cx="445818" cy="423063"/>
            <a:chOff x="7000306" y="4442411"/>
            <a:chExt cx="720224" cy="683463"/>
          </a:xfrm>
        </p:grpSpPr>
        <p:sp>
          <p:nvSpPr>
            <p:cNvPr id="12" name="Google Shape;1089;p49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090;p49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091;p49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092;p49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093;p49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1253;p49"/>
          <p:cNvGrpSpPr/>
          <p:nvPr/>
        </p:nvGrpSpPr>
        <p:grpSpPr>
          <a:xfrm>
            <a:off x="3043437" y="5907862"/>
            <a:ext cx="2884845" cy="609600"/>
            <a:chOff x="3042485" y="5594633"/>
            <a:chExt cx="2159652" cy="510557"/>
          </a:xfrm>
        </p:grpSpPr>
        <p:sp>
          <p:nvSpPr>
            <p:cNvPr id="18" name="Google Shape;1254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55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56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57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58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59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60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261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262;p49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263;p49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264;p49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265;p49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266;p49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267;p49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268;p49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1088;p49"/>
          <p:cNvGrpSpPr/>
          <p:nvPr/>
        </p:nvGrpSpPr>
        <p:grpSpPr>
          <a:xfrm>
            <a:off x="8260721" y="685800"/>
            <a:ext cx="445818" cy="423063"/>
            <a:chOff x="7000306" y="4442411"/>
            <a:chExt cx="720224" cy="683463"/>
          </a:xfrm>
        </p:grpSpPr>
        <p:sp>
          <p:nvSpPr>
            <p:cNvPr id="34" name="Google Shape;1089;p49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090;p49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091;p49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092;p49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093;p49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1253;p49"/>
          <p:cNvGrpSpPr/>
          <p:nvPr/>
        </p:nvGrpSpPr>
        <p:grpSpPr>
          <a:xfrm>
            <a:off x="267345" y="5855639"/>
            <a:ext cx="2884845" cy="609600"/>
            <a:chOff x="3042485" y="5594633"/>
            <a:chExt cx="2159652" cy="510557"/>
          </a:xfrm>
        </p:grpSpPr>
        <p:sp>
          <p:nvSpPr>
            <p:cNvPr id="40" name="Google Shape;1254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255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256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257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258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259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260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261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262;p49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263;p49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264;p49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265;p49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266;p49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267;p49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268;p49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1253;p49"/>
          <p:cNvGrpSpPr/>
          <p:nvPr/>
        </p:nvGrpSpPr>
        <p:grpSpPr>
          <a:xfrm>
            <a:off x="5928282" y="5931477"/>
            <a:ext cx="2884845" cy="609600"/>
            <a:chOff x="3042485" y="5594633"/>
            <a:chExt cx="2159652" cy="510557"/>
          </a:xfrm>
        </p:grpSpPr>
        <p:sp>
          <p:nvSpPr>
            <p:cNvPr id="56" name="Google Shape;1254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255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256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257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258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259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260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261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262;p49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263;p49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1264;p49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265;p49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266;p49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267;p49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268;p49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334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</a:t>
            </a:r>
            <a:endParaRPr lang="zh-TW" altLang="en-US" dirty="0"/>
          </a:p>
        </p:txBody>
      </p:sp>
      <p:sp>
        <p:nvSpPr>
          <p:cNvPr id="4" name="Google Shape;256;p18"/>
          <p:cNvSpPr txBox="1">
            <a:spLocks/>
          </p:cNvSpPr>
          <p:nvPr/>
        </p:nvSpPr>
        <p:spPr>
          <a:xfrm>
            <a:off x="1905000" y="2024100"/>
            <a:ext cx="6096000" cy="3114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zh-TW" altLang="en-US" sz="3200" b="1" dirty="0" smtClean="0"/>
              <a:t>學習歷程是什麼</a:t>
            </a:r>
            <a:r>
              <a:rPr lang="en-US" altLang="zh-TW" sz="3200" b="1" dirty="0" smtClean="0"/>
              <a:t>?</a:t>
            </a:r>
          </a:p>
          <a:p>
            <a:pPr marL="171450" indent="-17145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zh-TW" altLang="en-US" sz="3200" b="1" dirty="0" smtClean="0"/>
              <a:t>校內行政端與大學端怎麼用</a:t>
            </a:r>
            <a:r>
              <a:rPr lang="en-US" altLang="zh-TW" sz="3200" b="1" dirty="0" smtClean="0"/>
              <a:t>?</a:t>
            </a:r>
            <a:endParaRPr lang="en-US" altLang="zh-TW" sz="3200" b="1" dirty="0"/>
          </a:p>
        </p:txBody>
      </p:sp>
      <p:grpSp>
        <p:nvGrpSpPr>
          <p:cNvPr id="5" name="Google Shape;742;p47"/>
          <p:cNvGrpSpPr/>
          <p:nvPr/>
        </p:nvGrpSpPr>
        <p:grpSpPr>
          <a:xfrm>
            <a:off x="685800" y="3581400"/>
            <a:ext cx="653153" cy="844462"/>
            <a:chOff x="4156630" y="2221097"/>
            <a:chExt cx="653153" cy="844462"/>
          </a:xfrm>
          <a:solidFill>
            <a:schemeClr val="tx2">
              <a:lumMod val="75000"/>
            </a:schemeClr>
          </a:solidFill>
        </p:grpSpPr>
        <p:sp>
          <p:nvSpPr>
            <p:cNvPr id="6" name="Google Shape;743;p47"/>
            <p:cNvSpPr/>
            <p:nvPr/>
          </p:nvSpPr>
          <p:spPr>
            <a:xfrm flipH="1">
              <a:off x="4555988" y="28683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grp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" name="Google Shape;744;p47"/>
            <p:cNvSpPr/>
            <p:nvPr/>
          </p:nvSpPr>
          <p:spPr>
            <a:xfrm flipH="1">
              <a:off x="4407590" y="28470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grp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8" name="Google Shape;745;p4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156630" y="2221097"/>
              <a:ext cx="653153" cy="677078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9" name="Google Shape;746;p47"/>
            <p:cNvSpPr/>
            <p:nvPr/>
          </p:nvSpPr>
          <p:spPr>
            <a:xfrm flipH="1">
              <a:off x="4345677" y="2472511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747;p47"/>
            <p:cNvSpPr/>
            <p:nvPr/>
          </p:nvSpPr>
          <p:spPr>
            <a:xfrm flipH="1">
              <a:off x="4496914" y="2460725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744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6553200" cy="491612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943600" y="5486400"/>
            <a:ext cx="2560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高級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中等學校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-110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說明版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0297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6880991" cy="46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868168"/>
            <a:ext cx="251460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837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b="1" dirty="0">
                <a:solidFill>
                  <a:srgbClr val="000000"/>
                </a:solidFill>
                <a:latin typeface="Impact"/>
                <a:ea typeface="微软雅黑"/>
              </a:rPr>
              <a:t>課程學習成果與多元表現</a:t>
            </a:r>
            <a:r>
              <a:rPr lang="zh-TW" altLang="en-US" b="1" dirty="0">
                <a:solidFill>
                  <a:srgbClr val="1A7BAE"/>
                </a:solidFill>
                <a:latin typeface="Impact"/>
                <a:ea typeface="微软雅黑"/>
              </a:rPr>
              <a:t>完整</a:t>
            </a:r>
            <a:r>
              <a:rPr lang="zh-TW" altLang="en-US" b="1" dirty="0" smtClean="0">
                <a:solidFill>
                  <a:srgbClr val="1A7BAE"/>
                </a:solidFill>
                <a:latin typeface="Impact"/>
                <a:ea typeface="微软雅黑"/>
              </a:rPr>
              <a:t>流程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872"/>
            <a:ext cx="9144000" cy="4922528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4419600" y="6096000"/>
            <a:ext cx="1600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6096000" y="3810000"/>
            <a:ext cx="1600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62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圖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401"/>
            <a:ext cx="9144000" cy="513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4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866900"/>
            <a:ext cx="90360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17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表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7544689" cy="4800600"/>
          </a:xfrm>
          <a:prstGeom prst="rect">
            <a:avLst/>
          </a:prstGeom>
        </p:spPr>
      </p:pic>
      <p:sp>
        <p:nvSpPr>
          <p:cNvPr id="5" name="文字方塊 7"/>
          <p:cNvSpPr txBox="1"/>
          <p:nvPr/>
        </p:nvSpPr>
        <p:spPr>
          <a:xfrm>
            <a:off x="8153399" y="3365147"/>
            <a:ext cx="1060083" cy="121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372" rtl="0" fontAlgn="auto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400" b="1" i="0" u="none" strike="noStrike" kern="1200" cap="none" spc="0" baseline="0" dirty="0">
                <a:solidFill>
                  <a:srgbClr val="4BACC6"/>
                </a:solidFill>
                <a:uFillTx/>
                <a:latin typeface="微软雅黑"/>
                <a:ea typeface="微软雅黑"/>
              </a:rPr>
              <a:t>上傳某一科目成果之檔案合計為１件</a:t>
            </a:r>
          </a:p>
        </p:txBody>
      </p:sp>
      <p:sp>
        <p:nvSpPr>
          <p:cNvPr id="6" name="右大括弧 8"/>
          <p:cNvSpPr/>
          <p:nvPr/>
        </p:nvSpPr>
        <p:spPr>
          <a:xfrm>
            <a:off x="7672438" y="3124200"/>
            <a:ext cx="411480" cy="1245786"/>
          </a:xfrm>
          <a:custGeom>
            <a:avLst>
              <a:gd name="f12" fmla="val 8333"/>
              <a:gd name="f13" fmla="val 49078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5400000"/>
              <a:gd name="f12" fmla="val 8333"/>
              <a:gd name="f13" fmla="val 49078"/>
              <a:gd name="f14" fmla="+- 0 0 -180"/>
              <a:gd name="f15" fmla="+- 0 0 -270"/>
              <a:gd name="f16" fmla="+- 0 0 -360"/>
              <a:gd name="f17" fmla="abs f6"/>
              <a:gd name="f18" fmla="abs f7"/>
              <a:gd name="f19" fmla="abs f8"/>
              <a:gd name="f20" fmla="val f9"/>
              <a:gd name="f21" fmla="val f13"/>
              <a:gd name="f22" fmla="val f12"/>
              <a:gd name="f23" fmla="+- 2700000 f3 0"/>
              <a:gd name="f24" fmla="*/ f14 f2 1"/>
              <a:gd name="f25" fmla="*/ f15 f2 1"/>
              <a:gd name="f26" fmla="*/ f16 f2 1"/>
              <a:gd name="f27" fmla="?: f17 f6 1"/>
              <a:gd name="f28" fmla="?: f18 f7 1"/>
              <a:gd name="f29" fmla="?: f19 f8 1"/>
              <a:gd name="f30" fmla="*/ f23 f10 1"/>
              <a:gd name="f31" fmla="*/ f24 1 f5"/>
              <a:gd name="f32" fmla="*/ f25 1 f5"/>
              <a:gd name="f33" fmla="*/ f26 1 f5"/>
              <a:gd name="f34" fmla="*/ f27 1 21600"/>
              <a:gd name="f35" fmla="*/ f28 1 21600"/>
              <a:gd name="f36" fmla="*/ 21600 f27 1"/>
              <a:gd name="f37" fmla="*/ 21600 f28 1"/>
              <a:gd name="f38" fmla="*/ f30 1 f2"/>
              <a:gd name="f39" fmla="+- f31 0 f3"/>
              <a:gd name="f40" fmla="+- f32 0 f3"/>
              <a:gd name="f41" fmla="+- f33 0 f3"/>
              <a:gd name="f42" fmla="min f35 f34"/>
              <a:gd name="f43" fmla="*/ f36 1 f29"/>
              <a:gd name="f44" fmla="*/ f37 1 f29"/>
              <a:gd name="f45" fmla="+- 0 0 f38"/>
              <a:gd name="f46" fmla="val f43"/>
              <a:gd name="f47" fmla="val f44"/>
              <a:gd name="f48" fmla="+- 0 0 f45"/>
              <a:gd name="f49" fmla="*/ f20 f42 1"/>
              <a:gd name="f50" fmla="+- f47 0 f20"/>
              <a:gd name="f51" fmla="+- f46 0 f20"/>
              <a:gd name="f52" fmla="*/ f48 f2 1"/>
              <a:gd name="f53" fmla="*/ f46 f42 1"/>
              <a:gd name="f54" fmla="*/ f47 f42 1"/>
              <a:gd name="f55" fmla="*/ f51 1 2"/>
              <a:gd name="f56" fmla="min f51 f50"/>
              <a:gd name="f57" fmla="*/ f50 f21 1"/>
              <a:gd name="f58" fmla="*/ f52 1 f10"/>
              <a:gd name="f59" fmla="+- f20 f55 0"/>
              <a:gd name="f60" fmla="*/ f56 f22 1"/>
              <a:gd name="f61" fmla="*/ f57 1 100000"/>
              <a:gd name="f62" fmla="+- f58 0 f3"/>
              <a:gd name="f63" fmla="*/ f55 f42 1"/>
              <a:gd name="f64" fmla="*/ f60 1 100000"/>
              <a:gd name="f65" fmla="cos 1 f62"/>
              <a:gd name="f66" fmla="sin 1 f62"/>
              <a:gd name="f67" fmla="*/ f59 f42 1"/>
              <a:gd name="f68" fmla="*/ f61 f42 1"/>
              <a:gd name="f69" fmla="+- f61 0 f64"/>
              <a:gd name="f70" fmla="+- f47 0 f64"/>
              <a:gd name="f71" fmla="+- 0 0 f65"/>
              <a:gd name="f72" fmla="+- 0 0 f66"/>
              <a:gd name="f73" fmla="*/ f64 f42 1"/>
              <a:gd name="f74" fmla="+- 0 0 f71"/>
              <a:gd name="f75" fmla="+- 0 0 f72"/>
              <a:gd name="f76" fmla="*/ f69 f42 1"/>
              <a:gd name="f77" fmla="*/ f70 f42 1"/>
              <a:gd name="f78" fmla="*/ f74 f55 1"/>
              <a:gd name="f79" fmla="*/ f75 f64 1"/>
              <a:gd name="f80" fmla="+- f20 f78 0"/>
              <a:gd name="f81" fmla="+- f64 0 f79"/>
              <a:gd name="f82" fmla="+- f47 f79 0"/>
              <a:gd name="f83" fmla="+- f82 0 f64"/>
              <a:gd name="f84" fmla="*/ f81 f42 1"/>
              <a:gd name="f85" fmla="*/ f80 f42 1"/>
              <a:gd name="f86" fmla="*/ f83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9" y="f49"/>
              </a:cxn>
              <a:cxn ang="f40">
                <a:pos x="f53" y="f68"/>
              </a:cxn>
              <a:cxn ang="f41">
                <a:pos x="f49" y="f54"/>
              </a:cxn>
            </a:cxnLst>
            <a:rect l="f49" t="f84" r="f85" b="f86"/>
            <a:pathLst>
              <a:path stroke="0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  <a:close/>
              </a:path>
              <a:path fill="none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</a:path>
            </a:pathLst>
          </a:custGeom>
          <a:noFill/>
          <a:ln w="25402">
            <a:solidFill>
              <a:srgbClr val="4BACC6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2828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107</TotalTime>
  <Words>218</Words>
  <Application>Microsoft Office PowerPoint</Application>
  <PresentationFormat>如螢幕大小 (4:3)</PresentationFormat>
  <Paragraphs>42</Paragraphs>
  <Slides>18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清晰度</vt:lpstr>
      <vt:lpstr>高一、二學習歷程宣導</vt:lpstr>
      <vt:lpstr>宣導大綱</vt:lpstr>
      <vt:lpstr>學習歷程介紹</vt:lpstr>
      <vt:lpstr>PowerPoint 簡報</vt:lpstr>
      <vt:lpstr>PowerPoint 簡報</vt:lpstr>
      <vt:lpstr>課程學習成果與多元表現完整流程</vt:lpstr>
      <vt:lpstr>PowerPoint 簡報</vt:lpstr>
      <vt:lpstr>PowerPoint 簡報</vt:lpstr>
      <vt:lpstr>PowerPoint 簡報</vt:lpstr>
      <vt:lpstr>課程學習成果呈現形式</vt:lpstr>
      <vt:lpstr>校內學習歷程新平台</vt:lpstr>
      <vt:lpstr>首次登入畫面</vt:lpstr>
      <vt:lpstr>進去後首頁</vt:lpstr>
      <vt:lpstr>上傳課程學習成果頁面(依各班修課)</vt:lpstr>
      <vt:lpstr>學習歷程相關操作說明</vt:lpstr>
      <vt:lpstr>校內相關作業期程</vt:lpstr>
      <vt:lpstr>各學校所需資料參考指引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學習歷程宣導</dc:title>
  <dc:creator>user</dc:creator>
  <cp:lastModifiedBy>user</cp:lastModifiedBy>
  <cp:revision>14</cp:revision>
  <dcterms:created xsi:type="dcterms:W3CDTF">2021-12-01T01:23:48Z</dcterms:created>
  <dcterms:modified xsi:type="dcterms:W3CDTF">2021-12-05T05:27:33Z</dcterms:modified>
</cp:coreProperties>
</file>